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66" r:id="rId3"/>
    <p:sldId id="272" r:id="rId4"/>
    <p:sldId id="282" r:id="rId5"/>
    <p:sldId id="287" r:id="rId6"/>
    <p:sldId id="351" r:id="rId7"/>
    <p:sldId id="291" r:id="rId8"/>
    <p:sldId id="292" r:id="rId9"/>
    <p:sldId id="293" r:id="rId10"/>
    <p:sldId id="295" r:id="rId11"/>
    <p:sldId id="294" r:id="rId12"/>
    <p:sldId id="348" r:id="rId13"/>
    <p:sldId id="349" r:id="rId14"/>
    <p:sldId id="350" r:id="rId15"/>
    <p:sldId id="274" r:id="rId16"/>
    <p:sldId id="258" r:id="rId17"/>
    <p:sldId id="259" r:id="rId18"/>
    <p:sldId id="260" r:id="rId19"/>
    <p:sldId id="261" r:id="rId20"/>
    <p:sldId id="262" r:id="rId21"/>
    <p:sldId id="263" r:id="rId22"/>
    <p:sldId id="264" r:id="rId23"/>
    <p:sldId id="268" r:id="rId24"/>
    <p:sldId id="269" r:id="rId25"/>
    <p:sldId id="288" r:id="rId26"/>
    <p:sldId id="289" r:id="rId27"/>
    <p:sldId id="290" r:id="rId28"/>
    <p:sldId id="275" r:id="rId29"/>
    <p:sldId id="327" r:id="rId30"/>
    <p:sldId id="326" r:id="rId31"/>
    <p:sldId id="328" r:id="rId32"/>
    <p:sldId id="324" r:id="rId33"/>
    <p:sldId id="325" r:id="rId34"/>
    <p:sldId id="346" r:id="rId35"/>
    <p:sldId id="323" r:id="rId36"/>
    <p:sldId id="296" r:id="rId37"/>
    <p:sldId id="297" r:id="rId38"/>
    <p:sldId id="298" r:id="rId39"/>
    <p:sldId id="299" r:id="rId40"/>
    <p:sldId id="300" r:id="rId41"/>
    <p:sldId id="277" r:id="rId42"/>
    <p:sldId id="352"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45" r:id="rId66"/>
    <p:sldId id="330" r:id="rId67"/>
    <p:sldId id="332" r:id="rId68"/>
    <p:sldId id="331" r:id="rId69"/>
    <p:sldId id="333" r:id="rId70"/>
    <p:sldId id="334" r:id="rId71"/>
    <p:sldId id="335" r:id="rId72"/>
    <p:sldId id="336" r:id="rId73"/>
    <p:sldId id="337" r:id="rId74"/>
    <p:sldId id="339" r:id="rId75"/>
    <p:sldId id="338" r:id="rId76"/>
    <p:sldId id="340" r:id="rId77"/>
    <p:sldId id="341" r:id="rId78"/>
    <p:sldId id="342" r:id="rId79"/>
    <p:sldId id="278" r:id="rId80"/>
    <p:sldId id="280" r:id="rId81"/>
    <p:sldId id="284" r:id="rId82"/>
    <p:sldId id="283" r:id="rId83"/>
    <p:sldId id="285" r:id="rId84"/>
    <p:sldId id="279" r:id="rId85"/>
  </p:sldIdLst>
  <p:sldSz cx="9144000" cy="6858000" type="screen4x3"/>
  <p:notesSz cx="6858000" cy="9144000"/>
  <p:custDataLst>
    <p:tags r:id="rId8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D8"/>
    <a:srgbClr val="CC3300"/>
    <a:srgbClr val="FF3300"/>
    <a:srgbClr val="0066FF"/>
    <a:srgbClr val="FFFF99"/>
    <a:srgbClr val="D0D8E8"/>
    <a:srgbClr val="4F81BD"/>
    <a:srgbClr val="4F8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84859" autoAdjust="0"/>
  </p:normalViewPr>
  <p:slideViewPr>
    <p:cSldViewPr snapToGrid="0">
      <p:cViewPr varScale="1">
        <p:scale>
          <a:sx n="109" d="100"/>
          <a:sy n="109" d="100"/>
        </p:scale>
        <p:origin x="1596" y="108"/>
      </p:cViewPr>
      <p:guideLst>
        <p:guide orient="horz" pos="2160"/>
        <p:guide pos="2880"/>
      </p:guideLst>
    </p:cSldViewPr>
  </p:slideViewPr>
  <p:outlineViewPr>
    <p:cViewPr>
      <p:scale>
        <a:sx n="33" d="100"/>
        <a:sy n="33" d="100"/>
      </p:scale>
      <p:origin x="0" y="1331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3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C75DC2-F7EC-4D88-9B3A-E28D20727B15}" type="slidenum">
              <a:rPr lang="en-US"/>
              <a:pPr>
                <a:defRPr/>
              </a:pPr>
              <a:t>‹#›</a:t>
            </a:fld>
            <a:endParaRPr lang="en-US"/>
          </a:p>
        </p:txBody>
      </p:sp>
    </p:spTree>
    <p:extLst>
      <p:ext uri="{BB962C8B-B14F-4D97-AF65-F5344CB8AC3E}">
        <p14:creationId xmlns:p14="http://schemas.microsoft.com/office/powerpoint/2010/main" val="1706773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eaLnBrk="1" hangingPunct="1">
              <a:buNone/>
            </a:pPr>
            <a:r>
              <a:rPr lang="en-US" altLang="en-US" sz="2800" dirty="0" smtClean="0"/>
              <a:t>Review Syllabus</a:t>
            </a:r>
          </a:p>
          <a:p>
            <a:pPr marL="628650" lvl="1" indent="-171450" eaLnBrk="1" hangingPunct="1">
              <a:buFont typeface="Arial" panose="020B0604020202020204" pitchFamily="34" charset="0"/>
              <a:buChar char="•"/>
            </a:pPr>
            <a:r>
              <a:rPr lang="en-US" altLang="en-US" dirty="0" smtClean="0"/>
              <a:t>Required Entry Skills</a:t>
            </a:r>
          </a:p>
          <a:p>
            <a:pPr marL="628650" lvl="1" indent="-171450" eaLnBrk="1" hangingPunct="1">
              <a:buFont typeface="Arial" panose="020B0604020202020204" pitchFamily="34" charset="0"/>
              <a:buChar char="•"/>
            </a:pPr>
            <a:r>
              <a:rPr lang="en-US" altLang="en-US" dirty="0" smtClean="0"/>
              <a:t>Grading</a:t>
            </a:r>
          </a:p>
          <a:p>
            <a:pPr marL="628650" lvl="1" indent="-171450" eaLnBrk="1" hangingPunct="1">
              <a:buFont typeface="Arial" panose="020B0604020202020204" pitchFamily="34" charset="0"/>
              <a:buChar char="•"/>
            </a:pPr>
            <a:r>
              <a:rPr lang="en-US" altLang="en-US" dirty="0" smtClean="0"/>
              <a:t>Overview of Projects</a:t>
            </a:r>
          </a:p>
          <a:p>
            <a:pPr marL="628650" lvl="1" indent="-171450" eaLnBrk="1" hangingPunct="1">
              <a:buFont typeface="Arial" panose="020B0604020202020204" pitchFamily="34" charset="0"/>
              <a:buChar char="•"/>
            </a:pPr>
            <a:r>
              <a:rPr lang="en-US" altLang="en-US" dirty="0" smtClean="0"/>
              <a:t>Academic Honesty</a:t>
            </a:r>
          </a:p>
          <a:p>
            <a:endParaRPr lang="en-US" dirty="0"/>
          </a:p>
        </p:txBody>
      </p:sp>
      <p:sp>
        <p:nvSpPr>
          <p:cNvPr id="4" name="Slide Number Placeholder 3"/>
          <p:cNvSpPr>
            <a:spLocks noGrp="1"/>
          </p:cNvSpPr>
          <p:nvPr>
            <p:ph type="sldNum" sz="quarter" idx="10"/>
          </p:nvPr>
        </p:nvSpPr>
        <p:spPr/>
        <p:txBody>
          <a:bodyPr/>
          <a:lstStyle/>
          <a:p>
            <a:pPr>
              <a:defRPr/>
            </a:pPr>
            <a:fld id="{38C75DC2-F7EC-4D88-9B3A-E28D20727B15}" type="slidenum">
              <a:rPr lang="en-US" smtClean="0"/>
              <a:pPr>
                <a:defRPr/>
              </a:pPr>
              <a:t>3</a:t>
            </a:fld>
            <a:endParaRPr lang="en-US"/>
          </a:p>
        </p:txBody>
      </p:sp>
    </p:spTree>
    <p:extLst>
      <p:ext uri="{BB962C8B-B14F-4D97-AF65-F5344CB8AC3E}">
        <p14:creationId xmlns:p14="http://schemas.microsoft.com/office/powerpoint/2010/main" val="184212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E5880A-C72A-4750-B8AB-F3D51943F518}" type="slidenum">
              <a:rPr lang="en-US" altLang="en-US" smtClean="0"/>
              <a:pPr eaLnBrk="1" hangingPunct="1"/>
              <a:t>41</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320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E5880A-C72A-4750-B8AB-F3D51943F518}" type="slidenum">
              <a:rPr lang="en-US" altLang="en-US" smtClean="0"/>
              <a:pPr eaLnBrk="1" hangingPunct="1"/>
              <a:t>42</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845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43BF71-A489-4B19-8B67-2566E8783639}" type="slidenum">
              <a:rPr lang="en-US" altLang="en-US" smtClean="0"/>
              <a:pPr eaLnBrk="1" hangingPunct="1"/>
              <a:t>19</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Other look and feel issues might include:</a:t>
            </a:r>
          </a:p>
          <a:p>
            <a:pPr eaLnBrk="1" hangingPunct="1">
              <a:buFontTx/>
              <a:buChar char="•"/>
            </a:pPr>
            <a:r>
              <a:rPr lang="en-US" altLang="en-US" smtClean="0"/>
              <a:t> Colors</a:t>
            </a:r>
          </a:p>
          <a:p>
            <a:pPr eaLnBrk="1" hangingPunct="1">
              <a:buFontTx/>
              <a:buChar char="•"/>
            </a:pPr>
            <a:r>
              <a:rPr lang="en-US" altLang="en-US" smtClean="0"/>
              <a:t> Navigation</a:t>
            </a:r>
          </a:p>
          <a:p>
            <a:pPr eaLnBrk="1" hangingPunct="1">
              <a:buFontTx/>
              <a:buChar char="•"/>
            </a:pPr>
            <a:r>
              <a:rPr lang="en-US" altLang="en-US" smtClean="0"/>
              <a:t> Branding</a:t>
            </a:r>
          </a:p>
          <a:p>
            <a:pPr eaLnBrk="1" hangingPunct="1">
              <a:buFontTx/>
              <a:buChar char="•"/>
            </a:pPr>
            <a:r>
              <a:rPr lang="en-US" altLang="en-US" smtClean="0"/>
              <a:t> Accessibility issues (Section 508, or just “We have a lot of older employees who won’t be able to read such small font.”)</a:t>
            </a:r>
          </a:p>
        </p:txBody>
      </p:sp>
    </p:spTree>
    <p:extLst>
      <p:ext uri="{BB962C8B-B14F-4D97-AF65-F5344CB8AC3E}">
        <p14:creationId xmlns:p14="http://schemas.microsoft.com/office/powerpoint/2010/main" val="128977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683642-4A66-41F5-88C2-C266C42605CB}" type="slidenum">
              <a:rPr lang="en-US" altLang="en-US" smtClean="0"/>
              <a:pPr eaLnBrk="1" hangingPunct="1"/>
              <a:t>21</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At some (many?) companies, scripting is done in a “structured” file, often a Microsoft Word document consisting of a series of multi-column tables.</a:t>
            </a:r>
          </a:p>
          <a:p>
            <a:pPr eaLnBrk="1" hangingPunct="1"/>
            <a:endParaRPr lang="en-US" altLang="en-US" smtClean="0"/>
          </a:p>
          <a:p>
            <a:pPr eaLnBrk="1" hangingPunct="1"/>
            <a:r>
              <a:rPr lang="en-US" altLang="en-US" smtClean="0"/>
              <a:t>You won’t be writing this kind of script for this class. Instead, you’ll be working directly in PowerPoint, where you can see more clearly how your pages will look.</a:t>
            </a:r>
          </a:p>
        </p:txBody>
      </p:sp>
    </p:spTree>
    <p:extLst>
      <p:ext uri="{BB962C8B-B14F-4D97-AF65-F5344CB8AC3E}">
        <p14:creationId xmlns:p14="http://schemas.microsoft.com/office/powerpoint/2010/main" val="23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838E47-8FEC-4CB8-990C-1BF45919EFE1}" type="slidenum">
              <a:rPr lang="en-US" altLang="en-US" smtClean="0"/>
              <a:pPr eaLnBrk="1" hangingPunct="1"/>
              <a:t>22</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9775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240848-F1CC-4AB5-9A16-CD5313AC338B}" type="slidenum">
              <a:rPr lang="en-US" altLang="en-US" smtClean="0"/>
              <a:pPr eaLnBrk="1" hangingPunct="1"/>
              <a:t>23</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8958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8190C6-58E3-4BD5-A4E1-39994EEF45C6}" type="slidenum">
              <a:rPr lang="en-US" altLang="en-US" smtClean="0"/>
              <a:pPr eaLnBrk="1" hangingPunct="1"/>
              <a:t>24</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1580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644911-D5C7-4EC0-870F-A811ABD7C40A}" type="slidenum">
              <a:rPr lang="en-US" altLang="en-US" smtClean="0"/>
              <a:pPr eaLnBrk="1" hangingPunct="1"/>
              <a:t>25</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531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7060AE-3A8D-4143-9075-5B979427B972}" type="slidenum">
              <a:rPr lang="en-US" altLang="en-US" smtClean="0"/>
              <a:pPr eaLnBrk="1" hangingPunct="1"/>
              <a:t>26</a:t>
            </a:fld>
            <a:endParaRPr lang="en-US" altLang="en-US" smtClean="0"/>
          </a:p>
        </p:txBody>
      </p:sp>
    </p:spTree>
    <p:extLst>
      <p:ext uri="{BB962C8B-B14F-4D97-AF65-F5344CB8AC3E}">
        <p14:creationId xmlns:p14="http://schemas.microsoft.com/office/powerpoint/2010/main" val="369433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659267-FEC4-47E1-ACCA-3BAFE3481182}" type="slidenum">
              <a:rPr lang="en-US" altLang="en-US" smtClean="0"/>
              <a:pPr eaLnBrk="1" hangingPunct="1"/>
              <a:t>27</a:t>
            </a:fld>
            <a:endParaRPr lang="en-US" altLang="en-US" smtClean="0"/>
          </a:p>
        </p:txBody>
      </p:sp>
    </p:spTree>
    <p:extLst>
      <p:ext uri="{BB962C8B-B14F-4D97-AF65-F5344CB8AC3E}">
        <p14:creationId xmlns:p14="http://schemas.microsoft.com/office/powerpoint/2010/main" val="62081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83814-9426-439E-952B-1010B2289A89}" type="slidenum">
              <a:rPr lang="en-US"/>
              <a:pPr>
                <a:defRPr/>
              </a:pPr>
              <a:t>‹#›</a:t>
            </a:fld>
            <a:endParaRPr lang="en-US"/>
          </a:p>
        </p:txBody>
      </p:sp>
    </p:spTree>
    <p:extLst>
      <p:ext uri="{BB962C8B-B14F-4D97-AF65-F5344CB8AC3E}">
        <p14:creationId xmlns:p14="http://schemas.microsoft.com/office/powerpoint/2010/main" val="425454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D69BB-2CD6-465A-AF6E-794708A01DD8}" type="slidenum">
              <a:rPr lang="en-US"/>
              <a:pPr>
                <a:defRPr/>
              </a:pPr>
              <a:t>‹#›</a:t>
            </a:fld>
            <a:endParaRPr lang="en-US"/>
          </a:p>
        </p:txBody>
      </p:sp>
    </p:spTree>
    <p:extLst>
      <p:ext uri="{BB962C8B-B14F-4D97-AF65-F5344CB8AC3E}">
        <p14:creationId xmlns:p14="http://schemas.microsoft.com/office/powerpoint/2010/main" val="346679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FE63B-95F8-4DBE-840F-0A75B324108B}" type="slidenum">
              <a:rPr lang="en-US"/>
              <a:pPr>
                <a:defRPr/>
              </a:pPr>
              <a:t>‹#›</a:t>
            </a:fld>
            <a:endParaRPr lang="en-US"/>
          </a:p>
        </p:txBody>
      </p:sp>
    </p:spTree>
    <p:extLst>
      <p:ext uri="{BB962C8B-B14F-4D97-AF65-F5344CB8AC3E}">
        <p14:creationId xmlns:p14="http://schemas.microsoft.com/office/powerpoint/2010/main" val="166000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CDC76-26E3-4B78-9597-DB46F422025E}" type="slidenum">
              <a:rPr lang="en-US"/>
              <a:pPr>
                <a:defRPr/>
              </a:pPr>
              <a:t>‹#›</a:t>
            </a:fld>
            <a:endParaRPr lang="en-US"/>
          </a:p>
        </p:txBody>
      </p:sp>
    </p:spTree>
    <p:extLst>
      <p:ext uri="{BB962C8B-B14F-4D97-AF65-F5344CB8AC3E}">
        <p14:creationId xmlns:p14="http://schemas.microsoft.com/office/powerpoint/2010/main" val="3295628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DDE7C-E452-450A-A347-B6C0F8945B59}" type="slidenum">
              <a:rPr lang="en-US"/>
              <a:pPr>
                <a:defRPr/>
              </a:pPr>
              <a:t>‹#›</a:t>
            </a:fld>
            <a:endParaRPr lang="en-US"/>
          </a:p>
        </p:txBody>
      </p:sp>
    </p:spTree>
    <p:extLst>
      <p:ext uri="{BB962C8B-B14F-4D97-AF65-F5344CB8AC3E}">
        <p14:creationId xmlns:p14="http://schemas.microsoft.com/office/powerpoint/2010/main" val="107411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EEBBB3-1E22-4136-B48C-A3DAE17818FD}" type="slidenum">
              <a:rPr lang="en-US"/>
              <a:pPr>
                <a:defRPr/>
              </a:pPr>
              <a:t>‹#›</a:t>
            </a:fld>
            <a:endParaRPr lang="en-US"/>
          </a:p>
        </p:txBody>
      </p:sp>
    </p:spTree>
    <p:extLst>
      <p:ext uri="{BB962C8B-B14F-4D97-AF65-F5344CB8AC3E}">
        <p14:creationId xmlns:p14="http://schemas.microsoft.com/office/powerpoint/2010/main" val="339826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51100"/>
            <a:ext cx="7772400" cy="1362075"/>
          </a:xfrm>
        </p:spPr>
        <p:txBody>
          <a:bodyPr anchor="t"/>
          <a:lstStyle>
            <a:lvl1pPr algn="ctr">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338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A33EC-B9C1-4624-AF77-B41E06C65757}" type="slidenum">
              <a:rPr lang="en-US"/>
              <a:pPr>
                <a:defRPr/>
              </a:pPr>
              <a:t>‹#›</a:t>
            </a:fld>
            <a:endParaRPr lang="en-US"/>
          </a:p>
        </p:txBody>
      </p:sp>
    </p:spTree>
    <p:extLst>
      <p:ext uri="{BB962C8B-B14F-4D97-AF65-F5344CB8AC3E}">
        <p14:creationId xmlns:p14="http://schemas.microsoft.com/office/powerpoint/2010/main" val="119204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E48357-5922-4C37-BC66-C179AA601C47}" type="slidenum">
              <a:rPr lang="en-US"/>
              <a:pPr>
                <a:defRPr/>
              </a:pPr>
              <a:t>‹#›</a:t>
            </a:fld>
            <a:endParaRPr lang="en-US"/>
          </a:p>
        </p:txBody>
      </p:sp>
    </p:spTree>
    <p:extLst>
      <p:ext uri="{BB962C8B-B14F-4D97-AF65-F5344CB8AC3E}">
        <p14:creationId xmlns:p14="http://schemas.microsoft.com/office/powerpoint/2010/main" val="355245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B7CCCB-9242-4A5A-BC7A-91BBD10CF9D7}" type="slidenum">
              <a:rPr lang="en-US"/>
              <a:pPr>
                <a:defRPr/>
              </a:pPr>
              <a:t>‹#›</a:t>
            </a:fld>
            <a:endParaRPr lang="en-US"/>
          </a:p>
        </p:txBody>
      </p:sp>
    </p:spTree>
    <p:extLst>
      <p:ext uri="{BB962C8B-B14F-4D97-AF65-F5344CB8AC3E}">
        <p14:creationId xmlns:p14="http://schemas.microsoft.com/office/powerpoint/2010/main" val="253852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47CE40-E37B-4460-AB86-9D31D3B6168D}" type="slidenum">
              <a:rPr lang="en-US"/>
              <a:pPr>
                <a:defRPr/>
              </a:pPr>
              <a:t>‹#›</a:t>
            </a:fld>
            <a:endParaRPr lang="en-US"/>
          </a:p>
        </p:txBody>
      </p:sp>
    </p:spTree>
    <p:extLst>
      <p:ext uri="{BB962C8B-B14F-4D97-AF65-F5344CB8AC3E}">
        <p14:creationId xmlns:p14="http://schemas.microsoft.com/office/powerpoint/2010/main" val="284438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01A010-705E-48DB-8A26-2E53C0BCE12A}" type="slidenum">
              <a:rPr lang="en-US"/>
              <a:pPr>
                <a:defRPr/>
              </a:pPr>
              <a:t>‹#›</a:t>
            </a:fld>
            <a:endParaRPr lang="en-US"/>
          </a:p>
        </p:txBody>
      </p:sp>
    </p:spTree>
    <p:extLst>
      <p:ext uri="{BB962C8B-B14F-4D97-AF65-F5344CB8AC3E}">
        <p14:creationId xmlns:p14="http://schemas.microsoft.com/office/powerpoint/2010/main" val="3223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AC048-E063-422D-A892-37C918479452}" type="slidenum">
              <a:rPr lang="en-US"/>
              <a:pPr>
                <a:defRPr/>
              </a:pPr>
              <a:t>‹#›</a:t>
            </a:fld>
            <a:endParaRPr lang="en-US"/>
          </a:p>
        </p:txBody>
      </p:sp>
    </p:spTree>
    <p:extLst>
      <p:ext uri="{BB962C8B-B14F-4D97-AF65-F5344CB8AC3E}">
        <p14:creationId xmlns:p14="http://schemas.microsoft.com/office/powerpoint/2010/main" val="74892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B1BD2F-71E1-48E1-A234-B0BE099E6AE7}" type="slidenum">
              <a:rPr lang="en-US"/>
              <a:pPr>
                <a:defRPr/>
              </a:pPr>
              <a:t>‹#›</a:t>
            </a:fld>
            <a:endParaRPr lang="en-US"/>
          </a:p>
        </p:txBody>
      </p:sp>
    </p:spTree>
    <p:extLst>
      <p:ext uri="{BB962C8B-B14F-4D97-AF65-F5344CB8AC3E}">
        <p14:creationId xmlns:p14="http://schemas.microsoft.com/office/powerpoint/2010/main" val="341951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7" name="Rectangle 4"/>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0" i="0" u="none"/>
          </a:p>
        </p:txBody>
      </p:sp>
      <p:sp>
        <p:nvSpPr>
          <p:cNvPr id="1028" name="Rectangle 2"/>
          <p:cNvSpPr>
            <a:spLocks noGrp="1" noChangeArrowheads="1"/>
          </p:cNvSpPr>
          <p:nvPr>
            <p:ph type="title"/>
          </p:nvPr>
        </p:nvSpPr>
        <p:spPr bwMode="auto">
          <a:xfrm>
            <a:off x="457200" y="152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AE340F5-16AA-459E-811A-59EFA64BCB7B}" type="slidenum">
              <a:rPr lang="en-US"/>
              <a:pPr>
                <a:defRPr/>
              </a:pPr>
              <a:t>‹#›</a:t>
            </a:fld>
            <a:endParaRPr lang="en-US"/>
          </a:p>
        </p:txBody>
      </p:sp>
      <p:sp>
        <p:nvSpPr>
          <p:cNvPr id="1033" name="Rectangle 6"/>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4" name="Rectangle 5"/>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4400" b="0" i="0" u="none">
          <a:solidFill>
            <a:srgbClr val="FFFF99"/>
          </a:solidFill>
          <a:latin typeface="+mj-lt"/>
          <a:ea typeface="+mj-ea"/>
          <a:cs typeface="+mj-cs"/>
        </a:defRPr>
      </a:lvl1pPr>
      <a:lvl2pPr algn="l" rtl="0" eaLnBrk="0" fontAlgn="base" hangingPunct="0">
        <a:spcBef>
          <a:spcPct val="0"/>
        </a:spcBef>
        <a:spcAft>
          <a:spcPct val="0"/>
        </a:spcAft>
        <a:defRPr sz="4400">
          <a:solidFill>
            <a:srgbClr val="FFFF99"/>
          </a:solidFill>
          <a:latin typeface="Arial" charset="0"/>
        </a:defRPr>
      </a:lvl2pPr>
      <a:lvl3pPr algn="l" rtl="0" eaLnBrk="0" fontAlgn="base" hangingPunct="0">
        <a:spcBef>
          <a:spcPct val="0"/>
        </a:spcBef>
        <a:spcAft>
          <a:spcPct val="0"/>
        </a:spcAft>
        <a:defRPr sz="4400">
          <a:solidFill>
            <a:srgbClr val="FFFF99"/>
          </a:solidFill>
          <a:latin typeface="Arial" charset="0"/>
        </a:defRPr>
      </a:lvl3pPr>
      <a:lvl4pPr algn="l" rtl="0" eaLnBrk="0" fontAlgn="base" hangingPunct="0">
        <a:spcBef>
          <a:spcPct val="0"/>
        </a:spcBef>
        <a:spcAft>
          <a:spcPct val="0"/>
        </a:spcAft>
        <a:defRPr sz="4400">
          <a:solidFill>
            <a:srgbClr val="FFFF99"/>
          </a:solidFill>
          <a:latin typeface="Arial" charset="0"/>
        </a:defRPr>
      </a:lvl4pPr>
      <a:lvl5pPr algn="l" rtl="0" eaLnBrk="0" fontAlgn="base" hangingPunct="0">
        <a:spcBef>
          <a:spcPct val="0"/>
        </a:spcBef>
        <a:spcAft>
          <a:spcPct val="0"/>
        </a:spcAft>
        <a:defRPr sz="4400">
          <a:solidFill>
            <a:srgbClr val="FFFF9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2.WMF"/><Relationship Id="rId5" Type="http://schemas.openxmlformats.org/officeDocument/2006/relationships/image" Target="../media/image31.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ldt.stanford.edu/~educ39105/paul/articles_2006/Engaging%20students%20in%20active%20learning-The%20case%20for%20personalizaed%20multimedia%20message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nthrop.edu/wcenter/handoutsandlinks/passive.ht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adobe.com/products/presenter.html"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adobe.com/products/creativecloud.html"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blog.cathy-moore.com/2007/11/addicted-to-audio/" TargetMode="External"/><Relationship Id="rId2" Type="http://schemas.openxmlformats.org/officeDocument/2006/relationships/hyperlink" Target="http://www.articulate.com/community/blogdemo/celltower03/player.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lynda.com/edu-media/studentlogin.asp" TargetMode="External"/><Relationship Id="rId2" Type="http://schemas.openxmlformats.org/officeDocument/2006/relationships/hyperlink" Target="http://www.oldkingcole.com/itec7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altLang="en-US" smtClean="0"/>
              <a:t>ITEC 715</a:t>
            </a:r>
          </a:p>
        </p:txBody>
      </p:sp>
      <p:sp>
        <p:nvSpPr>
          <p:cNvPr id="2051" name="Rectangle 5"/>
          <p:cNvSpPr>
            <a:spLocks noGrp="1" noChangeArrowheads="1"/>
          </p:cNvSpPr>
          <p:nvPr>
            <p:ph type="subTitle" idx="1"/>
          </p:nvPr>
        </p:nvSpPr>
        <p:spPr>
          <a:xfrm>
            <a:off x="925513" y="3886200"/>
            <a:ext cx="7292975" cy="1752600"/>
          </a:xfrm>
        </p:spPr>
        <p:txBody>
          <a:bodyPr/>
          <a:lstStyle/>
          <a:p>
            <a:pPr eaLnBrk="1" hangingPunct="1"/>
            <a:r>
              <a:rPr lang="en-US" altLang="en-US" dirty="0" smtClean="0"/>
              <a:t>Foundations of Instructional Multimedia</a:t>
            </a:r>
          </a:p>
        </p:txBody>
      </p:sp>
      <p:sp>
        <p:nvSpPr>
          <p:cNvPr id="2052" name="Rectangle 6"/>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3" name="Rectangle 7"/>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4" name="Rectangle 8"/>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5" name="Rectangle 9"/>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6" name="Text Box 10"/>
          <p:cNvSpPr txBox="1">
            <a:spLocks noChangeArrowheads="1"/>
          </p:cNvSpPr>
          <p:nvPr/>
        </p:nvSpPr>
        <p:spPr bwMode="auto">
          <a:xfrm>
            <a:off x="0" y="5943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Week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E-learning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622" y="2134949"/>
            <a:ext cx="2468360" cy="1968885"/>
          </a:xfrm>
          <a:prstGeom prst="rect">
            <a:avLst/>
          </a:prstGeom>
        </p:spPr>
      </p:pic>
      <p:sp>
        <p:nvSpPr>
          <p:cNvPr id="3" name="TextBox 2"/>
          <p:cNvSpPr txBox="1"/>
          <p:nvPr/>
        </p:nvSpPr>
        <p:spPr>
          <a:xfrm>
            <a:off x="1676400" y="4310616"/>
            <a:ext cx="2914650" cy="1477328"/>
          </a:xfrm>
          <a:prstGeom prst="rect">
            <a:avLst/>
          </a:prstGeom>
          <a:noFill/>
        </p:spPr>
        <p:txBody>
          <a:bodyPr wrap="square" rtlCol="0">
            <a:spAutoFit/>
          </a:bodyPr>
          <a:lstStyle/>
          <a:p>
            <a:r>
              <a:rPr lang="en-US" altLang="en-US" dirty="0" smtClean="0"/>
              <a:t>Classroom learning requires learners to be together in the same place (in the classroom) at the same time (during class)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9491" y="2134949"/>
            <a:ext cx="2308872" cy="1878244"/>
          </a:xfrm>
          <a:prstGeom prst="rect">
            <a:avLst/>
          </a:prstGeom>
        </p:spPr>
      </p:pic>
      <p:sp>
        <p:nvSpPr>
          <p:cNvPr id="5" name="TextBox 4"/>
          <p:cNvSpPr txBox="1"/>
          <p:nvPr/>
        </p:nvSpPr>
        <p:spPr>
          <a:xfrm>
            <a:off x="4944139" y="4310616"/>
            <a:ext cx="2424224" cy="1477328"/>
          </a:xfrm>
          <a:prstGeom prst="rect">
            <a:avLst/>
          </a:prstGeom>
          <a:noFill/>
        </p:spPr>
        <p:txBody>
          <a:bodyPr wrap="square" rtlCol="0">
            <a:spAutoFit/>
          </a:bodyPr>
          <a:lstStyle/>
          <a:p>
            <a:r>
              <a:rPr lang="en-US" altLang="en-US" dirty="0" smtClean="0"/>
              <a:t>E-learning allows either the </a:t>
            </a:r>
            <a:r>
              <a:rPr lang="en-US" altLang="en-US" i="1" dirty="0" smtClean="0"/>
              <a:t>time</a:t>
            </a:r>
            <a:r>
              <a:rPr lang="en-US" altLang="en-US" dirty="0" smtClean="0"/>
              <a:t> or the </a:t>
            </a:r>
            <a:r>
              <a:rPr lang="en-US" altLang="en-US" i="1" dirty="0" smtClean="0"/>
              <a:t>place</a:t>
            </a:r>
            <a:r>
              <a:rPr lang="en-US" altLang="en-US" dirty="0" smtClean="0"/>
              <a:t> to be different for learners</a:t>
            </a:r>
          </a:p>
          <a:p>
            <a:endParaRPr lang="en-US" dirty="0"/>
          </a:p>
        </p:txBody>
      </p:sp>
      <p:sp>
        <p:nvSpPr>
          <p:cNvPr id="6" name="TextBox 5"/>
          <p:cNvSpPr txBox="1"/>
          <p:nvPr/>
        </p:nvSpPr>
        <p:spPr>
          <a:xfrm>
            <a:off x="1901622" y="1476375"/>
            <a:ext cx="2468360" cy="369332"/>
          </a:xfrm>
          <a:prstGeom prst="rect">
            <a:avLst/>
          </a:prstGeom>
          <a:noFill/>
        </p:spPr>
        <p:txBody>
          <a:bodyPr wrap="square" rtlCol="0">
            <a:spAutoFit/>
          </a:bodyPr>
          <a:lstStyle/>
          <a:p>
            <a:r>
              <a:rPr lang="en-US" dirty="0" smtClean="0"/>
              <a:t>Traditional Classroom</a:t>
            </a:r>
            <a:endParaRPr lang="en-US" dirty="0"/>
          </a:p>
        </p:txBody>
      </p:sp>
      <p:sp>
        <p:nvSpPr>
          <p:cNvPr id="9" name="TextBox 8"/>
          <p:cNvSpPr txBox="1"/>
          <p:nvPr/>
        </p:nvSpPr>
        <p:spPr>
          <a:xfrm>
            <a:off x="4900003" y="1476375"/>
            <a:ext cx="2468360" cy="369332"/>
          </a:xfrm>
          <a:prstGeom prst="rect">
            <a:avLst/>
          </a:prstGeom>
          <a:noFill/>
        </p:spPr>
        <p:txBody>
          <a:bodyPr wrap="square" rtlCol="0">
            <a:spAutoFit/>
          </a:bodyPr>
          <a:lstStyle/>
          <a:p>
            <a:r>
              <a:rPr lang="en-US" dirty="0" smtClean="0"/>
              <a:t>E-learning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Two Types of E-learning</a:t>
            </a:r>
          </a:p>
        </p:txBody>
      </p:sp>
      <p:sp>
        <p:nvSpPr>
          <p:cNvPr id="12291" name="Content Placeholder 2"/>
          <p:cNvSpPr>
            <a:spLocks noGrp="1"/>
          </p:cNvSpPr>
          <p:nvPr>
            <p:ph idx="1"/>
          </p:nvPr>
        </p:nvSpPr>
        <p:spPr>
          <a:xfrm>
            <a:off x="457200" y="1600200"/>
            <a:ext cx="8458200" cy="4267200"/>
          </a:xfrm>
        </p:spPr>
        <p:txBody>
          <a:bodyPr/>
          <a:lstStyle/>
          <a:p>
            <a:pPr marL="514350" indent="-514350">
              <a:buFont typeface="+mj-lt"/>
              <a:buAutoNum type="arabicPeriod"/>
            </a:pPr>
            <a:r>
              <a:rPr lang="en-US" altLang="en-US" sz="2800" dirty="0" smtClean="0"/>
              <a:t>Same Time, Different Place (live)</a:t>
            </a:r>
          </a:p>
          <a:p>
            <a:pPr lvl="1"/>
            <a:r>
              <a:rPr lang="en-US" altLang="en-US" sz="2000" dirty="0" smtClean="0"/>
              <a:t>Webinars</a:t>
            </a:r>
          </a:p>
          <a:p>
            <a:pPr lvl="1"/>
            <a:r>
              <a:rPr lang="en-US" altLang="en-US" sz="2000" dirty="0" smtClean="0"/>
              <a:t>MOOCs</a:t>
            </a:r>
          </a:p>
          <a:p>
            <a:pPr marL="514350" indent="-514350">
              <a:buFont typeface="+mj-lt"/>
              <a:buAutoNum type="arabicPeriod"/>
            </a:pPr>
            <a:r>
              <a:rPr lang="en-US" altLang="en-US" sz="2800" dirty="0" smtClean="0"/>
              <a:t>Different Time, Different Place (on-demand)</a:t>
            </a:r>
          </a:p>
          <a:p>
            <a:pPr lvl="1"/>
            <a:r>
              <a:rPr lang="en-US" altLang="en-US" sz="2000" dirty="0" smtClean="0"/>
              <a:t>Web-based Training (WBT)</a:t>
            </a:r>
          </a:p>
          <a:p>
            <a:pPr lvl="1"/>
            <a:r>
              <a:rPr lang="en-US" altLang="en-US" sz="2000" dirty="0" err="1" smtClean="0"/>
              <a:t>CD-Rom</a:t>
            </a:r>
            <a:endParaRPr lang="en-US" altLang="en-US" sz="2000" dirty="0" smtClean="0"/>
          </a:p>
          <a:p>
            <a:pPr lvl="1"/>
            <a:r>
              <a:rPr lang="en-US" altLang="en-US" sz="2000" dirty="0" smtClean="0"/>
              <a:t>Other Computer-based Training (CBT)</a:t>
            </a:r>
          </a:p>
          <a:p>
            <a:pPr lvl="1"/>
            <a:r>
              <a:rPr lang="en-US" altLang="en-US" sz="2000" dirty="0" smtClean="0"/>
              <a:t>Lecture Videos (e.g., Lynda.com, Khan Academy</a:t>
            </a:r>
            <a:r>
              <a:rPr lang="en-US" alt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Effect transition="in" filter="fade">
                                      <p:cBhvr>
                                        <p:cTn id="7" dur="500"/>
                                        <p:tgtEl>
                                          <p:spTgt spid="1229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4" end="4"/>
                                            </p:txEl>
                                          </p:spTgt>
                                        </p:tgtEl>
                                        <p:attrNameLst>
                                          <p:attrName>style.visibility</p:attrName>
                                        </p:attrNameLst>
                                      </p:cBhvr>
                                      <p:to>
                                        <p:strVal val="visible"/>
                                      </p:to>
                                    </p:set>
                                    <p:animEffect transition="in" filter="fade">
                                      <p:cBhvr>
                                        <p:cTn id="10" dur="500"/>
                                        <p:tgtEl>
                                          <p:spTgt spid="1229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5" end="5"/>
                                            </p:txEl>
                                          </p:spTgt>
                                        </p:tgtEl>
                                        <p:attrNameLst>
                                          <p:attrName>style.visibility</p:attrName>
                                        </p:attrNameLst>
                                      </p:cBhvr>
                                      <p:to>
                                        <p:strVal val="visible"/>
                                      </p:to>
                                    </p:set>
                                    <p:animEffect transition="in" filter="fade">
                                      <p:cBhvr>
                                        <p:cTn id="13" dur="500"/>
                                        <p:tgtEl>
                                          <p:spTgt spid="1229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6" end="6"/>
                                            </p:txEl>
                                          </p:spTgt>
                                        </p:tgtEl>
                                        <p:attrNameLst>
                                          <p:attrName>style.visibility</p:attrName>
                                        </p:attrNameLst>
                                      </p:cBhvr>
                                      <p:to>
                                        <p:strVal val="visible"/>
                                      </p:to>
                                    </p:set>
                                    <p:animEffect transition="in" filter="fade">
                                      <p:cBhvr>
                                        <p:cTn id="16" dur="500"/>
                                        <p:tgtEl>
                                          <p:spTgt spid="1229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animEffect transition="in" filter="fade">
                                      <p:cBhvr>
                                        <p:cTn id="19"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Attributes of Ideal Learning	</a:t>
            </a:r>
          </a:p>
        </p:txBody>
      </p:sp>
      <p:sp>
        <p:nvSpPr>
          <p:cNvPr id="13315" name="Content Placeholder 2"/>
          <p:cNvSpPr>
            <a:spLocks noGrp="1"/>
          </p:cNvSpPr>
          <p:nvPr>
            <p:ph idx="1"/>
          </p:nvPr>
        </p:nvSpPr>
        <p:spPr/>
        <p:txBody>
          <a:bodyPr/>
          <a:lstStyle/>
          <a:p>
            <a:r>
              <a:rPr lang="en-US" altLang="en-US" smtClean="0"/>
              <a:t>What makes for an ideal learning intervention?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Attributes of Ideal Learning	</a:t>
            </a:r>
          </a:p>
        </p:txBody>
      </p:sp>
      <p:sp>
        <p:nvSpPr>
          <p:cNvPr id="14339" name="Content Placeholder 2"/>
          <p:cNvSpPr>
            <a:spLocks noGrp="1"/>
          </p:cNvSpPr>
          <p:nvPr>
            <p:ph idx="1"/>
          </p:nvPr>
        </p:nvSpPr>
        <p:spPr/>
        <p:txBody>
          <a:bodyPr/>
          <a:lstStyle/>
          <a:p>
            <a:r>
              <a:rPr lang="en-US" altLang="en-US" smtClean="0"/>
              <a:t>What makes for an ideal learning intervention?</a:t>
            </a:r>
          </a:p>
          <a:p>
            <a:pPr lvl="1"/>
            <a:r>
              <a:rPr lang="en-US" altLang="en-US" smtClean="0"/>
              <a:t>Clarity</a:t>
            </a:r>
          </a:p>
          <a:p>
            <a:pPr lvl="1"/>
            <a:r>
              <a:rPr lang="en-US" altLang="en-US" smtClean="0"/>
              <a:t>Relevance</a:t>
            </a:r>
          </a:p>
          <a:p>
            <a:pPr lvl="1"/>
            <a:r>
              <a:rPr lang="en-US" altLang="en-US" smtClean="0"/>
              <a:t>Practice opportunities</a:t>
            </a:r>
          </a:p>
          <a:p>
            <a:pPr lvl="1"/>
            <a:r>
              <a:rPr lang="en-US" altLang="en-US" smtClean="0"/>
              <a:t>Feedback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Attributes of Ideal Learning	</a:t>
            </a:r>
          </a:p>
        </p:txBody>
      </p:sp>
      <p:sp>
        <p:nvSpPr>
          <p:cNvPr id="3" name="Content Placeholder 2"/>
          <p:cNvSpPr>
            <a:spLocks noGrp="1"/>
          </p:cNvSpPr>
          <p:nvPr>
            <p:ph idx="1"/>
          </p:nvPr>
        </p:nvSpPr>
        <p:spPr>
          <a:xfrm>
            <a:off x="457200" y="1600200"/>
            <a:ext cx="8686800" cy="4267200"/>
          </a:xfrm>
        </p:spPr>
        <p:txBody>
          <a:bodyPr/>
          <a:lstStyle/>
          <a:p>
            <a:pPr>
              <a:defRPr/>
            </a:pPr>
            <a:r>
              <a:rPr lang="en-US" dirty="0" smtClean="0"/>
              <a:t>Good training is </a:t>
            </a:r>
            <a:r>
              <a:rPr lang="en-US" i="1" dirty="0" smtClean="0"/>
              <a:t>not</a:t>
            </a:r>
            <a:r>
              <a:rPr lang="en-US" dirty="0" smtClean="0"/>
              <a:t> about telling the learner what he or she needs to know!</a:t>
            </a:r>
          </a:p>
          <a:p>
            <a:pPr>
              <a:defRPr/>
            </a:pPr>
            <a:r>
              <a:rPr lang="en-US" dirty="0" smtClean="0"/>
              <a:t>Good training is about </a:t>
            </a:r>
            <a:r>
              <a:rPr lang="en-US" i="1" dirty="0" smtClean="0"/>
              <a:t>what the learner should do with that knowledge</a:t>
            </a:r>
            <a:r>
              <a:rPr lang="en-US" dirty="0" smtClean="0"/>
              <a:t>!</a:t>
            </a:r>
          </a:p>
          <a:p>
            <a:pPr lvl="1">
              <a:defRPr/>
            </a:pPr>
            <a:r>
              <a:rPr lang="en-US" dirty="0" smtClean="0"/>
              <a:t>Good training is </a:t>
            </a:r>
            <a:r>
              <a:rPr lang="en-US" i="1" dirty="0" smtClean="0"/>
              <a:t>not</a:t>
            </a:r>
            <a:r>
              <a:rPr lang="en-US" dirty="0" smtClean="0"/>
              <a:t> about the </a:t>
            </a:r>
            <a:r>
              <a:rPr lang="en-US" i="1" dirty="0" smtClean="0"/>
              <a:t>content</a:t>
            </a:r>
            <a:r>
              <a:rPr lang="en-US" dirty="0"/>
              <a:t>.</a:t>
            </a:r>
            <a:endParaRPr lang="en-US" dirty="0" smtClean="0"/>
          </a:p>
          <a:p>
            <a:pPr lvl="1">
              <a:defRPr/>
            </a:pPr>
            <a:r>
              <a:rPr lang="en-US" dirty="0" smtClean="0"/>
              <a:t>Good training is about the </a:t>
            </a:r>
            <a:r>
              <a:rPr lang="en-US" i="1" dirty="0" smtClean="0"/>
              <a:t>learner.</a:t>
            </a:r>
          </a:p>
          <a:p>
            <a:pPr marL="457200" lvl="1" indent="0">
              <a:buFontTx/>
              <a:buNone/>
              <a:defRPr/>
            </a:pPr>
            <a:endParaRPr lang="en-US" i="1" dirty="0" smtClean="0"/>
          </a:p>
          <a:p>
            <a:pPr>
              <a:defRPr/>
            </a:pPr>
            <a:r>
              <a:rPr lang="en-US" sz="2800" dirty="0" smtClean="0">
                <a:sym typeface="Wingdings" pitchFamily="2" charset="2"/>
              </a:rPr>
              <a:t></a:t>
            </a:r>
            <a:r>
              <a:rPr lang="en-US" sz="2800" i="1" dirty="0" smtClean="0">
                <a:sym typeface="Wingdings" pitchFamily="2" charset="2"/>
              </a:rPr>
              <a:t>Good training is experience engineering!</a:t>
            </a:r>
            <a:endParaRPr lang="en-US" sz="2800" i="1" dirty="0" smtClean="0"/>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altLang="en-US" smtClean="0"/>
              <a:t>Understanding the</a:t>
            </a:r>
            <a:br>
              <a:rPr lang="en-US" altLang="en-US" smtClean="0"/>
            </a:br>
            <a:r>
              <a:rPr lang="en-US" altLang="en-US" smtClean="0"/>
              <a:t>Production Process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p:txBody>
          <a:bodyPr/>
          <a:lstStyle/>
          <a:p>
            <a:pPr eaLnBrk="1" hangingPunct="1"/>
            <a:r>
              <a:rPr lang="en-US" altLang="en-US" smtClean="0"/>
              <a:t>E-learning Production Process</a:t>
            </a:r>
          </a:p>
        </p:txBody>
      </p:sp>
      <p:sp>
        <p:nvSpPr>
          <p:cNvPr id="17411" name="Rectangle 15"/>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pic>
        <p:nvPicPr>
          <p:cNvPr id="17412" name="Picture 17" descr="MPj04026900000[1]" hidden="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866900"/>
            <a:ext cx="3657600" cy="3616325"/>
          </a:xfrm>
          <a:noFill/>
        </p:spPr>
      </p:pic>
      <p:sp>
        <p:nvSpPr>
          <p:cNvPr id="17413" name="Text Box 31"/>
          <p:cNvSpPr txBox="1">
            <a:spLocks noChangeArrowheads="1"/>
          </p:cNvSpPr>
          <p:nvPr/>
        </p:nvSpPr>
        <p:spPr bwMode="auto">
          <a:xfrm>
            <a:off x="4953000" y="5486400"/>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smtClean="0">
                <a:latin typeface="+mn-lt"/>
              </a:rPr>
              <a:t>A factory for </a:t>
            </a:r>
            <a:r>
              <a:rPr lang="en-US" altLang="en-US" dirty="0">
                <a:latin typeface="+mn-lt"/>
              </a:rPr>
              <a:t>e-learning? Yes!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220" y="1778508"/>
            <a:ext cx="3091129" cy="37505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2" descr="MPj04003200000[1]"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8800"/>
            <a:ext cx="3657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0"/>
          <p:cNvSpPr>
            <a:spLocks noChangeArrowheads="1"/>
          </p:cNvSpPr>
          <p:nvPr/>
        </p:nvSpPr>
        <p:spPr bwMode="auto">
          <a:xfrm>
            <a:off x="838200" y="20574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6" name="Rectangle 6"/>
          <p:cNvSpPr>
            <a:spLocks noGrp="1" noChangeArrowheads="1"/>
          </p:cNvSpPr>
          <p:nvPr>
            <p:ph type="title"/>
          </p:nvPr>
        </p:nvSpPr>
        <p:spPr/>
        <p:txBody>
          <a:bodyPr/>
          <a:lstStyle/>
          <a:p>
            <a:pPr eaLnBrk="1" hangingPunct="1"/>
            <a:r>
              <a:rPr lang="en-US" altLang="en-US" smtClean="0"/>
              <a:t>E-learning Production Process</a:t>
            </a:r>
          </a:p>
        </p:txBody>
      </p:sp>
      <p:sp>
        <p:nvSpPr>
          <p:cNvPr id="18437" name="Rectangle 7"/>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18438" name="Text Box 16"/>
          <p:cNvSpPr txBox="1">
            <a:spLocks noChangeArrowheads="1"/>
          </p:cNvSpPr>
          <p:nvPr/>
        </p:nvSpPr>
        <p:spPr bwMode="auto">
          <a:xfrm>
            <a:off x="5029200" y="4267200"/>
            <a:ext cx="3581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dirty="0" smtClean="0"/>
              <a:t>Convince </a:t>
            </a:r>
            <a:r>
              <a:rPr lang="en-US" altLang="en-US" dirty="0"/>
              <a:t>client that you can meet their</a:t>
            </a:r>
          </a:p>
          <a:p>
            <a:pPr marL="571500" lvl="1" indent="-114300" eaLnBrk="1" hangingPunct="1">
              <a:spcBef>
                <a:spcPts val="600"/>
              </a:spcBef>
              <a:buFontTx/>
              <a:buChar char="•"/>
            </a:pPr>
            <a:r>
              <a:rPr lang="en-US" altLang="en-US" dirty="0" smtClean="0"/>
              <a:t>Schedule</a:t>
            </a:r>
            <a:endParaRPr lang="en-US" altLang="en-US" dirty="0"/>
          </a:p>
          <a:p>
            <a:pPr marL="571500" lvl="1" indent="-114300" eaLnBrk="1" hangingPunct="1">
              <a:spcBef>
                <a:spcPts val="600"/>
              </a:spcBef>
              <a:buFontTx/>
              <a:buChar char="•"/>
            </a:pPr>
            <a:r>
              <a:rPr lang="en-US" altLang="en-US" dirty="0" smtClean="0"/>
              <a:t>Budget</a:t>
            </a:r>
            <a:endParaRPr lang="en-US" altLang="en-US" dirty="0"/>
          </a:p>
          <a:p>
            <a:pPr marL="571500" lvl="1" indent="-114300" eaLnBrk="1" hangingPunct="1">
              <a:spcBef>
                <a:spcPts val="600"/>
              </a:spcBef>
              <a:buFontTx/>
              <a:buChar char="•"/>
            </a:pPr>
            <a:r>
              <a:rPr lang="en-US" altLang="en-US" dirty="0" smtClean="0"/>
              <a:t>Educational </a:t>
            </a:r>
            <a:r>
              <a:rPr lang="en-US" altLang="en-US" dirty="0"/>
              <a:t>needs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465" y="1828800"/>
            <a:ext cx="2662885" cy="24452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38200" y="25146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9459" name="Rectangle 8"/>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19460" name="Rectangle 7"/>
          <p:cNvSpPr>
            <a:spLocks noGrp="1" noChangeArrowheads="1"/>
          </p:cNvSpPr>
          <p:nvPr>
            <p:ph type="title"/>
          </p:nvPr>
        </p:nvSpPr>
        <p:spPr/>
        <p:txBody>
          <a:bodyPr/>
          <a:lstStyle/>
          <a:p>
            <a:pPr eaLnBrk="1" hangingPunct="1"/>
            <a:r>
              <a:rPr lang="en-US" altLang="en-US" smtClean="0"/>
              <a:t>E-learning Production Process</a:t>
            </a:r>
          </a:p>
        </p:txBody>
      </p:sp>
      <p:pic>
        <p:nvPicPr>
          <p:cNvPr id="19461" name="Picture 9" descr="MPj04029600000[1]"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542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0"/>
          <p:cNvSpPr txBox="1">
            <a:spLocks noChangeArrowheads="1"/>
          </p:cNvSpPr>
          <p:nvPr/>
        </p:nvSpPr>
        <p:spPr bwMode="auto">
          <a:xfrm>
            <a:off x="5029200" y="4267200"/>
            <a:ext cx="3581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ct val="50000"/>
              </a:spcBef>
              <a:buFontTx/>
              <a:buChar char="•"/>
            </a:pPr>
            <a:r>
              <a:rPr lang="en-US" altLang="en-US" dirty="0" smtClean="0"/>
              <a:t>Audience </a:t>
            </a:r>
            <a:r>
              <a:rPr lang="en-US" altLang="en-US" dirty="0"/>
              <a:t>and Needs analysis</a:t>
            </a:r>
          </a:p>
          <a:p>
            <a:pPr marL="114300" indent="-114300" eaLnBrk="1" hangingPunct="1">
              <a:spcBef>
                <a:spcPct val="50000"/>
              </a:spcBef>
              <a:buFontTx/>
              <a:buChar char="•"/>
            </a:pPr>
            <a:r>
              <a:rPr lang="en-US" altLang="en-US" dirty="0" smtClean="0"/>
              <a:t>Identify </a:t>
            </a:r>
            <a:r>
              <a:rPr lang="en-US" altLang="en-US" dirty="0"/>
              <a:t>SMEs</a:t>
            </a:r>
          </a:p>
          <a:p>
            <a:pPr marL="114300" indent="-114300" eaLnBrk="1" hangingPunct="1">
              <a:spcBef>
                <a:spcPct val="50000"/>
              </a:spcBef>
              <a:buFontTx/>
              <a:buChar char="•"/>
            </a:pPr>
            <a:r>
              <a:rPr lang="en-US" altLang="en-US" dirty="0" smtClean="0"/>
              <a:t>Roles </a:t>
            </a:r>
            <a:r>
              <a:rPr lang="en-US" altLang="en-US" dirty="0"/>
              <a:t>and responsibilities </a:t>
            </a:r>
          </a:p>
          <a:p>
            <a:pPr marL="114300" indent="-114300" eaLnBrk="1" hangingPunct="1">
              <a:spcBef>
                <a:spcPct val="50000"/>
              </a:spcBef>
              <a:buFontTx/>
              <a:buChar char="•"/>
            </a:pPr>
            <a:r>
              <a:rPr lang="en-US" altLang="en-US" dirty="0" smtClean="0"/>
              <a:t>Collect </a:t>
            </a:r>
            <a:r>
              <a:rPr lang="en-US" altLang="en-US" dirty="0"/>
              <a:t>source materials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325" y="1290871"/>
            <a:ext cx="2571750" cy="29915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5029200" y="1908175"/>
            <a:ext cx="2740025" cy="1858963"/>
          </a:xfrm>
          <a:prstGeom prst="rect">
            <a:avLst/>
          </a:prstGeom>
          <a:solidFill>
            <a:srgbClr val="FFD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2"/>
          <p:cNvSpPr>
            <a:spLocks noChangeArrowheads="1"/>
          </p:cNvSpPr>
          <p:nvPr/>
        </p:nvSpPr>
        <p:spPr bwMode="auto">
          <a:xfrm>
            <a:off x="838200" y="29718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83"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20484" name="Rectangle 8"/>
          <p:cNvSpPr>
            <a:spLocks noGrp="1" noChangeArrowheads="1"/>
          </p:cNvSpPr>
          <p:nvPr>
            <p:ph type="title"/>
          </p:nvPr>
        </p:nvSpPr>
        <p:spPr/>
        <p:txBody>
          <a:bodyPr/>
          <a:lstStyle/>
          <a:p>
            <a:pPr eaLnBrk="1" hangingPunct="1"/>
            <a:r>
              <a:rPr lang="en-US" altLang="en-US" smtClean="0"/>
              <a:t>E-learning Production Process</a:t>
            </a:r>
          </a:p>
        </p:txBody>
      </p:sp>
      <p:pic>
        <p:nvPicPr>
          <p:cNvPr id="20485" name="Picture 17" descr="Prototype"/>
          <p:cNvPicPr>
            <a:picLocks noChangeAspect="1" noChangeArrowheads="1"/>
          </p:cNvPicPr>
          <p:nvPr/>
        </p:nvPicPr>
        <p:blipFill rotWithShape="1">
          <a:blip r:embed="rId3">
            <a:extLst>
              <a:ext uri="{28A0092B-C50C-407E-A947-70E740481C1C}">
                <a14:useLocalDpi xmlns:a14="http://schemas.microsoft.com/office/drawing/2010/main" val="0"/>
              </a:ext>
            </a:extLst>
          </a:blip>
          <a:srcRect l="52659" t="13444" r="15958" b="59072"/>
          <a:stretch/>
        </p:blipFill>
        <p:spPr bwMode="auto">
          <a:xfrm>
            <a:off x="5334000" y="2076451"/>
            <a:ext cx="2143125" cy="139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5029200" y="4337050"/>
            <a:ext cx="3581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t>Reach agreement about:</a:t>
            </a:r>
          </a:p>
          <a:p>
            <a:pPr marL="114300" indent="-114300" eaLnBrk="1" hangingPunct="1">
              <a:spcBef>
                <a:spcPct val="50000"/>
              </a:spcBef>
              <a:buFontTx/>
              <a:buChar char="•"/>
            </a:pPr>
            <a:r>
              <a:rPr lang="en-US" altLang="en-US" dirty="0" smtClean="0"/>
              <a:t>All </a:t>
            </a:r>
            <a:r>
              <a:rPr lang="en-US" altLang="en-US" dirty="0"/>
              <a:t>presentation layouts</a:t>
            </a:r>
          </a:p>
          <a:p>
            <a:pPr marL="114300" indent="-114300" eaLnBrk="1" hangingPunct="1">
              <a:spcBef>
                <a:spcPct val="50000"/>
              </a:spcBef>
              <a:buFontTx/>
              <a:buChar char="•"/>
            </a:pPr>
            <a:r>
              <a:rPr lang="en-US" altLang="en-US" dirty="0" smtClean="0"/>
              <a:t>All </a:t>
            </a:r>
            <a:r>
              <a:rPr lang="en-US" altLang="en-US" dirty="0"/>
              <a:t>interactivity layouts</a:t>
            </a:r>
          </a:p>
          <a:p>
            <a:pPr marL="114300" indent="-114300" eaLnBrk="1" hangingPunct="1">
              <a:spcBef>
                <a:spcPct val="50000"/>
              </a:spcBef>
              <a:buFontTx/>
              <a:buChar char="•"/>
            </a:pPr>
            <a:r>
              <a:rPr lang="en-US" altLang="en-US" dirty="0" smtClean="0"/>
              <a:t>All </a:t>
            </a:r>
            <a:r>
              <a:rPr lang="en-US" altLang="en-US" dirty="0"/>
              <a:t>other look and feel issues</a:t>
            </a:r>
          </a:p>
        </p:txBody>
      </p:sp>
      <p:sp>
        <p:nvSpPr>
          <p:cNvPr id="4" name="AutoShape 8" hidden="1"/>
          <p:cNvSpPr>
            <a:spLocks noChangeAspect="1" noChangeArrowheads="1" noTextEdit="1"/>
          </p:cNvSpPr>
          <p:nvPr/>
        </p:nvSpPr>
        <p:spPr bwMode="auto">
          <a:xfrm>
            <a:off x="6191250" y="1670050"/>
            <a:ext cx="29527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0"/>
          <p:cNvSpPr>
            <a:spLocks/>
          </p:cNvSpPr>
          <p:nvPr/>
        </p:nvSpPr>
        <p:spPr bwMode="auto">
          <a:xfrm>
            <a:off x="8069263" y="1674813"/>
            <a:ext cx="650875" cy="457200"/>
          </a:xfrm>
          <a:custGeom>
            <a:avLst/>
            <a:gdLst>
              <a:gd name="T0" fmla="*/ 2 w 821"/>
              <a:gd name="T1" fmla="*/ 320 h 576"/>
              <a:gd name="T2" fmla="*/ 2 w 821"/>
              <a:gd name="T3" fmla="*/ 261 h 576"/>
              <a:gd name="T4" fmla="*/ 129 w 821"/>
              <a:gd name="T5" fmla="*/ 138 h 576"/>
              <a:gd name="T6" fmla="*/ 210 w 821"/>
              <a:gd name="T7" fmla="*/ 83 h 576"/>
              <a:gd name="T8" fmla="*/ 218 w 821"/>
              <a:gd name="T9" fmla="*/ 74 h 576"/>
              <a:gd name="T10" fmla="*/ 235 w 821"/>
              <a:gd name="T11" fmla="*/ 55 h 576"/>
              <a:gd name="T12" fmla="*/ 262 w 821"/>
              <a:gd name="T13" fmla="*/ 34 h 576"/>
              <a:gd name="T14" fmla="*/ 294 w 821"/>
              <a:gd name="T15" fmla="*/ 19 h 576"/>
              <a:gd name="T16" fmla="*/ 326 w 821"/>
              <a:gd name="T17" fmla="*/ 9 h 576"/>
              <a:gd name="T18" fmla="*/ 370 w 821"/>
              <a:gd name="T19" fmla="*/ 3 h 576"/>
              <a:gd name="T20" fmla="*/ 419 w 821"/>
              <a:gd name="T21" fmla="*/ 0 h 576"/>
              <a:gd name="T22" fmla="*/ 464 w 821"/>
              <a:gd name="T23" fmla="*/ 2 h 576"/>
              <a:gd name="T24" fmla="*/ 506 w 821"/>
              <a:gd name="T25" fmla="*/ 7 h 576"/>
              <a:gd name="T26" fmla="*/ 544 w 821"/>
              <a:gd name="T27" fmla="*/ 19 h 576"/>
              <a:gd name="T28" fmla="*/ 580 w 821"/>
              <a:gd name="T29" fmla="*/ 34 h 576"/>
              <a:gd name="T30" fmla="*/ 624 w 821"/>
              <a:gd name="T31" fmla="*/ 66 h 576"/>
              <a:gd name="T32" fmla="*/ 652 w 821"/>
              <a:gd name="T33" fmla="*/ 100 h 576"/>
              <a:gd name="T34" fmla="*/ 656 w 821"/>
              <a:gd name="T35" fmla="*/ 123 h 576"/>
              <a:gd name="T36" fmla="*/ 650 w 821"/>
              <a:gd name="T37" fmla="*/ 132 h 576"/>
              <a:gd name="T38" fmla="*/ 705 w 821"/>
              <a:gd name="T39" fmla="*/ 134 h 576"/>
              <a:gd name="T40" fmla="*/ 756 w 821"/>
              <a:gd name="T41" fmla="*/ 214 h 576"/>
              <a:gd name="T42" fmla="*/ 771 w 821"/>
              <a:gd name="T43" fmla="*/ 219 h 576"/>
              <a:gd name="T44" fmla="*/ 794 w 821"/>
              <a:gd name="T45" fmla="*/ 240 h 576"/>
              <a:gd name="T46" fmla="*/ 813 w 821"/>
              <a:gd name="T47" fmla="*/ 290 h 576"/>
              <a:gd name="T48" fmla="*/ 821 w 821"/>
              <a:gd name="T49" fmla="*/ 375 h 576"/>
              <a:gd name="T50" fmla="*/ 807 w 821"/>
              <a:gd name="T51" fmla="*/ 464 h 576"/>
              <a:gd name="T52" fmla="*/ 781 w 821"/>
              <a:gd name="T53" fmla="*/ 538 h 576"/>
              <a:gd name="T54" fmla="*/ 745 w 821"/>
              <a:gd name="T55" fmla="*/ 576 h 576"/>
              <a:gd name="T56" fmla="*/ 711 w 821"/>
              <a:gd name="T57" fmla="*/ 568 h 576"/>
              <a:gd name="T58" fmla="*/ 675 w 821"/>
              <a:gd name="T59" fmla="*/ 557 h 576"/>
              <a:gd name="T60" fmla="*/ 642 w 821"/>
              <a:gd name="T61" fmla="*/ 547 h 576"/>
              <a:gd name="T62" fmla="*/ 624 w 821"/>
              <a:gd name="T63" fmla="*/ 544 h 576"/>
              <a:gd name="T64" fmla="*/ 616 w 821"/>
              <a:gd name="T65" fmla="*/ 542 h 576"/>
              <a:gd name="T66" fmla="*/ 569 w 821"/>
              <a:gd name="T67" fmla="*/ 532 h 576"/>
              <a:gd name="T68" fmla="*/ 485 w 821"/>
              <a:gd name="T69" fmla="*/ 511 h 576"/>
              <a:gd name="T70" fmla="*/ 383 w 821"/>
              <a:gd name="T71" fmla="*/ 487 h 576"/>
              <a:gd name="T72" fmla="*/ 273 w 821"/>
              <a:gd name="T73" fmla="*/ 458 h 576"/>
              <a:gd name="T74" fmla="*/ 167 w 821"/>
              <a:gd name="T75" fmla="*/ 428 h 576"/>
              <a:gd name="T76" fmla="*/ 82 w 821"/>
              <a:gd name="T77" fmla="*/ 399 h 576"/>
              <a:gd name="T78" fmla="*/ 28 w 821"/>
              <a:gd name="T79" fmla="*/ 3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1" h="576">
                <a:moveTo>
                  <a:pt x="17" y="365"/>
                </a:moveTo>
                <a:lnTo>
                  <a:pt x="2" y="320"/>
                </a:lnTo>
                <a:lnTo>
                  <a:pt x="0" y="284"/>
                </a:lnTo>
                <a:lnTo>
                  <a:pt x="2" y="261"/>
                </a:lnTo>
                <a:lnTo>
                  <a:pt x="4" y="254"/>
                </a:lnTo>
                <a:lnTo>
                  <a:pt x="129" y="138"/>
                </a:lnTo>
                <a:lnTo>
                  <a:pt x="210" y="85"/>
                </a:lnTo>
                <a:lnTo>
                  <a:pt x="210" y="83"/>
                </a:lnTo>
                <a:lnTo>
                  <a:pt x="214" y="79"/>
                </a:lnTo>
                <a:lnTo>
                  <a:pt x="218" y="74"/>
                </a:lnTo>
                <a:lnTo>
                  <a:pt x="226" y="64"/>
                </a:lnTo>
                <a:lnTo>
                  <a:pt x="235" y="55"/>
                </a:lnTo>
                <a:lnTo>
                  <a:pt x="246" y="45"/>
                </a:lnTo>
                <a:lnTo>
                  <a:pt x="262" y="34"/>
                </a:lnTo>
                <a:lnTo>
                  <a:pt x="281" y="24"/>
                </a:lnTo>
                <a:lnTo>
                  <a:pt x="294" y="19"/>
                </a:lnTo>
                <a:lnTo>
                  <a:pt x="309" y="13"/>
                </a:lnTo>
                <a:lnTo>
                  <a:pt x="326" y="9"/>
                </a:lnTo>
                <a:lnTo>
                  <a:pt x="347" y="5"/>
                </a:lnTo>
                <a:lnTo>
                  <a:pt x="370" y="3"/>
                </a:lnTo>
                <a:lnTo>
                  <a:pt x="392" y="0"/>
                </a:lnTo>
                <a:lnTo>
                  <a:pt x="419" y="0"/>
                </a:lnTo>
                <a:lnTo>
                  <a:pt x="443" y="0"/>
                </a:lnTo>
                <a:lnTo>
                  <a:pt x="464" y="2"/>
                </a:lnTo>
                <a:lnTo>
                  <a:pt x="485" y="3"/>
                </a:lnTo>
                <a:lnTo>
                  <a:pt x="506" y="7"/>
                </a:lnTo>
                <a:lnTo>
                  <a:pt x="525" y="13"/>
                </a:lnTo>
                <a:lnTo>
                  <a:pt x="544" y="19"/>
                </a:lnTo>
                <a:lnTo>
                  <a:pt x="563" y="24"/>
                </a:lnTo>
                <a:lnTo>
                  <a:pt x="580" y="34"/>
                </a:lnTo>
                <a:lnTo>
                  <a:pt x="595" y="43"/>
                </a:lnTo>
                <a:lnTo>
                  <a:pt x="624" y="66"/>
                </a:lnTo>
                <a:lnTo>
                  <a:pt x="642" y="83"/>
                </a:lnTo>
                <a:lnTo>
                  <a:pt x="652" y="100"/>
                </a:lnTo>
                <a:lnTo>
                  <a:pt x="656" y="111"/>
                </a:lnTo>
                <a:lnTo>
                  <a:pt x="656" y="123"/>
                </a:lnTo>
                <a:lnTo>
                  <a:pt x="654" y="129"/>
                </a:lnTo>
                <a:lnTo>
                  <a:pt x="650" y="132"/>
                </a:lnTo>
                <a:lnTo>
                  <a:pt x="648" y="134"/>
                </a:lnTo>
                <a:lnTo>
                  <a:pt x="705" y="134"/>
                </a:lnTo>
                <a:lnTo>
                  <a:pt x="754" y="214"/>
                </a:lnTo>
                <a:lnTo>
                  <a:pt x="756" y="214"/>
                </a:lnTo>
                <a:lnTo>
                  <a:pt x="762" y="216"/>
                </a:lnTo>
                <a:lnTo>
                  <a:pt x="771" y="219"/>
                </a:lnTo>
                <a:lnTo>
                  <a:pt x="783" y="227"/>
                </a:lnTo>
                <a:lnTo>
                  <a:pt x="794" y="240"/>
                </a:lnTo>
                <a:lnTo>
                  <a:pt x="804" y="261"/>
                </a:lnTo>
                <a:lnTo>
                  <a:pt x="813" y="290"/>
                </a:lnTo>
                <a:lnTo>
                  <a:pt x="819" y="329"/>
                </a:lnTo>
                <a:lnTo>
                  <a:pt x="821" y="375"/>
                </a:lnTo>
                <a:lnTo>
                  <a:pt x="817" y="420"/>
                </a:lnTo>
                <a:lnTo>
                  <a:pt x="807" y="464"/>
                </a:lnTo>
                <a:lnTo>
                  <a:pt x="796" y="504"/>
                </a:lnTo>
                <a:lnTo>
                  <a:pt x="781" y="538"/>
                </a:lnTo>
                <a:lnTo>
                  <a:pt x="764" y="562"/>
                </a:lnTo>
                <a:lnTo>
                  <a:pt x="745" y="576"/>
                </a:lnTo>
                <a:lnTo>
                  <a:pt x="728" y="576"/>
                </a:lnTo>
                <a:lnTo>
                  <a:pt x="711" y="568"/>
                </a:lnTo>
                <a:lnTo>
                  <a:pt x="692" y="562"/>
                </a:lnTo>
                <a:lnTo>
                  <a:pt x="675" y="557"/>
                </a:lnTo>
                <a:lnTo>
                  <a:pt x="658" y="551"/>
                </a:lnTo>
                <a:lnTo>
                  <a:pt x="642" y="547"/>
                </a:lnTo>
                <a:lnTo>
                  <a:pt x="631" y="545"/>
                </a:lnTo>
                <a:lnTo>
                  <a:pt x="624" y="544"/>
                </a:lnTo>
                <a:lnTo>
                  <a:pt x="622" y="544"/>
                </a:lnTo>
                <a:lnTo>
                  <a:pt x="616" y="542"/>
                </a:lnTo>
                <a:lnTo>
                  <a:pt x="597" y="538"/>
                </a:lnTo>
                <a:lnTo>
                  <a:pt x="569" y="532"/>
                </a:lnTo>
                <a:lnTo>
                  <a:pt x="531" y="523"/>
                </a:lnTo>
                <a:lnTo>
                  <a:pt x="485" y="511"/>
                </a:lnTo>
                <a:lnTo>
                  <a:pt x="436" y="500"/>
                </a:lnTo>
                <a:lnTo>
                  <a:pt x="383" y="487"/>
                </a:lnTo>
                <a:lnTo>
                  <a:pt x="328" y="473"/>
                </a:lnTo>
                <a:lnTo>
                  <a:pt x="273" y="458"/>
                </a:lnTo>
                <a:lnTo>
                  <a:pt x="218" y="443"/>
                </a:lnTo>
                <a:lnTo>
                  <a:pt x="167" y="428"/>
                </a:lnTo>
                <a:lnTo>
                  <a:pt x="121" y="415"/>
                </a:lnTo>
                <a:lnTo>
                  <a:pt x="82" y="399"/>
                </a:lnTo>
                <a:lnTo>
                  <a:pt x="49" y="388"/>
                </a:lnTo>
                <a:lnTo>
                  <a:pt x="28" y="375"/>
                </a:lnTo>
                <a:lnTo>
                  <a:pt x="17" y="365"/>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662" name="Group 20661"/>
          <p:cNvGrpSpPr/>
          <p:nvPr/>
        </p:nvGrpSpPr>
        <p:grpSpPr>
          <a:xfrm>
            <a:off x="6307602" y="2402722"/>
            <a:ext cx="970291" cy="779140"/>
            <a:chOff x="3457575" y="1085850"/>
            <a:chExt cx="1941513" cy="1941513"/>
          </a:xfrm>
        </p:grpSpPr>
        <p:sp>
          <p:nvSpPr>
            <p:cNvPr id="20661" name="Rectangle 20660"/>
            <p:cNvSpPr/>
            <p:nvPr/>
          </p:nvSpPr>
          <p:spPr>
            <a:xfrm>
              <a:off x="3457575" y="1085850"/>
              <a:ext cx="1941513" cy="1941513"/>
            </a:xfrm>
            <a:prstGeom prst="rect">
              <a:avLst/>
            </a:prstGeom>
            <a:solidFill>
              <a:srgbClr val="EBE8D8"/>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5" name="Group 48"/>
            <p:cNvGrpSpPr>
              <a:grpSpLocks noChangeAspect="1"/>
            </p:cNvGrpSpPr>
            <p:nvPr/>
          </p:nvGrpSpPr>
          <p:grpSpPr bwMode="auto">
            <a:xfrm>
              <a:off x="3540125" y="1190626"/>
              <a:ext cx="1797050" cy="1752600"/>
              <a:chOff x="2314" y="1608"/>
              <a:chExt cx="1132" cy="1104"/>
            </a:xfrm>
          </p:grpSpPr>
          <p:sp>
            <p:nvSpPr>
              <p:cNvPr id="20496" name="AutoShape 47"/>
              <p:cNvSpPr>
                <a:spLocks noChangeAspect="1" noChangeArrowheads="1" noTextEdit="1"/>
              </p:cNvSpPr>
              <p:nvPr/>
            </p:nvSpPr>
            <p:spPr bwMode="auto">
              <a:xfrm>
                <a:off x="2314" y="1608"/>
                <a:ext cx="113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7" name="Freeform 49"/>
              <p:cNvSpPr>
                <a:spLocks/>
              </p:cNvSpPr>
              <p:nvPr/>
            </p:nvSpPr>
            <p:spPr bwMode="auto">
              <a:xfrm>
                <a:off x="3356" y="2028"/>
                <a:ext cx="80" cy="16"/>
              </a:xfrm>
              <a:custGeom>
                <a:avLst/>
                <a:gdLst>
                  <a:gd name="T0" fmla="*/ 10 w 160"/>
                  <a:gd name="T1" fmla="*/ 2 h 30"/>
                  <a:gd name="T2" fmla="*/ 19 w 160"/>
                  <a:gd name="T3" fmla="*/ 2 h 30"/>
                  <a:gd name="T4" fmla="*/ 29 w 160"/>
                  <a:gd name="T5" fmla="*/ 2 h 30"/>
                  <a:gd name="T6" fmla="*/ 36 w 160"/>
                  <a:gd name="T7" fmla="*/ 0 h 30"/>
                  <a:gd name="T8" fmla="*/ 46 w 160"/>
                  <a:gd name="T9" fmla="*/ 0 h 30"/>
                  <a:gd name="T10" fmla="*/ 54 w 160"/>
                  <a:gd name="T11" fmla="*/ 0 h 30"/>
                  <a:gd name="T12" fmla="*/ 61 w 160"/>
                  <a:gd name="T13" fmla="*/ 0 h 30"/>
                  <a:gd name="T14" fmla="*/ 71 w 160"/>
                  <a:gd name="T15" fmla="*/ 0 h 30"/>
                  <a:gd name="T16" fmla="*/ 78 w 160"/>
                  <a:gd name="T17" fmla="*/ 0 h 30"/>
                  <a:gd name="T18" fmla="*/ 86 w 160"/>
                  <a:gd name="T19" fmla="*/ 0 h 30"/>
                  <a:gd name="T20" fmla="*/ 93 w 160"/>
                  <a:gd name="T21" fmla="*/ 0 h 30"/>
                  <a:gd name="T22" fmla="*/ 101 w 160"/>
                  <a:gd name="T23" fmla="*/ 0 h 30"/>
                  <a:gd name="T24" fmla="*/ 111 w 160"/>
                  <a:gd name="T25" fmla="*/ 0 h 30"/>
                  <a:gd name="T26" fmla="*/ 118 w 160"/>
                  <a:gd name="T27" fmla="*/ 0 h 30"/>
                  <a:gd name="T28" fmla="*/ 126 w 160"/>
                  <a:gd name="T29" fmla="*/ 0 h 30"/>
                  <a:gd name="T30" fmla="*/ 135 w 160"/>
                  <a:gd name="T31" fmla="*/ 0 h 30"/>
                  <a:gd name="T32" fmla="*/ 147 w 160"/>
                  <a:gd name="T33" fmla="*/ 0 h 30"/>
                  <a:gd name="T34" fmla="*/ 152 w 160"/>
                  <a:gd name="T35" fmla="*/ 2 h 30"/>
                  <a:gd name="T36" fmla="*/ 156 w 160"/>
                  <a:gd name="T37" fmla="*/ 5 h 30"/>
                  <a:gd name="T38" fmla="*/ 160 w 160"/>
                  <a:gd name="T39" fmla="*/ 9 h 30"/>
                  <a:gd name="T40" fmla="*/ 160 w 160"/>
                  <a:gd name="T41" fmla="*/ 15 h 30"/>
                  <a:gd name="T42" fmla="*/ 158 w 160"/>
                  <a:gd name="T43" fmla="*/ 21 h 30"/>
                  <a:gd name="T44" fmla="*/ 156 w 160"/>
                  <a:gd name="T45" fmla="*/ 26 h 30"/>
                  <a:gd name="T46" fmla="*/ 151 w 160"/>
                  <a:gd name="T47" fmla="*/ 28 h 30"/>
                  <a:gd name="T48" fmla="*/ 145 w 160"/>
                  <a:gd name="T49" fmla="*/ 30 h 30"/>
                  <a:gd name="T50" fmla="*/ 133 w 160"/>
                  <a:gd name="T51" fmla="*/ 28 h 30"/>
                  <a:gd name="T52" fmla="*/ 126 w 160"/>
                  <a:gd name="T53" fmla="*/ 28 h 30"/>
                  <a:gd name="T54" fmla="*/ 116 w 160"/>
                  <a:gd name="T55" fmla="*/ 28 h 30"/>
                  <a:gd name="T56" fmla="*/ 109 w 160"/>
                  <a:gd name="T57" fmla="*/ 26 h 30"/>
                  <a:gd name="T58" fmla="*/ 101 w 160"/>
                  <a:gd name="T59" fmla="*/ 26 h 30"/>
                  <a:gd name="T60" fmla="*/ 93 w 160"/>
                  <a:gd name="T61" fmla="*/ 26 h 30"/>
                  <a:gd name="T62" fmla="*/ 84 w 160"/>
                  <a:gd name="T63" fmla="*/ 24 h 30"/>
                  <a:gd name="T64" fmla="*/ 78 w 160"/>
                  <a:gd name="T65" fmla="*/ 24 h 30"/>
                  <a:gd name="T66" fmla="*/ 69 w 160"/>
                  <a:gd name="T67" fmla="*/ 22 h 30"/>
                  <a:gd name="T68" fmla="*/ 61 w 160"/>
                  <a:gd name="T69" fmla="*/ 22 h 30"/>
                  <a:gd name="T70" fmla="*/ 54 w 160"/>
                  <a:gd name="T71" fmla="*/ 21 h 30"/>
                  <a:gd name="T72" fmla="*/ 46 w 160"/>
                  <a:gd name="T73" fmla="*/ 21 h 30"/>
                  <a:gd name="T74" fmla="*/ 36 w 160"/>
                  <a:gd name="T75" fmla="*/ 19 h 30"/>
                  <a:gd name="T76" fmla="*/ 29 w 160"/>
                  <a:gd name="T77" fmla="*/ 19 h 30"/>
                  <a:gd name="T78" fmla="*/ 19 w 160"/>
                  <a:gd name="T79" fmla="*/ 19 h 30"/>
                  <a:gd name="T80" fmla="*/ 10 w 160"/>
                  <a:gd name="T81" fmla="*/ 19 h 30"/>
                  <a:gd name="T82" fmla="*/ 6 w 160"/>
                  <a:gd name="T83" fmla="*/ 19 h 30"/>
                  <a:gd name="T84" fmla="*/ 2 w 160"/>
                  <a:gd name="T85" fmla="*/ 17 h 30"/>
                  <a:gd name="T86" fmla="*/ 0 w 160"/>
                  <a:gd name="T87" fmla="*/ 13 h 30"/>
                  <a:gd name="T88" fmla="*/ 0 w 160"/>
                  <a:gd name="T89" fmla="*/ 11 h 30"/>
                  <a:gd name="T90" fmla="*/ 0 w 160"/>
                  <a:gd name="T91" fmla="*/ 7 h 30"/>
                  <a:gd name="T92" fmla="*/ 2 w 160"/>
                  <a:gd name="T93" fmla="*/ 3 h 30"/>
                  <a:gd name="T94" fmla="*/ 6 w 160"/>
                  <a:gd name="T95" fmla="*/ 2 h 30"/>
                  <a:gd name="T96" fmla="*/ 10 w 160"/>
                  <a:gd name="T97" fmla="*/ 2 h 30"/>
                  <a:gd name="T98" fmla="*/ 10 w 160"/>
                  <a:gd name="T9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30">
                    <a:moveTo>
                      <a:pt x="10" y="2"/>
                    </a:moveTo>
                    <a:lnTo>
                      <a:pt x="19" y="2"/>
                    </a:lnTo>
                    <a:lnTo>
                      <a:pt x="29" y="2"/>
                    </a:lnTo>
                    <a:lnTo>
                      <a:pt x="36" y="0"/>
                    </a:lnTo>
                    <a:lnTo>
                      <a:pt x="46" y="0"/>
                    </a:lnTo>
                    <a:lnTo>
                      <a:pt x="54" y="0"/>
                    </a:lnTo>
                    <a:lnTo>
                      <a:pt x="61" y="0"/>
                    </a:lnTo>
                    <a:lnTo>
                      <a:pt x="71" y="0"/>
                    </a:lnTo>
                    <a:lnTo>
                      <a:pt x="78" y="0"/>
                    </a:lnTo>
                    <a:lnTo>
                      <a:pt x="86" y="0"/>
                    </a:lnTo>
                    <a:lnTo>
                      <a:pt x="93" y="0"/>
                    </a:lnTo>
                    <a:lnTo>
                      <a:pt x="101" y="0"/>
                    </a:lnTo>
                    <a:lnTo>
                      <a:pt x="111" y="0"/>
                    </a:lnTo>
                    <a:lnTo>
                      <a:pt x="118" y="0"/>
                    </a:lnTo>
                    <a:lnTo>
                      <a:pt x="126" y="0"/>
                    </a:lnTo>
                    <a:lnTo>
                      <a:pt x="135" y="0"/>
                    </a:lnTo>
                    <a:lnTo>
                      <a:pt x="147" y="0"/>
                    </a:lnTo>
                    <a:lnTo>
                      <a:pt x="152" y="2"/>
                    </a:lnTo>
                    <a:lnTo>
                      <a:pt x="156" y="5"/>
                    </a:lnTo>
                    <a:lnTo>
                      <a:pt x="160" y="9"/>
                    </a:lnTo>
                    <a:lnTo>
                      <a:pt x="160" y="15"/>
                    </a:lnTo>
                    <a:lnTo>
                      <a:pt x="158" y="21"/>
                    </a:lnTo>
                    <a:lnTo>
                      <a:pt x="156" y="26"/>
                    </a:lnTo>
                    <a:lnTo>
                      <a:pt x="151" y="28"/>
                    </a:lnTo>
                    <a:lnTo>
                      <a:pt x="145" y="30"/>
                    </a:lnTo>
                    <a:lnTo>
                      <a:pt x="133" y="28"/>
                    </a:lnTo>
                    <a:lnTo>
                      <a:pt x="126" y="28"/>
                    </a:lnTo>
                    <a:lnTo>
                      <a:pt x="116" y="28"/>
                    </a:lnTo>
                    <a:lnTo>
                      <a:pt x="109" y="26"/>
                    </a:lnTo>
                    <a:lnTo>
                      <a:pt x="101" y="26"/>
                    </a:lnTo>
                    <a:lnTo>
                      <a:pt x="93" y="26"/>
                    </a:lnTo>
                    <a:lnTo>
                      <a:pt x="84" y="24"/>
                    </a:lnTo>
                    <a:lnTo>
                      <a:pt x="78" y="24"/>
                    </a:lnTo>
                    <a:lnTo>
                      <a:pt x="69" y="22"/>
                    </a:lnTo>
                    <a:lnTo>
                      <a:pt x="61" y="22"/>
                    </a:lnTo>
                    <a:lnTo>
                      <a:pt x="54" y="21"/>
                    </a:lnTo>
                    <a:lnTo>
                      <a:pt x="46" y="21"/>
                    </a:lnTo>
                    <a:lnTo>
                      <a:pt x="36" y="19"/>
                    </a:lnTo>
                    <a:lnTo>
                      <a:pt x="29" y="19"/>
                    </a:lnTo>
                    <a:lnTo>
                      <a:pt x="19" y="19"/>
                    </a:lnTo>
                    <a:lnTo>
                      <a:pt x="10" y="19"/>
                    </a:lnTo>
                    <a:lnTo>
                      <a:pt x="6" y="19"/>
                    </a:lnTo>
                    <a:lnTo>
                      <a:pt x="2" y="17"/>
                    </a:lnTo>
                    <a:lnTo>
                      <a:pt x="0" y="13"/>
                    </a:lnTo>
                    <a:lnTo>
                      <a:pt x="0" y="11"/>
                    </a:lnTo>
                    <a:lnTo>
                      <a:pt x="0" y="7"/>
                    </a:lnTo>
                    <a:lnTo>
                      <a:pt x="2" y="3"/>
                    </a:lnTo>
                    <a:lnTo>
                      <a:pt x="6" y="2"/>
                    </a:lnTo>
                    <a:lnTo>
                      <a:pt x="10" y="2"/>
                    </a:lnTo>
                    <a:lnTo>
                      <a:pt x="10" y="2"/>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8" name="Freeform 50"/>
              <p:cNvSpPr>
                <a:spLocks/>
              </p:cNvSpPr>
              <p:nvPr/>
            </p:nvSpPr>
            <p:spPr bwMode="auto">
              <a:xfrm>
                <a:off x="2981" y="2092"/>
                <a:ext cx="123" cy="126"/>
              </a:xfrm>
              <a:custGeom>
                <a:avLst/>
                <a:gdLst>
                  <a:gd name="T0" fmla="*/ 30 w 245"/>
                  <a:gd name="T1" fmla="*/ 11 h 253"/>
                  <a:gd name="T2" fmla="*/ 47 w 245"/>
                  <a:gd name="T3" fmla="*/ 25 h 253"/>
                  <a:gd name="T4" fmla="*/ 66 w 245"/>
                  <a:gd name="T5" fmla="*/ 32 h 253"/>
                  <a:gd name="T6" fmla="*/ 85 w 245"/>
                  <a:gd name="T7" fmla="*/ 40 h 253"/>
                  <a:gd name="T8" fmla="*/ 102 w 245"/>
                  <a:gd name="T9" fmla="*/ 46 h 253"/>
                  <a:gd name="T10" fmla="*/ 121 w 245"/>
                  <a:gd name="T11" fmla="*/ 51 h 253"/>
                  <a:gd name="T12" fmla="*/ 139 w 245"/>
                  <a:gd name="T13" fmla="*/ 61 h 253"/>
                  <a:gd name="T14" fmla="*/ 158 w 245"/>
                  <a:gd name="T15" fmla="*/ 72 h 253"/>
                  <a:gd name="T16" fmla="*/ 177 w 245"/>
                  <a:gd name="T17" fmla="*/ 88 h 253"/>
                  <a:gd name="T18" fmla="*/ 192 w 245"/>
                  <a:gd name="T19" fmla="*/ 105 h 253"/>
                  <a:gd name="T20" fmla="*/ 205 w 245"/>
                  <a:gd name="T21" fmla="*/ 122 h 253"/>
                  <a:gd name="T22" fmla="*/ 215 w 245"/>
                  <a:gd name="T23" fmla="*/ 139 h 253"/>
                  <a:gd name="T24" fmla="*/ 224 w 245"/>
                  <a:gd name="T25" fmla="*/ 158 h 253"/>
                  <a:gd name="T26" fmla="*/ 230 w 245"/>
                  <a:gd name="T27" fmla="*/ 179 h 253"/>
                  <a:gd name="T28" fmla="*/ 237 w 245"/>
                  <a:gd name="T29" fmla="*/ 202 h 253"/>
                  <a:gd name="T30" fmla="*/ 243 w 245"/>
                  <a:gd name="T31" fmla="*/ 226 h 253"/>
                  <a:gd name="T32" fmla="*/ 245 w 245"/>
                  <a:gd name="T33" fmla="*/ 243 h 253"/>
                  <a:gd name="T34" fmla="*/ 239 w 245"/>
                  <a:gd name="T35" fmla="*/ 251 h 253"/>
                  <a:gd name="T36" fmla="*/ 230 w 245"/>
                  <a:gd name="T37" fmla="*/ 253 h 253"/>
                  <a:gd name="T38" fmla="*/ 224 w 245"/>
                  <a:gd name="T39" fmla="*/ 247 h 253"/>
                  <a:gd name="T40" fmla="*/ 218 w 245"/>
                  <a:gd name="T41" fmla="*/ 232 h 253"/>
                  <a:gd name="T42" fmla="*/ 213 w 245"/>
                  <a:gd name="T43" fmla="*/ 209 h 253"/>
                  <a:gd name="T44" fmla="*/ 207 w 245"/>
                  <a:gd name="T45" fmla="*/ 190 h 253"/>
                  <a:gd name="T46" fmla="*/ 199 w 245"/>
                  <a:gd name="T47" fmla="*/ 173 h 253"/>
                  <a:gd name="T48" fmla="*/ 190 w 245"/>
                  <a:gd name="T49" fmla="*/ 156 h 253"/>
                  <a:gd name="T50" fmla="*/ 179 w 245"/>
                  <a:gd name="T51" fmla="*/ 141 h 253"/>
                  <a:gd name="T52" fmla="*/ 167 w 245"/>
                  <a:gd name="T53" fmla="*/ 126 h 253"/>
                  <a:gd name="T54" fmla="*/ 152 w 245"/>
                  <a:gd name="T55" fmla="*/ 110 h 253"/>
                  <a:gd name="T56" fmla="*/ 137 w 245"/>
                  <a:gd name="T57" fmla="*/ 97 h 253"/>
                  <a:gd name="T58" fmla="*/ 118 w 245"/>
                  <a:gd name="T59" fmla="*/ 86 h 253"/>
                  <a:gd name="T60" fmla="*/ 99 w 245"/>
                  <a:gd name="T61" fmla="*/ 76 h 253"/>
                  <a:gd name="T62" fmla="*/ 81 w 245"/>
                  <a:gd name="T63" fmla="*/ 68 h 253"/>
                  <a:gd name="T64" fmla="*/ 64 w 245"/>
                  <a:gd name="T65" fmla="*/ 61 h 253"/>
                  <a:gd name="T66" fmla="*/ 47 w 245"/>
                  <a:gd name="T67" fmla="*/ 53 h 253"/>
                  <a:gd name="T68" fmla="*/ 30 w 245"/>
                  <a:gd name="T69" fmla="*/ 44 h 253"/>
                  <a:gd name="T70" fmla="*/ 11 w 245"/>
                  <a:gd name="T71" fmla="*/ 30 h 253"/>
                  <a:gd name="T72" fmla="*/ 0 w 245"/>
                  <a:gd name="T73" fmla="*/ 17 h 253"/>
                  <a:gd name="T74" fmla="*/ 2 w 245"/>
                  <a:gd name="T75" fmla="*/ 10 h 253"/>
                  <a:gd name="T76" fmla="*/ 7 w 245"/>
                  <a:gd name="T77" fmla="*/ 2 h 253"/>
                  <a:gd name="T78" fmla="*/ 17 w 245"/>
                  <a:gd name="T79" fmla="*/ 2 h 253"/>
                  <a:gd name="T80" fmla="*/ 22 w 245"/>
                  <a:gd name="T81" fmla="*/ 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 h="253">
                    <a:moveTo>
                      <a:pt x="22" y="6"/>
                    </a:moveTo>
                    <a:lnTo>
                      <a:pt x="30" y="11"/>
                    </a:lnTo>
                    <a:lnTo>
                      <a:pt x="40" y="19"/>
                    </a:lnTo>
                    <a:lnTo>
                      <a:pt x="47" y="25"/>
                    </a:lnTo>
                    <a:lnTo>
                      <a:pt x="57" y="30"/>
                    </a:lnTo>
                    <a:lnTo>
                      <a:pt x="66" y="32"/>
                    </a:lnTo>
                    <a:lnTo>
                      <a:pt x="76" y="36"/>
                    </a:lnTo>
                    <a:lnTo>
                      <a:pt x="85" y="40"/>
                    </a:lnTo>
                    <a:lnTo>
                      <a:pt x="93" y="44"/>
                    </a:lnTo>
                    <a:lnTo>
                      <a:pt x="102" y="46"/>
                    </a:lnTo>
                    <a:lnTo>
                      <a:pt x="112" y="49"/>
                    </a:lnTo>
                    <a:lnTo>
                      <a:pt x="121" y="51"/>
                    </a:lnTo>
                    <a:lnTo>
                      <a:pt x="131" y="57"/>
                    </a:lnTo>
                    <a:lnTo>
                      <a:pt x="139" y="61"/>
                    </a:lnTo>
                    <a:lnTo>
                      <a:pt x="148" y="65"/>
                    </a:lnTo>
                    <a:lnTo>
                      <a:pt x="158" y="72"/>
                    </a:lnTo>
                    <a:lnTo>
                      <a:pt x="167" y="80"/>
                    </a:lnTo>
                    <a:lnTo>
                      <a:pt x="177" y="88"/>
                    </a:lnTo>
                    <a:lnTo>
                      <a:pt x="184" y="95"/>
                    </a:lnTo>
                    <a:lnTo>
                      <a:pt x="192" y="105"/>
                    </a:lnTo>
                    <a:lnTo>
                      <a:pt x="199" y="112"/>
                    </a:lnTo>
                    <a:lnTo>
                      <a:pt x="205" y="122"/>
                    </a:lnTo>
                    <a:lnTo>
                      <a:pt x="211" y="131"/>
                    </a:lnTo>
                    <a:lnTo>
                      <a:pt x="215" y="139"/>
                    </a:lnTo>
                    <a:lnTo>
                      <a:pt x="220" y="150"/>
                    </a:lnTo>
                    <a:lnTo>
                      <a:pt x="224" y="158"/>
                    </a:lnTo>
                    <a:lnTo>
                      <a:pt x="226" y="169"/>
                    </a:lnTo>
                    <a:lnTo>
                      <a:pt x="230" y="179"/>
                    </a:lnTo>
                    <a:lnTo>
                      <a:pt x="234" y="190"/>
                    </a:lnTo>
                    <a:lnTo>
                      <a:pt x="237" y="202"/>
                    </a:lnTo>
                    <a:lnTo>
                      <a:pt x="239" y="213"/>
                    </a:lnTo>
                    <a:lnTo>
                      <a:pt x="243" y="226"/>
                    </a:lnTo>
                    <a:lnTo>
                      <a:pt x="245" y="240"/>
                    </a:lnTo>
                    <a:lnTo>
                      <a:pt x="245" y="243"/>
                    </a:lnTo>
                    <a:lnTo>
                      <a:pt x="243" y="249"/>
                    </a:lnTo>
                    <a:lnTo>
                      <a:pt x="239" y="251"/>
                    </a:lnTo>
                    <a:lnTo>
                      <a:pt x="236" y="253"/>
                    </a:lnTo>
                    <a:lnTo>
                      <a:pt x="230" y="253"/>
                    </a:lnTo>
                    <a:lnTo>
                      <a:pt x="226" y="251"/>
                    </a:lnTo>
                    <a:lnTo>
                      <a:pt x="224" y="247"/>
                    </a:lnTo>
                    <a:lnTo>
                      <a:pt x="222" y="243"/>
                    </a:lnTo>
                    <a:lnTo>
                      <a:pt x="218" y="232"/>
                    </a:lnTo>
                    <a:lnTo>
                      <a:pt x="217" y="221"/>
                    </a:lnTo>
                    <a:lnTo>
                      <a:pt x="213" y="209"/>
                    </a:lnTo>
                    <a:lnTo>
                      <a:pt x="211" y="202"/>
                    </a:lnTo>
                    <a:lnTo>
                      <a:pt x="207" y="190"/>
                    </a:lnTo>
                    <a:lnTo>
                      <a:pt x="203" y="183"/>
                    </a:lnTo>
                    <a:lnTo>
                      <a:pt x="199" y="173"/>
                    </a:lnTo>
                    <a:lnTo>
                      <a:pt x="196" y="165"/>
                    </a:lnTo>
                    <a:lnTo>
                      <a:pt x="190" y="156"/>
                    </a:lnTo>
                    <a:lnTo>
                      <a:pt x="186" y="148"/>
                    </a:lnTo>
                    <a:lnTo>
                      <a:pt x="179" y="141"/>
                    </a:lnTo>
                    <a:lnTo>
                      <a:pt x="175" y="133"/>
                    </a:lnTo>
                    <a:lnTo>
                      <a:pt x="167" y="126"/>
                    </a:lnTo>
                    <a:lnTo>
                      <a:pt x="161" y="118"/>
                    </a:lnTo>
                    <a:lnTo>
                      <a:pt x="152" y="110"/>
                    </a:lnTo>
                    <a:lnTo>
                      <a:pt x="144" y="105"/>
                    </a:lnTo>
                    <a:lnTo>
                      <a:pt x="137" y="97"/>
                    </a:lnTo>
                    <a:lnTo>
                      <a:pt x="127" y="91"/>
                    </a:lnTo>
                    <a:lnTo>
                      <a:pt x="118" y="86"/>
                    </a:lnTo>
                    <a:lnTo>
                      <a:pt x="108" y="80"/>
                    </a:lnTo>
                    <a:lnTo>
                      <a:pt x="99" y="76"/>
                    </a:lnTo>
                    <a:lnTo>
                      <a:pt x="91" y="72"/>
                    </a:lnTo>
                    <a:lnTo>
                      <a:pt x="81" y="68"/>
                    </a:lnTo>
                    <a:lnTo>
                      <a:pt x="74" y="65"/>
                    </a:lnTo>
                    <a:lnTo>
                      <a:pt x="64" y="61"/>
                    </a:lnTo>
                    <a:lnTo>
                      <a:pt x="55" y="59"/>
                    </a:lnTo>
                    <a:lnTo>
                      <a:pt x="47" y="53"/>
                    </a:lnTo>
                    <a:lnTo>
                      <a:pt x="38" y="49"/>
                    </a:lnTo>
                    <a:lnTo>
                      <a:pt x="30" y="44"/>
                    </a:lnTo>
                    <a:lnTo>
                      <a:pt x="21" y="38"/>
                    </a:lnTo>
                    <a:lnTo>
                      <a:pt x="11" y="30"/>
                    </a:lnTo>
                    <a:lnTo>
                      <a:pt x="3" y="25"/>
                    </a:lnTo>
                    <a:lnTo>
                      <a:pt x="0" y="17"/>
                    </a:lnTo>
                    <a:lnTo>
                      <a:pt x="0" y="13"/>
                    </a:lnTo>
                    <a:lnTo>
                      <a:pt x="2" y="10"/>
                    </a:lnTo>
                    <a:lnTo>
                      <a:pt x="3" y="6"/>
                    </a:lnTo>
                    <a:lnTo>
                      <a:pt x="7" y="2"/>
                    </a:lnTo>
                    <a:lnTo>
                      <a:pt x="13" y="0"/>
                    </a:lnTo>
                    <a:lnTo>
                      <a:pt x="17" y="2"/>
                    </a:lnTo>
                    <a:lnTo>
                      <a:pt x="22" y="6"/>
                    </a:lnTo>
                    <a:lnTo>
                      <a:pt x="22" y="6"/>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9" name="Freeform 51"/>
              <p:cNvSpPr>
                <a:spLocks/>
              </p:cNvSpPr>
              <p:nvPr/>
            </p:nvSpPr>
            <p:spPr bwMode="auto">
              <a:xfrm>
                <a:off x="3024" y="2035"/>
                <a:ext cx="112" cy="140"/>
              </a:xfrm>
              <a:custGeom>
                <a:avLst/>
                <a:gdLst>
                  <a:gd name="T0" fmla="*/ 25 w 225"/>
                  <a:gd name="T1" fmla="*/ 4 h 279"/>
                  <a:gd name="T2" fmla="*/ 38 w 225"/>
                  <a:gd name="T3" fmla="*/ 9 h 279"/>
                  <a:gd name="T4" fmla="*/ 50 w 225"/>
                  <a:gd name="T5" fmla="*/ 13 h 279"/>
                  <a:gd name="T6" fmla="*/ 61 w 225"/>
                  <a:gd name="T7" fmla="*/ 17 h 279"/>
                  <a:gd name="T8" fmla="*/ 74 w 225"/>
                  <a:gd name="T9" fmla="*/ 19 h 279"/>
                  <a:gd name="T10" fmla="*/ 86 w 225"/>
                  <a:gd name="T11" fmla="*/ 23 h 279"/>
                  <a:gd name="T12" fmla="*/ 99 w 225"/>
                  <a:gd name="T13" fmla="*/ 30 h 279"/>
                  <a:gd name="T14" fmla="*/ 113 w 225"/>
                  <a:gd name="T15" fmla="*/ 36 h 279"/>
                  <a:gd name="T16" fmla="*/ 133 w 225"/>
                  <a:gd name="T17" fmla="*/ 47 h 279"/>
                  <a:gd name="T18" fmla="*/ 158 w 225"/>
                  <a:gd name="T19" fmla="*/ 68 h 279"/>
                  <a:gd name="T20" fmla="*/ 177 w 225"/>
                  <a:gd name="T21" fmla="*/ 91 h 279"/>
                  <a:gd name="T22" fmla="*/ 194 w 225"/>
                  <a:gd name="T23" fmla="*/ 118 h 279"/>
                  <a:gd name="T24" fmla="*/ 206 w 225"/>
                  <a:gd name="T25" fmla="*/ 146 h 279"/>
                  <a:gd name="T26" fmla="*/ 217 w 225"/>
                  <a:gd name="T27" fmla="*/ 177 h 279"/>
                  <a:gd name="T28" fmla="*/ 221 w 225"/>
                  <a:gd name="T29" fmla="*/ 209 h 279"/>
                  <a:gd name="T30" fmla="*/ 225 w 225"/>
                  <a:gd name="T31" fmla="*/ 245 h 279"/>
                  <a:gd name="T32" fmla="*/ 223 w 225"/>
                  <a:gd name="T33" fmla="*/ 270 h 279"/>
                  <a:gd name="T34" fmla="*/ 213 w 225"/>
                  <a:gd name="T35" fmla="*/ 278 h 279"/>
                  <a:gd name="T36" fmla="*/ 200 w 225"/>
                  <a:gd name="T37" fmla="*/ 278 h 279"/>
                  <a:gd name="T38" fmla="*/ 191 w 225"/>
                  <a:gd name="T39" fmla="*/ 270 h 279"/>
                  <a:gd name="T40" fmla="*/ 189 w 225"/>
                  <a:gd name="T41" fmla="*/ 247 h 279"/>
                  <a:gd name="T42" fmla="*/ 187 w 225"/>
                  <a:gd name="T43" fmla="*/ 217 h 279"/>
                  <a:gd name="T44" fmla="*/ 183 w 225"/>
                  <a:gd name="T45" fmla="*/ 190 h 279"/>
                  <a:gd name="T46" fmla="*/ 175 w 225"/>
                  <a:gd name="T47" fmla="*/ 163 h 279"/>
                  <a:gd name="T48" fmla="*/ 164 w 225"/>
                  <a:gd name="T49" fmla="*/ 139 h 279"/>
                  <a:gd name="T50" fmla="*/ 151 w 225"/>
                  <a:gd name="T51" fmla="*/ 116 h 279"/>
                  <a:gd name="T52" fmla="*/ 133 w 225"/>
                  <a:gd name="T53" fmla="*/ 97 h 279"/>
                  <a:gd name="T54" fmla="*/ 113 w 225"/>
                  <a:gd name="T55" fmla="*/ 80 h 279"/>
                  <a:gd name="T56" fmla="*/ 94 w 225"/>
                  <a:gd name="T57" fmla="*/ 68 h 279"/>
                  <a:gd name="T58" fmla="*/ 80 w 225"/>
                  <a:gd name="T59" fmla="*/ 61 h 279"/>
                  <a:gd name="T60" fmla="*/ 69 w 225"/>
                  <a:gd name="T61" fmla="*/ 55 h 279"/>
                  <a:gd name="T62" fmla="*/ 59 w 225"/>
                  <a:gd name="T63" fmla="*/ 49 h 279"/>
                  <a:gd name="T64" fmla="*/ 48 w 225"/>
                  <a:gd name="T65" fmla="*/ 44 h 279"/>
                  <a:gd name="T66" fmla="*/ 36 w 225"/>
                  <a:gd name="T67" fmla="*/ 40 h 279"/>
                  <a:gd name="T68" fmla="*/ 25 w 225"/>
                  <a:gd name="T69" fmla="*/ 32 h 279"/>
                  <a:gd name="T70" fmla="*/ 14 w 225"/>
                  <a:gd name="T71" fmla="*/ 25 h 279"/>
                  <a:gd name="T72" fmla="*/ 2 w 225"/>
                  <a:gd name="T73" fmla="*/ 19 h 279"/>
                  <a:gd name="T74" fmla="*/ 0 w 225"/>
                  <a:gd name="T75" fmla="*/ 9 h 279"/>
                  <a:gd name="T76" fmla="*/ 4 w 225"/>
                  <a:gd name="T77" fmla="*/ 2 h 279"/>
                  <a:gd name="T78" fmla="*/ 12 w 225"/>
                  <a:gd name="T79" fmla="*/ 0 h 279"/>
                  <a:gd name="T80" fmla="*/ 17 w 225"/>
                  <a:gd name="T81" fmla="*/ 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279">
                    <a:moveTo>
                      <a:pt x="17" y="2"/>
                    </a:moveTo>
                    <a:lnTo>
                      <a:pt x="25" y="4"/>
                    </a:lnTo>
                    <a:lnTo>
                      <a:pt x="31" y="8"/>
                    </a:lnTo>
                    <a:lnTo>
                      <a:pt x="38" y="9"/>
                    </a:lnTo>
                    <a:lnTo>
                      <a:pt x="44" y="11"/>
                    </a:lnTo>
                    <a:lnTo>
                      <a:pt x="50" y="13"/>
                    </a:lnTo>
                    <a:lnTo>
                      <a:pt x="57" y="15"/>
                    </a:lnTo>
                    <a:lnTo>
                      <a:pt x="61" y="17"/>
                    </a:lnTo>
                    <a:lnTo>
                      <a:pt x="69" y="19"/>
                    </a:lnTo>
                    <a:lnTo>
                      <a:pt x="74" y="19"/>
                    </a:lnTo>
                    <a:lnTo>
                      <a:pt x="80" y="21"/>
                    </a:lnTo>
                    <a:lnTo>
                      <a:pt x="86" y="23"/>
                    </a:lnTo>
                    <a:lnTo>
                      <a:pt x="94" y="28"/>
                    </a:lnTo>
                    <a:lnTo>
                      <a:pt x="99" y="30"/>
                    </a:lnTo>
                    <a:lnTo>
                      <a:pt x="105" y="32"/>
                    </a:lnTo>
                    <a:lnTo>
                      <a:pt x="113" y="36"/>
                    </a:lnTo>
                    <a:lnTo>
                      <a:pt x="120" y="40"/>
                    </a:lnTo>
                    <a:lnTo>
                      <a:pt x="133" y="47"/>
                    </a:lnTo>
                    <a:lnTo>
                      <a:pt x="147" y="59"/>
                    </a:lnTo>
                    <a:lnTo>
                      <a:pt x="158" y="68"/>
                    </a:lnTo>
                    <a:lnTo>
                      <a:pt x="170" y="80"/>
                    </a:lnTo>
                    <a:lnTo>
                      <a:pt x="177" y="91"/>
                    </a:lnTo>
                    <a:lnTo>
                      <a:pt x="187" y="106"/>
                    </a:lnTo>
                    <a:lnTo>
                      <a:pt x="194" y="118"/>
                    </a:lnTo>
                    <a:lnTo>
                      <a:pt x="202" y="133"/>
                    </a:lnTo>
                    <a:lnTo>
                      <a:pt x="206" y="146"/>
                    </a:lnTo>
                    <a:lnTo>
                      <a:pt x="213" y="162"/>
                    </a:lnTo>
                    <a:lnTo>
                      <a:pt x="217" y="177"/>
                    </a:lnTo>
                    <a:lnTo>
                      <a:pt x="219" y="194"/>
                    </a:lnTo>
                    <a:lnTo>
                      <a:pt x="221" y="209"/>
                    </a:lnTo>
                    <a:lnTo>
                      <a:pt x="225" y="226"/>
                    </a:lnTo>
                    <a:lnTo>
                      <a:pt x="225" y="245"/>
                    </a:lnTo>
                    <a:lnTo>
                      <a:pt x="225" y="264"/>
                    </a:lnTo>
                    <a:lnTo>
                      <a:pt x="223" y="270"/>
                    </a:lnTo>
                    <a:lnTo>
                      <a:pt x="219" y="276"/>
                    </a:lnTo>
                    <a:lnTo>
                      <a:pt x="213" y="278"/>
                    </a:lnTo>
                    <a:lnTo>
                      <a:pt x="206" y="279"/>
                    </a:lnTo>
                    <a:lnTo>
                      <a:pt x="200" y="278"/>
                    </a:lnTo>
                    <a:lnTo>
                      <a:pt x="194" y="276"/>
                    </a:lnTo>
                    <a:lnTo>
                      <a:pt x="191" y="270"/>
                    </a:lnTo>
                    <a:lnTo>
                      <a:pt x="189" y="264"/>
                    </a:lnTo>
                    <a:lnTo>
                      <a:pt x="189" y="247"/>
                    </a:lnTo>
                    <a:lnTo>
                      <a:pt x="189" y="232"/>
                    </a:lnTo>
                    <a:lnTo>
                      <a:pt x="187" y="217"/>
                    </a:lnTo>
                    <a:lnTo>
                      <a:pt x="185" y="203"/>
                    </a:lnTo>
                    <a:lnTo>
                      <a:pt x="183" y="190"/>
                    </a:lnTo>
                    <a:lnTo>
                      <a:pt x="179" y="177"/>
                    </a:lnTo>
                    <a:lnTo>
                      <a:pt x="175" y="163"/>
                    </a:lnTo>
                    <a:lnTo>
                      <a:pt x="172" y="152"/>
                    </a:lnTo>
                    <a:lnTo>
                      <a:pt x="164" y="139"/>
                    </a:lnTo>
                    <a:lnTo>
                      <a:pt x="158" y="127"/>
                    </a:lnTo>
                    <a:lnTo>
                      <a:pt x="151" y="116"/>
                    </a:lnTo>
                    <a:lnTo>
                      <a:pt x="143" y="106"/>
                    </a:lnTo>
                    <a:lnTo>
                      <a:pt x="133" y="97"/>
                    </a:lnTo>
                    <a:lnTo>
                      <a:pt x="124" y="87"/>
                    </a:lnTo>
                    <a:lnTo>
                      <a:pt x="113" y="80"/>
                    </a:lnTo>
                    <a:lnTo>
                      <a:pt x="99" y="72"/>
                    </a:lnTo>
                    <a:lnTo>
                      <a:pt x="94" y="68"/>
                    </a:lnTo>
                    <a:lnTo>
                      <a:pt x="86" y="65"/>
                    </a:lnTo>
                    <a:lnTo>
                      <a:pt x="80" y="61"/>
                    </a:lnTo>
                    <a:lnTo>
                      <a:pt x="76" y="59"/>
                    </a:lnTo>
                    <a:lnTo>
                      <a:pt x="69" y="55"/>
                    </a:lnTo>
                    <a:lnTo>
                      <a:pt x="65" y="51"/>
                    </a:lnTo>
                    <a:lnTo>
                      <a:pt x="59" y="49"/>
                    </a:lnTo>
                    <a:lnTo>
                      <a:pt x="54" y="47"/>
                    </a:lnTo>
                    <a:lnTo>
                      <a:pt x="48" y="44"/>
                    </a:lnTo>
                    <a:lnTo>
                      <a:pt x="44" y="42"/>
                    </a:lnTo>
                    <a:lnTo>
                      <a:pt x="36" y="40"/>
                    </a:lnTo>
                    <a:lnTo>
                      <a:pt x="33" y="36"/>
                    </a:lnTo>
                    <a:lnTo>
                      <a:pt x="25" y="32"/>
                    </a:lnTo>
                    <a:lnTo>
                      <a:pt x="19" y="30"/>
                    </a:lnTo>
                    <a:lnTo>
                      <a:pt x="14" y="25"/>
                    </a:lnTo>
                    <a:lnTo>
                      <a:pt x="8" y="23"/>
                    </a:lnTo>
                    <a:lnTo>
                      <a:pt x="2" y="19"/>
                    </a:lnTo>
                    <a:lnTo>
                      <a:pt x="0" y="15"/>
                    </a:lnTo>
                    <a:lnTo>
                      <a:pt x="0" y="9"/>
                    </a:lnTo>
                    <a:lnTo>
                      <a:pt x="2" y="6"/>
                    </a:lnTo>
                    <a:lnTo>
                      <a:pt x="4" y="2"/>
                    </a:lnTo>
                    <a:lnTo>
                      <a:pt x="8" y="0"/>
                    </a:lnTo>
                    <a:lnTo>
                      <a:pt x="12" y="0"/>
                    </a:lnTo>
                    <a:lnTo>
                      <a:pt x="17" y="2"/>
                    </a:lnTo>
                    <a:lnTo>
                      <a:pt x="17" y="2"/>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0" name="Freeform 52"/>
              <p:cNvSpPr>
                <a:spLocks/>
              </p:cNvSpPr>
              <p:nvPr/>
            </p:nvSpPr>
            <p:spPr bwMode="auto">
              <a:xfrm>
                <a:off x="3038" y="1997"/>
                <a:ext cx="82" cy="40"/>
              </a:xfrm>
              <a:custGeom>
                <a:avLst/>
                <a:gdLst>
                  <a:gd name="T0" fmla="*/ 17 w 163"/>
                  <a:gd name="T1" fmla="*/ 7 h 80"/>
                  <a:gd name="T2" fmla="*/ 25 w 163"/>
                  <a:gd name="T3" fmla="*/ 4 h 80"/>
                  <a:gd name="T4" fmla="*/ 36 w 163"/>
                  <a:gd name="T5" fmla="*/ 4 h 80"/>
                  <a:gd name="T6" fmla="*/ 44 w 163"/>
                  <a:gd name="T7" fmla="*/ 2 h 80"/>
                  <a:gd name="T8" fmla="*/ 53 w 163"/>
                  <a:gd name="T9" fmla="*/ 2 h 80"/>
                  <a:gd name="T10" fmla="*/ 61 w 163"/>
                  <a:gd name="T11" fmla="*/ 0 h 80"/>
                  <a:gd name="T12" fmla="*/ 68 w 163"/>
                  <a:gd name="T13" fmla="*/ 0 h 80"/>
                  <a:gd name="T14" fmla="*/ 76 w 163"/>
                  <a:gd name="T15" fmla="*/ 2 h 80"/>
                  <a:gd name="T16" fmla="*/ 84 w 163"/>
                  <a:gd name="T17" fmla="*/ 4 h 80"/>
                  <a:gd name="T18" fmla="*/ 91 w 163"/>
                  <a:gd name="T19" fmla="*/ 4 h 80"/>
                  <a:gd name="T20" fmla="*/ 97 w 163"/>
                  <a:gd name="T21" fmla="*/ 6 h 80"/>
                  <a:gd name="T22" fmla="*/ 104 w 163"/>
                  <a:gd name="T23" fmla="*/ 7 h 80"/>
                  <a:gd name="T24" fmla="*/ 112 w 163"/>
                  <a:gd name="T25" fmla="*/ 11 h 80"/>
                  <a:gd name="T26" fmla="*/ 120 w 163"/>
                  <a:gd name="T27" fmla="*/ 13 h 80"/>
                  <a:gd name="T28" fmla="*/ 127 w 163"/>
                  <a:gd name="T29" fmla="*/ 17 h 80"/>
                  <a:gd name="T30" fmla="*/ 137 w 163"/>
                  <a:gd name="T31" fmla="*/ 23 h 80"/>
                  <a:gd name="T32" fmla="*/ 146 w 163"/>
                  <a:gd name="T33" fmla="*/ 28 h 80"/>
                  <a:gd name="T34" fmla="*/ 148 w 163"/>
                  <a:gd name="T35" fmla="*/ 30 h 80"/>
                  <a:gd name="T36" fmla="*/ 154 w 163"/>
                  <a:gd name="T37" fmla="*/ 34 h 80"/>
                  <a:gd name="T38" fmla="*/ 156 w 163"/>
                  <a:gd name="T39" fmla="*/ 38 h 80"/>
                  <a:gd name="T40" fmla="*/ 158 w 163"/>
                  <a:gd name="T41" fmla="*/ 42 h 80"/>
                  <a:gd name="T42" fmla="*/ 160 w 163"/>
                  <a:gd name="T43" fmla="*/ 45 h 80"/>
                  <a:gd name="T44" fmla="*/ 162 w 163"/>
                  <a:gd name="T45" fmla="*/ 51 h 80"/>
                  <a:gd name="T46" fmla="*/ 163 w 163"/>
                  <a:gd name="T47" fmla="*/ 57 h 80"/>
                  <a:gd name="T48" fmla="*/ 163 w 163"/>
                  <a:gd name="T49" fmla="*/ 63 h 80"/>
                  <a:gd name="T50" fmla="*/ 163 w 163"/>
                  <a:gd name="T51" fmla="*/ 66 h 80"/>
                  <a:gd name="T52" fmla="*/ 163 w 163"/>
                  <a:gd name="T53" fmla="*/ 70 h 80"/>
                  <a:gd name="T54" fmla="*/ 162 w 163"/>
                  <a:gd name="T55" fmla="*/ 74 h 80"/>
                  <a:gd name="T56" fmla="*/ 162 w 163"/>
                  <a:gd name="T57" fmla="*/ 76 h 80"/>
                  <a:gd name="T58" fmla="*/ 158 w 163"/>
                  <a:gd name="T59" fmla="*/ 80 h 80"/>
                  <a:gd name="T60" fmla="*/ 152 w 163"/>
                  <a:gd name="T61" fmla="*/ 78 h 80"/>
                  <a:gd name="T62" fmla="*/ 143 w 163"/>
                  <a:gd name="T63" fmla="*/ 74 h 80"/>
                  <a:gd name="T64" fmla="*/ 135 w 163"/>
                  <a:gd name="T65" fmla="*/ 68 h 80"/>
                  <a:gd name="T66" fmla="*/ 125 w 163"/>
                  <a:gd name="T67" fmla="*/ 65 h 80"/>
                  <a:gd name="T68" fmla="*/ 118 w 163"/>
                  <a:gd name="T69" fmla="*/ 61 h 80"/>
                  <a:gd name="T70" fmla="*/ 108 w 163"/>
                  <a:gd name="T71" fmla="*/ 55 h 80"/>
                  <a:gd name="T72" fmla="*/ 101 w 163"/>
                  <a:gd name="T73" fmla="*/ 53 h 80"/>
                  <a:gd name="T74" fmla="*/ 91 w 163"/>
                  <a:gd name="T75" fmla="*/ 49 h 80"/>
                  <a:gd name="T76" fmla="*/ 84 w 163"/>
                  <a:gd name="T77" fmla="*/ 47 h 80"/>
                  <a:gd name="T78" fmla="*/ 74 w 163"/>
                  <a:gd name="T79" fmla="*/ 45 h 80"/>
                  <a:gd name="T80" fmla="*/ 65 w 163"/>
                  <a:gd name="T81" fmla="*/ 42 h 80"/>
                  <a:gd name="T82" fmla="*/ 57 w 163"/>
                  <a:gd name="T83" fmla="*/ 40 h 80"/>
                  <a:gd name="T84" fmla="*/ 47 w 163"/>
                  <a:gd name="T85" fmla="*/ 40 h 80"/>
                  <a:gd name="T86" fmla="*/ 40 w 163"/>
                  <a:gd name="T87" fmla="*/ 38 h 80"/>
                  <a:gd name="T88" fmla="*/ 30 w 163"/>
                  <a:gd name="T89" fmla="*/ 38 h 80"/>
                  <a:gd name="T90" fmla="*/ 21 w 163"/>
                  <a:gd name="T91" fmla="*/ 38 h 80"/>
                  <a:gd name="T92" fmla="*/ 11 w 163"/>
                  <a:gd name="T93" fmla="*/ 40 h 80"/>
                  <a:gd name="T94" fmla="*/ 6 w 163"/>
                  <a:gd name="T95" fmla="*/ 40 h 80"/>
                  <a:gd name="T96" fmla="*/ 4 w 163"/>
                  <a:gd name="T97" fmla="*/ 36 h 80"/>
                  <a:gd name="T98" fmla="*/ 0 w 163"/>
                  <a:gd name="T99" fmla="*/ 30 h 80"/>
                  <a:gd name="T100" fmla="*/ 2 w 163"/>
                  <a:gd name="T101" fmla="*/ 26 h 80"/>
                  <a:gd name="T102" fmla="*/ 4 w 163"/>
                  <a:gd name="T103" fmla="*/ 19 h 80"/>
                  <a:gd name="T104" fmla="*/ 6 w 163"/>
                  <a:gd name="T105" fmla="*/ 13 h 80"/>
                  <a:gd name="T106" fmla="*/ 11 w 163"/>
                  <a:gd name="T107" fmla="*/ 9 h 80"/>
                  <a:gd name="T108" fmla="*/ 17 w 163"/>
                  <a:gd name="T109" fmla="*/ 7 h 80"/>
                  <a:gd name="T110" fmla="*/ 17 w 163"/>
                  <a:gd name="T111" fmla="*/ 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 h="80">
                    <a:moveTo>
                      <a:pt x="17" y="7"/>
                    </a:moveTo>
                    <a:lnTo>
                      <a:pt x="25" y="4"/>
                    </a:lnTo>
                    <a:lnTo>
                      <a:pt x="36" y="4"/>
                    </a:lnTo>
                    <a:lnTo>
                      <a:pt x="44" y="2"/>
                    </a:lnTo>
                    <a:lnTo>
                      <a:pt x="53" y="2"/>
                    </a:lnTo>
                    <a:lnTo>
                      <a:pt x="61" y="0"/>
                    </a:lnTo>
                    <a:lnTo>
                      <a:pt x="68" y="0"/>
                    </a:lnTo>
                    <a:lnTo>
                      <a:pt x="76" y="2"/>
                    </a:lnTo>
                    <a:lnTo>
                      <a:pt x="84" y="4"/>
                    </a:lnTo>
                    <a:lnTo>
                      <a:pt x="91" y="4"/>
                    </a:lnTo>
                    <a:lnTo>
                      <a:pt x="97" y="6"/>
                    </a:lnTo>
                    <a:lnTo>
                      <a:pt x="104" y="7"/>
                    </a:lnTo>
                    <a:lnTo>
                      <a:pt x="112" y="11"/>
                    </a:lnTo>
                    <a:lnTo>
                      <a:pt x="120" y="13"/>
                    </a:lnTo>
                    <a:lnTo>
                      <a:pt x="127" y="17"/>
                    </a:lnTo>
                    <a:lnTo>
                      <a:pt x="137" y="23"/>
                    </a:lnTo>
                    <a:lnTo>
                      <a:pt x="146" y="28"/>
                    </a:lnTo>
                    <a:lnTo>
                      <a:pt x="148" y="30"/>
                    </a:lnTo>
                    <a:lnTo>
                      <a:pt x="154" y="34"/>
                    </a:lnTo>
                    <a:lnTo>
                      <a:pt x="156" y="38"/>
                    </a:lnTo>
                    <a:lnTo>
                      <a:pt x="158" y="42"/>
                    </a:lnTo>
                    <a:lnTo>
                      <a:pt x="160" y="45"/>
                    </a:lnTo>
                    <a:lnTo>
                      <a:pt x="162" y="51"/>
                    </a:lnTo>
                    <a:lnTo>
                      <a:pt x="163" y="57"/>
                    </a:lnTo>
                    <a:lnTo>
                      <a:pt x="163" y="63"/>
                    </a:lnTo>
                    <a:lnTo>
                      <a:pt x="163" y="66"/>
                    </a:lnTo>
                    <a:lnTo>
                      <a:pt x="163" y="70"/>
                    </a:lnTo>
                    <a:lnTo>
                      <a:pt x="162" y="74"/>
                    </a:lnTo>
                    <a:lnTo>
                      <a:pt x="162" y="76"/>
                    </a:lnTo>
                    <a:lnTo>
                      <a:pt x="158" y="80"/>
                    </a:lnTo>
                    <a:lnTo>
                      <a:pt x="152" y="78"/>
                    </a:lnTo>
                    <a:lnTo>
                      <a:pt x="143" y="74"/>
                    </a:lnTo>
                    <a:lnTo>
                      <a:pt x="135" y="68"/>
                    </a:lnTo>
                    <a:lnTo>
                      <a:pt x="125" y="65"/>
                    </a:lnTo>
                    <a:lnTo>
                      <a:pt x="118" y="61"/>
                    </a:lnTo>
                    <a:lnTo>
                      <a:pt x="108" y="55"/>
                    </a:lnTo>
                    <a:lnTo>
                      <a:pt x="101" y="53"/>
                    </a:lnTo>
                    <a:lnTo>
                      <a:pt x="91" y="49"/>
                    </a:lnTo>
                    <a:lnTo>
                      <a:pt x="84" y="47"/>
                    </a:lnTo>
                    <a:lnTo>
                      <a:pt x="74" y="45"/>
                    </a:lnTo>
                    <a:lnTo>
                      <a:pt x="65" y="42"/>
                    </a:lnTo>
                    <a:lnTo>
                      <a:pt x="57" y="40"/>
                    </a:lnTo>
                    <a:lnTo>
                      <a:pt x="47" y="40"/>
                    </a:lnTo>
                    <a:lnTo>
                      <a:pt x="40" y="38"/>
                    </a:lnTo>
                    <a:lnTo>
                      <a:pt x="30" y="38"/>
                    </a:lnTo>
                    <a:lnTo>
                      <a:pt x="21" y="38"/>
                    </a:lnTo>
                    <a:lnTo>
                      <a:pt x="11" y="40"/>
                    </a:lnTo>
                    <a:lnTo>
                      <a:pt x="6" y="40"/>
                    </a:lnTo>
                    <a:lnTo>
                      <a:pt x="4" y="36"/>
                    </a:lnTo>
                    <a:lnTo>
                      <a:pt x="0" y="30"/>
                    </a:lnTo>
                    <a:lnTo>
                      <a:pt x="2" y="26"/>
                    </a:lnTo>
                    <a:lnTo>
                      <a:pt x="4" y="19"/>
                    </a:lnTo>
                    <a:lnTo>
                      <a:pt x="6" y="13"/>
                    </a:lnTo>
                    <a:lnTo>
                      <a:pt x="11" y="9"/>
                    </a:lnTo>
                    <a:lnTo>
                      <a:pt x="17" y="7"/>
                    </a:lnTo>
                    <a:lnTo>
                      <a:pt x="17" y="7"/>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1" name="Freeform 53"/>
              <p:cNvSpPr>
                <a:spLocks/>
              </p:cNvSpPr>
              <p:nvPr/>
            </p:nvSpPr>
            <p:spPr bwMode="auto">
              <a:xfrm>
                <a:off x="2805" y="1754"/>
                <a:ext cx="75" cy="135"/>
              </a:xfrm>
              <a:custGeom>
                <a:avLst/>
                <a:gdLst>
                  <a:gd name="T0" fmla="*/ 120 w 150"/>
                  <a:gd name="T1" fmla="*/ 28 h 270"/>
                  <a:gd name="T2" fmla="*/ 104 w 150"/>
                  <a:gd name="T3" fmla="*/ 30 h 270"/>
                  <a:gd name="T4" fmla="*/ 89 w 150"/>
                  <a:gd name="T5" fmla="*/ 34 h 270"/>
                  <a:gd name="T6" fmla="*/ 74 w 150"/>
                  <a:gd name="T7" fmla="*/ 38 h 270"/>
                  <a:gd name="T8" fmla="*/ 61 w 150"/>
                  <a:gd name="T9" fmla="*/ 44 h 270"/>
                  <a:gd name="T10" fmla="*/ 49 w 150"/>
                  <a:gd name="T11" fmla="*/ 51 h 270"/>
                  <a:gd name="T12" fmla="*/ 42 w 150"/>
                  <a:gd name="T13" fmla="*/ 61 h 270"/>
                  <a:gd name="T14" fmla="*/ 36 w 150"/>
                  <a:gd name="T15" fmla="*/ 72 h 270"/>
                  <a:gd name="T16" fmla="*/ 32 w 150"/>
                  <a:gd name="T17" fmla="*/ 91 h 270"/>
                  <a:gd name="T18" fmla="*/ 30 w 150"/>
                  <a:gd name="T19" fmla="*/ 112 h 270"/>
                  <a:gd name="T20" fmla="*/ 28 w 150"/>
                  <a:gd name="T21" fmla="*/ 135 h 270"/>
                  <a:gd name="T22" fmla="*/ 28 w 150"/>
                  <a:gd name="T23" fmla="*/ 156 h 270"/>
                  <a:gd name="T24" fmla="*/ 28 w 150"/>
                  <a:gd name="T25" fmla="*/ 179 h 270"/>
                  <a:gd name="T26" fmla="*/ 28 w 150"/>
                  <a:gd name="T27" fmla="*/ 200 h 270"/>
                  <a:gd name="T28" fmla="*/ 30 w 150"/>
                  <a:gd name="T29" fmla="*/ 220 h 270"/>
                  <a:gd name="T30" fmla="*/ 32 w 150"/>
                  <a:gd name="T31" fmla="*/ 245 h 270"/>
                  <a:gd name="T32" fmla="*/ 34 w 150"/>
                  <a:gd name="T33" fmla="*/ 262 h 270"/>
                  <a:gd name="T34" fmla="*/ 26 w 150"/>
                  <a:gd name="T35" fmla="*/ 268 h 270"/>
                  <a:gd name="T36" fmla="*/ 17 w 150"/>
                  <a:gd name="T37" fmla="*/ 270 h 270"/>
                  <a:gd name="T38" fmla="*/ 9 w 150"/>
                  <a:gd name="T39" fmla="*/ 264 h 270"/>
                  <a:gd name="T40" fmla="*/ 7 w 150"/>
                  <a:gd name="T41" fmla="*/ 247 h 270"/>
                  <a:gd name="T42" fmla="*/ 4 w 150"/>
                  <a:gd name="T43" fmla="*/ 224 h 270"/>
                  <a:gd name="T44" fmla="*/ 2 w 150"/>
                  <a:gd name="T45" fmla="*/ 198 h 270"/>
                  <a:gd name="T46" fmla="*/ 2 w 150"/>
                  <a:gd name="T47" fmla="*/ 175 h 270"/>
                  <a:gd name="T48" fmla="*/ 0 w 150"/>
                  <a:gd name="T49" fmla="*/ 152 h 270"/>
                  <a:gd name="T50" fmla="*/ 0 w 150"/>
                  <a:gd name="T51" fmla="*/ 127 h 270"/>
                  <a:gd name="T52" fmla="*/ 2 w 150"/>
                  <a:gd name="T53" fmla="*/ 104 h 270"/>
                  <a:gd name="T54" fmla="*/ 2 w 150"/>
                  <a:gd name="T55" fmla="*/ 82 h 270"/>
                  <a:gd name="T56" fmla="*/ 5 w 150"/>
                  <a:gd name="T57" fmla="*/ 61 h 270"/>
                  <a:gd name="T58" fmla="*/ 15 w 150"/>
                  <a:gd name="T59" fmla="*/ 44 h 270"/>
                  <a:gd name="T60" fmla="*/ 28 w 150"/>
                  <a:gd name="T61" fmla="*/ 30 h 270"/>
                  <a:gd name="T62" fmla="*/ 45 w 150"/>
                  <a:gd name="T63" fmla="*/ 21 h 270"/>
                  <a:gd name="T64" fmla="*/ 66 w 150"/>
                  <a:gd name="T65" fmla="*/ 13 h 270"/>
                  <a:gd name="T66" fmla="*/ 89 w 150"/>
                  <a:gd name="T67" fmla="*/ 9 h 270"/>
                  <a:gd name="T68" fmla="*/ 110 w 150"/>
                  <a:gd name="T69" fmla="*/ 6 h 270"/>
                  <a:gd name="T70" fmla="*/ 133 w 150"/>
                  <a:gd name="T71" fmla="*/ 2 h 270"/>
                  <a:gd name="T72" fmla="*/ 148 w 150"/>
                  <a:gd name="T73" fmla="*/ 0 h 270"/>
                  <a:gd name="T74" fmla="*/ 150 w 150"/>
                  <a:gd name="T75" fmla="*/ 7 h 270"/>
                  <a:gd name="T76" fmla="*/ 142 w 150"/>
                  <a:gd name="T77" fmla="*/ 17 h 270"/>
                  <a:gd name="T78" fmla="*/ 133 w 150"/>
                  <a:gd name="T79" fmla="*/ 25 h 270"/>
                  <a:gd name="T80" fmla="*/ 129 w 150"/>
                  <a:gd name="T81" fmla="*/ 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270">
                    <a:moveTo>
                      <a:pt x="129" y="28"/>
                    </a:moveTo>
                    <a:lnTo>
                      <a:pt x="120" y="28"/>
                    </a:lnTo>
                    <a:lnTo>
                      <a:pt x="112" y="30"/>
                    </a:lnTo>
                    <a:lnTo>
                      <a:pt x="104" y="30"/>
                    </a:lnTo>
                    <a:lnTo>
                      <a:pt x="97" y="32"/>
                    </a:lnTo>
                    <a:lnTo>
                      <a:pt x="89" y="34"/>
                    </a:lnTo>
                    <a:lnTo>
                      <a:pt x="82" y="36"/>
                    </a:lnTo>
                    <a:lnTo>
                      <a:pt x="74" y="38"/>
                    </a:lnTo>
                    <a:lnTo>
                      <a:pt x="68" y="42"/>
                    </a:lnTo>
                    <a:lnTo>
                      <a:pt x="61" y="44"/>
                    </a:lnTo>
                    <a:lnTo>
                      <a:pt x="55" y="47"/>
                    </a:lnTo>
                    <a:lnTo>
                      <a:pt x="49" y="51"/>
                    </a:lnTo>
                    <a:lnTo>
                      <a:pt x="45" y="55"/>
                    </a:lnTo>
                    <a:lnTo>
                      <a:pt x="42" y="61"/>
                    </a:lnTo>
                    <a:lnTo>
                      <a:pt x="38" y="66"/>
                    </a:lnTo>
                    <a:lnTo>
                      <a:pt x="36" y="72"/>
                    </a:lnTo>
                    <a:lnTo>
                      <a:pt x="34" y="80"/>
                    </a:lnTo>
                    <a:lnTo>
                      <a:pt x="32" y="91"/>
                    </a:lnTo>
                    <a:lnTo>
                      <a:pt x="32" y="103"/>
                    </a:lnTo>
                    <a:lnTo>
                      <a:pt x="30" y="112"/>
                    </a:lnTo>
                    <a:lnTo>
                      <a:pt x="30" y="123"/>
                    </a:lnTo>
                    <a:lnTo>
                      <a:pt x="28" y="135"/>
                    </a:lnTo>
                    <a:lnTo>
                      <a:pt x="28" y="144"/>
                    </a:lnTo>
                    <a:lnTo>
                      <a:pt x="28" y="156"/>
                    </a:lnTo>
                    <a:lnTo>
                      <a:pt x="28" y="167"/>
                    </a:lnTo>
                    <a:lnTo>
                      <a:pt x="28" y="179"/>
                    </a:lnTo>
                    <a:lnTo>
                      <a:pt x="28" y="188"/>
                    </a:lnTo>
                    <a:lnTo>
                      <a:pt x="28" y="200"/>
                    </a:lnTo>
                    <a:lnTo>
                      <a:pt x="30" y="211"/>
                    </a:lnTo>
                    <a:lnTo>
                      <a:pt x="30" y="220"/>
                    </a:lnTo>
                    <a:lnTo>
                      <a:pt x="32" y="234"/>
                    </a:lnTo>
                    <a:lnTo>
                      <a:pt x="32" y="245"/>
                    </a:lnTo>
                    <a:lnTo>
                      <a:pt x="34" y="257"/>
                    </a:lnTo>
                    <a:lnTo>
                      <a:pt x="34" y="262"/>
                    </a:lnTo>
                    <a:lnTo>
                      <a:pt x="30" y="266"/>
                    </a:lnTo>
                    <a:lnTo>
                      <a:pt x="26" y="268"/>
                    </a:lnTo>
                    <a:lnTo>
                      <a:pt x="23" y="270"/>
                    </a:lnTo>
                    <a:lnTo>
                      <a:pt x="17" y="270"/>
                    </a:lnTo>
                    <a:lnTo>
                      <a:pt x="13" y="268"/>
                    </a:lnTo>
                    <a:lnTo>
                      <a:pt x="9" y="264"/>
                    </a:lnTo>
                    <a:lnTo>
                      <a:pt x="9" y="259"/>
                    </a:lnTo>
                    <a:lnTo>
                      <a:pt x="7" y="247"/>
                    </a:lnTo>
                    <a:lnTo>
                      <a:pt x="5" y="236"/>
                    </a:lnTo>
                    <a:lnTo>
                      <a:pt x="4" y="224"/>
                    </a:lnTo>
                    <a:lnTo>
                      <a:pt x="4" y="211"/>
                    </a:lnTo>
                    <a:lnTo>
                      <a:pt x="2" y="198"/>
                    </a:lnTo>
                    <a:lnTo>
                      <a:pt x="2" y="186"/>
                    </a:lnTo>
                    <a:lnTo>
                      <a:pt x="2" y="175"/>
                    </a:lnTo>
                    <a:lnTo>
                      <a:pt x="2" y="163"/>
                    </a:lnTo>
                    <a:lnTo>
                      <a:pt x="0" y="152"/>
                    </a:lnTo>
                    <a:lnTo>
                      <a:pt x="0" y="139"/>
                    </a:lnTo>
                    <a:lnTo>
                      <a:pt x="0" y="127"/>
                    </a:lnTo>
                    <a:lnTo>
                      <a:pt x="2" y="118"/>
                    </a:lnTo>
                    <a:lnTo>
                      <a:pt x="2" y="104"/>
                    </a:lnTo>
                    <a:lnTo>
                      <a:pt x="2" y="93"/>
                    </a:lnTo>
                    <a:lnTo>
                      <a:pt x="2" y="82"/>
                    </a:lnTo>
                    <a:lnTo>
                      <a:pt x="4" y="70"/>
                    </a:lnTo>
                    <a:lnTo>
                      <a:pt x="5" y="61"/>
                    </a:lnTo>
                    <a:lnTo>
                      <a:pt x="9" y="51"/>
                    </a:lnTo>
                    <a:lnTo>
                      <a:pt x="15" y="44"/>
                    </a:lnTo>
                    <a:lnTo>
                      <a:pt x="21" y="38"/>
                    </a:lnTo>
                    <a:lnTo>
                      <a:pt x="28" y="30"/>
                    </a:lnTo>
                    <a:lnTo>
                      <a:pt x="38" y="27"/>
                    </a:lnTo>
                    <a:lnTo>
                      <a:pt x="45" y="21"/>
                    </a:lnTo>
                    <a:lnTo>
                      <a:pt x="57" y="19"/>
                    </a:lnTo>
                    <a:lnTo>
                      <a:pt x="66" y="13"/>
                    </a:lnTo>
                    <a:lnTo>
                      <a:pt x="78" y="11"/>
                    </a:lnTo>
                    <a:lnTo>
                      <a:pt x="89" y="9"/>
                    </a:lnTo>
                    <a:lnTo>
                      <a:pt x="101" y="7"/>
                    </a:lnTo>
                    <a:lnTo>
                      <a:pt x="110" y="6"/>
                    </a:lnTo>
                    <a:lnTo>
                      <a:pt x="121" y="4"/>
                    </a:lnTo>
                    <a:lnTo>
                      <a:pt x="133" y="2"/>
                    </a:lnTo>
                    <a:lnTo>
                      <a:pt x="144" y="0"/>
                    </a:lnTo>
                    <a:lnTo>
                      <a:pt x="148" y="0"/>
                    </a:lnTo>
                    <a:lnTo>
                      <a:pt x="150" y="4"/>
                    </a:lnTo>
                    <a:lnTo>
                      <a:pt x="150" y="7"/>
                    </a:lnTo>
                    <a:lnTo>
                      <a:pt x="148" y="13"/>
                    </a:lnTo>
                    <a:lnTo>
                      <a:pt x="142" y="17"/>
                    </a:lnTo>
                    <a:lnTo>
                      <a:pt x="139" y="23"/>
                    </a:lnTo>
                    <a:lnTo>
                      <a:pt x="133" y="25"/>
                    </a:lnTo>
                    <a:lnTo>
                      <a:pt x="129" y="28"/>
                    </a:lnTo>
                    <a:lnTo>
                      <a:pt x="129" y="28"/>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2" name="Freeform 54"/>
              <p:cNvSpPr>
                <a:spLocks/>
              </p:cNvSpPr>
              <p:nvPr/>
            </p:nvSpPr>
            <p:spPr bwMode="auto">
              <a:xfrm>
                <a:off x="2860" y="1747"/>
                <a:ext cx="58" cy="87"/>
              </a:xfrm>
              <a:custGeom>
                <a:avLst/>
                <a:gdLst>
                  <a:gd name="T0" fmla="*/ 34 w 116"/>
                  <a:gd name="T1" fmla="*/ 87 h 175"/>
                  <a:gd name="T2" fmla="*/ 29 w 116"/>
                  <a:gd name="T3" fmla="*/ 106 h 175"/>
                  <a:gd name="T4" fmla="*/ 25 w 116"/>
                  <a:gd name="T5" fmla="*/ 119 h 175"/>
                  <a:gd name="T6" fmla="*/ 25 w 116"/>
                  <a:gd name="T7" fmla="*/ 129 h 175"/>
                  <a:gd name="T8" fmla="*/ 27 w 116"/>
                  <a:gd name="T9" fmla="*/ 142 h 175"/>
                  <a:gd name="T10" fmla="*/ 34 w 116"/>
                  <a:gd name="T11" fmla="*/ 150 h 175"/>
                  <a:gd name="T12" fmla="*/ 48 w 116"/>
                  <a:gd name="T13" fmla="*/ 154 h 175"/>
                  <a:gd name="T14" fmla="*/ 63 w 116"/>
                  <a:gd name="T15" fmla="*/ 156 h 175"/>
                  <a:gd name="T16" fmla="*/ 74 w 116"/>
                  <a:gd name="T17" fmla="*/ 156 h 175"/>
                  <a:gd name="T18" fmla="*/ 86 w 116"/>
                  <a:gd name="T19" fmla="*/ 150 h 175"/>
                  <a:gd name="T20" fmla="*/ 99 w 116"/>
                  <a:gd name="T21" fmla="*/ 140 h 175"/>
                  <a:gd name="T22" fmla="*/ 107 w 116"/>
                  <a:gd name="T23" fmla="*/ 146 h 175"/>
                  <a:gd name="T24" fmla="*/ 99 w 116"/>
                  <a:gd name="T25" fmla="*/ 158 h 175"/>
                  <a:gd name="T26" fmla="*/ 88 w 116"/>
                  <a:gd name="T27" fmla="*/ 165 h 175"/>
                  <a:gd name="T28" fmla="*/ 78 w 116"/>
                  <a:gd name="T29" fmla="*/ 169 h 175"/>
                  <a:gd name="T30" fmla="*/ 69 w 116"/>
                  <a:gd name="T31" fmla="*/ 173 h 175"/>
                  <a:gd name="T32" fmla="*/ 59 w 116"/>
                  <a:gd name="T33" fmla="*/ 175 h 175"/>
                  <a:gd name="T34" fmla="*/ 48 w 116"/>
                  <a:gd name="T35" fmla="*/ 175 h 175"/>
                  <a:gd name="T36" fmla="*/ 38 w 116"/>
                  <a:gd name="T37" fmla="*/ 175 h 175"/>
                  <a:gd name="T38" fmla="*/ 29 w 116"/>
                  <a:gd name="T39" fmla="*/ 173 h 175"/>
                  <a:gd name="T40" fmla="*/ 21 w 116"/>
                  <a:gd name="T41" fmla="*/ 169 h 175"/>
                  <a:gd name="T42" fmla="*/ 15 w 116"/>
                  <a:gd name="T43" fmla="*/ 163 h 175"/>
                  <a:gd name="T44" fmla="*/ 10 w 116"/>
                  <a:gd name="T45" fmla="*/ 154 h 175"/>
                  <a:gd name="T46" fmla="*/ 6 w 116"/>
                  <a:gd name="T47" fmla="*/ 142 h 175"/>
                  <a:gd name="T48" fmla="*/ 2 w 116"/>
                  <a:gd name="T49" fmla="*/ 129 h 175"/>
                  <a:gd name="T50" fmla="*/ 0 w 116"/>
                  <a:gd name="T51" fmla="*/ 114 h 175"/>
                  <a:gd name="T52" fmla="*/ 0 w 116"/>
                  <a:gd name="T53" fmla="*/ 100 h 175"/>
                  <a:gd name="T54" fmla="*/ 0 w 116"/>
                  <a:gd name="T55" fmla="*/ 85 h 175"/>
                  <a:gd name="T56" fmla="*/ 0 w 116"/>
                  <a:gd name="T57" fmla="*/ 66 h 175"/>
                  <a:gd name="T58" fmla="*/ 6 w 116"/>
                  <a:gd name="T59" fmla="*/ 43 h 175"/>
                  <a:gd name="T60" fmla="*/ 15 w 116"/>
                  <a:gd name="T61" fmla="*/ 28 h 175"/>
                  <a:gd name="T62" fmla="*/ 25 w 116"/>
                  <a:gd name="T63" fmla="*/ 15 h 175"/>
                  <a:gd name="T64" fmla="*/ 40 w 116"/>
                  <a:gd name="T65" fmla="*/ 7 h 175"/>
                  <a:gd name="T66" fmla="*/ 57 w 116"/>
                  <a:gd name="T67" fmla="*/ 3 h 175"/>
                  <a:gd name="T68" fmla="*/ 78 w 116"/>
                  <a:gd name="T69" fmla="*/ 0 h 175"/>
                  <a:gd name="T70" fmla="*/ 103 w 116"/>
                  <a:gd name="T71" fmla="*/ 0 h 175"/>
                  <a:gd name="T72" fmla="*/ 114 w 116"/>
                  <a:gd name="T73" fmla="*/ 0 h 175"/>
                  <a:gd name="T74" fmla="*/ 103 w 116"/>
                  <a:gd name="T75" fmla="*/ 5 h 175"/>
                  <a:gd name="T76" fmla="*/ 93 w 116"/>
                  <a:gd name="T77" fmla="*/ 13 h 175"/>
                  <a:gd name="T78" fmla="*/ 80 w 116"/>
                  <a:gd name="T79" fmla="*/ 22 h 175"/>
                  <a:gd name="T80" fmla="*/ 69 w 116"/>
                  <a:gd name="T81" fmla="*/ 34 h 175"/>
                  <a:gd name="T82" fmla="*/ 55 w 116"/>
                  <a:gd name="T83" fmla="*/ 49 h 175"/>
                  <a:gd name="T84" fmla="*/ 44 w 116"/>
                  <a:gd name="T85" fmla="*/ 66 h 175"/>
                  <a:gd name="T86" fmla="*/ 40 w 116"/>
                  <a:gd name="T87" fmla="*/ 7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5">
                    <a:moveTo>
                      <a:pt x="40" y="78"/>
                    </a:moveTo>
                    <a:lnTo>
                      <a:pt x="34" y="87"/>
                    </a:lnTo>
                    <a:lnTo>
                      <a:pt x="30" y="97"/>
                    </a:lnTo>
                    <a:lnTo>
                      <a:pt x="29" y="106"/>
                    </a:lnTo>
                    <a:lnTo>
                      <a:pt x="27" y="114"/>
                    </a:lnTo>
                    <a:lnTo>
                      <a:pt x="25" y="119"/>
                    </a:lnTo>
                    <a:lnTo>
                      <a:pt x="25" y="125"/>
                    </a:lnTo>
                    <a:lnTo>
                      <a:pt x="25" y="129"/>
                    </a:lnTo>
                    <a:lnTo>
                      <a:pt x="25" y="135"/>
                    </a:lnTo>
                    <a:lnTo>
                      <a:pt x="27" y="142"/>
                    </a:lnTo>
                    <a:lnTo>
                      <a:pt x="30" y="146"/>
                    </a:lnTo>
                    <a:lnTo>
                      <a:pt x="34" y="150"/>
                    </a:lnTo>
                    <a:lnTo>
                      <a:pt x="40" y="152"/>
                    </a:lnTo>
                    <a:lnTo>
                      <a:pt x="48" y="154"/>
                    </a:lnTo>
                    <a:lnTo>
                      <a:pt x="55" y="156"/>
                    </a:lnTo>
                    <a:lnTo>
                      <a:pt x="63" y="156"/>
                    </a:lnTo>
                    <a:lnTo>
                      <a:pt x="69" y="158"/>
                    </a:lnTo>
                    <a:lnTo>
                      <a:pt x="74" y="156"/>
                    </a:lnTo>
                    <a:lnTo>
                      <a:pt x="80" y="154"/>
                    </a:lnTo>
                    <a:lnTo>
                      <a:pt x="86" y="150"/>
                    </a:lnTo>
                    <a:lnTo>
                      <a:pt x="93" y="146"/>
                    </a:lnTo>
                    <a:lnTo>
                      <a:pt x="99" y="140"/>
                    </a:lnTo>
                    <a:lnTo>
                      <a:pt x="107" y="142"/>
                    </a:lnTo>
                    <a:lnTo>
                      <a:pt x="107" y="146"/>
                    </a:lnTo>
                    <a:lnTo>
                      <a:pt x="105" y="154"/>
                    </a:lnTo>
                    <a:lnTo>
                      <a:pt x="99" y="158"/>
                    </a:lnTo>
                    <a:lnTo>
                      <a:pt x="93" y="161"/>
                    </a:lnTo>
                    <a:lnTo>
                      <a:pt x="88" y="165"/>
                    </a:lnTo>
                    <a:lnTo>
                      <a:pt x="84" y="167"/>
                    </a:lnTo>
                    <a:lnTo>
                      <a:pt x="78" y="169"/>
                    </a:lnTo>
                    <a:lnTo>
                      <a:pt x="72" y="173"/>
                    </a:lnTo>
                    <a:lnTo>
                      <a:pt x="69" y="173"/>
                    </a:lnTo>
                    <a:lnTo>
                      <a:pt x="63" y="175"/>
                    </a:lnTo>
                    <a:lnTo>
                      <a:pt x="59" y="175"/>
                    </a:lnTo>
                    <a:lnTo>
                      <a:pt x="53" y="175"/>
                    </a:lnTo>
                    <a:lnTo>
                      <a:pt x="48" y="175"/>
                    </a:lnTo>
                    <a:lnTo>
                      <a:pt x="44" y="175"/>
                    </a:lnTo>
                    <a:lnTo>
                      <a:pt x="38" y="175"/>
                    </a:lnTo>
                    <a:lnTo>
                      <a:pt x="32" y="173"/>
                    </a:lnTo>
                    <a:lnTo>
                      <a:pt x="29" y="173"/>
                    </a:lnTo>
                    <a:lnTo>
                      <a:pt x="25" y="171"/>
                    </a:lnTo>
                    <a:lnTo>
                      <a:pt x="21" y="169"/>
                    </a:lnTo>
                    <a:lnTo>
                      <a:pt x="17" y="167"/>
                    </a:lnTo>
                    <a:lnTo>
                      <a:pt x="15" y="163"/>
                    </a:lnTo>
                    <a:lnTo>
                      <a:pt x="13" y="159"/>
                    </a:lnTo>
                    <a:lnTo>
                      <a:pt x="10" y="154"/>
                    </a:lnTo>
                    <a:lnTo>
                      <a:pt x="8" y="148"/>
                    </a:lnTo>
                    <a:lnTo>
                      <a:pt x="6" y="142"/>
                    </a:lnTo>
                    <a:lnTo>
                      <a:pt x="4" y="137"/>
                    </a:lnTo>
                    <a:lnTo>
                      <a:pt x="2" y="129"/>
                    </a:lnTo>
                    <a:lnTo>
                      <a:pt x="2" y="121"/>
                    </a:lnTo>
                    <a:lnTo>
                      <a:pt x="0" y="114"/>
                    </a:lnTo>
                    <a:lnTo>
                      <a:pt x="0" y="108"/>
                    </a:lnTo>
                    <a:lnTo>
                      <a:pt x="0" y="100"/>
                    </a:lnTo>
                    <a:lnTo>
                      <a:pt x="0" y="93"/>
                    </a:lnTo>
                    <a:lnTo>
                      <a:pt x="0" y="85"/>
                    </a:lnTo>
                    <a:lnTo>
                      <a:pt x="0" y="80"/>
                    </a:lnTo>
                    <a:lnTo>
                      <a:pt x="0" y="66"/>
                    </a:lnTo>
                    <a:lnTo>
                      <a:pt x="4" y="55"/>
                    </a:lnTo>
                    <a:lnTo>
                      <a:pt x="6" y="43"/>
                    </a:lnTo>
                    <a:lnTo>
                      <a:pt x="11" y="36"/>
                    </a:lnTo>
                    <a:lnTo>
                      <a:pt x="15" y="28"/>
                    </a:lnTo>
                    <a:lnTo>
                      <a:pt x="19" y="21"/>
                    </a:lnTo>
                    <a:lnTo>
                      <a:pt x="25" y="15"/>
                    </a:lnTo>
                    <a:lnTo>
                      <a:pt x="32" y="11"/>
                    </a:lnTo>
                    <a:lnTo>
                      <a:pt x="40" y="7"/>
                    </a:lnTo>
                    <a:lnTo>
                      <a:pt x="50" y="5"/>
                    </a:lnTo>
                    <a:lnTo>
                      <a:pt x="57" y="3"/>
                    </a:lnTo>
                    <a:lnTo>
                      <a:pt x="69" y="2"/>
                    </a:lnTo>
                    <a:lnTo>
                      <a:pt x="78" y="0"/>
                    </a:lnTo>
                    <a:lnTo>
                      <a:pt x="91" y="0"/>
                    </a:lnTo>
                    <a:lnTo>
                      <a:pt x="103" y="0"/>
                    </a:lnTo>
                    <a:lnTo>
                      <a:pt x="116" y="0"/>
                    </a:lnTo>
                    <a:lnTo>
                      <a:pt x="114" y="0"/>
                    </a:lnTo>
                    <a:lnTo>
                      <a:pt x="108" y="3"/>
                    </a:lnTo>
                    <a:lnTo>
                      <a:pt x="103" y="5"/>
                    </a:lnTo>
                    <a:lnTo>
                      <a:pt x="99" y="9"/>
                    </a:lnTo>
                    <a:lnTo>
                      <a:pt x="93" y="13"/>
                    </a:lnTo>
                    <a:lnTo>
                      <a:pt x="88" y="17"/>
                    </a:lnTo>
                    <a:lnTo>
                      <a:pt x="80" y="22"/>
                    </a:lnTo>
                    <a:lnTo>
                      <a:pt x="74" y="28"/>
                    </a:lnTo>
                    <a:lnTo>
                      <a:pt x="69" y="34"/>
                    </a:lnTo>
                    <a:lnTo>
                      <a:pt x="63" y="42"/>
                    </a:lnTo>
                    <a:lnTo>
                      <a:pt x="55" y="49"/>
                    </a:lnTo>
                    <a:lnTo>
                      <a:pt x="50" y="59"/>
                    </a:lnTo>
                    <a:lnTo>
                      <a:pt x="44" y="66"/>
                    </a:lnTo>
                    <a:lnTo>
                      <a:pt x="40" y="78"/>
                    </a:lnTo>
                    <a:lnTo>
                      <a:pt x="40" y="78"/>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3" name="Freeform 55"/>
              <p:cNvSpPr>
                <a:spLocks/>
              </p:cNvSpPr>
              <p:nvPr/>
            </p:nvSpPr>
            <p:spPr bwMode="auto">
              <a:xfrm>
                <a:off x="2920" y="1743"/>
                <a:ext cx="122" cy="156"/>
              </a:xfrm>
              <a:custGeom>
                <a:avLst/>
                <a:gdLst>
                  <a:gd name="T0" fmla="*/ 38 w 243"/>
                  <a:gd name="T1" fmla="*/ 19 h 312"/>
                  <a:gd name="T2" fmla="*/ 49 w 243"/>
                  <a:gd name="T3" fmla="*/ 36 h 312"/>
                  <a:gd name="T4" fmla="*/ 59 w 243"/>
                  <a:gd name="T5" fmla="*/ 59 h 312"/>
                  <a:gd name="T6" fmla="*/ 57 w 243"/>
                  <a:gd name="T7" fmla="*/ 82 h 312"/>
                  <a:gd name="T8" fmla="*/ 49 w 243"/>
                  <a:gd name="T9" fmla="*/ 114 h 312"/>
                  <a:gd name="T10" fmla="*/ 42 w 243"/>
                  <a:gd name="T11" fmla="*/ 146 h 312"/>
                  <a:gd name="T12" fmla="*/ 40 w 243"/>
                  <a:gd name="T13" fmla="*/ 167 h 312"/>
                  <a:gd name="T14" fmla="*/ 44 w 243"/>
                  <a:gd name="T15" fmla="*/ 186 h 312"/>
                  <a:gd name="T16" fmla="*/ 59 w 243"/>
                  <a:gd name="T17" fmla="*/ 200 h 312"/>
                  <a:gd name="T18" fmla="*/ 74 w 243"/>
                  <a:gd name="T19" fmla="*/ 205 h 312"/>
                  <a:gd name="T20" fmla="*/ 93 w 243"/>
                  <a:gd name="T21" fmla="*/ 205 h 312"/>
                  <a:gd name="T22" fmla="*/ 108 w 243"/>
                  <a:gd name="T23" fmla="*/ 205 h 312"/>
                  <a:gd name="T24" fmla="*/ 127 w 243"/>
                  <a:gd name="T25" fmla="*/ 204 h 312"/>
                  <a:gd name="T26" fmla="*/ 150 w 243"/>
                  <a:gd name="T27" fmla="*/ 204 h 312"/>
                  <a:gd name="T28" fmla="*/ 177 w 243"/>
                  <a:gd name="T29" fmla="*/ 209 h 312"/>
                  <a:gd name="T30" fmla="*/ 198 w 243"/>
                  <a:gd name="T31" fmla="*/ 224 h 312"/>
                  <a:gd name="T32" fmla="*/ 215 w 243"/>
                  <a:gd name="T33" fmla="*/ 243 h 312"/>
                  <a:gd name="T34" fmla="*/ 228 w 243"/>
                  <a:gd name="T35" fmla="*/ 270 h 312"/>
                  <a:gd name="T36" fmla="*/ 243 w 243"/>
                  <a:gd name="T37" fmla="*/ 299 h 312"/>
                  <a:gd name="T38" fmla="*/ 240 w 243"/>
                  <a:gd name="T39" fmla="*/ 310 h 312"/>
                  <a:gd name="T40" fmla="*/ 228 w 243"/>
                  <a:gd name="T41" fmla="*/ 312 h 312"/>
                  <a:gd name="T42" fmla="*/ 219 w 243"/>
                  <a:gd name="T43" fmla="*/ 299 h 312"/>
                  <a:gd name="T44" fmla="*/ 207 w 243"/>
                  <a:gd name="T45" fmla="*/ 278 h 312"/>
                  <a:gd name="T46" fmla="*/ 196 w 243"/>
                  <a:gd name="T47" fmla="*/ 261 h 312"/>
                  <a:gd name="T48" fmla="*/ 181 w 243"/>
                  <a:gd name="T49" fmla="*/ 247 h 312"/>
                  <a:gd name="T50" fmla="*/ 162 w 243"/>
                  <a:gd name="T51" fmla="*/ 238 h 312"/>
                  <a:gd name="T52" fmla="*/ 141 w 243"/>
                  <a:gd name="T53" fmla="*/ 236 h 312"/>
                  <a:gd name="T54" fmla="*/ 116 w 243"/>
                  <a:gd name="T55" fmla="*/ 236 h 312"/>
                  <a:gd name="T56" fmla="*/ 93 w 243"/>
                  <a:gd name="T57" fmla="*/ 238 h 312"/>
                  <a:gd name="T58" fmla="*/ 72 w 243"/>
                  <a:gd name="T59" fmla="*/ 238 h 312"/>
                  <a:gd name="T60" fmla="*/ 49 w 243"/>
                  <a:gd name="T61" fmla="*/ 234 h 312"/>
                  <a:gd name="T62" fmla="*/ 30 w 243"/>
                  <a:gd name="T63" fmla="*/ 224 h 312"/>
                  <a:gd name="T64" fmla="*/ 15 w 243"/>
                  <a:gd name="T65" fmla="*/ 209 h 312"/>
                  <a:gd name="T66" fmla="*/ 8 w 243"/>
                  <a:gd name="T67" fmla="*/ 194 h 312"/>
                  <a:gd name="T68" fmla="*/ 2 w 243"/>
                  <a:gd name="T69" fmla="*/ 179 h 312"/>
                  <a:gd name="T70" fmla="*/ 0 w 243"/>
                  <a:gd name="T71" fmla="*/ 162 h 312"/>
                  <a:gd name="T72" fmla="*/ 4 w 243"/>
                  <a:gd name="T73" fmla="*/ 145 h 312"/>
                  <a:gd name="T74" fmla="*/ 13 w 243"/>
                  <a:gd name="T75" fmla="*/ 126 h 312"/>
                  <a:gd name="T76" fmla="*/ 23 w 243"/>
                  <a:gd name="T77" fmla="*/ 103 h 312"/>
                  <a:gd name="T78" fmla="*/ 28 w 243"/>
                  <a:gd name="T79" fmla="*/ 82 h 312"/>
                  <a:gd name="T80" fmla="*/ 27 w 243"/>
                  <a:gd name="T81" fmla="*/ 59 h 312"/>
                  <a:gd name="T82" fmla="*/ 19 w 243"/>
                  <a:gd name="T83" fmla="*/ 38 h 312"/>
                  <a:gd name="T84" fmla="*/ 6 w 243"/>
                  <a:gd name="T85" fmla="*/ 15 h 312"/>
                  <a:gd name="T86" fmla="*/ 6 w 243"/>
                  <a:gd name="T87" fmla="*/ 4 h 312"/>
                  <a:gd name="T88" fmla="*/ 21 w 243"/>
                  <a:gd name="T89" fmla="*/ 0 h 312"/>
                  <a:gd name="T90" fmla="*/ 28 w 243"/>
                  <a:gd name="T91" fmla="*/ 1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312">
                    <a:moveTo>
                      <a:pt x="28" y="10"/>
                    </a:moveTo>
                    <a:lnTo>
                      <a:pt x="34" y="15"/>
                    </a:lnTo>
                    <a:lnTo>
                      <a:pt x="38" y="19"/>
                    </a:lnTo>
                    <a:lnTo>
                      <a:pt x="42" y="25"/>
                    </a:lnTo>
                    <a:lnTo>
                      <a:pt x="47" y="32"/>
                    </a:lnTo>
                    <a:lnTo>
                      <a:pt x="49" y="36"/>
                    </a:lnTo>
                    <a:lnTo>
                      <a:pt x="55" y="44"/>
                    </a:lnTo>
                    <a:lnTo>
                      <a:pt x="57" y="51"/>
                    </a:lnTo>
                    <a:lnTo>
                      <a:pt x="59" y="59"/>
                    </a:lnTo>
                    <a:lnTo>
                      <a:pt x="59" y="65"/>
                    </a:lnTo>
                    <a:lnTo>
                      <a:pt x="59" y="74"/>
                    </a:lnTo>
                    <a:lnTo>
                      <a:pt x="57" y="82"/>
                    </a:lnTo>
                    <a:lnTo>
                      <a:pt x="57" y="91"/>
                    </a:lnTo>
                    <a:lnTo>
                      <a:pt x="51" y="103"/>
                    </a:lnTo>
                    <a:lnTo>
                      <a:pt x="49" y="114"/>
                    </a:lnTo>
                    <a:lnTo>
                      <a:pt x="46" y="126"/>
                    </a:lnTo>
                    <a:lnTo>
                      <a:pt x="42" y="139"/>
                    </a:lnTo>
                    <a:lnTo>
                      <a:pt x="42" y="146"/>
                    </a:lnTo>
                    <a:lnTo>
                      <a:pt x="42" y="152"/>
                    </a:lnTo>
                    <a:lnTo>
                      <a:pt x="40" y="160"/>
                    </a:lnTo>
                    <a:lnTo>
                      <a:pt x="40" y="167"/>
                    </a:lnTo>
                    <a:lnTo>
                      <a:pt x="38" y="173"/>
                    </a:lnTo>
                    <a:lnTo>
                      <a:pt x="40" y="181"/>
                    </a:lnTo>
                    <a:lnTo>
                      <a:pt x="44" y="186"/>
                    </a:lnTo>
                    <a:lnTo>
                      <a:pt x="47" y="194"/>
                    </a:lnTo>
                    <a:lnTo>
                      <a:pt x="55" y="196"/>
                    </a:lnTo>
                    <a:lnTo>
                      <a:pt x="59" y="200"/>
                    </a:lnTo>
                    <a:lnTo>
                      <a:pt x="65" y="202"/>
                    </a:lnTo>
                    <a:lnTo>
                      <a:pt x="70" y="204"/>
                    </a:lnTo>
                    <a:lnTo>
                      <a:pt x="74" y="205"/>
                    </a:lnTo>
                    <a:lnTo>
                      <a:pt x="80" y="205"/>
                    </a:lnTo>
                    <a:lnTo>
                      <a:pt x="86" y="205"/>
                    </a:lnTo>
                    <a:lnTo>
                      <a:pt x="93" y="205"/>
                    </a:lnTo>
                    <a:lnTo>
                      <a:pt x="97" y="205"/>
                    </a:lnTo>
                    <a:lnTo>
                      <a:pt x="105" y="205"/>
                    </a:lnTo>
                    <a:lnTo>
                      <a:pt x="108" y="205"/>
                    </a:lnTo>
                    <a:lnTo>
                      <a:pt x="116" y="205"/>
                    </a:lnTo>
                    <a:lnTo>
                      <a:pt x="122" y="204"/>
                    </a:lnTo>
                    <a:lnTo>
                      <a:pt x="127" y="204"/>
                    </a:lnTo>
                    <a:lnTo>
                      <a:pt x="135" y="204"/>
                    </a:lnTo>
                    <a:lnTo>
                      <a:pt x="141" y="204"/>
                    </a:lnTo>
                    <a:lnTo>
                      <a:pt x="150" y="204"/>
                    </a:lnTo>
                    <a:lnTo>
                      <a:pt x="160" y="205"/>
                    </a:lnTo>
                    <a:lnTo>
                      <a:pt x="167" y="205"/>
                    </a:lnTo>
                    <a:lnTo>
                      <a:pt x="177" y="209"/>
                    </a:lnTo>
                    <a:lnTo>
                      <a:pt x="183" y="213"/>
                    </a:lnTo>
                    <a:lnTo>
                      <a:pt x="190" y="219"/>
                    </a:lnTo>
                    <a:lnTo>
                      <a:pt x="198" y="224"/>
                    </a:lnTo>
                    <a:lnTo>
                      <a:pt x="203" y="230"/>
                    </a:lnTo>
                    <a:lnTo>
                      <a:pt x="209" y="236"/>
                    </a:lnTo>
                    <a:lnTo>
                      <a:pt x="215" y="243"/>
                    </a:lnTo>
                    <a:lnTo>
                      <a:pt x="221" y="253"/>
                    </a:lnTo>
                    <a:lnTo>
                      <a:pt x="224" y="263"/>
                    </a:lnTo>
                    <a:lnTo>
                      <a:pt x="228" y="270"/>
                    </a:lnTo>
                    <a:lnTo>
                      <a:pt x="234" y="278"/>
                    </a:lnTo>
                    <a:lnTo>
                      <a:pt x="238" y="287"/>
                    </a:lnTo>
                    <a:lnTo>
                      <a:pt x="243" y="299"/>
                    </a:lnTo>
                    <a:lnTo>
                      <a:pt x="243" y="302"/>
                    </a:lnTo>
                    <a:lnTo>
                      <a:pt x="242" y="306"/>
                    </a:lnTo>
                    <a:lnTo>
                      <a:pt x="240" y="310"/>
                    </a:lnTo>
                    <a:lnTo>
                      <a:pt x="236" y="312"/>
                    </a:lnTo>
                    <a:lnTo>
                      <a:pt x="232" y="312"/>
                    </a:lnTo>
                    <a:lnTo>
                      <a:pt x="228" y="312"/>
                    </a:lnTo>
                    <a:lnTo>
                      <a:pt x="224" y="310"/>
                    </a:lnTo>
                    <a:lnTo>
                      <a:pt x="223" y="306"/>
                    </a:lnTo>
                    <a:lnTo>
                      <a:pt x="219" y="299"/>
                    </a:lnTo>
                    <a:lnTo>
                      <a:pt x="215" y="291"/>
                    </a:lnTo>
                    <a:lnTo>
                      <a:pt x="211" y="285"/>
                    </a:lnTo>
                    <a:lnTo>
                      <a:pt x="207" y="278"/>
                    </a:lnTo>
                    <a:lnTo>
                      <a:pt x="203" y="270"/>
                    </a:lnTo>
                    <a:lnTo>
                      <a:pt x="200" y="266"/>
                    </a:lnTo>
                    <a:lnTo>
                      <a:pt x="196" y="261"/>
                    </a:lnTo>
                    <a:lnTo>
                      <a:pt x="192" y="257"/>
                    </a:lnTo>
                    <a:lnTo>
                      <a:pt x="186" y="251"/>
                    </a:lnTo>
                    <a:lnTo>
                      <a:pt x="181" y="247"/>
                    </a:lnTo>
                    <a:lnTo>
                      <a:pt x="175" y="242"/>
                    </a:lnTo>
                    <a:lnTo>
                      <a:pt x="169" y="240"/>
                    </a:lnTo>
                    <a:lnTo>
                      <a:pt x="162" y="238"/>
                    </a:lnTo>
                    <a:lnTo>
                      <a:pt x="156" y="236"/>
                    </a:lnTo>
                    <a:lnTo>
                      <a:pt x="148" y="236"/>
                    </a:lnTo>
                    <a:lnTo>
                      <a:pt x="141" y="236"/>
                    </a:lnTo>
                    <a:lnTo>
                      <a:pt x="133" y="236"/>
                    </a:lnTo>
                    <a:lnTo>
                      <a:pt x="124" y="236"/>
                    </a:lnTo>
                    <a:lnTo>
                      <a:pt x="116" y="236"/>
                    </a:lnTo>
                    <a:lnTo>
                      <a:pt x="108" y="236"/>
                    </a:lnTo>
                    <a:lnTo>
                      <a:pt x="101" y="236"/>
                    </a:lnTo>
                    <a:lnTo>
                      <a:pt x="93" y="238"/>
                    </a:lnTo>
                    <a:lnTo>
                      <a:pt x="86" y="238"/>
                    </a:lnTo>
                    <a:lnTo>
                      <a:pt x="80" y="238"/>
                    </a:lnTo>
                    <a:lnTo>
                      <a:pt x="72" y="238"/>
                    </a:lnTo>
                    <a:lnTo>
                      <a:pt x="65" y="236"/>
                    </a:lnTo>
                    <a:lnTo>
                      <a:pt x="59" y="236"/>
                    </a:lnTo>
                    <a:lnTo>
                      <a:pt x="49" y="234"/>
                    </a:lnTo>
                    <a:lnTo>
                      <a:pt x="44" y="232"/>
                    </a:lnTo>
                    <a:lnTo>
                      <a:pt x="36" y="228"/>
                    </a:lnTo>
                    <a:lnTo>
                      <a:pt x="30" y="224"/>
                    </a:lnTo>
                    <a:lnTo>
                      <a:pt x="25" y="219"/>
                    </a:lnTo>
                    <a:lnTo>
                      <a:pt x="19" y="215"/>
                    </a:lnTo>
                    <a:lnTo>
                      <a:pt x="15" y="209"/>
                    </a:lnTo>
                    <a:lnTo>
                      <a:pt x="11" y="205"/>
                    </a:lnTo>
                    <a:lnTo>
                      <a:pt x="9" y="200"/>
                    </a:lnTo>
                    <a:lnTo>
                      <a:pt x="8" y="194"/>
                    </a:lnTo>
                    <a:lnTo>
                      <a:pt x="4" y="190"/>
                    </a:lnTo>
                    <a:lnTo>
                      <a:pt x="4" y="185"/>
                    </a:lnTo>
                    <a:lnTo>
                      <a:pt x="2" y="179"/>
                    </a:lnTo>
                    <a:lnTo>
                      <a:pt x="0" y="173"/>
                    </a:lnTo>
                    <a:lnTo>
                      <a:pt x="0" y="167"/>
                    </a:lnTo>
                    <a:lnTo>
                      <a:pt x="0" y="162"/>
                    </a:lnTo>
                    <a:lnTo>
                      <a:pt x="2" y="156"/>
                    </a:lnTo>
                    <a:lnTo>
                      <a:pt x="2" y="150"/>
                    </a:lnTo>
                    <a:lnTo>
                      <a:pt x="4" y="145"/>
                    </a:lnTo>
                    <a:lnTo>
                      <a:pt x="8" y="139"/>
                    </a:lnTo>
                    <a:lnTo>
                      <a:pt x="9" y="135"/>
                    </a:lnTo>
                    <a:lnTo>
                      <a:pt x="13" y="126"/>
                    </a:lnTo>
                    <a:lnTo>
                      <a:pt x="17" y="118"/>
                    </a:lnTo>
                    <a:lnTo>
                      <a:pt x="19" y="110"/>
                    </a:lnTo>
                    <a:lnTo>
                      <a:pt x="23" y="103"/>
                    </a:lnTo>
                    <a:lnTo>
                      <a:pt x="25" y="95"/>
                    </a:lnTo>
                    <a:lnTo>
                      <a:pt x="27" y="88"/>
                    </a:lnTo>
                    <a:lnTo>
                      <a:pt x="28" y="82"/>
                    </a:lnTo>
                    <a:lnTo>
                      <a:pt x="28" y="74"/>
                    </a:lnTo>
                    <a:lnTo>
                      <a:pt x="28" y="67"/>
                    </a:lnTo>
                    <a:lnTo>
                      <a:pt x="27" y="59"/>
                    </a:lnTo>
                    <a:lnTo>
                      <a:pt x="25" y="51"/>
                    </a:lnTo>
                    <a:lnTo>
                      <a:pt x="23" y="46"/>
                    </a:lnTo>
                    <a:lnTo>
                      <a:pt x="19" y="38"/>
                    </a:lnTo>
                    <a:lnTo>
                      <a:pt x="15" y="30"/>
                    </a:lnTo>
                    <a:lnTo>
                      <a:pt x="11" y="23"/>
                    </a:lnTo>
                    <a:lnTo>
                      <a:pt x="6" y="15"/>
                    </a:lnTo>
                    <a:lnTo>
                      <a:pt x="2" y="11"/>
                    </a:lnTo>
                    <a:lnTo>
                      <a:pt x="4" y="8"/>
                    </a:lnTo>
                    <a:lnTo>
                      <a:pt x="6" y="4"/>
                    </a:lnTo>
                    <a:lnTo>
                      <a:pt x="11" y="2"/>
                    </a:lnTo>
                    <a:lnTo>
                      <a:pt x="15" y="0"/>
                    </a:lnTo>
                    <a:lnTo>
                      <a:pt x="21" y="0"/>
                    </a:lnTo>
                    <a:lnTo>
                      <a:pt x="25" y="4"/>
                    </a:lnTo>
                    <a:lnTo>
                      <a:pt x="28" y="10"/>
                    </a:lnTo>
                    <a:lnTo>
                      <a:pt x="28" y="1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4" name="Freeform 56"/>
              <p:cNvSpPr>
                <a:spLocks/>
              </p:cNvSpPr>
              <p:nvPr/>
            </p:nvSpPr>
            <p:spPr bwMode="auto">
              <a:xfrm>
                <a:off x="2883" y="1872"/>
                <a:ext cx="160" cy="282"/>
              </a:xfrm>
              <a:custGeom>
                <a:avLst/>
                <a:gdLst>
                  <a:gd name="T0" fmla="*/ 304 w 319"/>
                  <a:gd name="T1" fmla="*/ 36 h 563"/>
                  <a:gd name="T2" fmla="*/ 310 w 319"/>
                  <a:gd name="T3" fmla="*/ 72 h 563"/>
                  <a:gd name="T4" fmla="*/ 312 w 319"/>
                  <a:gd name="T5" fmla="*/ 106 h 563"/>
                  <a:gd name="T6" fmla="*/ 314 w 319"/>
                  <a:gd name="T7" fmla="*/ 142 h 563"/>
                  <a:gd name="T8" fmla="*/ 314 w 319"/>
                  <a:gd name="T9" fmla="*/ 190 h 563"/>
                  <a:gd name="T10" fmla="*/ 317 w 319"/>
                  <a:gd name="T11" fmla="*/ 234 h 563"/>
                  <a:gd name="T12" fmla="*/ 317 w 319"/>
                  <a:gd name="T13" fmla="*/ 274 h 563"/>
                  <a:gd name="T14" fmla="*/ 312 w 319"/>
                  <a:gd name="T15" fmla="*/ 319 h 563"/>
                  <a:gd name="T16" fmla="*/ 298 w 319"/>
                  <a:gd name="T17" fmla="*/ 355 h 563"/>
                  <a:gd name="T18" fmla="*/ 285 w 319"/>
                  <a:gd name="T19" fmla="*/ 382 h 563"/>
                  <a:gd name="T20" fmla="*/ 268 w 319"/>
                  <a:gd name="T21" fmla="*/ 405 h 563"/>
                  <a:gd name="T22" fmla="*/ 245 w 319"/>
                  <a:gd name="T23" fmla="*/ 428 h 563"/>
                  <a:gd name="T24" fmla="*/ 222 w 319"/>
                  <a:gd name="T25" fmla="*/ 445 h 563"/>
                  <a:gd name="T26" fmla="*/ 203 w 319"/>
                  <a:gd name="T27" fmla="*/ 454 h 563"/>
                  <a:gd name="T28" fmla="*/ 184 w 319"/>
                  <a:gd name="T29" fmla="*/ 460 h 563"/>
                  <a:gd name="T30" fmla="*/ 160 w 319"/>
                  <a:gd name="T31" fmla="*/ 468 h 563"/>
                  <a:gd name="T32" fmla="*/ 140 w 319"/>
                  <a:gd name="T33" fmla="*/ 477 h 563"/>
                  <a:gd name="T34" fmla="*/ 121 w 319"/>
                  <a:gd name="T35" fmla="*/ 490 h 563"/>
                  <a:gd name="T36" fmla="*/ 101 w 319"/>
                  <a:gd name="T37" fmla="*/ 511 h 563"/>
                  <a:gd name="T38" fmla="*/ 78 w 319"/>
                  <a:gd name="T39" fmla="*/ 532 h 563"/>
                  <a:gd name="T40" fmla="*/ 57 w 319"/>
                  <a:gd name="T41" fmla="*/ 549 h 563"/>
                  <a:gd name="T42" fmla="*/ 26 w 319"/>
                  <a:gd name="T43" fmla="*/ 561 h 563"/>
                  <a:gd name="T44" fmla="*/ 2 w 319"/>
                  <a:gd name="T45" fmla="*/ 559 h 563"/>
                  <a:gd name="T46" fmla="*/ 5 w 319"/>
                  <a:gd name="T47" fmla="*/ 547 h 563"/>
                  <a:gd name="T48" fmla="*/ 32 w 319"/>
                  <a:gd name="T49" fmla="*/ 540 h 563"/>
                  <a:gd name="T50" fmla="*/ 57 w 319"/>
                  <a:gd name="T51" fmla="*/ 525 h 563"/>
                  <a:gd name="T52" fmla="*/ 74 w 319"/>
                  <a:gd name="T53" fmla="*/ 504 h 563"/>
                  <a:gd name="T54" fmla="*/ 95 w 319"/>
                  <a:gd name="T55" fmla="*/ 483 h 563"/>
                  <a:gd name="T56" fmla="*/ 116 w 319"/>
                  <a:gd name="T57" fmla="*/ 464 h 563"/>
                  <a:gd name="T58" fmla="*/ 139 w 319"/>
                  <a:gd name="T59" fmla="*/ 452 h 563"/>
                  <a:gd name="T60" fmla="*/ 161 w 319"/>
                  <a:gd name="T61" fmla="*/ 443 h 563"/>
                  <a:gd name="T62" fmla="*/ 184 w 319"/>
                  <a:gd name="T63" fmla="*/ 433 h 563"/>
                  <a:gd name="T64" fmla="*/ 205 w 319"/>
                  <a:gd name="T65" fmla="*/ 424 h 563"/>
                  <a:gd name="T66" fmla="*/ 226 w 319"/>
                  <a:gd name="T67" fmla="*/ 410 h 563"/>
                  <a:gd name="T68" fmla="*/ 243 w 319"/>
                  <a:gd name="T69" fmla="*/ 391 h 563"/>
                  <a:gd name="T70" fmla="*/ 258 w 319"/>
                  <a:gd name="T71" fmla="*/ 371 h 563"/>
                  <a:gd name="T72" fmla="*/ 270 w 319"/>
                  <a:gd name="T73" fmla="*/ 346 h 563"/>
                  <a:gd name="T74" fmla="*/ 277 w 319"/>
                  <a:gd name="T75" fmla="*/ 319 h 563"/>
                  <a:gd name="T76" fmla="*/ 287 w 319"/>
                  <a:gd name="T77" fmla="*/ 281 h 563"/>
                  <a:gd name="T78" fmla="*/ 289 w 319"/>
                  <a:gd name="T79" fmla="*/ 243 h 563"/>
                  <a:gd name="T80" fmla="*/ 283 w 319"/>
                  <a:gd name="T81" fmla="*/ 207 h 563"/>
                  <a:gd name="T82" fmla="*/ 279 w 319"/>
                  <a:gd name="T83" fmla="*/ 165 h 563"/>
                  <a:gd name="T84" fmla="*/ 281 w 319"/>
                  <a:gd name="T85" fmla="*/ 125 h 563"/>
                  <a:gd name="T86" fmla="*/ 283 w 319"/>
                  <a:gd name="T87" fmla="*/ 91 h 563"/>
                  <a:gd name="T88" fmla="*/ 283 w 319"/>
                  <a:gd name="T89" fmla="*/ 59 h 563"/>
                  <a:gd name="T90" fmla="*/ 279 w 319"/>
                  <a:gd name="T91" fmla="*/ 24 h 563"/>
                  <a:gd name="T92" fmla="*/ 279 w 319"/>
                  <a:gd name="T93" fmla="*/ 4 h 563"/>
                  <a:gd name="T94" fmla="*/ 295 w 319"/>
                  <a:gd name="T95" fmla="*/ 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9" h="563">
                    <a:moveTo>
                      <a:pt x="298" y="9"/>
                    </a:moveTo>
                    <a:lnTo>
                      <a:pt x="300" y="19"/>
                    </a:lnTo>
                    <a:lnTo>
                      <a:pt x="302" y="28"/>
                    </a:lnTo>
                    <a:lnTo>
                      <a:pt x="304" y="36"/>
                    </a:lnTo>
                    <a:lnTo>
                      <a:pt x="306" y="45"/>
                    </a:lnTo>
                    <a:lnTo>
                      <a:pt x="308" y="55"/>
                    </a:lnTo>
                    <a:lnTo>
                      <a:pt x="310" y="62"/>
                    </a:lnTo>
                    <a:lnTo>
                      <a:pt x="310" y="72"/>
                    </a:lnTo>
                    <a:lnTo>
                      <a:pt x="312" y="80"/>
                    </a:lnTo>
                    <a:lnTo>
                      <a:pt x="312" y="87"/>
                    </a:lnTo>
                    <a:lnTo>
                      <a:pt x="312" y="97"/>
                    </a:lnTo>
                    <a:lnTo>
                      <a:pt x="312" y="106"/>
                    </a:lnTo>
                    <a:lnTo>
                      <a:pt x="314" y="114"/>
                    </a:lnTo>
                    <a:lnTo>
                      <a:pt x="314" y="123"/>
                    </a:lnTo>
                    <a:lnTo>
                      <a:pt x="314" y="133"/>
                    </a:lnTo>
                    <a:lnTo>
                      <a:pt x="314" y="142"/>
                    </a:lnTo>
                    <a:lnTo>
                      <a:pt x="314" y="154"/>
                    </a:lnTo>
                    <a:lnTo>
                      <a:pt x="314" y="167"/>
                    </a:lnTo>
                    <a:lnTo>
                      <a:pt x="314" y="178"/>
                    </a:lnTo>
                    <a:lnTo>
                      <a:pt x="314" y="190"/>
                    </a:lnTo>
                    <a:lnTo>
                      <a:pt x="316" y="201"/>
                    </a:lnTo>
                    <a:lnTo>
                      <a:pt x="316" y="213"/>
                    </a:lnTo>
                    <a:lnTo>
                      <a:pt x="317" y="222"/>
                    </a:lnTo>
                    <a:lnTo>
                      <a:pt x="317" y="234"/>
                    </a:lnTo>
                    <a:lnTo>
                      <a:pt x="319" y="243"/>
                    </a:lnTo>
                    <a:lnTo>
                      <a:pt x="319" y="253"/>
                    </a:lnTo>
                    <a:lnTo>
                      <a:pt x="319" y="264"/>
                    </a:lnTo>
                    <a:lnTo>
                      <a:pt x="317" y="274"/>
                    </a:lnTo>
                    <a:lnTo>
                      <a:pt x="317" y="285"/>
                    </a:lnTo>
                    <a:lnTo>
                      <a:pt x="316" y="296"/>
                    </a:lnTo>
                    <a:lnTo>
                      <a:pt x="314" y="308"/>
                    </a:lnTo>
                    <a:lnTo>
                      <a:pt x="312" y="319"/>
                    </a:lnTo>
                    <a:lnTo>
                      <a:pt x="310" y="331"/>
                    </a:lnTo>
                    <a:lnTo>
                      <a:pt x="306" y="338"/>
                    </a:lnTo>
                    <a:lnTo>
                      <a:pt x="302" y="346"/>
                    </a:lnTo>
                    <a:lnTo>
                      <a:pt x="298" y="355"/>
                    </a:lnTo>
                    <a:lnTo>
                      <a:pt x="297" y="363"/>
                    </a:lnTo>
                    <a:lnTo>
                      <a:pt x="293" y="369"/>
                    </a:lnTo>
                    <a:lnTo>
                      <a:pt x="289" y="376"/>
                    </a:lnTo>
                    <a:lnTo>
                      <a:pt x="285" y="382"/>
                    </a:lnTo>
                    <a:lnTo>
                      <a:pt x="283" y="388"/>
                    </a:lnTo>
                    <a:lnTo>
                      <a:pt x="277" y="393"/>
                    </a:lnTo>
                    <a:lnTo>
                      <a:pt x="274" y="399"/>
                    </a:lnTo>
                    <a:lnTo>
                      <a:pt x="268" y="405"/>
                    </a:lnTo>
                    <a:lnTo>
                      <a:pt x="262" y="410"/>
                    </a:lnTo>
                    <a:lnTo>
                      <a:pt x="257" y="416"/>
                    </a:lnTo>
                    <a:lnTo>
                      <a:pt x="251" y="422"/>
                    </a:lnTo>
                    <a:lnTo>
                      <a:pt x="245" y="428"/>
                    </a:lnTo>
                    <a:lnTo>
                      <a:pt x="239" y="433"/>
                    </a:lnTo>
                    <a:lnTo>
                      <a:pt x="234" y="439"/>
                    </a:lnTo>
                    <a:lnTo>
                      <a:pt x="228" y="441"/>
                    </a:lnTo>
                    <a:lnTo>
                      <a:pt x="222" y="445"/>
                    </a:lnTo>
                    <a:lnTo>
                      <a:pt x="218" y="449"/>
                    </a:lnTo>
                    <a:lnTo>
                      <a:pt x="213" y="449"/>
                    </a:lnTo>
                    <a:lnTo>
                      <a:pt x="209" y="452"/>
                    </a:lnTo>
                    <a:lnTo>
                      <a:pt x="203" y="454"/>
                    </a:lnTo>
                    <a:lnTo>
                      <a:pt x="199" y="456"/>
                    </a:lnTo>
                    <a:lnTo>
                      <a:pt x="194" y="456"/>
                    </a:lnTo>
                    <a:lnTo>
                      <a:pt x="190" y="458"/>
                    </a:lnTo>
                    <a:lnTo>
                      <a:pt x="184" y="460"/>
                    </a:lnTo>
                    <a:lnTo>
                      <a:pt x="179" y="462"/>
                    </a:lnTo>
                    <a:lnTo>
                      <a:pt x="173" y="464"/>
                    </a:lnTo>
                    <a:lnTo>
                      <a:pt x="167" y="464"/>
                    </a:lnTo>
                    <a:lnTo>
                      <a:pt x="160" y="468"/>
                    </a:lnTo>
                    <a:lnTo>
                      <a:pt x="156" y="469"/>
                    </a:lnTo>
                    <a:lnTo>
                      <a:pt x="150" y="471"/>
                    </a:lnTo>
                    <a:lnTo>
                      <a:pt x="146" y="473"/>
                    </a:lnTo>
                    <a:lnTo>
                      <a:pt x="140" y="477"/>
                    </a:lnTo>
                    <a:lnTo>
                      <a:pt x="137" y="481"/>
                    </a:lnTo>
                    <a:lnTo>
                      <a:pt x="133" y="483"/>
                    </a:lnTo>
                    <a:lnTo>
                      <a:pt x="125" y="487"/>
                    </a:lnTo>
                    <a:lnTo>
                      <a:pt x="121" y="490"/>
                    </a:lnTo>
                    <a:lnTo>
                      <a:pt x="120" y="496"/>
                    </a:lnTo>
                    <a:lnTo>
                      <a:pt x="112" y="500"/>
                    </a:lnTo>
                    <a:lnTo>
                      <a:pt x="106" y="507"/>
                    </a:lnTo>
                    <a:lnTo>
                      <a:pt x="101" y="511"/>
                    </a:lnTo>
                    <a:lnTo>
                      <a:pt x="95" y="519"/>
                    </a:lnTo>
                    <a:lnTo>
                      <a:pt x="89" y="523"/>
                    </a:lnTo>
                    <a:lnTo>
                      <a:pt x="83" y="528"/>
                    </a:lnTo>
                    <a:lnTo>
                      <a:pt x="78" y="532"/>
                    </a:lnTo>
                    <a:lnTo>
                      <a:pt x="74" y="538"/>
                    </a:lnTo>
                    <a:lnTo>
                      <a:pt x="68" y="542"/>
                    </a:lnTo>
                    <a:lnTo>
                      <a:pt x="62" y="546"/>
                    </a:lnTo>
                    <a:lnTo>
                      <a:pt x="57" y="549"/>
                    </a:lnTo>
                    <a:lnTo>
                      <a:pt x="49" y="553"/>
                    </a:lnTo>
                    <a:lnTo>
                      <a:pt x="42" y="555"/>
                    </a:lnTo>
                    <a:lnTo>
                      <a:pt x="34" y="559"/>
                    </a:lnTo>
                    <a:lnTo>
                      <a:pt x="26" y="561"/>
                    </a:lnTo>
                    <a:lnTo>
                      <a:pt x="19" y="563"/>
                    </a:lnTo>
                    <a:lnTo>
                      <a:pt x="11" y="563"/>
                    </a:lnTo>
                    <a:lnTo>
                      <a:pt x="5" y="561"/>
                    </a:lnTo>
                    <a:lnTo>
                      <a:pt x="2" y="559"/>
                    </a:lnTo>
                    <a:lnTo>
                      <a:pt x="0" y="557"/>
                    </a:lnTo>
                    <a:lnTo>
                      <a:pt x="0" y="553"/>
                    </a:lnTo>
                    <a:lnTo>
                      <a:pt x="2" y="551"/>
                    </a:lnTo>
                    <a:lnTo>
                      <a:pt x="5" y="547"/>
                    </a:lnTo>
                    <a:lnTo>
                      <a:pt x="13" y="547"/>
                    </a:lnTo>
                    <a:lnTo>
                      <a:pt x="19" y="546"/>
                    </a:lnTo>
                    <a:lnTo>
                      <a:pt x="26" y="542"/>
                    </a:lnTo>
                    <a:lnTo>
                      <a:pt x="32" y="540"/>
                    </a:lnTo>
                    <a:lnTo>
                      <a:pt x="40" y="536"/>
                    </a:lnTo>
                    <a:lnTo>
                      <a:pt x="45" y="532"/>
                    </a:lnTo>
                    <a:lnTo>
                      <a:pt x="51" y="528"/>
                    </a:lnTo>
                    <a:lnTo>
                      <a:pt x="57" y="525"/>
                    </a:lnTo>
                    <a:lnTo>
                      <a:pt x="61" y="519"/>
                    </a:lnTo>
                    <a:lnTo>
                      <a:pt x="66" y="515"/>
                    </a:lnTo>
                    <a:lnTo>
                      <a:pt x="70" y="509"/>
                    </a:lnTo>
                    <a:lnTo>
                      <a:pt x="74" y="504"/>
                    </a:lnTo>
                    <a:lnTo>
                      <a:pt x="80" y="498"/>
                    </a:lnTo>
                    <a:lnTo>
                      <a:pt x="85" y="492"/>
                    </a:lnTo>
                    <a:lnTo>
                      <a:pt x="89" y="488"/>
                    </a:lnTo>
                    <a:lnTo>
                      <a:pt x="95" y="483"/>
                    </a:lnTo>
                    <a:lnTo>
                      <a:pt x="102" y="477"/>
                    </a:lnTo>
                    <a:lnTo>
                      <a:pt x="106" y="471"/>
                    </a:lnTo>
                    <a:lnTo>
                      <a:pt x="110" y="468"/>
                    </a:lnTo>
                    <a:lnTo>
                      <a:pt x="116" y="464"/>
                    </a:lnTo>
                    <a:lnTo>
                      <a:pt x="121" y="462"/>
                    </a:lnTo>
                    <a:lnTo>
                      <a:pt x="125" y="458"/>
                    </a:lnTo>
                    <a:lnTo>
                      <a:pt x="133" y="454"/>
                    </a:lnTo>
                    <a:lnTo>
                      <a:pt x="139" y="452"/>
                    </a:lnTo>
                    <a:lnTo>
                      <a:pt x="146" y="450"/>
                    </a:lnTo>
                    <a:lnTo>
                      <a:pt x="150" y="449"/>
                    </a:lnTo>
                    <a:lnTo>
                      <a:pt x="156" y="447"/>
                    </a:lnTo>
                    <a:lnTo>
                      <a:pt x="161" y="443"/>
                    </a:lnTo>
                    <a:lnTo>
                      <a:pt x="167" y="441"/>
                    </a:lnTo>
                    <a:lnTo>
                      <a:pt x="173" y="439"/>
                    </a:lnTo>
                    <a:lnTo>
                      <a:pt x="179" y="437"/>
                    </a:lnTo>
                    <a:lnTo>
                      <a:pt x="184" y="433"/>
                    </a:lnTo>
                    <a:lnTo>
                      <a:pt x="190" y="431"/>
                    </a:lnTo>
                    <a:lnTo>
                      <a:pt x="194" y="430"/>
                    </a:lnTo>
                    <a:lnTo>
                      <a:pt x="199" y="426"/>
                    </a:lnTo>
                    <a:lnTo>
                      <a:pt x="205" y="424"/>
                    </a:lnTo>
                    <a:lnTo>
                      <a:pt x="211" y="420"/>
                    </a:lnTo>
                    <a:lnTo>
                      <a:pt x="215" y="416"/>
                    </a:lnTo>
                    <a:lnTo>
                      <a:pt x="220" y="414"/>
                    </a:lnTo>
                    <a:lnTo>
                      <a:pt x="226" y="410"/>
                    </a:lnTo>
                    <a:lnTo>
                      <a:pt x="230" y="407"/>
                    </a:lnTo>
                    <a:lnTo>
                      <a:pt x="236" y="401"/>
                    </a:lnTo>
                    <a:lnTo>
                      <a:pt x="241" y="397"/>
                    </a:lnTo>
                    <a:lnTo>
                      <a:pt x="243" y="391"/>
                    </a:lnTo>
                    <a:lnTo>
                      <a:pt x="249" y="388"/>
                    </a:lnTo>
                    <a:lnTo>
                      <a:pt x="251" y="382"/>
                    </a:lnTo>
                    <a:lnTo>
                      <a:pt x="255" y="376"/>
                    </a:lnTo>
                    <a:lnTo>
                      <a:pt x="258" y="371"/>
                    </a:lnTo>
                    <a:lnTo>
                      <a:pt x="262" y="365"/>
                    </a:lnTo>
                    <a:lnTo>
                      <a:pt x="264" y="359"/>
                    </a:lnTo>
                    <a:lnTo>
                      <a:pt x="266" y="353"/>
                    </a:lnTo>
                    <a:lnTo>
                      <a:pt x="270" y="346"/>
                    </a:lnTo>
                    <a:lnTo>
                      <a:pt x="272" y="340"/>
                    </a:lnTo>
                    <a:lnTo>
                      <a:pt x="274" y="334"/>
                    </a:lnTo>
                    <a:lnTo>
                      <a:pt x="276" y="327"/>
                    </a:lnTo>
                    <a:lnTo>
                      <a:pt x="277" y="319"/>
                    </a:lnTo>
                    <a:lnTo>
                      <a:pt x="279" y="314"/>
                    </a:lnTo>
                    <a:lnTo>
                      <a:pt x="283" y="302"/>
                    </a:lnTo>
                    <a:lnTo>
                      <a:pt x="285" y="291"/>
                    </a:lnTo>
                    <a:lnTo>
                      <a:pt x="287" y="281"/>
                    </a:lnTo>
                    <a:lnTo>
                      <a:pt x="289" y="272"/>
                    </a:lnTo>
                    <a:lnTo>
                      <a:pt x="289" y="262"/>
                    </a:lnTo>
                    <a:lnTo>
                      <a:pt x="289" y="253"/>
                    </a:lnTo>
                    <a:lnTo>
                      <a:pt x="289" y="243"/>
                    </a:lnTo>
                    <a:lnTo>
                      <a:pt x="287" y="236"/>
                    </a:lnTo>
                    <a:lnTo>
                      <a:pt x="285" y="226"/>
                    </a:lnTo>
                    <a:lnTo>
                      <a:pt x="283" y="217"/>
                    </a:lnTo>
                    <a:lnTo>
                      <a:pt x="283" y="207"/>
                    </a:lnTo>
                    <a:lnTo>
                      <a:pt x="281" y="197"/>
                    </a:lnTo>
                    <a:lnTo>
                      <a:pt x="281" y="186"/>
                    </a:lnTo>
                    <a:lnTo>
                      <a:pt x="279" y="177"/>
                    </a:lnTo>
                    <a:lnTo>
                      <a:pt x="279" y="165"/>
                    </a:lnTo>
                    <a:lnTo>
                      <a:pt x="279" y="154"/>
                    </a:lnTo>
                    <a:lnTo>
                      <a:pt x="279" y="144"/>
                    </a:lnTo>
                    <a:lnTo>
                      <a:pt x="279" y="135"/>
                    </a:lnTo>
                    <a:lnTo>
                      <a:pt x="281" y="125"/>
                    </a:lnTo>
                    <a:lnTo>
                      <a:pt x="281" y="118"/>
                    </a:lnTo>
                    <a:lnTo>
                      <a:pt x="281" y="108"/>
                    </a:lnTo>
                    <a:lnTo>
                      <a:pt x="283" y="99"/>
                    </a:lnTo>
                    <a:lnTo>
                      <a:pt x="283" y="91"/>
                    </a:lnTo>
                    <a:lnTo>
                      <a:pt x="285" y="83"/>
                    </a:lnTo>
                    <a:lnTo>
                      <a:pt x="285" y="74"/>
                    </a:lnTo>
                    <a:lnTo>
                      <a:pt x="285" y="66"/>
                    </a:lnTo>
                    <a:lnTo>
                      <a:pt x="283" y="59"/>
                    </a:lnTo>
                    <a:lnTo>
                      <a:pt x="283" y="51"/>
                    </a:lnTo>
                    <a:lnTo>
                      <a:pt x="283" y="42"/>
                    </a:lnTo>
                    <a:lnTo>
                      <a:pt x="281" y="34"/>
                    </a:lnTo>
                    <a:lnTo>
                      <a:pt x="279" y="24"/>
                    </a:lnTo>
                    <a:lnTo>
                      <a:pt x="277" y="15"/>
                    </a:lnTo>
                    <a:lnTo>
                      <a:pt x="276" y="9"/>
                    </a:lnTo>
                    <a:lnTo>
                      <a:pt x="277" y="5"/>
                    </a:lnTo>
                    <a:lnTo>
                      <a:pt x="279" y="4"/>
                    </a:lnTo>
                    <a:lnTo>
                      <a:pt x="283" y="2"/>
                    </a:lnTo>
                    <a:lnTo>
                      <a:pt x="287" y="0"/>
                    </a:lnTo>
                    <a:lnTo>
                      <a:pt x="291" y="2"/>
                    </a:lnTo>
                    <a:lnTo>
                      <a:pt x="295" y="4"/>
                    </a:lnTo>
                    <a:lnTo>
                      <a:pt x="298" y="9"/>
                    </a:lnTo>
                    <a:lnTo>
                      <a:pt x="298" y="9"/>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5" name="Freeform 57"/>
              <p:cNvSpPr>
                <a:spLocks/>
              </p:cNvSpPr>
              <p:nvPr/>
            </p:nvSpPr>
            <p:spPr bwMode="auto">
              <a:xfrm>
                <a:off x="2796" y="1856"/>
                <a:ext cx="82" cy="100"/>
              </a:xfrm>
              <a:custGeom>
                <a:avLst/>
                <a:gdLst>
                  <a:gd name="T0" fmla="*/ 152 w 163"/>
                  <a:gd name="T1" fmla="*/ 17 h 200"/>
                  <a:gd name="T2" fmla="*/ 135 w 163"/>
                  <a:gd name="T3" fmla="*/ 23 h 200"/>
                  <a:gd name="T4" fmla="*/ 119 w 163"/>
                  <a:gd name="T5" fmla="*/ 27 h 200"/>
                  <a:gd name="T6" fmla="*/ 106 w 163"/>
                  <a:gd name="T7" fmla="*/ 29 h 200"/>
                  <a:gd name="T8" fmla="*/ 93 w 163"/>
                  <a:gd name="T9" fmla="*/ 33 h 200"/>
                  <a:gd name="T10" fmla="*/ 79 w 163"/>
                  <a:gd name="T11" fmla="*/ 37 h 200"/>
                  <a:gd name="T12" fmla="*/ 66 w 163"/>
                  <a:gd name="T13" fmla="*/ 44 h 200"/>
                  <a:gd name="T14" fmla="*/ 57 w 163"/>
                  <a:gd name="T15" fmla="*/ 54 h 200"/>
                  <a:gd name="T16" fmla="*/ 45 w 163"/>
                  <a:gd name="T17" fmla="*/ 67 h 200"/>
                  <a:gd name="T18" fmla="*/ 38 w 163"/>
                  <a:gd name="T19" fmla="*/ 82 h 200"/>
                  <a:gd name="T20" fmla="*/ 30 w 163"/>
                  <a:gd name="T21" fmla="*/ 97 h 200"/>
                  <a:gd name="T22" fmla="*/ 24 w 163"/>
                  <a:gd name="T23" fmla="*/ 113 h 200"/>
                  <a:gd name="T24" fmla="*/ 21 w 163"/>
                  <a:gd name="T25" fmla="*/ 130 h 200"/>
                  <a:gd name="T26" fmla="*/ 19 w 163"/>
                  <a:gd name="T27" fmla="*/ 147 h 200"/>
                  <a:gd name="T28" fmla="*/ 19 w 163"/>
                  <a:gd name="T29" fmla="*/ 164 h 200"/>
                  <a:gd name="T30" fmla="*/ 19 w 163"/>
                  <a:gd name="T31" fmla="*/ 181 h 200"/>
                  <a:gd name="T32" fmla="*/ 17 w 163"/>
                  <a:gd name="T33" fmla="*/ 194 h 200"/>
                  <a:gd name="T34" fmla="*/ 13 w 163"/>
                  <a:gd name="T35" fmla="*/ 198 h 200"/>
                  <a:gd name="T36" fmla="*/ 5 w 163"/>
                  <a:gd name="T37" fmla="*/ 198 h 200"/>
                  <a:gd name="T38" fmla="*/ 0 w 163"/>
                  <a:gd name="T39" fmla="*/ 194 h 200"/>
                  <a:gd name="T40" fmla="*/ 0 w 163"/>
                  <a:gd name="T41" fmla="*/ 179 h 200"/>
                  <a:gd name="T42" fmla="*/ 0 w 163"/>
                  <a:gd name="T43" fmla="*/ 160 h 200"/>
                  <a:gd name="T44" fmla="*/ 0 w 163"/>
                  <a:gd name="T45" fmla="*/ 139 h 200"/>
                  <a:gd name="T46" fmla="*/ 0 w 163"/>
                  <a:gd name="T47" fmla="*/ 120 h 200"/>
                  <a:gd name="T48" fmla="*/ 3 w 163"/>
                  <a:gd name="T49" fmla="*/ 103 h 200"/>
                  <a:gd name="T50" fmla="*/ 7 w 163"/>
                  <a:gd name="T51" fmla="*/ 84 h 200"/>
                  <a:gd name="T52" fmla="*/ 13 w 163"/>
                  <a:gd name="T53" fmla="*/ 67 h 200"/>
                  <a:gd name="T54" fmla="*/ 21 w 163"/>
                  <a:gd name="T55" fmla="*/ 50 h 200"/>
                  <a:gd name="T56" fmla="*/ 32 w 163"/>
                  <a:gd name="T57" fmla="*/ 37 h 200"/>
                  <a:gd name="T58" fmla="*/ 47 w 163"/>
                  <a:gd name="T59" fmla="*/ 25 h 200"/>
                  <a:gd name="T60" fmla="*/ 60 w 163"/>
                  <a:gd name="T61" fmla="*/ 17 h 200"/>
                  <a:gd name="T62" fmla="*/ 76 w 163"/>
                  <a:gd name="T63" fmla="*/ 14 h 200"/>
                  <a:gd name="T64" fmla="*/ 93 w 163"/>
                  <a:gd name="T65" fmla="*/ 12 h 200"/>
                  <a:gd name="T66" fmla="*/ 108 w 163"/>
                  <a:gd name="T67" fmla="*/ 10 h 200"/>
                  <a:gd name="T68" fmla="*/ 125 w 163"/>
                  <a:gd name="T69" fmla="*/ 8 h 200"/>
                  <a:gd name="T70" fmla="*/ 144 w 163"/>
                  <a:gd name="T71" fmla="*/ 4 h 200"/>
                  <a:gd name="T72" fmla="*/ 159 w 163"/>
                  <a:gd name="T73" fmla="*/ 0 h 200"/>
                  <a:gd name="T74" fmla="*/ 163 w 163"/>
                  <a:gd name="T75" fmla="*/ 10 h 200"/>
                  <a:gd name="T76" fmla="*/ 159 w 163"/>
                  <a:gd name="T77" fmla="*/ 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 h="200">
                    <a:moveTo>
                      <a:pt x="159" y="16"/>
                    </a:moveTo>
                    <a:lnTo>
                      <a:pt x="152" y="17"/>
                    </a:lnTo>
                    <a:lnTo>
                      <a:pt x="144" y="21"/>
                    </a:lnTo>
                    <a:lnTo>
                      <a:pt x="135" y="23"/>
                    </a:lnTo>
                    <a:lnTo>
                      <a:pt x="129" y="25"/>
                    </a:lnTo>
                    <a:lnTo>
                      <a:pt x="119" y="27"/>
                    </a:lnTo>
                    <a:lnTo>
                      <a:pt x="114" y="29"/>
                    </a:lnTo>
                    <a:lnTo>
                      <a:pt x="106" y="29"/>
                    </a:lnTo>
                    <a:lnTo>
                      <a:pt x="100" y="33"/>
                    </a:lnTo>
                    <a:lnTo>
                      <a:pt x="93" y="33"/>
                    </a:lnTo>
                    <a:lnTo>
                      <a:pt x="85" y="35"/>
                    </a:lnTo>
                    <a:lnTo>
                      <a:pt x="79" y="37"/>
                    </a:lnTo>
                    <a:lnTo>
                      <a:pt x="74" y="40"/>
                    </a:lnTo>
                    <a:lnTo>
                      <a:pt x="66" y="44"/>
                    </a:lnTo>
                    <a:lnTo>
                      <a:pt x="60" y="48"/>
                    </a:lnTo>
                    <a:lnTo>
                      <a:pt x="57" y="54"/>
                    </a:lnTo>
                    <a:lnTo>
                      <a:pt x="51" y="61"/>
                    </a:lnTo>
                    <a:lnTo>
                      <a:pt x="45" y="67"/>
                    </a:lnTo>
                    <a:lnTo>
                      <a:pt x="41" y="75"/>
                    </a:lnTo>
                    <a:lnTo>
                      <a:pt x="38" y="82"/>
                    </a:lnTo>
                    <a:lnTo>
                      <a:pt x="34" y="90"/>
                    </a:lnTo>
                    <a:lnTo>
                      <a:pt x="30" y="97"/>
                    </a:lnTo>
                    <a:lnTo>
                      <a:pt x="28" y="105"/>
                    </a:lnTo>
                    <a:lnTo>
                      <a:pt x="24" y="113"/>
                    </a:lnTo>
                    <a:lnTo>
                      <a:pt x="24" y="122"/>
                    </a:lnTo>
                    <a:lnTo>
                      <a:pt x="21" y="130"/>
                    </a:lnTo>
                    <a:lnTo>
                      <a:pt x="21" y="137"/>
                    </a:lnTo>
                    <a:lnTo>
                      <a:pt x="19" y="147"/>
                    </a:lnTo>
                    <a:lnTo>
                      <a:pt x="19" y="154"/>
                    </a:lnTo>
                    <a:lnTo>
                      <a:pt x="19" y="164"/>
                    </a:lnTo>
                    <a:lnTo>
                      <a:pt x="19" y="172"/>
                    </a:lnTo>
                    <a:lnTo>
                      <a:pt x="19" y="181"/>
                    </a:lnTo>
                    <a:lnTo>
                      <a:pt x="19" y="191"/>
                    </a:lnTo>
                    <a:lnTo>
                      <a:pt x="17" y="194"/>
                    </a:lnTo>
                    <a:lnTo>
                      <a:pt x="15" y="198"/>
                    </a:lnTo>
                    <a:lnTo>
                      <a:pt x="13" y="198"/>
                    </a:lnTo>
                    <a:lnTo>
                      <a:pt x="9" y="200"/>
                    </a:lnTo>
                    <a:lnTo>
                      <a:pt x="5" y="198"/>
                    </a:lnTo>
                    <a:lnTo>
                      <a:pt x="3" y="198"/>
                    </a:lnTo>
                    <a:lnTo>
                      <a:pt x="0" y="194"/>
                    </a:lnTo>
                    <a:lnTo>
                      <a:pt x="0" y="191"/>
                    </a:lnTo>
                    <a:lnTo>
                      <a:pt x="0" y="179"/>
                    </a:lnTo>
                    <a:lnTo>
                      <a:pt x="0" y="170"/>
                    </a:lnTo>
                    <a:lnTo>
                      <a:pt x="0" y="160"/>
                    </a:lnTo>
                    <a:lnTo>
                      <a:pt x="0" y="151"/>
                    </a:lnTo>
                    <a:lnTo>
                      <a:pt x="0" y="139"/>
                    </a:lnTo>
                    <a:lnTo>
                      <a:pt x="0" y="130"/>
                    </a:lnTo>
                    <a:lnTo>
                      <a:pt x="0" y="120"/>
                    </a:lnTo>
                    <a:lnTo>
                      <a:pt x="1" y="113"/>
                    </a:lnTo>
                    <a:lnTo>
                      <a:pt x="3" y="103"/>
                    </a:lnTo>
                    <a:lnTo>
                      <a:pt x="3" y="92"/>
                    </a:lnTo>
                    <a:lnTo>
                      <a:pt x="7" y="84"/>
                    </a:lnTo>
                    <a:lnTo>
                      <a:pt x="9" y="75"/>
                    </a:lnTo>
                    <a:lnTo>
                      <a:pt x="13" y="67"/>
                    </a:lnTo>
                    <a:lnTo>
                      <a:pt x="17" y="59"/>
                    </a:lnTo>
                    <a:lnTo>
                      <a:pt x="21" y="50"/>
                    </a:lnTo>
                    <a:lnTo>
                      <a:pt x="28" y="44"/>
                    </a:lnTo>
                    <a:lnTo>
                      <a:pt x="32" y="37"/>
                    </a:lnTo>
                    <a:lnTo>
                      <a:pt x="40" y="31"/>
                    </a:lnTo>
                    <a:lnTo>
                      <a:pt x="47" y="25"/>
                    </a:lnTo>
                    <a:lnTo>
                      <a:pt x="55" y="21"/>
                    </a:lnTo>
                    <a:lnTo>
                      <a:pt x="60" y="17"/>
                    </a:lnTo>
                    <a:lnTo>
                      <a:pt x="68" y="16"/>
                    </a:lnTo>
                    <a:lnTo>
                      <a:pt x="76" y="14"/>
                    </a:lnTo>
                    <a:lnTo>
                      <a:pt x="85" y="14"/>
                    </a:lnTo>
                    <a:lnTo>
                      <a:pt x="93" y="12"/>
                    </a:lnTo>
                    <a:lnTo>
                      <a:pt x="100" y="10"/>
                    </a:lnTo>
                    <a:lnTo>
                      <a:pt x="108" y="10"/>
                    </a:lnTo>
                    <a:lnTo>
                      <a:pt x="118" y="10"/>
                    </a:lnTo>
                    <a:lnTo>
                      <a:pt x="125" y="8"/>
                    </a:lnTo>
                    <a:lnTo>
                      <a:pt x="135" y="6"/>
                    </a:lnTo>
                    <a:lnTo>
                      <a:pt x="144" y="4"/>
                    </a:lnTo>
                    <a:lnTo>
                      <a:pt x="152" y="2"/>
                    </a:lnTo>
                    <a:lnTo>
                      <a:pt x="159" y="0"/>
                    </a:lnTo>
                    <a:lnTo>
                      <a:pt x="163" y="4"/>
                    </a:lnTo>
                    <a:lnTo>
                      <a:pt x="163" y="10"/>
                    </a:lnTo>
                    <a:lnTo>
                      <a:pt x="159" y="16"/>
                    </a:lnTo>
                    <a:lnTo>
                      <a:pt x="159" y="16"/>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6" name="Freeform 58"/>
              <p:cNvSpPr>
                <a:spLocks/>
              </p:cNvSpPr>
              <p:nvPr/>
            </p:nvSpPr>
            <p:spPr bwMode="auto">
              <a:xfrm>
                <a:off x="2653" y="1762"/>
                <a:ext cx="177" cy="215"/>
              </a:xfrm>
              <a:custGeom>
                <a:avLst/>
                <a:gdLst>
                  <a:gd name="T0" fmla="*/ 42 w 354"/>
                  <a:gd name="T1" fmla="*/ 15 h 430"/>
                  <a:gd name="T2" fmla="*/ 59 w 354"/>
                  <a:gd name="T3" fmla="*/ 42 h 430"/>
                  <a:gd name="T4" fmla="*/ 73 w 354"/>
                  <a:gd name="T5" fmla="*/ 69 h 430"/>
                  <a:gd name="T6" fmla="*/ 84 w 354"/>
                  <a:gd name="T7" fmla="*/ 93 h 430"/>
                  <a:gd name="T8" fmla="*/ 94 w 354"/>
                  <a:gd name="T9" fmla="*/ 120 h 430"/>
                  <a:gd name="T10" fmla="*/ 101 w 354"/>
                  <a:gd name="T11" fmla="*/ 147 h 430"/>
                  <a:gd name="T12" fmla="*/ 109 w 354"/>
                  <a:gd name="T13" fmla="*/ 177 h 430"/>
                  <a:gd name="T14" fmla="*/ 114 w 354"/>
                  <a:gd name="T15" fmla="*/ 209 h 430"/>
                  <a:gd name="T16" fmla="*/ 118 w 354"/>
                  <a:gd name="T17" fmla="*/ 240 h 430"/>
                  <a:gd name="T18" fmla="*/ 122 w 354"/>
                  <a:gd name="T19" fmla="*/ 263 h 430"/>
                  <a:gd name="T20" fmla="*/ 124 w 354"/>
                  <a:gd name="T21" fmla="*/ 287 h 430"/>
                  <a:gd name="T22" fmla="*/ 126 w 354"/>
                  <a:gd name="T23" fmla="*/ 310 h 430"/>
                  <a:gd name="T24" fmla="*/ 132 w 354"/>
                  <a:gd name="T25" fmla="*/ 331 h 430"/>
                  <a:gd name="T26" fmla="*/ 139 w 354"/>
                  <a:gd name="T27" fmla="*/ 350 h 430"/>
                  <a:gd name="T28" fmla="*/ 151 w 354"/>
                  <a:gd name="T29" fmla="*/ 363 h 430"/>
                  <a:gd name="T30" fmla="*/ 166 w 354"/>
                  <a:gd name="T31" fmla="*/ 375 h 430"/>
                  <a:gd name="T32" fmla="*/ 187 w 354"/>
                  <a:gd name="T33" fmla="*/ 380 h 430"/>
                  <a:gd name="T34" fmla="*/ 208 w 354"/>
                  <a:gd name="T35" fmla="*/ 384 h 430"/>
                  <a:gd name="T36" fmla="*/ 232 w 354"/>
                  <a:gd name="T37" fmla="*/ 386 h 430"/>
                  <a:gd name="T38" fmla="*/ 253 w 354"/>
                  <a:gd name="T39" fmla="*/ 388 h 430"/>
                  <a:gd name="T40" fmla="*/ 276 w 354"/>
                  <a:gd name="T41" fmla="*/ 386 h 430"/>
                  <a:gd name="T42" fmla="*/ 297 w 354"/>
                  <a:gd name="T43" fmla="*/ 384 h 430"/>
                  <a:gd name="T44" fmla="*/ 316 w 354"/>
                  <a:gd name="T45" fmla="*/ 379 h 430"/>
                  <a:gd name="T46" fmla="*/ 335 w 354"/>
                  <a:gd name="T47" fmla="*/ 369 h 430"/>
                  <a:gd name="T48" fmla="*/ 347 w 354"/>
                  <a:gd name="T49" fmla="*/ 361 h 430"/>
                  <a:gd name="T50" fmla="*/ 352 w 354"/>
                  <a:gd name="T51" fmla="*/ 369 h 430"/>
                  <a:gd name="T52" fmla="*/ 354 w 354"/>
                  <a:gd name="T53" fmla="*/ 382 h 430"/>
                  <a:gd name="T54" fmla="*/ 350 w 354"/>
                  <a:gd name="T55" fmla="*/ 396 h 430"/>
                  <a:gd name="T56" fmla="*/ 337 w 354"/>
                  <a:gd name="T57" fmla="*/ 407 h 430"/>
                  <a:gd name="T58" fmla="*/ 316 w 354"/>
                  <a:gd name="T59" fmla="*/ 417 h 430"/>
                  <a:gd name="T60" fmla="*/ 295 w 354"/>
                  <a:gd name="T61" fmla="*/ 424 h 430"/>
                  <a:gd name="T62" fmla="*/ 272 w 354"/>
                  <a:gd name="T63" fmla="*/ 428 h 430"/>
                  <a:gd name="T64" fmla="*/ 251 w 354"/>
                  <a:gd name="T65" fmla="*/ 430 h 430"/>
                  <a:gd name="T66" fmla="*/ 227 w 354"/>
                  <a:gd name="T67" fmla="*/ 428 h 430"/>
                  <a:gd name="T68" fmla="*/ 202 w 354"/>
                  <a:gd name="T69" fmla="*/ 426 h 430"/>
                  <a:gd name="T70" fmla="*/ 179 w 354"/>
                  <a:gd name="T71" fmla="*/ 420 h 430"/>
                  <a:gd name="T72" fmla="*/ 154 w 354"/>
                  <a:gd name="T73" fmla="*/ 415 h 430"/>
                  <a:gd name="T74" fmla="*/ 132 w 354"/>
                  <a:gd name="T75" fmla="*/ 401 h 430"/>
                  <a:gd name="T76" fmla="*/ 116 w 354"/>
                  <a:gd name="T77" fmla="*/ 382 h 430"/>
                  <a:gd name="T78" fmla="*/ 107 w 354"/>
                  <a:gd name="T79" fmla="*/ 360 h 430"/>
                  <a:gd name="T80" fmla="*/ 99 w 354"/>
                  <a:gd name="T81" fmla="*/ 335 h 430"/>
                  <a:gd name="T82" fmla="*/ 95 w 354"/>
                  <a:gd name="T83" fmla="*/ 306 h 430"/>
                  <a:gd name="T84" fmla="*/ 92 w 354"/>
                  <a:gd name="T85" fmla="*/ 278 h 430"/>
                  <a:gd name="T86" fmla="*/ 88 w 354"/>
                  <a:gd name="T87" fmla="*/ 247 h 430"/>
                  <a:gd name="T88" fmla="*/ 82 w 354"/>
                  <a:gd name="T89" fmla="*/ 217 h 430"/>
                  <a:gd name="T90" fmla="*/ 76 w 354"/>
                  <a:gd name="T91" fmla="*/ 185 h 430"/>
                  <a:gd name="T92" fmla="*/ 71 w 354"/>
                  <a:gd name="T93" fmla="*/ 158 h 430"/>
                  <a:gd name="T94" fmla="*/ 61 w 354"/>
                  <a:gd name="T95" fmla="*/ 131 h 430"/>
                  <a:gd name="T96" fmla="*/ 52 w 354"/>
                  <a:gd name="T97" fmla="*/ 108 h 430"/>
                  <a:gd name="T98" fmla="*/ 40 w 354"/>
                  <a:gd name="T99" fmla="*/ 84 h 430"/>
                  <a:gd name="T100" fmla="*/ 27 w 354"/>
                  <a:gd name="T101" fmla="*/ 61 h 430"/>
                  <a:gd name="T102" fmla="*/ 10 w 354"/>
                  <a:gd name="T103" fmla="*/ 36 h 430"/>
                  <a:gd name="T104" fmla="*/ 0 w 354"/>
                  <a:gd name="T105" fmla="*/ 19 h 430"/>
                  <a:gd name="T106" fmla="*/ 6 w 354"/>
                  <a:gd name="T107" fmla="*/ 10 h 430"/>
                  <a:gd name="T108" fmla="*/ 17 w 354"/>
                  <a:gd name="T109" fmla="*/ 2 h 430"/>
                  <a:gd name="T110" fmla="*/ 29 w 354"/>
                  <a:gd name="T111" fmla="*/ 0 h 430"/>
                  <a:gd name="T112" fmla="*/ 35 w 354"/>
                  <a:gd name="T113" fmla="*/ 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 h="430">
                    <a:moveTo>
                      <a:pt x="35" y="4"/>
                    </a:moveTo>
                    <a:lnTo>
                      <a:pt x="42" y="15"/>
                    </a:lnTo>
                    <a:lnTo>
                      <a:pt x="52" y="29"/>
                    </a:lnTo>
                    <a:lnTo>
                      <a:pt x="59" y="42"/>
                    </a:lnTo>
                    <a:lnTo>
                      <a:pt x="67" y="55"/>
                    </a:lnTo>
                    <a:lnTo>
                      <a:pt x="73" y="69"/>
                    </a:lnTo>
                    <a:lnTo>
                      <a:pt x="78" y="80"/>
                    </a:lnTo>
                    <a:lnTo>
                      <a:pt x="84" y="93"/>
                    </a:lnTo>
                    <a:lnTo>
                      <a:pt x="90" y="107"/>
                    </a:lnTo>
                    <a:lnTo>
                      <a:pt x="94" y="120"/>
                    </a:lnTo>
                    <a:lnTo>
                      <a:pt x="97" y="133"/>
                    </a:lnTo>
                    <a:lnTo>
                      <a:pt x="101" y="147"/>
                    </a:lnTo>
                    <a:lnTo>
                      <a:pt x="105" y="162"/>
                    </a:lnTo>
                    <a:lnTo>
                      <a:pt x="109" y="177"/>
                    </a:lnTo>
                    <a:lnTo>
                      <a:pt x="111" y="192"/>
                    </a:lnTo>
                    <a:lnTo>
                      <a:pt x="114" y="209"/>
                    </a:lnTo>
                    <a:lnTo>
                      <a:pt x="118" y="228"/>
                    </a:lnTo>
                    <a:lnTo>
                      <a:pt x="118" y="240"/>
                    </a:lnTo>
                    <a:lnTo>
                      <a:pt x="120" y="251"/>
                    </a:lnTo>
                    <a:lnTo>
                      <a:pt x="122" y="263"/>
                    </a:lnTo>
                    <a:lnTo>
                      <a:pt x="122" y="276"/>
                    </a:lnTo>
                    <a:lnTo>
                      <a:pt x="124" y="287"/>
                    </a:lnTo>
                    <a:lnTo>
                      <a:pt x="124" y="299"/>
                    </a:lnTo>
                    <a:lnTo>
                      <a:pt x="126" y="310"/>
                    </a:lnTo>
                    <a:lnTo>
                      <a:pt x="130" y="321"/>
                    </a:lnTo>
                    <a:lnTo>
                      <a:pt x="132" y="331"/>
                    </a:lnTo>
                    <a:lnTo>
                      <a:pt x="133" y="341"/>
                    </a:lnTo>
                    <a:lnTo>
                      <a:pt x="139" y="350"/>
                    </a:lnTo>
                    <a:lnTo>
                      <a:pt x="143" y="358"/>
                    </a:lnTo>
                    <a:lnTo>
                      <a:pt x="151" y="363"/>
                    </a:lnTo>
                    <a:lnTo>
                      <a:pt x="158" y="371"/>
                    </a:lnTo>
                    <a:lnTo>
                      <a:pt x="166" y="375"/>
                    </a:lnTo>
                    <a:lnTo>
                      <a:pt x="177" y="379"/>
                    </a:lnTo>
                    <a:lnTo>
                      <a:pt x="187" y="380"/>
                    </a:lnTo>
                    <a:lnTo>
                      <a:pt x="198" y="382"/>
                    </a:lnTo>
                    <a:lnTo>
                      <a:pt x="208" y="384"/>
                    </a:lnTo>
                    <a:lnTo>
                      <a:pt x="219" y="386"/>
                    </a:lnTo>
                    <a:lnTo>
                      <a:pt x="232" y="386"/>
                    </a:lnTo>
                    <a:lnTo>
                      <a:pt x="244" y="388"/>
                    </a:lnTo>
                    <a:lnTo>
                      <a:pt x="253" y="388"/>
                    </a:lnTo>
                    <a:lnTo>
                      <a:pt x="265" y="388"/>
                    </a:lnTo>
                    <a:lnTo>
                      <a:pt x="276" y="386"/>
                    </a:lnTo>
                    <a:lnTo>
                      <a:pt x="286" y="386"/>
                    </a:lnTo>
                    <a:lnTo>
                      <a:pt x="297" y="384"/>
                    </a:lnTo>
                    <a:lnTo>
                      <a:pt x="307" y="382"/>
                    </a:lnTo>
                    <a:lnTo>
                      <a:pt x="316" y="379"/>
                    </a:lnTo>
                    <a:lnTo>
                      <a:pt x="326" y="375"/>
                    </a:lnTo>
                    <a:lnTo>
                      <a:pt x="335" y="369"/>
                    </a:lnTo>
                    <a:lnTo>
                      <a:pt x="343" y="363"/>
                    </a:lnTo>
                    <a:lnTo>
                      <a:pt x="347" y="361"/>
                    </a:lnTo>
                    <a:lnTo>
                      <a:pt x="350" y="363"/>
                    </a:lnTo>
                    <a:lnTo>
                      <a:pt x="352" y="369"/>
                    </a:lnTo>
                    <a:lnTo>
                      <a:pt x="354" y="375"/>
                    </a:lnTo>
                    <a:lnTo>
                      <a:pt x="354" y="382"/>
                    </a:lnTo>
                    <a:lnTo>
                      <a:pt x="354" y="390"/>
                    </a:lnTo>
                    <a:lnTo>
                      <a:pt x="350" y="396"/>
                    </a:lnTo>
                    <a:lnTo>
                      <a:pt x="348" y="401"/>
                    </a:lnTo>
                    <a:lnTo>
                      <a:pt x="337" y="407"/>
                    </a:lnTo>
                    <a:lnTo>
                      <a:pt x="328" y="413"/>
                    </a:lnTo>
                    <a:lnTo>
                      <a:pt x="316" y="417"/>
                    </a:lnTo>
                    <a:lnTo>
                      <a:pt x="307" y="422"/>
                    </a:lnTo>
                    <a:lnTo>
                      <a:pt x="295" y="424"/>
                    </a:lnTo>
                    <a:lnTo>
                      <a:pt x="284" y="426"/>
                    </a:lnTo>
                    <a:lnTo>
                      <a:pt x="272" y="428"/>
                    </a:lnTo>
                    <a:lnTo>
                      <a:pt x="263" y="430"/>
                    </a:lnTo>
                    <a:lnTo>
                      <a:pt x="251" y="430"/>
                    </a:lnTo>
                    <a:lnTo>
                      <a:pt x="240" y="430"/>
                    </a:lnTo>
                    <a:lnTo>
                      <a:pt x="227" y="428"/>
                    </a:lnTo>
                    <a:lnTo>
                      <a:pt x="213" y="428"/>
                    </a:lnTo>
                    <a:lnTo>
                      <a:pt x="202" y="426"/>
                    </a:lnTo>
                    <a:lnTo>
                      <a:pt x="191" y="422"/>
                    </a:lnTo>
                    <a:lnTo>
                      <a:pt x="179" y="420"/>
                    </a:lnTo>
                    <a:lnTo>
                      <a:pt x="168" y="418"/>
                    </a:lnTo>
                    <a:lnTo>
                      <a:pt x="154" y="415"/>
                    </a:lnTo>
                    <a:lnTo>
                      <a:pt x="143" y="407"/>
                    </a:lnTo>
                    <a:lnTo>
                      <a:pt x="132" y="401"/>
                    </a:lnTo>
                    <a:lnTo>
                      <a:pt x="124" y="394"/>
                    </a:lnTo>
                    <a:lnTo>
                      <a:pt x="116" y="382"/>
                    </a:lnTo>
                    <a:lnTo>
                      <a:pt x="111" y="371"/>
                    </a:lnTo>
                    <a:lnTo>
                      <a:pt x="107" y="360"/>
                    </a:lnTo>
                    <a:lnTo>
                      <a:pt x="103" y="348"/>
                    </a:lnTo>
                    <a:lnTo>
                      <a:pt x="99" y="335"/>
                    </a:lnTo>
                    <a:lnTo>
                      <a:pt x="97" y="321"/>
                    </a:lnTo>
                    <a:lnTo>
                      <a:pt x="95" y="306"/>
                    </a:lnTo>
                    <a:lnTo>
                      <a:pt x="94" y="293"/>
                    </a:lnTo>
                    <a:lnTo>
                      <a:pt x="92" y="278"/>
                    </a:lnTo>
                    <a:lnTo>
                      <a:pt x="90" y="263"/>
                    </a:lnTo>
                    <a:lnTo>
                      <a:pt x="88" y="247"/>
                    </a:lnTo>
                    <a:lnTo>
                      <a:pt x="86" y="232"/>
                    </a:lnTo>
                    <a:lnTo>
                      <a:pt x="82" y="217"/>
                    </a:lnTo>
                    <a:lnTo>
                      <a:pt x="80" y="200"/>
                    </a:lnTo>
                    <a:lnTo>
                      <a:pt x="76" y="185"/>
                    </a:lnTo>
                    <a:lnTo>
                      <a:pt x="74" y="171"/>
                    </a:lnTo>
                    <a:lnTo>
                      <a:pt x="71" y="158"/>
                    </a:lnTo>
                    <a:lnTo>
                      <a:pt x="67" y="145"/>
                    </a:lnTo>
                    <a:lnTo>
                      <a:pt x="61" y="131"/>
                    </a:lnTo>
                    <a:lnTo>
                      <a:pt x="57" y="120"/>
                    </a:lnTo>
                    <a:lnTo>
                      <a:pt x="52" y="108"/>
                    </a:lnTo>
                    <a:lnTo>
                      <a:pt x="46" y="95"/>
                    </a:lnTo>
                    <a:lnTo>
                      <a:pt x="40" y="84"/>
                    </a:lnTo>
                    <a:lnTo>
                      <a:pt x="35" y="72"/>
                    </a:lnTo>
                    <a:lnTo>
                      <a:pt x="27" y="61"/>
                    </a:lnTo>
                    <a:lnTo>
                      <a:pt x="19" y="48"/>
                    </a:lnTo>
                    <a:lnTo>
                      <a:pt x="10" y="36"/>
                    </a:lnTo>
                    <a:lnTo>
                      <a:pt x="0" y="25"/>
                    </a:lnTo>
                    <a:lnTo>
                      <a:pt x="0" y="19"/>
                    </a:lnTo>
                    <a:lnTo>
                      <a:pt x="2" y="15"/>
                    </a:lnTo>
                    <a:lnTo>
                      <a:pt x="6" y="10"/>
                    </a:lnTo>
                    <a:lnTo>
                      <a:pt x="12" y="6"/>
                    </a:lnTo>
                    <a:lnTo>
                      <a:pt x="17" y="2"/>
                    </a:lnTo>
                    <a:lnTo>
                      <a:pt x="23" y="0"/>
                    </a:lnTo>
                    <a:lnTo>
                      <a:pt x="29" y="0"/>
                    </a:lnTo>
                    <a:lnTo>
                      <a:pt x="35" y="4"/>
                    </a:lnTo>
                    <a:lnTo>
                      <a:pt x="35" y="4"/>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7" name="Freeform 59"/>
              <p:cNvSpPr>
                <a:spLocks/>
              </p:cNvSpPr>
              <p:nvPr/>
            </p:nvSpPr>
            <p:spPr bwMode="auto">
              <a:xfrm>
                <a:off x="2641" y="1828"/>
                <a:ext cx="207" cy="184"/>
              </a:xfrm>
              <a:custGeom>
                <a:avLst/>
                <a:gdLst>
                  <a:gd name="T0" fmla="*/ 25 w 413"/>
                  <a:gd name="T1" fmla="*/ 27 h 369"/>
                  <a:gd name="T2" fmla="*/ 33 w 413"/>
                  <a:gd name="T3" fmla="*/ 63 h 369"/>
                  <a:gd name="T4" fmla="*/ 39 w 413"/>
                  <a:gd name="T5" fmla="*/ 99 h 369"/>
                  <a:gd name="T6" fmla="*/ 48 w 413"/>
                  <a:gd name="T7" fmla="*/ 132 h 369"/>
                  <a:gd name="T8" fmla="*/ 58 w 413"/>
                  <a:gd name="T9" fmla="*/ 162 h 369"/>
                  <a:gd name="T10" fmla="*/ 65 w 413"/>
                  <a:gd name="T11" fmla="*/ 194 h 369"/>
                  <a:gd name="T12" fmla="*/ 77 w 413"/>
                  <a:gd name="T13" fmla="*/ 227 h 369"/>
                  <a:gd name="T14" fmla="*/ 90 w 413"/>
                  <a:gd name="T15" fmla="*/ 263 h 369"/>
                  <a:gd name="T16" fmla="*/ 103 w 413"/>
                  <a:gd name="T17" fmla="*/ 287 h 369"/>
                  <a:gd name="T18" fmla="*/ 113 w 413"/>
                  <a:gd name="T19" fmla="*/ 301 h 369"/>
                  <a:gd name="T20" fmla="*/ 122 w 413"/>
                  <a:gd name="T21" fmla="*/ 310 h 369"/>
                  <a:gd name="T22" fmla="*/ 137 w 413"/>
                  <a:gd name="T23" fmla="*/ 318 h 369"/>
                  <a:gd name="T24" fmla="*/ 151 w 413"/>
                  <a:gd name="T25" fmla="*/ 326 h 369"/>
                  <a:gd name="T26" fmla="*/ 166 w 413"/>
                  <a:gd name="T27" fmla="*/ 327 h 369"/>
                  <a:gd name="T28" fmla="*/ 185 w 413"/>
                  <a:gd name="T29" fmla="*/ 331 h 369"/>
                  <a:gd name="T30" fmla="*/ 202 w 413"/>
                  <a:gd name="T31" fmla="*/ 333 h 369"/>
                  <a:gd name="T32" fmla="*/ 221 w 413"/>
                  <a:gd name="T33" fmla="*/ 333 h 369"/>
                  <a:gd name="T34" fmla="*/ 248 w 413"/>
                  <a:gd name="T35" fmla="*/ 331 h 369"/>
                  <a:gd name="T36" fmla="*/ 273 w 413"/>
                  <a:gd name="T37" fmla="*/ 329 h 369"/>
                  <a:gd name="T38" fmla="*/ 295 w 413"/>
                  <a:gd name="T39" fmla="*/ 327 h 369"/>
                  <a:gd name="T40" fmla="*/ 320 w 413"/>
                  <a:gd name="T41" fmla="*/ 324 h 369"/>
                  <a:gd name="T42" fmla="*/ 343 w 413"/>
                  <a:gd name="T43" fmla="*/ 318 h 369"/>
                  <a:gd name="T44" fmla="*/ 368 w 413"/>
                  <a:gd name="T45" fmla="*/ 310 h 369"/>
                  <a:gd name="T46" fmla="*/ 390 w 413"/>
                  <a:gd name="T47" fmla="*/ 303 h 369"/>
                  <a:gd name="T48" fmla="*/ 410 w 413"/>
                  <a:gd name="T49" fmla="*/ 297 h 369"/>
                  <a:gd name="T50" fmla="*/ 413 w 413"/>
                  <a:gd name="T51" fmla="*/ 303 h 369"/>
                  <a:gd name="T52" fmla="*/ 411 w 413"/>
                  <a:gd name="T53" fmla="*/ 314 h 369"/>
                  <a:gd name="T54" fmla="*/ 402 w 413"/>
                  <a:gd name="T55" fmla="*/ 327 h 369"/>
                  <a:gd name="T56" fmla="*/ 381 w 413"/>
                  <a:gd name="T57" fmla="*/ 335 h 369"/>
                  <a:gd name="T58" fmla="*/ 358 w 413"/>
                  <a:gd name="T59" fmla="*/ 345 h 369"/>
                  <a:gd name="T60" fmla="*/ 337 w 413"/>
                  <a:gd name="T61" fmla="*/ 352 h 369"/>
                  <a:gd name="T62" fmla="*/ 316 w 413"/>
                  <a:gd name="T63" fmla="*/ 358 h 369"/>
                  <a:gd name="T64" fmla="*/ 295 w 413"/>
                  <a:gd name="T65" fmla="*/ 362 h 369"/>
                  <a:gd name="T66" fmla="*/ 273 w 413"/>
                  <a:gd name="T67" fmla="*/ 365 h 369"/>
                  <a:gd name="T68" fmla="*/ 250 w 413"/>
                  <a:gd name="T69" fmla="*/ 367 h 369"/>
                  <a:gd name="T70" fmla="*/ 225 w 413"/>
                  <a:gd name="T71" fmla="*/ 369 h 369"/>
                  <a:gd name="T72" fmla="*/ 200 w 413"/>
                  <a:gd name="T73" fmla="*/ 367 h 369"/>
                  <a:gd name="T74" fmla="*/ 175 w 413"/>
                  <a:gd name="T75" fmla="*/ 365 h 369"/>
                  <a:gd name="T76" fmla="*/ 153 w 413"/>
                  <a:gd name="T77" fmla="*/ 362 h 369"/>
                  <a:gd name="T78" fmla="*/ 130 w 413"/>
                  <a:gd name="T79" fmla="*/ 358 h 369"/>
                  <a:gd name="T80" fmla="*/ 111 w 413"/>
                  <a:gd name="T81" fmla="*/ 350 h 369"/>
                  <a:gd name="T82" fmla="*/ 92 w 413"/>
                  <a:gd name="T83" fmla="*/ 341 h 369"/>
                  <a:gd name="T84" fmla="*/ 77 w 413"/>
                  <a:gd name="T85" fmla="*/ 327 h 369"/>
                  <a:gd name="T86" fmla="*/ 63 w 413"/>
                  <a:gd name="T87" fmla="*/ 308 h 369"/>
                  <a:gd name="T88" fmla="*/ 50 w 413"/>
                  <a:gd name="T89" fmla="*/ 278 h 369"/>
                  <a:gd name="T90" fmla="*/ 39 w 413"/>
                  <a:gd name="T91" fmla="*/ 242 h 369"/>
                  <a:gd name="T92" fmla="*/ 29 w 413"/>
                  <a:gd name="T93" fmla="*/ 208 h 369"/>
                  <a:gd name="T94" fmla="*/ 23 w 413"/>
                  <a:gd name="T95" fmla="*/ 173 h 369"/>
                  <a:gd name="T96" fmla="*/ 19 w 413"/>
                  <a:gd name="T97" fmla="*/ 141 h 369"/>
                  <a:gd name="T98" fmla="*/ 16 w 413"/>
                  <a:gd name="T99" fmla="*/ 107 h 369"/>
                  <a:gd name="T100" fmla="*/ 10 w 413"/>
                  <a:gd name="T101" fmla="*/ 69 h 369"/>
                  <a:gd name="T102" fmla="*/ 6 w 413"/>
                  <a:gd name="T103" fmla="*/ 31 h 369"/>
                  <a:gd name="T104" fmla="*/ 0 w 413"/>
                  <a:gd name="T105" fmla="*/ 6 h 369"/>
                  <a:gd name="T106" fmla="*/ 6 w 413"/>
                  <a:gd name="T107" fmla="*/ 0 h 369"/>
                  <a:gd name="T108" fmla="*/ 14 w 413"/>
                  <a:gd name="T109" fmla="*/ 0 h 369"/>
                  <a:gd name="T110" fmla="*/ 19 w 413"/>
                  <a:gd name="T111" fmla="*/ 4 h 369"/>
                  <a:gd name="T112" fmla="*/ 21 w 413"/>
                  <a:gd name="T113" fmla="*/ 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 h="369">
                    <a:moveTo>
                      <a:pt x="21" y="8"/>
                    </a:moveTo>
                    <a:lnTo>
                      <a:pt x="25" y="27"/>
                    </a:lnTo>
                    <a:lnTo>
                      <a:pt x="29" y="46"/>
                    </a:lnTo>
                    <a:lnTo>
                      <a:pt x="33" y="63"/>
                    </a:lnTo>
                    <a:lnTo>
                      <a:pt x="37" y="82"/>
                    </a:lnTo>
                    <a:lnTo>
                      <a:pt x="39" y="99"/>
                    </a:lnTo>
                    <a:lnTo>
                      <a:pt x="44" y="116"/>
                    </a:lnTo>
                    <a:lnTo>
                      <a:pt x="48" y="132"/>
                    </a:lnTo>
                    <a:lnTo>
                      <a:pt x="52" y="147"/>
                    </a:lnTo>
                    <a:lnTo>
                      <a:pt x="58" y="162"/>
                    </a:lnTo>
                    <a:lnTo>
                      <a:pt x="61" y="177"/>
                    </a:lnTo>
                    <a:lnTo>
                      <a:pt x="65" y="194"/>
                    </a:lnTo>
                    <a:lnTo>
                      <a:pt x="71" y="211"/>
                    </a:lnTo>
                    <a:lnTo>
                      <a:pt x="77" y="227"/>
                    </a:lnTo>
                    <a:lnTo>
                      <a:pt x="84" y="244"/>
                    </a:lnTo>
                    <a:lnTo>
                      <a:pt x="90" y="263"/>
                    </a:lnTo>
                    <a:lnTo>
                      <a:pt x="99" y="282"/>
                    </a:lnTo>
                    <a:lnTo>
                      <a:pt x="103" y="287"/>
                    </a:lnTo>
                    <a:lnTo>
                      <a:pt x="107" y="295"/>
                    </a:lnTo>
                    <a:lnTo>
                      <a:pt x="113" y="301"/>
                    </a:lnTo>
                    <a:lnTo>
                      <a:pt x="118" y="307"/>
                    </a:lnTo>
                    <a:lnTo>
                      <a:pt x="122" y="310"/>
                    </a:lnTo>
                    <a:lnTo>
                      <a:pt x="130" y="316"/>
                    </a:lnTo>
                    <a:lnTo>
                      <a:pt x="137" y="318"/>
                    </a:lnTo>
                    <a:lnTo>
                      <a:pt x="145" y="322"/>
                    </a:lnTo>
                    <a:lnTo>
                      <a:pt x="151" y="326"/>
                    </a:lnTo>
                    <a:lnTo>
                      <a:pt x="160" y="327"/>
                    </a:lnTo>
                    <a:lnTo>
                      <a:pt x="166" y="327"/>
                    </a:lnTo>
                    <a:lnTo>
                      <a:pt x="175" y="329"/>
                    </a:lnTo>
                    <a:lnTo>
                      <a:pt x="185" y="331"/>
                    </a:lnTo>
                    <a:lnTo>
                      <a:pt x="193" y="331"/>
                    </a:lnTo>
                    <a:lnTo>
                      <a:pt x="202" y="333"/>
                    </a:lnTo>
                    <a:lnTo>
                      <a:pt x="210" y="333"/>
                    </a:lnTo>
                    <a:lnTo>
                      <a:pt x="221" y="333"/>
                    </a:lnTo>
                    <a:lnTo>
                      <a:pt x="234" y="333"/>
                    </a:lnTo>
                    <a:lnTo>
                      <a:pt x="248" y="331"/>
                    </a:lnTo>
                    <a:lnTo>
                      <a:pt x="261" y="331"/>
                    </a:lnTo>
                    <a:lnTo>
                      <a:pt x="273" y="329"/>
                    </a:lnTo>
                    <a:lnTo>
                      <a:pt x="286" y="329"/>
                    </a:lnTo>
                    <a:lnTo>
                      <a:pt x="295" y="327"/>
                    </a:lnTo>
                    <a:lnTo>
                      <a:pt x="309" y="326"/>
                    </a:lnTo>
                    <a:lnTo>
                      <a:pt x="320" y="324"/>
                    </a:lnTo>
                    <a:lnTo>
                      <a:pt x="332" y="320"/>
                    </a:lnTo>
                    <a:lnTo>
                      <a:pt x="343" y="318"/>
                    </a:lnTo>
                    <a:lnTo>
                      <a:pt x="356" y="314"/>
                    </a:lnTo>
                    <a:lnTo>
                      <a:pt x="368" y="310"/>
                    </a:lnTo>
                    <a:lnTo>
                      <a:pt x="379" y="307"/>
                    </a:lnTo>
                    <a:lnTo>
                      <a:pt x="390" y="303"/>
                    </a:lnTo>
                    <a:lnTo>
                      <a:pt x="402" y="299"/>
                    </a:lnTo>
                    <a:lnTo>
                      <a:pt x="410" y="297"/>
                    </a:lnTo>
                    <a:lnTo>
                      <a:pt x="413" y="299"/>
                    </a:lnTo>
                    <a:lnTo>
                      <a:pt x="413" y="303"/>
                    </a:lnTo>
                    <a:lnTo>
                      <a:pt x="413" y="308"/>
                    </a:lnTo>
                    <a:lnTo>
                      <a:pt x="411" y="314"/>
                    </a:lnTo>
                    <a:lnTo>
                      <a:pt x="408" y="320"/>
                    </a:lnTo>
                    <a:lnTo>
                      <a:pt x="402" y="327"/>
                    </a:lnTo>
                    <a:lnTo>
                      <a:pt x="394" y="331"/>
                    </a:lnTo>
                    <a:lnTo>
                      <a:pt x="381" y="335"/>
                    </a:lnTo>
                    <a:lnTo>
                      <a:pt x="370" y="341"/>
                    </a:lnTo>
                    <a:lnTo>
                      <a:pt x="358" y="345"/>
                    </a:lnTo>
                    <a:lnTo>
                      <a:pt x="349" y="348"/>
                    </a:lnTo>
                    <a:lnTo>
                      <a:pt x="337" y="352"/>
                    </a:lnTo>
                    <a:lnTo>
                      <a:pt x="326" y="354"/>
                    </a:lnTo>
                    <a:lnTo>
                      <a:pt x="316" y="358"/>
                    </a:lnTo>
                    <a:lnTo>
                      <a:pt x="307" y="362"/>
                    </a:lnTo>
                    <a:lnTo>
                      <a:pt x="295" y="362"/>
                    </a:lnTo>
                    <a:lnTo>
                      <a:pt x="284" y="365"/>
                    </a:lnTo>
                    <a:lnTo>
                      <a:pt x="273" y="365"/>
                    </a:lnTo>
                    <a:lnTo>
                      <a:pt x="263" y="367"/>
                    </a:lnTo>
                    <a:lnTo>
                      <a:pt x="250" y="367"/>
                    </a:lnTo>
                    <a:lnTo>
                      <a:pt x="236" y="369"/>
                    </a:lnTo>
                    <a:lnTo>
                      <a:pt x="225" y="369"/>
                    </a:lnTo>
                    <a:lnTo>
                      <a:pt x="212" y="369"/>
                    </a:lnTo>
                    <a:lnTo>
                      <a:pt x="200" y="367"/>
                    </a:lnTo>
                    <a:lnTo>
                      <a:pt x="187" y="367"/>
                    </a:lnTo>
                    <a:lnTo>
                      <a:pt x="175" y="365"/>
                    </a:lnTo>
                    <a:lnTo>
                      <a:pt x="164" y="365"/>
                    </a:lnTo>
                    <a:lnTo>
                      <a:pt x="153" y="362"/>
                    </a:lnTo>
                    <a:lnTo>
                      <a:pt x="141" y="360"/>
                    </a:lnTo>
                    <a:lnTo>
                      <a:pt x="130" y="358"/>
                    </a:lnTo>
                    <a:lnTo>
                      <a:pt x="120" y="354"/>
                    </a:lnTo>
                    <a:lnTo>
                      <a:pt x="111" y="350"/>
                    </a:lnTo>
                    <a:lnTo>
                      <a:pt x="101" y="346"/>
                    </a:lnTo>
                    <a:lnTo>
                      <a:pt x="92" y="341"/>
                    </a:lnTo>
                    <a:lnTo>
                      <a:pt x="84" y="335"/>
                    </a:lnTo>
                    <a:lnTo>
                      <a:pt x="77" y="327"/>
                    </a:lnTo>
                    <a:lnTo>
                      <a:pt x="71" y="318"/>
                    </a:lnTo>
                    <a:lnTo>
                      <a:pt x="63" y="308"/>
                    </a:lnTo>
                    <a:lnTo>
                      <a:pt x="59" y="299"/>
                    </a:lnTo>
                    <a:lnTo>
                      <a:pt x="50" y="278"/>
                    </a:lnTo>
                    <a:lnTo>
                      <a:pt x="44" y="261"/>
                    </a:lnTo>
                    <a:lnTo>
                      <a:pt x="39" y="242"/>
                    </a:lnTo>
                    <a:lnTo>
                      <a:pt x="35" y="225"/>
                    </a:lnTo>
                    <a:lnTo>
                      <a:pt x="29" y="208"/>
                    </a:lnTo>
                    <a:lnTo>
                      <a:pt x="27" y="190"/>
                    </a:lnTo>
                    <a:lnTo>
                      <a:pt x="23" y="173"/>
                    </a:lnTo>
                    <a:lnTo>
                      <a:pt x="21" y="158"/>
                    </a:lnTo>
                    <a:lnTo>
                      <a:pt x="19" y="141"/>
                    </a:lnTo>
                    <a:lnTo>
                      <a:pt x="18" y="124"/>
                    </a:lnTo>
                    <a:lnTo>
                      <a:pt x="16" y="107"/>
                    </a:lnTo>
                    <a:lnTo>
                      <a:pt x="14" y="90"/>
                    </a:lnTo>
                    <a:lnTo>
                      <a:pt x="10" y="69"/>
                    </a:lnTo>
                    <a:lnTo>
                      <a:pt x="8" y="52"/>
                    </a:lnTo>
                    <a:lnTo>
                      <a:pt x="6" y="31"/>
                    </a:lnTo>
                    <a:lnTo>
                      <a:pt x="2" y="12"/>
                    </a:lnTo>
                    <a:lnTo>
                      <a:pt x="0" y="6"/>
                    </a:lnTo>
                    <a:lnTo>
                      <a:pt x="2" y="4"/>
                    </a:lnTo>
                    <a:lnTo>
                      <a:pt x="6" y="0"/>
                    </a:lnTo>
                    <a:lnTo>
                      <a:pt x="10" y="0"/>
                    </a:lnTo>
                    <a:lnTo>
                      <a:pt x="14" y="0"/>
                    </a:lnTo>
                    <a:lnTo>
                      <a:pt x="16" y="0"/>
                    </a:lnTo>
                    <a:lnTo>
                      <a:pt x="19" y="4"/>
                    </a:lnTo>
                    <a:lnTo>
                      <a:pt x="21" y="8"/>
                    </a:lnTo>
                    <a:lnTo>
                      <a:pt x="21" y="8"/>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8" name="Freeform 60"/>
              <p:cNvSpPr>
                <a:spLocks/>
              </p:cNvSpPr>
              <p:nvPr/>
            </p:nvSpPr>
            <p:spPr bwMode="auto">
              <a:xfrm>
                <a:off x="2692" y="1626"/>
                <a:ext cx="104" cy="96"/>
              </a:xfrm>
              <a:custGeom>
                <a:avLst/>
                <a:gdLst>
                  <a:gd name="T0" fmla="*/ 181 w 210"/>
                  <a:gd name="T1" fmla="*/ 31 h 192"/>
                  <a:gd name="T2" fmla="*/ 168 w 210"/>
                  <a:gd name="T3" fmla="*/ 27 h 192"/>
                  <a:gd name="T4" fmla="*/ 154 w 210"/>
                  <a:gd name="T5" fmla="*/ 27 h 192"/>
                  <a:gd name="T6" fmla="*/ 141 w 210"/>
                  <a:gd name="T7" fmla="*/ 27 h 192"/>
                  <a:gd name="T8" fmla="*/ 128 w 210"/>
                  <a:gd name="T9" fmla="*/ 31 h 192"/>
                  <a:gd name="T10" fmla="*/ 118 w 210"/>
                  <a:gd name="T11" fmla="*/ 34 h 192"/>
                  <a:gd name="T12" fmla="*/ 109 w 210"/>
                  <a:gd name="T13" fmla="*/ 42 h 192"/>
                  <a:gd name="T14" fmla="*/ 103 w 210"/>
                  <a:gd name="T15" fmla="*/ 51 h 192"/>
                  <a:gd name="T16" fmla="*/ 99 w 210"/>
                  <a:gd name="T17" fmla="*/ 65 h 192"/>
                  <a:gd name="T18" fmla="*/ 99 w 210"/>
                  <a:gd name="T19" fmla="*/ 74 h 192"/>
                  <a:gd name="T20" fmla="*/ 99 w 210"/>
                  <a:gd name="T21" fmla="*/ 84 h 192"/>
                  <a:gd name="T22" fmla="*/ 99 w 210"/>
                  <a:gd name="T23" fmla="*/ 95 h 192"/>
                  <a:gd name="T24" fmla="*/ 101 w 210"/>
                  <a:gd name="T25" fmla="*/ 105 h 192"/>
                  <a:gd name="T26" fmla="*/ 101 w 210"/>
                  <a:gd name="T27" fmla="*/ 116 h 192"/>
                  <a:gd name="T28" fmla="*/ 101 w 210"/>
                  <a:gd name="T29" fmla="*/ 126 h 192"/>
                  <a:gd name="T30" fmla="*/ 99 w 210"/>
                  <a:gd name="T31" fmla="*/ 137 h 192"/>
                  <a:gd name="T32" fmla="*/ 95 w 210"/>
                  <a:gd name="T33" fmla="*/ 147 h 192"/>
                  <a:gd name="T34" fmla="*/ 88 w 210"/>
                  <a:gd name="T35" fmla="*/ 156 h 192"/>
                  <a:gd name="T36" fmla="*/ 80 w 210"/>
                  <a:gd name="T37" fmla="*/ 166 h 192"/>
                  <a:gd name="T38" fmla="*/ 71 w 210"/>
                  <a:gd name="T39" fmla="*/ 173 h 192"/>
                  <a:gd name="T40" fmla="*/ 61 w 210"/>
                  <a:gd name="T41" fmla="*/ 179 h 192"/>
                  <a:gd name="T42" fmla="*/ 52 w 210"/>
                  <a:gd name="T43" fmla="*/ 183 h 192"/>
                  <a:gd name="T44" fmla="*/ 40 w 210"/>
                  <a:gd name="T45" fmla="*/ 187 h 192"/>
                  <a:gd name="T46" fmla="*/ 33 w 210"/>
                  <a:gd name="T47" fmla="*/ 190 h 192"/>
                  <a:gd name="T48" fmla="*/ 21 w 210"/>
                  <a:gd name="T49" fmla="*/ 192 h 192"/>
                  <a:gd name="T50" fmla="*/ 14 w 210"/>
                  <a:gd name="T51" fmla="*/ 192 h 192"/>
                  <a:gd name="T52" fmla="*/ 4 w 210"/>
                  <a:gd name="T53" fmla="*/ 190 h 192"/>
                  <a:gd name="T54" fmla="*/ 0 w 210"/>
                  <a:gd name="T55" fmla="*/ 185 h 192"/>
                  <a:gd name="T56" fmla="*/ 4 w 210"/>
                  <a:gd name="T57" fmla="*/ 179 h 192"/>
                  <a:gd name="T58" fmla="*/ 12 w 210"/>
                  <a:gd name="T59" fmla="*/ 173 h 192"/>
                  <a:gd name="T60" fmla="*/ 23 w 210"/>
                  <a:gd name="T61" fmla="*/ 167 h 192"/>
                  <a:gd name="T62" fmla="*/ 36 w 210"/>
                  <a:gd name="T63" fmla="*/ 158 h 192"/>
                  <a:gd name="T64" fmla="*/ 50 w 210"/>
                  <a:gd name="T65" fmla="*/ 148 h 192"/>
                  <a:gd name="T66" fmla="*/ 59 w 210"/>
                  <a:gd name="T67" fmla="*/ 135 h 192"/>
                  <a:gd name="T68" fmla="*/ 65 w 210"/>
                  <a:gd name="T69" fmla="*/ 124 h 192"/>
                  <a:gd name="T70" fmla="*/ 67 w 210"/>
                  <a:gd name="T71" fmla="*/ 112 h 192"/>
                  <a:gd name="T72" fmla="*/ 69 w 210"/>
                  <a:gd name="T73" fmla="*/ 103 h 192"/>
                  <a:gd name="T74" fmla="*/ 69 w 210"/>
                  <a:gd name="T75" fmla="*/ 93 h 192"/>
                  <a:gd name="T76" fmla="*/ 69 w 210"/>
                  <a:gd name="T77" fmla="*/ 84 h 192"/>
                  <a:gd name="T78" fmla="*/ 69 w 210"/>
                  <a:gd name="T79" fmla="*/ 74 h 192"/>
                  <a:gd name="T80" fmla="*/ 69 w 210"/>
                  <a:gd name="T81" fmla="*/ 65 h 192"/>
                  <a:gd name="T82" fmla="*/ 71 w 210"/>
                  <a:gd name="T83" fmla="*/ 55 h 192"/>
                  <a:gd name="T84" fmla="*/ 74 w 210"/>
                  <a:gd name="T85" fmla="*/ 42 h 192"/>
                  <a:gd name="T86" fmla="*/ 84 w 210"/>
                  <a:gd name="T87" fmla="*/ 27 h 192"/>
                  <a:gd name="T88" fmla="*/ 99 w 210"/>
                  <a:gd name="T89" fmla="*/ 15 h 192"/>
                  <a:gd name="T90" fmla="*/ 114 w 210"/>
                  <a:gd name="T91" fmla="*/ 8 h 192"/>
                  <a:gd name="T92" fmla="*/ 133 w 210"/>
                  <a:gd name="T93" fmla="*/ 2 h 192"/>
                  <a:gd name="T94" fmla="*/ 154 w 210"/>
                  <a:gd name="T95" fmla="*/ 0 h 192"/>
                  <a:gd name="T96" fmla="*/ 173 w 210"/>
                  <a:gd name="T97" fmla="*/ 0 h 192"/>
                  <a:gd name="T98" fmla="*/ 192 w 210"/>
                  <a:gd name="T99" fmla="*/ 4 h 192"/>
                  <a:gd name="T100" fmla="*/ 206 w 210"/>
                  <a:gd name="T101" fmla="*/ 8 h 192"/>
                  <a:gd name="T102" fmla="*/ 210 w 210"/>
                  <a:gd name="T103" fmla="*/ 17 h 192"/>
                  <a:gd name="T104" fmla="*/ 204 w 210"/>
                  <a:gd name="T105" fmla="*/ 27 h 192"/>
                  <a:gd name="T106" fmla="*/ 194 w 210"/>
                  <a:gd name="T107" fmla="*/ 32 h 192"/>
                  <a:gd name="T108" fmla="*/ 189 w 210"/>
                  <a:gd name="T109"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189" y="32"/>
                    </a:moveTo>
                    <a:lnTo>
                      <a:pt x="181" y="31"/>
                    </a:lnTo>
                    <a:lnTo>
                      <a:pt x="175" y="29"/>
                    </a:lnTo>
                    <a:lnTo>
                      <a:pt x="168" y="27"/>
                    </a:lnTo>
                    <a:lnTo>
                      <a:pt x="162" y="27"/>
                    </a:lnTo>
                    <a:lnTo>
                      <a:pt x="154" y="27"/>
                    </a:lnTo>
                    <a:lnTo>
                      <a:pt x="149" y="27"/>
                    </a:lnTo>
                    <a:lnTo>
                      <a:pt x="141" y="27"/>
                    </a:lnTo>
                    <a:lnTo>
                      <a:pt x="135" y="29"/>
                    </a:lnTo>
                    <a:lnTo>
                      <a:pt x="128" y="31"/>
                    </a:lnTo>
                    <a:lnTo>
                      <a:pt x="124" y="32"/>
                    </a:lnTo>
                    <a:lnTo>
                      <a:pt x="118" y="34"/>
                    </a:lnTo>
                    <a:lnTo>
                      <a:pt x="113" y="38"/>
                    </a:lnTo>
                    <a:lnTo>
                      <a:pt x="109" y="42"/>
                    </a:lnTo>
                    <a:lnTo>
                      <a:pt x="105" y="48"/>
                    </a:lnTo>
                    <a:lnTo>
                      <a:pt x="103" y="51"/>
                    </a:lnTo>
                    <a:lnTo>
                      <a:pt x="101" y="59"/>
                    </a:lnTo>
                    <a:lnTo>
                      <a:pt x="99" y="65"/>
                    </a:lnTo>
                    <a:lnTo>
                      <a:pt x="99" y="69"/>
                    </a:lnTo>
                    <a:lnTo>
                      <a:pt x="99" y="74"/>
                    </a:lnTo>
                    <a:lnTo>
                      <a:pt x="99" y="80"/>
                    </a:lnTo>
                    <a:lnTo>
                      <a:pt x="99" y="84"/>
                    </a:lnTo>
                    <a:lnTo>
                      <a:pt x="99" y="90"/>
                    </a:lnTo>
                    <a:lnTo>
                      <a:pt x="99" y="95"/>
                    </a:lnTo>
                    <a:lnTo>
                      <a:pt x="101" y="101"/>
                    </a:lnTo>
                    <a:lnTo>
                      <a:pt x="101" y="105"/>
                    </a:lnTo>
                    <a:lnTo>
                      <a:pt x="101" y="110"/>
                    </a:lnTo>
                    <a:lnTo>
                      <a:pt x="101" y="116"/>
                    </a:lnTo>
                    <a:lnTo>
                      <a:pt x="101" y="122"/>
                    </a:lnTo>
                    <a:lnTo>
                      <a:pt x="101" y="126"/>
                    </a:lnTo>
                    <a:lnTo>
                      <a:pt x="101" y="131"/>
                    </a:lnTo>
                    <a:lnTo>
                      <a:pt x="99" y="137"/>
                    </a:lnTo>
                    <a:lnTo>
                      <a:pt x="99" y="143"/>
                    </a:lnTo>
                    <a:lnTo>
                      <a:pt x="95" y="147"/>
                    </a:lnTo>
                    <a:lnTo>
                      <a:pt x="92" y="152"/>
                    </a:lnTo>
                    <a:lnTo>
                      <a:pt x="88" y="156"/>
                    </a:lnTo>
                    <a:lnTo>
                      <a:pt x="84" y="162"/>
                    </a:lnTo>
                    <a:lnTo>
                      <a:pt x="80" y="166"/>
                    </a:lnTo>
                    <a:lnTo>
                      <a:pt x="76" y="167"/>
                    </a:lnTo>
                    <a:lnTo>
                      <a:pt x="71" y="173"/>
                    </a:lnTo>
                    <a:lnTo>
                      <a:pt x="67" y="175"/>
                    </a:lnTo>
                    <a:lnTo>
                      <a:pt x="61" y="179"/>
                    </a:lnTo>
                    <a:lnTo>
                      <a:pt x="55" y="181"/>
                    </a:lnTo>
                    <a:lnTo>
                      <a:pt x="52" y="183"/>
                    </a:lnTo>
                    <a:lnTo>
                      <a:pt x="46" y="187"/>
                    </a:lnTo>
                    <a:lnTo>
                      <a:pt x="40" y="187"/>
                    </a:lnTo>
                    <a:lnTo>
                      <a:pt x="36" y="188"/>
                    </a:lnTo>
                    <a:lnTo>
                      <a:pt x="33" y="190"/>
                    </a:lnTo>
                    <a:lnTo>
                      <a:pt x="27" y="192"/>
                    </a:lnTo>
                    <a:lnTo>
                      <a:pt x="21" y="192"/>
                    </a:lnTo>
                    <a:lnTo>
                      <a:pt x="17" y="192"/>
                    </a:lnTo>
                    <a:lnTo>
                      <a:pt x="14" y="192"/>
                    </a:lnTo>
                    <a:lnTo>
                      <a:pt x="10" y="192"/>
                    </a:lnTo>
                    <a:lnTo>
                      <a:pt x="4" y="190"/>
                    </a:lnTo>
                    <a:lnTo>
                      <a:pt x="2" y="188"/>
                    </a:lnTo>
                    <a:lnTo>
                      <a:pt x="0" y="185"/>
                    </a:lnTo>
                    <a:lnTo>
                      <a:pt x="4" y="181"/>
                    </a:lnTo>
                    <a:lnTo>
                      <a:pt x="4" y="179"/>
                    </a:lnTo>
                    <a:lnTo>
                      <a:pt x="8" y="175"/>
                    </a:lnTo>
                    <a:lnTo>
                      <a:pt x="12" y="173"/>
                    </a:lnTo>
                    <a:lnTo>
                      <a:pt x="16" y="173"/>
                    </a:lnTo>
                    <a:lnTo>
                      <a:pt x="23" y="167"/>
                    </a:lnTo>
                    <a:lnTo>
                      <a:pt x="31" y="162"/>
                    </a:lnTo>
                    <a:lnTo>
                      <a:pt x="36" y="158"/>
                    </a:lnTo>
                    <a:lnTo>
                      <a:pt x="44" y="154"/>
                    </a:lnTo>
                    <a:lnTo>
                      <a:pt x="50" y="148"/>
                    </a:lnTo>
                    <a:lnTo>
                      <a:pt x="55" y="143"/>
                    </a:lnTo>
                    <a:lnTo>
                      <a:pt x="59" y="135"/>
                    </a:lnTo>
                    <a:lnTo>
                      <a:pt x="65" y="129"/>
                    </a:lnTo>
                    <a:lnTo>
                      <a:pt x="65" y="124"/>
                    </a:lnTo>
                    <a:lnTo>
                      <a:pt x="67" y="120"/>
                    </a:lnTo>
                    <a:lnTo>
                      <a:pt x="67" y="112"/>
                    </a:lnTo>
                    <a:lnTo>
                      <a:pt x="69" y="109"/>
                    </a:lnTo>
                    <a:lnTo>
                      <a:pt x="69" y="103"/>
                    </a:lnTo>
                    <a:lnTo>
                      <a:pt x="69" y="97"/>
                    </a:lnTo>
                    <a:lnTo>
                      <a:pt x="69" y="93"/>
                    </a:lnTo>
                    <a:lnTo>
                      <a:pt x="69" y="90"/>
                    </a:lnTo>
                    <a:lnTo>
                      <a:pt x="69" y="84"/>
                    </a:lnTo>
                    <a:lnTo>
                      <a:pt x="69" y="78"/>
                    </a:lnTo>
                    <a:lnTo>
                      <a:pt x="69" y="74"/>
                    </a:lnTo>
                    <a:lnTo>
                      <a:pt x="69" y="71"/>
                    </a:lnTo>
                    <a:lnTo>
                      <a:pt x="69" y="65"/>
                    </a:lnTo>
                    <a:lnTo>
                      <a:pt x="69" y="61"/>
                    </a:lnTo>
                    <a:lnTo>
                      <a:pt x="71" y="55"/>
                    </a:lnTo>
                    <a:lnTo>
                      <a:pt x="73" y="50"/>
                    </a:lnTo>
                    <a:lnTo>
                      <a:pt x="74" y="42"/>
                    </a:lnTo>
                    <a:lnTo>
                      <a:pt x="80" y="34"/>
                    </a:lnTo>
                    <a:lnTo>
                      <a:pt x="84" y="27"/>
                    </a:lnTo>
                    <a:lnTo>
                      <a:pt x="92" y="21"/>
                    </a:lnTo>
                    <a:lnTo>
                      <a:pt x="99" y="15"/>
                    </a:lnTo>
                    <a:lnTo>
                      <a:pt x="107" y="12"/>
                    </a:lnTo>
                    <a:lnTo>
                      <a:pt x="114" y="8"/>
                    </a:lnTo>
                    <a:lnTo>
                      <a:pt x="124" y="6"/>
                    </a:lnTo>
                    <a:lnTo>
                      <a:pt x="133" y="2"/>
                    </a:lnTo>
                    <a:lnTo>
                      <a:pt x="143" y="0"/>
                    </a:lnTo>
                    <a:lnTo>
                      <a:pt x="154" y="0"/>
                    </a:lnTo>
                    <a:lnTo>
                      <a:pt x="164" y="0"/>
                    </a:lnTo>
                    <a:lnTo>
                      <a:pt x="173" y="0"/>
                    </a:lnTo>
                    <a:lnTo>
                      <a:pt x="183" y="2"/>
                    </a:lnTo>
                    <a:lnTo>
                      <a:pt x="192" y="4"/>
                    </a:lnTo>
                    <a:lnTo>
                      <a:pt x="202" y="8"/>
                    </a:lnTo>
                    <a:lnTo>
                      <a:pt x="206" y="8"/>
                    </a:lnTo>
                    <a:lnTo>
                      <a:pt x="210" y="13"/>
                    </a:lnTo>
                    <a:lnTo>
                      <a:pt x="210" y="17"/>
                    </a:lnTo>
                    <a:lnTo>
                      <a:pt x="208" y="23"/>
                    </a:lnTo>
                    <a:lnTo>
                      <a:pt x="204" y="27"/>
                    </a:lnTo>
                    <a:lnTo>
                      <a:pt x="200" y="31"/>
                    </a:lnTo>
                    <a:lnTo>
                      <a:pt x="194" y="32"/>
                    </a:lnTo>
                    <a:lnTo>
                      <a:pt x="189" y="32"/>
                    </a:lnTo>
                    <a:lnTo>
                      <a:pt x="189" y="3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9" name="Freeform 61"/>
              <p:cNvSpPr>
                <a:spLocks/>
              </p:cNvSpPr>
              <p:nvPr/>
            </p:nvSpPr>
            <p:spPr bwMode="auto">
              <a:xfrm>
                <a:off x="2757" y="1616"/>
                <a:ext cx="48" cy="123"/>
              </a:xfrm>
              <a:custGeom>
                <a:avLst/>
                <a:gdLst>
                  <a:gd name="T0" fmla="*/ 32 w 95"/>
                  <a:gd name="T1" fmla="*/ 4 h 247"/>
                  <a:gd name="T2" fmla="*/ 45 w 95"/>
                  <a:gd name="T3" fmla="*/ 12 h 247"/>
                  <a:gd name="T4" fmla="*/ 55 w 95"/>
                  <a:gd name="T5" fmla="*/ 15 h 247"/>
                  <a:gd name="T6" fmla="*/ 62 w 95"/>
                  <a:gd name="T7" fmla="*/ 25 h 247"/>
                  <a:gd name="T8" fmla="*/ 70 w 95"/>
                  <a:gd name="T9" fmla="*/ 42 h 247"/>
                  <a:gd name="T10" fmla="*/ 81 w 95"/>
                  <a:gd name="T11" fmla="*/ 69 h 247"/>
                  <a:gd name="T12" fmla="*/ 89 w 95"/>
                  <a:gd name="T13" fmla="*/ 103 h 247"/>
                  <a:gd name="T14" fmla="*/ 95 w 95"/>
                  <a:gd name="T15" fmla="*/ 141 h 247"/>
                  <a:gd name="T16" fmla="*/ 93 w 95"/>
                  <a:gd name="T17" fmla="*/ 175 h 247"/>
                  <a:gd name="T18" fmla="*/ 89 w 95"/>
                  <a:gd name="T19" fmla="*/ 208 h 247"/>
                  <a:gd name="T20" fmla="*/ 78 w 95"/>
                  <a:gd name="T21" fmla="*/ 230 h 247"/>
                  <a:gd name="T22" fmla="*/ 60 w 95"/>
                  <a:gd name="T23" fmla="*/ 246 h 247"/>
                  <a:gd name="T24" fmla="*/ 45 w 95"/>
                  <a:gd name="T25" fmla="*/ 247 h 247"/>
                  <a:gd name="T26" fmla="*/ 38 w 95"/>
                  <a:gd name="T27" fmla="*/ 247 h 247"/>
                  <a:gd name="T28" fmla="*/ 34 w 95"/>
                  <a:gd name="T29" fmla="*/ 246 h 247"/>
                  <a:gd name="T30" fmla="*/ 28 w 95"/>
                  <a:gd name="T31" fmla="*/ 246 h 247"/>
                  <a:gd name="T32" fmla="*/ 22 w 95"/>
                  <a:gd name="T33" fmla="*/ 240 h 247"/>
                  <a:gd name="T34" fmla="*/ 19 w 95"/>
                  <a:gd name="T35" fmla="*/ 238 h 247"/>
                  <a:gd name="T36" fmla="*/ 5 w 95"/>
                  <a:gd name="T37" fmla="*/ 230 h 247"/>
                  <a:gd name="T38" fmla="*/ 0 w 95"/>
                  <a:gd name="T39" fmla="*/ 217 h 247"/>
                  <a:gd name="T40" fmla="*/ 0 w 95"/>
                  <a:gd name="T41" fmla="*/ 206 h 247"/>
                  <a:gd name="T42" fmla="*/ 5 w 95"/>
                  <a:gd name="T43" fmla="*/ 200 h 247"/>
                  <a:gd name="T44" fmla="*/ 21 w 95"/>
                  <a:gd name="T45" fmla="*/ 208 h 247"/>
                  <a:gd name="T46" fmla="*/ 30 w 95"/>
                  <a:gd name="T47" fmla="*/ 211 h 247"/>
                  <a:gd name="T48" fmla="*/ 41 w 95"/>
                  <a:gd name="T49" fmla="*/ 215 h 247"/>
                  <a:gd name="T50" fmla="*/ 49 w 95"/>
                  <a:gd name="T51" fmla="*/ 217 h 247"/>
                  <a:gd name="T52" fmla="*/ 57 w 95"/>
                  <a:gd name="T53" fmla="*/ 219 h 247"/>
                  <a:gd name="T54" fmla="*/ 66 w 95"/>
                  <a:gd name="T55" fmla="*/ 215 h 247"/>
                  <a:gd name="T56" fmla="*/ 74 w 95"/>
                  <a:gd name="T57" fmla="*/ 200 h 247"/>
                  <a:gd name="T58" fmla="*/ 78 w 95"/>
                  <a:gd name="T59" fmla="*/ 181 h 247"/>
                  <a:gd name="T60" fmla="*/ 78 w 95"/>
                  <a:gd name="T61" fmla="*/ 160 h 247"/>
                  <a:gd name="T62" fmla="*/ 74 w 95"/>
                  <a:gd name="T63" fmla="*/ 133 h 247"/>
                  <a:gd name="T64" fmla="*/ 68 w 95"/>
                  <a:gd name="T65" fmla="*/ 107 h 247"/>
                  <a:gd name="T66" fmla="*/ 60 w 95"/>
                  <a:gd name="T67" fmla="*/ 84 h 247"/>
                  <a:gd name="T68" fmla="*/ 51 w 95"/>
                  <a:gd name="T69" fmla="*/ 63 h 247"/>
                  <a:gd name="T70" fmla="*/ 43 w 95"/>
                  <a:gd name="T71" fmla="*/ 50 h 247"/>
                  <a:gd name="T72" fmla="*/ 36 w 95"/>
                  <a:gd name="T73" fmla="*/ 42 h 247"/>
                  <a:gd name="T74" fmla="*/ 26 w 95"/>
                  <a:gd name="T75" fmla="*/ 34 h 247"/>
                  <a:gd name="T76" fmla="*/ 17 w 95"/>
                  <a:gd name="T77" fmla="*/ 27 h 247"/>
                  <a:gd name="T78" fmla="*/ 7 w 95"/>
                  <a:gd name="T79" fmla="*/ 19 h 247"/>
                  <a:gd name="T80" fmla="*/ 1 w 95"/>
                  <a:gd name="T81" fmla="*/ 10 h 247"/>
                  <a:gd name="T82" fmla="*/ 3 w 95"/>
                  <a:gd name="T83" fmla="*/ 2 h 247"/>
                  <a:gd name="T84" fmla="*/ 11 w 95"/>
                  <a:gd name="T85" fmla="*/ 0 h 247"/>
                  <a:gd name="T86" fmla="*/ 19 w 95"/>
                  <a:gd name="T87" fmla="*/ 0 h 247"/>
                  <a:gd name="T88" fmla="*/ 26 w 95"/>
                  <a:gd name="T8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247">
                    <a:moveTo>
                      <a:pt x="26" y="2"/>
                    </a:moveTo>
                    <a:lnTo>
                      <a:pt x="32" y="4"/>
                    </a:lnTo>
                    <a:lnTo>
                      <a:pt x="40" y="8"/>
                    </a:lnTo>
                    <a:lnTo>
                      <a:pt x="45" y="12"/>
                    </a:lnTo>
                    <a:lnTo>
                      <a:pt x="51" y="14"/>
                    </a:lnTo>
                    <a:lnTo>
                      <a:pt x="55" y="15"/>
                    </a:lnTo>
                    <a:lnTo>
                      <a:pt x="59" y="19"/>
                    </a:lnTo>
                    <a:lnTo>
                      <a:pt x="62" y="25"/>
                    </a:lnTo>
                    <a:lnTo>
                      <a:pt x="66" y="29"/>
                    </a:lnTo>
                    <a:lnTo>
                      <a:pt x="70" y="42"/>
                    </a:lnTo>
                    <a:lnTo>
                      <a:pt x="78" y="55"/>
                    </a:lnTo>
                    <a:lnTo>
                      <a:pt x="81" y="69"/>
                    </a:lnTo>
                    <a:lnTo>
                      <a:pt x="87" y="86"/>
                    </a:lnTo>
                    <a:lnTo>
                      <a:pt x="89" y="103"/>
                    </a:lnTo>
                    <a:lnTo>
                      <a:pt x="93" y="122"/>
                    </a:lnTo>
                    <a:lnTo>
                      <a:pt x="95" y="141"/>
                    </a:lnTo>
                    <a:lnTo>
                      <a:pt x="95" y="160"/>
                    </a:lnTo>
                    <a:lnTo>
                      <a:pt x="93" y="175"/>
                    </a:lnTo>
                    <a:lnTo>
                      <a:pt x="93" y="192"/>
                    </a:lnTo>
                    <a:lnTo>
                      <a:pt x="89" y="208"/>
                    </a:lnTo>
                    <a:lnTo>
                      <a:pt x="85" y="221"/>
                    </a:lnTo>
                    <a:lnTo>
                      <a:pt x="78" y="230"/>
                    </a:lnTo>
                    <a:lnTo>
                      <a:pt x="70" y="240"/>
                    </a:lnTo>
                    <a:lnTo>
                      <a:pt x="60" y="246"/>
                    </a:lnTo>
                    <a:lnTo>
                      <a:pt x="51" y="247"/>
                    </a:lnTo>
                    <a:lnTo>
                      <a:pt x="45" y="247"/>
                    </a:lnTo>
                    <a:lnTo>
                      <a:pt x="41" y="247"/>
                    </a:lnTo>
                    <a:lnTo>
                      <a:pt x="38" y="247"/>
                    </a:lnTo>
                    <a:lnTo>
                      <a:pt x="38" y="247"/>
                    </a:lnTo>
                    <a:lnTo>
                      <a:pt x="34" y="246"/>
                    </a:lnTo>
                    <a:lnTo>
                      <a:pt x="32" y="246"/>
                    </a:lnTo>
                    <a:lnTo>
                      <a:pt x="28" y="246"/>
                    </a:lnTo>
                    <a:lnTo>
                      <a:pt x="26" y="244"/>
                    </a:lnTo>
                    <a:lnTo>
                      <a:pt x="22" y="240"/>
                    </a:lnTo>
                    <a:lnTo>
                      <a:pt x="21" y="240"/>
                    </a:lnTo>
                    <a:lnTo>
                      <a:pt x="19" y="238"/>
                    </a:lnTo>
                    <a:lnTo>
                      <a:pt x="15" y="236"/>
                    </a:lnTo>
                    <a:lnTo>
                      <a:pt x="5" y="230"/>
                    </a:lnTo>
                    <a:lnTo>
                      <a:pt x="1" y="223"/>
                    </a:lnTo>
                    <a:lnTo>
                      <a:pt x="0" y="217"/>
                    </a:lnTo>
                    <a:lnTo>
                      <a:pt x="0" y="211"/>
                    </a:lnTo>
                    <a:lnTo>
                      <a:pt x="0" y="206"/>
                    </a:lnTo>
                    <a:lnTo>
                      <a:pt x="1" y="202"/>
                    </a:lnTo>
                    <a:lnTo>
                      <a:pt x="5" y="200"/>
                    </a:lnTo>
                    <a:lnTo>
                      <a:pt x="15" y="204"/>
                    </a:lnTo>
                    <a:lnTo>
                      <a:pt x="21" y="208"/>
                    </a:lnTo>
                    <a:lnTo>
                      <a:pt x="26" y="209"/>
                    </a:lnTo>
                    <a:lnTo>
                      <a:pt x="30" y="211"/>
                    </a:lnTo>
                    <a:lnTo>
                      <a:pt x="36" y="215"/>
                    </a:lnTo>
                    <a:lnTo>
                      <a:pt x="41" y="215"/>
                    </a:lnTo>
                    <a:lnTo>
                      <a:pt x="47" y="217"/>
                    </a:lnTo>
                    <a:lnTo>
                      <a:pt x="49" y="217"/>
                    </a:lnTo>
                    <a:lnTo>
                      <a:pt x="53" y="219"/>
                    </a:lnTo>
                    <a:lnTo>
                      <a:pt x="57" y="219"/>
                    </a:lnTo>
                    <a:lnTo>
                      <a:pt x="60" y="219"/>
                    </a:lnTo>
                    <a:lnTo>
                      <a:pt x="66" y="215"/>
                    </a:lnTo>
                    <a:lnTo>
                      <a:pt x="70" y="208"/>
                    </a:lnTo>
                    <a:lnTo>
                      <a:pt x="74" y="200"/>
                    </a:lnTo>
                    <a:lnTo>
                      <a:pt x="78" y="192"/>
                    </a:lnTo>
                    <a:lnTo>
                      <a:pt x="78" y="181"/>
                    </a:lnTo>
                    <a:lnTo>
                      <a:pt x="79" y="171"/>
                    </a:lnTo>
                    <a:lnTo>
                      <a:pt x="78" y="160"/>
                    </a:lnTo>
                    <a:lnTo>
                      <a:pt x="78" y="149"/>
                    </a:lnTo>
                    <a:lnTo>
                      <a:pt x="74" y="133"/>
                    </a:lnTo>
                    <a:lnTo>
                      <a:pt x="72" y="120"/>
                    </a:lnTo>
                    <a:lnTo>
                      <a:pt x="68" y="107"/>
                    </a:lnTo>
                    <a:lnTo>
                      <a:pt x="66" y="95"/>
                    </a:lnTo>
                    <a:lnTo>
                      <a:pt x="60" y="84"/>
                    </a:lnTo>
                    <a:lnTo>
                      <a:pt x="57" y="72"/>
                    </a:lnTo>
                    <a:lnTo>
                      <a:pt x="51" y="63"/>
                    </a:lnTo>
                    <a:lnTo>
                      <a:pt x="47" y="53"/>
                    </a:lnTo>
                    <a:lnTo>
                      <a:pt x="43" y="50"/>
                    </a:lnTo>
                    <a:lnTo>
                      <a:pt x="40" y="46"/>
                    </a:lnTo>
                    <a:lnTo>
                      <a:pt x="36" y="42"/>
                    </a:lnTo>
                    <a:lnTo>
                      <a:pt x="32" y="38"/>
                    </a:lnTo>
                    <a:lnTo>
                      <a:pt x="26" y="34"/>
                    </a:lnTo>
                    <a:lnTo>
                      <a:pt x="22" y="31"/>
                    </a:lnTo>
                    <a:lnTo>
                      <a:pt x="17" y="27"/>
                    </a:lnTo>
                    <a:lnTo>
                      <a:pt x="15" y="25"/>
                    </a:lnTo>
                    <a:lnTo>
                      <a:pt x="7" y="19"/>
                    </a:lnTo>
                    <a:lnTo>
                      <a:pt x="3" y="15"/>
                    </a:lnTo>
                    <a:lnTo>
                      <a:pt x="1" y="10"/>
                    </a:lnTo>
                    <a:lnTo>
                      <a:pt x="1" y="6"/>
                    </a:lnTo>
                    <a:lnTo>
                      <a:pt x="3" y="2"/>
                    </a:lnTo>
                    <a:lnTo>
                      <a:pt x="7" y="0"/>
                    </a:lnTo>
                    <a:lnTo>
                      <a:pt x="11" y="0"/>
                    </a:lnTo>
                    <a:lnTo>
                      <a:pt x="15" y="0"/>
                    </a:lnTo>
                    <a:lnTo>
                      <a:pt x="19" y="0"/>
                    </a:lnTo>
                    <a:lnTo>
                      <a:pt x="26" y="2"/>
                    </a:lnTo>
                    <a:lnTo>
                      <a:pt x="26"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0" name="Freeform 62"/>
              <p:cNvSpPr>
                <a:spLocks/>
              </p:cNvSpPr>
              <p:nvPr/>
            </p:nvSpPr>
            <p:spPr bwMode="auto">
              <a:xfrm>
                <a:off x="2532" y="1701"/>
                <a:ext cx="170" cy="222"/>
              </a:xfrm>
              <a:custGeom>
                <a:avLst/>
                <a:gdLst>
                  <a:gd name="T0" fmla="*/ 323 w 340"/>
                  <a:gd name="T1" fmla="*/ 38 h 443"/>
                  <a:gd name="T2" fmla="*/ 302 w 340"/>
                  <a:gd name="T3" fmla="*/ 52 h 443"/>
                  <a:gd name="T4" fmla="*/ 279 w 340"/>
                  <a:gd name="T5" fmla="*/ 57 h 443"/>
                  <a:gd name="T6" fmla="*/ 251 w 340"/>
                  <a:gd name="T7" fmla="*/ 61 h 443"/>
                  <a:gd name="T8" fmla="*/ 222 w 340"/>
                  <a:gd name="T9" fmla="*/ 67 h 443"/>
                  <a:gd name="T10" fmla="*/ 199 w 340"/>
                  <a:gd name="T11" fmla="*/ 76 h 443"/>
                  <a:gd name="T12" fmla="*/ 184 w 340"/>
                  <a:gd name="T13" fmla="*/ 90 h 443"/>
                  <a:gd name="T14" fmla="*/ 169 w 340"/>
                  <a:gd name="T15" fmla="*/ 103 h 443"/>
                  <a:gd name="T16" fmla="*/ 156 w 340"/>
                  <a:gd name="T17" fmla="*/ 118 h 443"/>
                  <a:gd name="T18" fmla="*/ 144 w 340"/>
                  <a:gd name="T19" fmla="*/ 135 h 443"/>
                  <a:gd name="T20" fmla="*/ 135 w 340"/>
                  <a:gd name="T21" fmla="*/ 154 h 443"/>
                  <a:gd name="T22" fmla="*/ 116 w 340"/>
                  <a:gd name="T23" fmla="*/ 185 h 443"/>
                  <a:gd name="T24" fmla="*/ 102 w 340"/>
                  <a:gd name="T25" fmla="*/ 217 h 443"/>
                  <a:gd name="T26" fmla="*/ 91 w 340"/>
                  <a:gd name="T27" fmla="*/ 250 h 443"/>
                  <a:gd name="T28" fmla="*/ 81 w 340"/>
                  <a:gd name="T29" fmla="*/ 284 h 443"/>
                  <a:gd name="T30" fmla="*/ 72 w 340"/>
                  <a:gd name="T31" fmla="*/ 318 h 443"/>
                  <a:gd name="T32" fmla="*/ 64 w 340"/>
                  <a:gd name="T33" fmla="*/ 343 h 443"/>
                  <a:gd name="T34" fmla="*/ 59 w 340"/>
                  <a:gd name="T35" fmla="*/ 362 h 443"/>
                  <a:gd name="T36" fmla="*/ 55 w 340"/>
                  <a:gd name="T37" fmla="*/ 383 h 443"/>
                  <a:gd name="T38" fmla="*/ 49 w 340"/>
                  <a:gd name="T39" fmla="*/ 402 h 443"/>
                  <a:gd name="T40" fmla="*/ 43 w 340"/>
                  <a:gd name="T41" fmla="*/ 423 h 443"/>
                  <a:gd name="T42" fmla="*/ 40 w 340"/>
                  <a:gd name="T43" fmla="*/ 438 h 443"/>
                  <a:gd name="T44" fmla="*/ 32 w 340"/>
                  <a:gd name="T45" fmla="*/ 443 h 443"/>
                  <a:gd name="T46" fmla="*/ 13 w 340"/>
                  <a:gd name="T47" fmla="*/ 430 h 443"/>
                  <a:gd name="T48" fmla="*/ 3 w 340"/>
                  <a:gd name="T49" fmla="*/ 417 h 443"/>
                  <a:gd name="T50" fmla="*/ 0 w 340"/>
                  <a:gd name="T51" fmla="*/ 402 h 443"/>
                  <a:gd name="T52" fmla="*/ 3 w 340"/>
                  <a:gd name="T53" fmla="*/ 385 h 443"/>
                  <a:gd name="T54" fmla="*/ 7 w 340"/>
                  <a:gd name="T55" fmla="*/ 369 h 443"/>
                  <a:gd name="T56" fmla="*/ 11 w 340"/>
                  <a:gd name="T57" fmla="*/ 356 h 443"/>
                  <a:gd name="T58" fmla="*/ 15 w 340"/>
                  <a:gd name="T59" fmla="*/ 341 h 443"/>
                  <a:gd name="T60" fmla="*/ 21 w 340"/>
                  <a:gd name="T61" fmla="*/ 324 h 443"/>
                  <a:gd name="T62" fmla="*/ 26 w 340"/>
                  <a:gd name="T63" fmla="*/ 299 h 443"/>
                  <a:gd name="T64" fmla="*/ 38 w 340"/>
                  <a:gd name="T65" fmla="*/ 265 h 443"/>
                  <a:gd name="T66" fmla="*/ 49 w 340"/>
                  <a:gd name="T67" fmla="*/ 232 h 443"/>
                  <a:gd name="T68" fmla="*/ 62 w 340"/>
                  <a:gd name="T69" fmla="*/ 204 h 443"/>
                  <a:gd name="T70" fmla="*/ 78 w 340"/>
                  <a:gd name="T71" fmla="*/ 173 h 443"/>
                  <a:gd name="T72" fmla="*/ 101 w 340"/>
                  <a:gd name="T73" fmla="*/ 143 h 443"/>
                  <a:gd name="T74" fmla="*/ 116 w 340"/>
                  <a:gd name="T75" fmla="*/ 120 h 443"/>
                  <a:gd name="T76" fmla="*/ 133 w 340"/>
                  <a:gd name="T77" fmla="*/ 101 h 443"/>
                  <a:gd name="T78" fmla="*/ 152 w 340"/>
                  <a:gd name="T79" fmla="*/ 82 h 443"/>
                  <a:gd name="T80" fmla="*/ 173 w 340"/>
                  <a:gd name="T81" fmla="*/ 67 h 443"/>
                  <a:gd name="T82" fmla="*/ 194 w 340"/>
                  <a:gd name="T83" fmla="*/ 54 h 443"/>
                  <a:gd name="T84" fmla="*/ 215 w 340"/>
                  <a:gd name="T85" fmla="*/ 42 h 443"/>
                  <a:gd name="T86" fmla="*/ 239 w 340"/>
                  <a:gd name="T87" fmla="*/ 37 h 443"/>
                  <a:gd name="T88" fmla="*/ 264 w 340"/>
                  <a:gd name="T89" fmla="*/ 31 h 443"/>
                  <a:gd name="T90" fmla="*/ 289 w 340"/>
                  <a:gd name="T91" fmla="*/ 25 h 443"/>
                  <a:gd name="T92" fmla="*/ 312 w 340"/>
                  <a:gd name="T93" fmla="*/ 16 h 443"/>
                  <a:gd name="T94" fmla="*/ 331 w 340"/>
                  <a:gd name="T95" fmla="*/ 2 h 443"/>
                  <a:gd name="T96" fmla="*/ 340 w 340"/>
                  <a:gd name="T97" fmla="*/ 4 h 443"/>
                  <a:gd name="T98" fmla="*/ 336 w 340"/>
                  <a:gd name="T99" fmla="*/ 1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443">
                    <a:moveTo>
                      <a:pt x="333" y="25"/>
                    </a:moveTo>
                    <a:lnTo>
                      <a:pt x="327" y="33"/>
                    </a:lnTo>
                    <a:lnTo>
                      <a:pt x="323" y="38"/>
                    </a:lnTo>
                    <a:lnTo>
                      <a:pt x="317" y="44"/>
                    </a:lnTo>
                    <a:lnTo>
                      <a:pt x="312" y="48"/>
                    </a:lnTo>
                    <a:lnTo>
                      <a:pt x="302" y="52"/>
                    </a:lnTo>
                    <a:lnTo>
                      <a:pt x="295" y="54"/>
                    </a:lnTo>
                    <a:lnTo>
                      <a:pt x="287" y="56"/>
                    </a:lnTo>
                    <a:lnTo>
                      <a:pt x="279" y="57"/>
                    </a:lnTo>
                    <a:lnTo>
                      <a:pt x="268" y="59"/>
                    </a:lnTo>
                    <a:lnTo>
                      <a:pt x="260" y="59"/>
                    </a:lnTo>
                    <a:lnTo>
                      <a:pt x="251" y="61"/>
                    </a:lnTo>
                    <a:lnTo>
                      <a:pt x="241" y="63"/>
                    </a:lnTo>
                    <a:lnTo>
                      <a:pt x="232" y="63"/>
                    </a:lnTo>
                    <a:lnTo>
                      <a:pt x="222" y="67"/>
                    </a:lnTo>
                    <a:lnTo>
                      <a:pt x="215" y="69"/>
                    </a:lnTo>
                    <a:lnTo>
                      <a:pt x="207" y="75"/>
                    </a:lnTo>
                    <a:lnTo>
                      <a:pt x="199" y="76"/>
                    </a:lnTo>
                    <a:lnTo>
                      <a:pt x="194" y="80"/>
                    </a:lnTo>
                    <a:lnTo>
                      <a:pt x="188" y="84"/>
                    </a:lnTo>
                    <a:lnTo>
                      <a:pt x="184" y="90"/>
                    </a:lnTo>
                    <a:lnTo>
                      <a:pt x="179" y="94"/>
                    </a:lnTo>
                    <a:lnTo>
                      <a:pt x="173" y="97"/>
                    </a:lnTo>
                    <a:lnTo>
                      <a:pt x="169" y="103"/>
                    </a:lnTo>
                    <a:lnTo>
                      <a:pt x="165" y="109"/>
                    </a:lnTo>
                    <a:lnTo>
                      <a:pt x="161" y="113"/>
                    </a:lnTo>
                    <a:lnTo>
                      <a:pt x="156" y="118"/>
                    </a:lnTo>
                    <a:lnTo>
                      <a:pt x="152" y="124"/>
                    </a:lnTo>
                    <a:lnTo>
                      <a:pt x="150" y="130"/>
                    </a:lnTo>
                    <a:lnTo>
                      <a:pt x="144" y="135"/>
                    </a:lnTo>
                    <a:lnTo>
                      <a:pt x="142" y="141"/>
                    </a:lnTo>
                    <a:lnTo>
                      <a:pt x="139" y="147"/>
                    </a:lnTo>
                    <a:lnTo>
                      <a:pt x="135" y="154"/>
                    </a:lnTo>
                    <a:lnTo>
                      <a:pt x="129" y="164"/>
                    </a:lnTo>
                    <a:lnTo>
                      <a:pt x="121" y="175"/>
                    </a:lnTo>
                    <a:lnTo>
                      <a:pt x="116" y="185"/>
                    </a:lnTo>
                    <a:lnTo>
                      <a:pt x="112" y="196"/>
                    </a:lnTo>
                    <a:lnTo>
                      <a:pt x="108" y="206"/>
                    </a:lnTo>
                    <a:lnTo>
                      <a:pt x="102" y="217"/>
                    </a:lnTo>
                    <a:lnTo>
                      <a:pt x="97" y="227"/>
                    </a:lnTo>
                    <a:lnTo>
                      <a:pt x="95" y="238"/>
                    </a:lnTo>
                    <a:lnTo>
                      <a:pt x="91" y="250"/>
                    </a:lnTo>
                    <a:lnTo>
                      <a:pt x="87" y="261"/>
                    </a:lnTo>
                    <a:lnTo>
                      <a:pt x="83" y="270"/>
                    </a:lnTo>
                    <a:lnTo>
                      <a:pt x="81" y="284"/>
                    </a:lnTo>
                    <a:lnTo>
                      <a:pt x="78" y="293"/>
                    </a:lnTo>
                    <a:lnTo>
                      <a:pt x="74" y="305"/>
                    </a:lnTo>
                    <a:lnTo>
                      <a:pt x="72" y="318"/>
                    </a:lnTo>
                    <a:lnTo>
                      <a:pt x="68" y="331"/>
                    </a:lnTo>
                    <a:lnTo>
                      <a:pt x="66" y="337"/>
                    </a:lnTo>
                    <a:lnTo>
                      <a:pt x="64" y="343"/>
                    </a:lnTo>
                    <a:lnTo>
                      <a:pt x="62" y="350"/>
                    </a:lnTo>
                    <a:lnTo>
                      <a:pt x="62" y="356"/>
                    </a:lnTo>
                    <a:lnTo>
                      <a:pt x="59" y="362"/>
                    </a:lnTo>
                    <a:lnTo>
                      <a:pt x="59" y="369"/>
                    </a:lnTo>
                    <a:lnTo>
                      <a:pt x="55" y="377"/>
                    </a:lnTo>
                    <a:lnTo>
                      <a:pt x="55" y="383"/>
                    </a:lnTo>
                    <a:lnTo>
                      <a:pt x="51" y="388"/>
                    </a:lnTo>
                    <a:lnTo>
                      <a:pt x="51" y="396"/>
                    </a:lnTo>
                    <a:lnTo>
                      <a:pt x="49" y="402"/>
                    </a:lnTo>
                    <a:lnTo>
                      <a:pt x="47" y="409"/>
                    </a:lnTo>
                    <a:lnTo>
                      <a:pt x="45" y="415"/>
                    </a:lnTo>
                    <a:lnTo>
                      <a:pt x="43" y="423"/>
                    </a:lnTo>
                    <a:lnTo>
                      <a:pt x="43" y="428"/>
                    </a:lnTo>
                    <a:lnTo>
                      <a:pt x="42" y="436"/>
                    </a:lnTo>
                    <a:lnTo>
                      <a:pt x="40" y="438"/>
                    </a:lnTo>
                    <a:lnTo>
                      <a:pt x="38" y="442"/>
                    </a:lnTo>
                    <a:lnTo>
                      <a:pt x="34" y="443"/>
                    </a:lnTo>
                    <a:lnTo>
                      <a:pt x="32" y="443"/>
                    </a:lnTo>
                    <a:lnTo>
                      <a:pt x="24" y="442"/>
                    </a:lnTo>
                    <a:lnTo>
                      <a:pt x="17" y="436"/>
                    </a:lnTo>
                    <a:lnTo>
                      <a:pt x="13" y="430"/>
                    </a:lnTo>
                    <a:lnTo>
                      <a:pt x="9" y="426"/>
                    </a:lnTo>
                    <a:lnTo>
                      <a:pt x="7" y="421"/>
                    </a:lnTo>
                    <a:lnTo>
                      <a:pt x="3" y="417"/>
                    </a:lnTo>
                    <a:lnTo>
                      <a:pt x="2" y="411"/>
                    </a:lnTo>
                    <a:lnTo>
                      <a:pt x="0" y="405"/>
                    </a:lnTo>
                    <a:lnTo>
                      <a:pt x="0" y="402"/>
                    </a:lnTo>
                    <a:lnTo>
                      <a:pt x="2" y="396"/>
                    </a:lnTo>
                    <a:lnTo>
                      <a:pt x="2" y="390"/>
                    </a:lnTo>
                    <a:lnTo>
                      <a:pt x="3" y="385"/>
                    </a:lnTo>
                    <a:lnTo>
                      <a:pt x="3" y="379"/>
                    </a:lnTo>
                    <a:lnTo>
                      <a:pt x="5" y="375"/>
                    </a:lnTo>
                    <a:lnTo>
                      <a:pt x="7" y="369"/>
                    </a:lnTo>
                    <a:lnTo>
                      <a:pt x="9" y="366"/>
                    </a:lnTo>
                    <a:lnTo>
                      <a:pt x="9" y="360"/>
                    </a:lnTo>
                    <a:lnTo>
                      <a:pt x="11" y="356"/>
                    </a:lnTo>
                    <a:lnTo>
                      <a:pt x="13" y="350"/>
                    </a:lnTo>
                    <a:lnTo>
                      <a:pt x="15" y="347"/>
                    </a:lnTo>
                    <a:lnTo>
                      <a:pt x="15" y="341"/>
                    </a:lnTo>
                    <a:lnTo>
                      <a:pt x="17" y="335"/>
                    </a:lnTo>
                    <a:lnTo>
                      <a:pt x="19" y="331"/>
                    </a:lnTo>
                    <a:lnTo>
                      <a:pt x="21" y="324"/>
                    </a:lnTo>
                    <a:lnTo>
                      <a:pt x="23" y="318"/>
                    </a:lnTo>
                    <a:lnTo>
                      <a:pt x="24" y="312"/>
                    </a:lnTo>
                    <a:lnTo>
                      <a:pt x="26" y="299"/>
                    </a:lnTo>
                    <a:lnTo>
                      <a:pt x="30" y="288"/>
                    </a:lnTo>
                    <a:lnTo>
                      <a:pt x="34" y="276"/>
                    </a:lnTo>
                    <a:lnTo>
                      <a:pt x="38" y="265"/>
                    </a:lnTo>
                    <a:lnTo>
                      <a:pt x="40" y="253"/>
                    </a:lnTo>
                    <a:lnTo>
                      <a:pt x="43" y="242"/>
                    </a:lnTo>
                    <a:lnTo>
                      <a:pt x="49" y="232"/>
                    </a:lnTo>
                    <a:lnTo>
                      <a:pt x="53" y="225"/>
                    </a:lnTo>
                    <a:lnTo>
                      <a:pt x="59" y="213"/>
                    </a:lnTo>
                    <a:lnTo>
                      <a:pt x="62" y="204"/>
                    </a:lnTo>
                    <a:lnTo>
                      <a:pt x="66" y="194"/>
                    </a:lnTo>
                    <a:lnTo>
                      <a:pt x="72" y="185"/>
                    </a:lnTo>
                    <a:lnTo>
                      <a:pt x="78" y="173"/>
                    </a:lnTo>
                    <a:lnTo>
                      <a:pt x="85" y="164"/>
                    </a:lnTo>
                    <a:lnTo>
                      <a:pt x="91" y="154"/>
                    </a:lnTo>
                    <a:lnTo>
                      <a:pt x="101" y="143"/>
                    </a:lnTo>
                    <a:lnTo>
                      <a:pt x="106" y="135"/>
                    </a:lnTo>
                    <a:lnTo>
                      <a:pt x="110" y="128"/>
                    </a:lnTo>
                    <a:lnTo>
                      <a:pt x="116" y="120"/>
                    </a:lnTo>
                    <a:lnTo>
                      <a:pt x="121" y="114"/>
                    </a:lnTo>
                    <a:lnTo>
                      <a:pt x="125" y="107"/>
                    </a:lnTo>
                    <a:lnTo>
                      <a:pt x="133" y="101"/>
                    </a:lnTo>
                    <a:lnTo>
                      <a:pt x="139" y="95"/>
                    </a:lnTo>
                    <a:lnTo>
                      <a:pt x="146" y="90"/>
                    </a:lnTo>
                    <a:lnTo>
                      <a:pt x="152" y="82"/>
                    </a:lnTo>
                    <a:lnTo>
                      <a:pt x="158" y="76"/>
                    </a:lnTo>
                    <a:lnTo>
                      <a:pt x="165" y="73"/>
                    </a:lnTo>
                    <a:lnTo>
                      <a:pt x="173" y="67"/>
                    </a:lnTo>
                    <a:lnTo>
                      <a:pt x="180" y="63"/>
                    </a:lnTo>
                    <a:lnTo>
                      <a:pt x="186" y="57"/>
                    </a:lnTo>
                    <a:lnTo>
                      <a:pt x="194" y="54"/>
                    </a:lnTo>
                    <a:lnTo>
                      <a:pt x="201" y="50"/>
                    </a:lnTo>
                    <a:lnTo>
                      <a:pt x="209" y="44"/>
                    </a:lnTo>
                    <a:lnTo>
                      <a:pt x="215" y="42"/>
                    </a:lnTo>
                    <a:lnTo>
                      <a:pt x="222" y="40"/>
                    </a:lnTo>
                    <a:lnTo>
                      <a:pt x="232" y="38"/>
                    </a:lnTo>
                    <a:lnTo>
                      <a:pt x="239" y="37"/>
                    </a:lnTo>
                    <a:lnTo>
                      <a:pt x="247" y="35"/>
                    </a:lnTo>
                    <a:lnTo>
                      <a:pt x="257" y="33"/>
                    </a:lnTo>
                    <a:lnTo>
                      <a:pt x="264" y="31"/>
                    </a:lnTo>
                    <a:lnTo>
                      <a:pt x="272" y="29"/>
                    </a:lnTo>
                    <a:lnTo>
                      <a:pt x="281" y="27"/>
                    </a:lnTo>
                    <a:lnTo>
                      <a:pt x="289" y="25"/>
                    </a:lnTo>
                    <a:lnTo>
                      <a:pt x="296" y="23"/>
                    </a:lnTo>
                    <a:lnTo>
                      <a:pt x="304" y="19"/>
                    </a:lnTo>
                    <a:lnTo>
                      <a:pt x="312" y="16"/>
                    </a:lnTo>
                    <a:lnTo>
                      <a:pt x="317" y="12"/>
                    </a:lnTo>
                    <a:lnTo>
                      <a:pt x="323" y="8"/>
                    </a:lnTo>
                    <a:lnTo>
                      <a:pt x="331" y="2"/>
                    </a:lnTo>
                    <a:lnTo>
                      <a:pt x="335" y="0"/>
                    </a:lnTo>
                    <a:lnTo>
                      <a:pt x="336" y="0"/>
                    </a:lnTo>
                    <a:lnTo>
                      <a:pt x="340" y="4"/>
                    </a:lnTo>
                    <a:lnTo>
                      <a:pt x="340" y="8"/>
                    </a:lnTo>
                    <a:lnTo>
                      <a:pt x="338" y="14"/>
                    </a:lnTo>
                    <a:lnTo>
                      <a:pt x="336" y="19"/>
                    </a:lnTo>
                    <a:lnTo>
                      <a:pt x="333" y="25"/>
                    </a:lnTo>
                    <a:lnTo>
                      <a:pt x="333" y="25"/>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1" name="Freeform 63"/>
              <p:cNvSpPr>
                <a:spLocks/>
              </p:cNvSpPr>
              <p:nvPr/>
            </p:nvSpPr>
            <p:spPr bwMode="auto">
              <a:xfrm>
                <a:off x="2682" y="1705"/>
                <a:ext cx="61" cy="219"/>
              </a:xfrm>
              <a:custGeom>
                <a:avLst/>
                <a:gdLst>
                  <a:gd name="T0" fmla="*/ 29 w 122"/>
                  <a:gd name="T1" fmla="*/ 23 h 437"/>
                  <a:gd name="T2" fmla="*/ 23 w 122"/>
                  <a:gd name="T3" fmla="*/ 30 h 437"/>
                  <a:gd name="T4" fmla="*/ 23 w 122"/>
                  <a:gd name="T5" fmla="*/ 40 h 437"/>
                  <a:gd name="T6" fmla="*/ 27 w 122"/>
                  <a:gd name="T7" fmla="*/ 55 h 437"/>
                  <a:gd name="T8" fmla="*/ 36 w 122"/>
                  <a:gd name="T9" fmla="*/ 68 h 437"/>
                  <a:gd name="T10" fmla="*/ 48 w 122"/>
                  <a:gd name="T11" fmla="*/ 86 h 437"/>
                  <a:gd name="T12" fmla="*/ 57 w 122"/>
                  <a:gd name="T13" fmla="*/ 103 h 437"/>
                  <a:gd name="T14" fmla="*/ 67 w 122"/>
                  <a:gd name="T15" fmla="*/ 118 h 437"/>
                  <a:gd name="T16" fmla="*/ 78 w 122"/>
                  <a:gd name="T17" fmla="*/ 131 h 437"/>
                  <a:gd name="T18" fmla="*/ 86 w 122"/>
                  <a:gd name="T19" fmla="*/ 146 h 437"/>
                  <a:gd name="T20" fmla="*/ 93 w 122"/>
                  <a:gd name="T21" fmla="*/ 160 h 437"/>
                  <a:gd name="T22" fmla="*/ 99 w 122"/>
                  <a:gd name="T23" fmla="*/ 175 h 437"/>
                  <a:gd name="T24" fmla="*/ 103 w 122"/>
                  <a:gd name="T25" fmla="*/ 194 h 437"/>
                  <a:gd name="T26" fmla="*/ 107 w 122"/>
                  <a:gd name="T27" fmla="*/ 217 h 437"/>
                  <a:gd name="T28" fmla="*/ 109 w 122"/>
                  <a:gd name="T29" fmla="*/ 242 h 437"/>
                  <a:gd name="T30" fmla="*/ 111 w 122"/>
                  <a:gd name="T31" fmla="*/ 266 h 437"/>
                  <a:gd name="T32" fmla="*/ 113 w 122"/>
                  <a:gd name="T33" fmla="*/ 291 h 437"/>
                  <a:gd name="T34" fmla="*/ 114 w 122"/>
                  <a:gd name="T35" fmla="*/ 316 h 437"/>
                  <a:gd name="T36" fmla="*/ 116 w 122"/>
                  <a:gd name="T37" fmla="*/ 342 h 437"/>
                  <a:gd name="T38" fmla="*/ 118 w 122"/>
                  <a:gd name="T39" fmla="*/ 369 h 437"/>
                  <a:gd name="T40" fmla="*/ 120 w 122"/>
                  <a:gd name="T41" fmla="*/ 394 h 437"/>
                  <a:gd name="T42" fmla="*/ 120 w 122"/>
                  <a:gd name="T43" fmla="*/ 413 h 437"/>
                  <a:gd name="T44" fmla="*/ 120 w 122"/>
                  <a:gd name="T45" fmla="*/ 422 h 437"/>
                  <a:gd name="T46" fmla="*/ 116 w 122"/>
                  <a:gd name="T47" fmla="*/ 432 h 437"/>
                  <a:gd name="T48" fmla="*/ 109 w 122"/>
                  <a:gd name="T49" fmla="*/ 437 h 437"/>
                  <a:gd name="T50" fmla="*/ 103 w 122"/>
                  <a:gd name="T51" fmla="*/ 435 h 437"/>
                  <a:gd name="T52" fmla="*/ 105 w 122"/>
                  <a:gd name="T53" fmla="*/ 418 h 437"/>
                  <a:gd name="T54" fmla="*/ 105 w 122"/>
                  <a:gd name="T55" fmla="*/ 384 h 437"/>
                  <a:gd name="T56" fmla="*/ 101 w 122"/>
                  <a:gd name="T57" fmla="*/ 342 h 437"/>
                  <a:gd name="T58" fmla="*/ 95 w 122"/>
                  <a:gd name="T59" fmla="*/ 295 h 437"/>
                  <a:gd name="T60" fmla="*/ 84 w 122"/>
                  <a:gd name="T61" fmla="*/ 247 h 437"/>
                  <a:gd name="T62" fmla="*/ 69 w 122"/>
                  <a:gd name="T63" fmla="*/ 198 h 437"/>
                  <a:gd name="T64" fmla="*/ 52 w 122"/>
                  <a:gd name="T65" fmla="*/ 150 h 437"/>
                  <a:gd name="T66" fmla="*/ 29 w 122"/>
                  <a:gd name="T67" fmla="*/ 108 h 437"/>
                  <a:gd name="T68" fmla="*/ 14 w 122"/>
                  <a:gd name="T69" fmla="*/ 84 h 437"/>
                  <a:gd name="T70" fmla="*/ 8 w 122"/>
                  <a:gd name="T71" fmla="*/ 74 h 437"/>
                  <a:gd name="T72" fmla="*/ 4 w 122"/>
                  <a:gd name="T73" fmla="*/ 65 h 437"/>
                  <a:gd name="T74" fmla="*/ 2 w 122"/>
                  <a:gd name="T75" fmla="*/ 53 h 437"/>
                  <a:gd name="T76" fmla="*/ 0 w 122"/>
                  <a:gd name="T77" fmla="*/ 44 h 437"/>
                  <a:gd name="T78" fmla="*/ 0 w 122"/>
                  <a:gd name="T79" fmla="*/ 32 h 437"/>
                  <a:gd name="T80" fmla="*/ 4 w 122"/>
                  <a:gd name="T81" fmla="*/ 21 h 437"/>
                  <a:gd name="T82" fmla="*/ 10 w 122"/>
                  <a:gd name="T83" fmla="*/ 11 h 437"/>
                  <a:gd name="T84" fmla="*/ 19 w 122"/>
                  <a:gd name="T85" fmla="*/ 2 h 437"/>
                  <a:gd name="T86" fmla="*/ 33 w 122"/>
                  <a:gd name="T87" fmla="*/ 0 h 437"/>
                  <a:gd name="T88" fmla="*/ 40 w 122"/>
                  <a:gd name="T89" fmla="*/ 4 h 437"/>
                  <a:gd name="T90" fmla="*/ 38 w 122"/>
                  <a:gd name="T91" fmla="*/ 13 h 437"/>
                  <a:gd name="T92" fmla="*/ 33 w 122"/>
                  <a:gd name="T93" fmla="*/ 1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437">
                    <a:moveTo>
                      <a:pt x="33" y="19"/>
                    </a:moveTo>
                    <a:lnTo>
                      <a:pt x="29" y="23"/>
                    </a:lnTo>
                    <a:lnTo>
                      <a:pt x="27" y="27"/>
                    </a:lnTo>
                    <a:lnTo>
                      <a:pt x="23" y="30"/>
                    </a:lnTo>
                    <a:lnTo>
                      <a:pt x="23" y="34"/>
                    </a:lnTo>
                    <a:lnTo>
                      <a:pt x="23" y="40"/>
                    </a:lnTo>
                    <a:lnTo>
                      <a:pt x="25" y="48"/>
                    </a:lnTo>
                    <a:lnTo>
                      <a:pt x="27" y="55"/>
                    </a:lnTo>
                    <a:lnTo>
                      <a:pt x="33" y="61"/>
                    </a:lnTo>
                    <a:lnTo>
                      <a:pt x="36" y="68"/>
                    </a:lnTo>
                    <a:lnTo>
                      <a:pt x="42" y="76"/>
                    </a:lnTo>
                    <a:lnTo>
                      <a:pt x="48" y="86"/>
                    </a:lnTo>
                    <a:lnTo>
                      <a:pt x="52" y="95"/>
                    </a:lnTo>
                    <a:lnTo>
                      <a:pt x="57" y="103"/>
                    </a:lnTo>
                    <a:lnTo>
                      <a:pt x="63" y="110"/>
                    </a:lnTo>
                    <a:lnTo>
                      <a:pt x="67" y="118"/>
                    </a:lnTo>
                    <a:lnTo>
                      <a:pt x="73" y="124"/>
                    </a:lnTo>
                    <a:lnTo>
                      <a:pt x="78" y="131"/>
                    </a:lnTo>
                    <a:lnTo>
                      <a:pt x="82" y="139"/>
                    </a:lnTo>
                    <a:lnTo>
                      <a:pt x="86" y="146"/>
                    </a:lnTo>
                    <a:lnTo>
                      <a:pt x="90" y="152"/>
                    </a:lnTo>
                    <a:lnTo>
                      <a:pt x="93" y="160"/>
                    </a:lnTo>
                    <a:lnTo>
                      <a:pt x="97" y="167"/>
                    </a:lnTo>
                    <a:lnTo>
                      <a:pt x="99" y="175"/>
                    </a:lnTo>
                    <a:lnTo>
                      <a:pt x="101" y="184"/>
                    </a:lnTo>
                    <a:lnTo>
                      <a:pt x="103" y="194"/>
                    </a:lnTo>
                    <a:lnTo>
                      <a:pt x="107" y="205"/>
                    </a:lnTo>
                    <a:lnTo>
                      <a:pt x="107" y="217"/>
                    </a:lnTo>
                    <a:lnTo>
                      <a:pt x="107" y="230"/>
                    </a:lnTo>
                    <a:lnTo>
                      <a:pt x="109" y="242"/>
                    </a:lnTo>
                    <a:lnTo>
                      <a:pt x="111" y="255"/>
                    </a:lnTo>
                    <a:lnTo>
                      <a:pt x="111" y="266"/>
                    </a:lnTo>
                    <a:lnTo>
                      <a:pt x="111" y="280"/>
                    </a:lnTo>
                    <a:lnTo>
                      <a:pt x="113" y="291"/>
                    </a:lnTo>
                    <a:lnTo>
                      <a:pt x="114" y="304"/>
                    </a:lnTo>
                    <a:lnTo>
                      <a:pt x="114" y="316"/>
                    </a:lnTo>
                    <a:lnTo>
                      <a:pt x="114" y="331"/>
                    </a:lnTo>
                    <a:lnTo>
                      <a:pt x="116" y="342"/>
                    </a:lnTo>
                    <a:lnTo>
                      <a:pt x="118" y="356"/>
                    </a:lnTo>
                    <a:lnTo>
                      <a:pt x="118" y="369"/>
                    </a:lnTo>
                    <a:lnTo>
                      <a:pt x="120" y="380"/>
                    </a:lnTo>
                    <a:lnTo>
                      <a:pt x="120" y="394"/>
                    </a:lnTo>
                    <a:lnTo>
                      <a:pt x="122" y="407"/>
                    </a:lnTo>
                    <a:lnTo>
                      <a:pt x="120" y="413"/>
                    </a:lnTo>
                    <a:lnTo>
                      <a:pt x="120" y="416"/>
                    </a:lnTo>
                    <a:lnTo>
                      <a:pt x="120" y="422"/>
                    </a:lnTo>
                    <a:lnTo>
                      <a:pt x="120" y="426"/>
                    </a:lnTo>
                    <a:lnTo>
                      <a:pt x="116" y="432"/>
                    </a:lnTo>
                    <a:lnTo>
                      <a:pt x="113" y="437"/>
                    </a:lnTo>
                    <a:lnTo>
                      <a:pt x="109" y="437"/>
                    </a:lnTo>
                    <a:lnTo>
                      <a:pt x="105" y="437"/>
                    </a:lnTo>
                    <a:lnTo>
                      <a:pt x="103" y="435"/>
                    </a:lnTo>
                    <a:lnTo>
                      <a:pt x="105" y="432"/>
                    </a:lnTo>
                    <a:lnTo>
                      <a:pt x="105" y="418"/>
                    </a:lnTo>
                    <a:lnTo>
                      <a:pt x="107" y="401"/>
                    </a:lnTo>
                    <a:lnTo>
                      <a:pt x="105" y="384"/>
                    </a:lnTo>
                    <a:lnTo>
                      <a:pt x="105" y="365"/>
                    </a:lnTo>
                    <a:lnTo>
                      <a:pt x="101" y="342"/>
                    </a:lnTo>
                    <a:lnTo>
                      <a:pt x="99" y="318"/>
                    </a:lnTo>
                    <a:lnTo>
                      <a:pt x="95" y="295"/>
                    </a:lnTo>
                    <a:lnTo>
                      <a:pt x="90" y="272"/>
                    </a:lnTo>
                    <a:lnTo>
                      <a:pt x="84" y="247"/>
                    </a:lnTo>
                    <a:lnTo>
                      <a:pt x="76" y="222"/>
                    </a:lnTo>
                    <a:lnTo>
                      <a:pt x="69" y="198"/>
                    </a:lnTo>
                    <a:lnTo>
                      <a:pt x="61" y="175"/>
                    </a:lnTo>
                    <a:lnTo>
                      <a:pt x="52" y="150"/>
                    </a:lnTo>
                    <a:lnTo>
                      <a:pt x="40" y="129"/>
                    </a:lnTo>
                    <a:lnTo>
                      <a:pt x="29" y="108"/>
                    </a:lnTo>
                    <a:lnTo>
                      <a:pt x="17" y="89"/>
                    </a:lnTo>
                    <a:lnTo>
                      <a:pt x="14" y="84"/>
                    </a:lnTo>
                    <a:lnTo>
                      <a:pt x="12" y="80"/>
                    </a:lnTo>
                    <a:lnTo>
                      <a:pt x="8" y="74"/>
                    </a:lnTo>
                    <a:lnTo>
                      <a:pt x="8" y="70"/>
                    </a:lnTo>
                    <a:lnTo>
                      <a:pt x="4" y="65"/>
                    </a:lnTo>
                    <a:lnTo>
                      <a:pt x="4" y="59"/>
                    </a:lnTo>
                    <a:lnTo>
                      <a:pt x="2" y="53"/>
                    </a:lnTo>
                    <a:lnTo>
                      <a:pt x="2" y="49"/>
                    </a:lnTo>
                    <a:lnTo>
                      <a:pt x="0" y="44"/>
                    </a:lnTo>
                    <a:lnTo>
                      <a:pt x="0" y="38"/>
                    </a:lnTo>
                    <a:lnTo>
                      <a:pt x="0" y="32"/>
                    </a:lnTo>
                    <a:lnTo>
                      <a:pt x="4" y="27"/>
                    </a:lnTo>
                    <a:lnTo>
                      <a:pt x="4" y="21"/>
                    </a:lnTo>
                    <a:lnTo>
                      <a:pt x="8" y="17"/>
                    </a:lnTo>
                    <a:lnTo>
                      <a:pt x="10" y="11"/>
                    </a:lnTo>
                    <a:lnTo>
                      <a:pt x="15" y="8"/>
                    </a:lnTo>
                    <a:lnTo>
                      <a:pt x="19" y="2"/>
                    </a:lnTo>
                    <a:lnTo>
                      <a:pt x="27" y="0"/>
                    </a:lnTo>
                    <a:lnTo>
                      <a:pt x="33" y="0"/>
                    </a:lnTo>
                    <a:lnTo>
                      <a:pt x="36" y="2"/>
                    </a:lnTo>
                    <a:lnTo>
                      <a:pt x="40" y="4"/>
                    </a:lnTo>
                    <a:lnTo>
                      <a:pt x="40" y="8"/>
                    </a:lnTo>
                    <a:lnTo>
                      <a:pt x="38" y="13"/>
                    </a:lnTo>
                    <a:lnTo>
                      <a:pt x="33" y="19"/>
                    </a:lnTo>
                    <a:lnTo>
                      <a:pt x="33" y="19"/>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2" name="Freeform 64"/>
              <p:cNvSpPr>
                <a:spLocks/>
              </p:cNvSpPr>
              <p:nvPr/>
            </p:nvSpPr>
            <p:spPr bwMode="auto">
              <a:xfrm>
                <a:off x="2836" y="1912"/>
                <a:ext cx="98" cy="49"/>
              </a:xfrm>
              <a:custGeom>
                <a:avLst/>
                <a:gdLst>
                  <a:gd name="T0" fmla="*/ 10 w 196"/>
                  <a:gd name="T1" fmla="*/ 70 h 97"/>
                  <a:gd name="T2" fmla="*/ 18 w 196"/>
                  <a:gd name="T3" fmla="*/ 60 h 97"/>
                  <a:gd name="T4" fmla="*/ 25 w 196"/>
                  <a:gd name="T5" fmla="*/ 53 h 97"/>
                  <a:gd name="T6" fmla="*/ 31 w 196"/>
                  <a:gd name="T7" fmla="*/ 43 h 97"/>
                  <a:gd name="T8" fmla="*/ 40 w 196"/>
                  <a:gd name="T9" fmla="*/ 32 h 97"/>
                  <a:gd name="T10" fmla="*/ 52 w 196"/>
                  <a:gd name="T11" fmla="*/ 22 h 97"/>
                  <a:gd name="T12" fmla="*/ 61 w 196"/>
                  <a:gd name="T13" fmla="*/ 15 h 97"/>
                  <a:gd name="T14" fmla="*/ 75 w 196"/>
                  <a:gd name="T15" fmla="*/ 9 h 97"/>
                  <a:gd name="T16" fmla="*/ 88 w 196"/>
                  <a:gd name="T17" fmla="*/ 3 h 97"/>
                  <a:gd name="T18" fmla="*/ 103 w 196"/>
                  <a:gd name="T19" fmla="*/ 0 h 97"/>
                  <a:gd name="T20" fmla="*/ 117 w 196"/>
                  <a:gd name="T21" fmla="*/ 0 h 97"/>
                  <a:gd name="T22" fmla="*/ 130 w 196"/>
                  <a:gd name="T23" fmla="*/ 0 h 97"/>
                  <a:gd name="T24" fmla="*/ 143 w 196"/>
                  <a:gd name="T25" fmla="*/ 0 h 97"/>
                  <a:gd name="T26" fmla="*/ 158 w 196"/>
                  <a:gd name="T27" fmla="*/ 0 h 97"/>
                  <a:gd name="T28" fmla="*/ 174 w 196"/>
                  <a:gd name="T29" fmla="*/ 3 h 97"/>
                  <a:gd name="T30" fmla="*/ 187 w 196"/>
                  <a:gd name="T31" fmla="*/ 5 h 97"/>
                  <a:gd name="T32" fmla="*/ 195 w 196"/>
                  <a:gd name="T33" fmla="*/ 11 h 97"/>
                  <a:gd name="T34" fmla="*/ 196 w 196"/>
                  <a:gd name="T35" fmla="*/ 19 h 97"/>
                  <a:gd name="T36" fmla="*/ 191 w 196"/>
                  <a:gd name="T37" fmla="*/ 22 h 97"/>
                  <a:gd name="T38" fmla="*/ 177 w 196"/>
                  <a:gd name="T39" fmla="*/ 22 h 97"/>
                  <a:gd name="T40" fmla="*/ 164 w 196"/>
                  <a:gd name="T41" fmla="*/ 20 h 97"/>
                  <a:gd name="T42" fmla="*/ 151 w 196"/>
                  <a:gd name="T43" fmla="*/ 20 h 97"/>
                  <a:gd name="T44" fmla="*/ 137 w 196"/>
                  <a:gd name="T45" fmla="*/ 20 h 97"/>
                  <a:gd name="T46" fmla="*/ 126 w 196"/>
                  <a:gd name="T47" fmla="*/ 20 h 97"/>
                  <a:gd name="T48" fmla="*/ 113 w 196"/>
                  <a:gd name="T49" fmla="*/ 22 h 97"/>
                  <a:gd name="T50" fmla="*/ 99 w 196"/>
                  <a:gd name="T51" fmla="*/ 26 h 97"/>
                  <a:gd name="T52" fmla="*/ 88 w 196"/>
                  <a:gd name="T53" fmla="*/ 32 h 97"/>
                  <a:gd name="T54" fmla="*/ 77 w 196"/>
                  <a:gd name="T55" fmla="*/ 38 h 97"/>
                  <a:gd name="T56" fmla="*/ 67 w 196"/>
                  <a:gd name="T57" fmla="*/ 45 h 97"/>
                  <a:gd name="T58" fmla="*/ 58 w 196"/>
                  <a:gd name="T59" fmla="*/ 55 h 97"/>
                  <a:gd name="T60" fmla="*/ 44 w 196"/>
                  <a:gd name="T61" fmla="*/ 68 h 97"/>
                  <a:gd name="T62" fmla="*/ 35 w 196"/>
                  <a:gd name="T63" fmla="*/ 79 h 97"/>
                  <a:gd name="T64" fmla="*/ 27 w 196"/>
                  <a:gd name="T65" fmla="*/ 89 h 97"/>
                  <a:gd name="T66" fmla="*/ 18 w 196"/>
                  <a:gd name="T67" fmla="*/ 97 h 97"/>
                  <a:gd name="T68" fmla="*/ 8 w 196"/>
                  <a:gd name="T69" fmla="*/ 95 h 97"/>
                  <a:gd name="T70" fmla="*/ 2 w 196"/>
                  <a:gd name="T71" fmla="*/ 89 h 97"/>
                  <a:gd name="T72" fmla="*/ 2 w 196"/>
                  <a:gd name="T73" fmla="*/ 78 h 97"/>
                  <a:gd name="T74" fmla="*/ 6 w 196"/>
                  <a:gd name="T75" fmla="*/ 7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97">
                    <a:moveTo>
                      <a:pt x="6" y="74"/>
                    </a:moveTo>
                    <a:lnTo>
                      <a:pt x="10" y="70"/>
                    </a:lnTo>
                    <a:lnTo>
                      <a:pt x="14" y="64"/>
                    </a:lnTo>
                    <a:lnTo>
                      <a:pt x="18" y="60"/>
                    </a:lnTo>
                    <a:lnTo>
                      <a:pt x="21" y="57"/>
                    </a:lnTo>
                    <a:lnTo>
                      <a:pt x="25" y="53"/>
                    </a:lnTo>
                    <a:lnTo>
                      <a:pt x="27" y="47"/>
                    </a:lnTo>
                    <a:lnTo>
                      <a:pt x="31" y="43"/>
                    </a:lnTo>
                    <a:lnTo>
                      <a:pt x="35" y="41"/>
                    </a:lnTo>
                    <a:lnTo>
                      <a:pt x="40" y="32"/>
                    </a:lnTo>
                    <a:lnTo>
                      <a:pt x="48" y="26"/>
                    </a:lnTo>
                    <a:lnTo>
                      <a:pt x="52" y="22"/>
                    </a:lnTo>
                    <a:lnTo>
                      <a:pt x="58" y="19"/>
                    </a:lnTo>
                    <a:lnTo>
                      <a:pt x="61" y="15"/>
                    </a:lnTo>
                    <a:lnTo>
                      <a:pt x="67" y="13"/>
                    </a:lnTo>
                    <a:lnTo>
                      <a:pt x="75" y="9"/>
                    </a:lnTo>
                    <a:lnTo>
                      <a:pt x="82" y="5"/>
                    </a:lnTo>
                    <a:lnTo>
                      <a:pt x="88" y="3"/>
                    </a:lnTo>
                    <a:lnTo>
                      <a:pt x="96" y="1"/>
                    </a:lnTo>
                    <a:lnTo>
                      <a:pt x="103" y="0"/>
                    </a:lnTo>
                    <a:lnTo>
                      <a:pt x="109" y="0"/>
                    </a:lnTo>
                    <a:lnTo>
                      <a:pt x="117" y="0"/>
                    </a:lnTo>
                    <a:lnTo>
                      <a:pt x="122" y="0"/>
                    </a:lnTo>
                    <a:lnTo>
                      <a:pt x="130" y="0"/>
                    </a:lnTo>
                    <a:lnTo>
                      <a:pt x="136" y="0"/>
                    </a:lnTo>
                    <a:lnTo>
                      <a:pt x="143" y="0"/>
                    </a:lnTo>
                    <a:lnTo>
                      <a:pt x="151" y="0"/>
                    </a:lnTo>
                    <a:lnTo>
                      <a:pt x="158" y="0"/>
                    </a:lnTo>
                    <a:lnTo>
                      <a:pt x="166" y="1"/>
                    </a:lnTo>
                    <a:lnTo>
                      <a:pt x="174" y="3"/>
                    </a:lnTo>
                    <a:lnTo>
                      <a:pt x="183" y="5"/>
                    </a:lnTo>
                    <a:lnTo>
                      <a:pt x="187" y="5"/>
                    </a:lnTo>
                    <a:lnTo>
                      <a:pt x="193" y="7"/>
                    </a:lnTo>
                    <a:lnTo>
                      <a:pt x="195" y="11"/>
                    </a:lnTo>
                    <a:lnTo>
                      <a:pt x="196" y="15"/>
                    </a:lnTo>
                    <a:lnTo>
                      <a:pt x="196" y="19"/>
                    </a:lnTo>
                    <a:lnTo>
                      <a:pt x="195" y="20"/>
                    </a:lnTo>
                    <a:lnTo>
                      <a:pt x="191" y="22"/>
                    </a:lnTo>
                    <a:lnTo>
                      <a:pt x="187" y="22"/>
                    </a:lnTo>
                    <a:lnTo>
                      <a:pt x="177" y="22"/>
                    </a:lnTo>
                    <a:lnTo>
                      <a:pt x="170" y="22"/>
                    </a:lnTo>
                    <a:lnTo>
                      <a:pt x="164" y="20"/>
                    </a:lnTo>
                    <a:lnTo>
                      <a:pt x="156" y="20"/>
                    </a:lnTo>
                    <a:lnTo>
                      <a:pt x="151" y="20"/>
                    </a:lnTo>
                    <a:lnTo>
                      <a:pt x="143" y="20"/>
                    </a:lnTo>
                    <a:lnTo>
                      <a:pt x="137" y="20"/>
                    </a:lnTo>
                    <a:lnTo>
                      <a:pt x="132" y="20"/>
                    </a:lnTo>
                    <a:lnTo>
                      <a:pt x="126" y="20"/>
                    </a:lnTo>
                    <a:lnTo>
                      <a:pt x="118" y="22"/>
                    </a:lnTo>
                    <a:lnTo>
                      <a:pt x="113" y="22"/>
                    </a:lnTo>
                    <a:lnTo>
                      <a:pt x="107" y="24"/>
                    </a:lnTo>
                    <a:lnTo>
                      <a:pt x="99" y="26"/>
                    </a:lnTo>
                    <a:lnTo>
                      <a:pt x="94" y="30"/>
                    </a:lnTo>
                    <a:lnTo>
                      <a:pt x="88" y="32"/>
                    </a:lnTo>
                    <a:lnTo>
                      <a:pt x="82" y="36"/>
                    </a:lnTo>
                    <a:lnTo>
                      <a:pt x="77" y="38"/>
                    </a:lnTo>
                    <a:lnTo>
                      <a:pt x="73" y="41"/>
                    </a:lnTo>
                    <a:lnTo>
                      <a:pt x="67" y="45"/>
                    </a:lnTo>
                    <a:lnTo>
                      <a:pt x="63" y="47"/>
                    </a:lnTo>
                    <a:lnTo>
                      <a:pt x="58" y="55"/>
                    </a:lnTo>
                    <a:lnTo>
                      <a:pt x="52" y="62"/>
                    </a:lnTo>
                    <a:lnTo>
                      <a:pt x="44" y="68"/>
                    </a:lnTo>
                    <a:lnTo>
                      <a:pt x="39" y="76"/>
                    </a:lnTo>
                    <a:lnTo>
                      <a:pt x="35" y="79"/>
                    </a:lnTo>
                    <a:lnTo>
                      <a:pt x="31" y="83"/>
                    </a:lnTo>
                    <a:lnTo>
                      <a:pt x="27" y="89"/>
                    </a:lnTo>
                    <a:lnTo>
                      <a:pt x="23" y="93"/>
                    </a:lnTo>
                    <a:lnTo>
                      <a:pt x="18" y="97"/>
                    </a:lnTo>
                    <a:lnTo>
                      <a:pt x="14" y="97"/>
                    </a:lnTo>
                    <a:lnTo>
                      <a:pt x="8" y="95"/>
                    </a:lnTo>
                    <a:lnTo>
                      <a:pt x="4" y="93"/>
                    </a:lnTo>
                    <a:lnTo>
                      <a:pt x="2" y="89"/>
                    </a:lnTo>
                    <a:lnTo>
                      <a:pt x="0" y="83"/>
                    </a:lnTo>
                    <a:lnTo>
                      <a:pt x="2" y="78"/>
                    </a:lnTo>
                    <a:lnTo>
                      <a:pt x="6" y="74"/>
                    </a:lnTo>
                    <a:lnTo>
                      <a:pt x="6" y="74"/>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3" name="Freeform 65"/>
              <p:cNvSpPr>
                <a:spLocks/>
              </p:cNvSpPr>
              <p:nvPr/>
            </p:nvSpPr>
            <p:spPr bwMode="auto">
              <a:xfrm>
                <a:off x="2827" y="1916"/>
                <a:ext cx="79" cy="71"/>
              </a:xfrm>
              <a:custGeom>
                <a:avLst/>
                <a:gdLst>
                  <a:gd name="T0" fmla="*/ 156 w 158"/>
                  <a:gd name="T1" fmla="*/ 23 h 143"/>
                  <a:gd name="T2" fmla="*/ 156 w 158"/>
                  <a:gd name="T3" fmla="*/ 34 h 143"/>
                  <a:gd name="T4" fmla="*/ 156 w 158"/>
                  <a:gd name="T5" fmla="*/ 46 h 143"/>
                  <a:gd name="T6" fmla="*/ 156 w 158"/>
                  <a:gd name="T7" fmla="*/ 57 h 143"/>
                  <a:gd name="T8" fmla="*/ 153 w 158"/>
                  <a:gd name="T9" fmla="*/ 71 h 143"/>
                  <a:gd name="T10" fmla="*/ 147 w 158"/>
                  <a:gd name="T11" fmla="*/ 80 h 143"/>
                  <a:gd name="T12" fmla="*/ 139 w 158"/>
                  <a:gd name="T13" fmla="*/ 88 h 143"/>
                  <a:gd name="T14" fmla="*/ 130 w 158"/>
                  <a:gd name="T15" fmla="*/ 93 h 143"/>
                  <a:gd name="T16" fmla="*/ 120 w 158"/>
                  <a:gd name="T17" fmla="*/ 97 h 143"/>
                  <a:gd name="T18" fmla="*/ 109 w 158"/>
                  <a:gd name="T19" fmla="*/ 101 h 143"/>
                  <a:gd name="T20" fmla="*/ 96 w 158"/>
                  <a:gd name="T21" fmla="*/ 103 h 143"/>
                  <a:gd name="T22" fmla="*/ 84 w 158"/>
                  <a:gd name="T23" fmla="*/ 107 h 143"/>
                  <a:gd name="T24" fmla="*/ 73 w 158"/>
                  <a:gd name="T25" fmla="*/ 110 h 143"/>
                  <a:gd name="T26" fmla="*/ 63 w 158"/>
                  <a:gd name="T27" fmla="*/ 112 h 143"/>
                  <a:gd name="T28" fmla="*/ 56 w 158"/>
                  <a:gd name="T29" fmla="*/ 114 h 143"/>
                  <a:gd name="T30" fmla="*/ 48 w 158"/>
                  <a:gd name="T31" fmla="*/ 118 h 143"/>
                  <a:gd name="T32" fmla="*/ 39 w 158"/>
                  <a:gd name="T33" fmla="*/ 122 h 143"/>
                  <a:gd name="T34" fmla="*/ 25 w 158"/>
                  <a:gd name="T35" fmla="*/ 133 h 143"/>
                  <a:gd name="T36" fmla="*/ 16 w 158"/>
                  <a:gd name="T37" fmla="*/ 143 h 143"/>
                  <a:gd name="T38" fmla="*/ 8 w 158"/>
                  <a:gd name="T39" fmla="*/ 143 h 143"/>
                  <a:gd name="T40" fmla="*/ 2 w 158"/>
                  <a:gd name="T41" fmla="*/ 139 h 143"/>
                  <a:gd name="T42" fmla="*/ 0 w 158"/>
                  <a:gd name="T43" fmla="*/ 131 h 143"/>
                  <a:gd name="T44" fmla="*/ 6 w 158"/>
                  <a:gd name="T45" fmla="*/ 122 h 143"/>
                  <a:gd name="T46" fmla="*/ 12 w 158"/>
                  <a:gd name="T47" fmla="*/ 114 h 143"/>
                  <a:gd name="T48" fmla="*/ 19 w 158"/>
                  <a:gd name="T49" fmla="*/ 109 h 143"/>
                  <a:gd name="T50" fmla="*/ 29 w 158"/>
                  <a:gd name="T51" fmla="*/ 103 h 143"/>
                  <a:gd name="T52" fmla="*/ 37 w 158"/>
                  <a:gd name="T53" fmla="*/ 99 h 143"/>
                  <a:gd name="T54" fmla="*/ 46 w 158"/>
                  <a:gd name="T55" fmla="*/ 97 h 143"/>
                  <a:gd name="T56" fmla="*/ 56 w 158"/>
                  <a:gd name="T57" fmla="*/ 93 h 143"/>
                  <a:gd name="T58" fmla="*/ 65 w 158"/>
                  <a:gd name="T59" fmla="*/ 90 h 143"/>
                  <a:gd name="T60" fmla="*/ 77 w 158"/>
                  <a:gd name="T61" fmla="*/ 86 h 143"/>
                  <a:gd name="T62" fmla="*/ 84 w 158"/>
                  <a:gd name="T63" fmla="*/ 84 h 143"/>
                  <a:gd name="T64" fmla="*/ 92 w 158"/>
                  <a:gd name="T65" fmla="*/ 82 h 143"/>
                  <a:gd name="T66" fmla="*/ 101 w 158"/>
                  <a:gd name="T67" fmla="*/ 80 h 143"/>
                  <a:gd name="T68" fmla="*/ 111 w 158"/>
                  <a:gd name="T69" fmla="*/ 74 h 143"/>
                  <a:gd name="T70" fmla="*/ 118 w 158"/>
                  <a:gd name="T71" fmla="*/ 67 h 143"/>
                  <a:gd name="T72" fmla="*/ 122 w 158"/>
                  <a:gd name="T73" fmla="*/ 59 h 143"/>
                  <a:gd name="T74" fmla="*/ 126 w 158"/>
                  <a:gd name="T75" fmla="*/ 50 h 143"/>
                  <a:gd name="T76" fmla="*/ 128 w 158"/>
                  <a:gd name="T77" fmla="*/ 38 h 143"/>
                  <a:gd name="T78" fmla="*/ 130 w 158"/>
                  <a:gd name="T79" fmla="*/ 29 h 143"/>
                  <a:gd name="T80" fmla="*/ 132 w 158"/>
                  <a:gd name="T81" fmla="*/ 17 h 143"/>
                  <a:gd name="T82" fmla="*/ 136 w 158"/>
                  <a:gd name="T83" fmla="*/ 6 h 143"/>
                  <a:gd name="T84" fmla="*/ 143 w 158"/>
                  <a:gd name="T85" fmla="*/ 0 h 143"/>
                  <a:gd name="T86" fmla="*/ 151 w 158"/>
                  <a:gd name="T87" fmla="*/ 2 h 143"/>
                  <a:gd name="T88" fmla="*/ 158 w 158"/>
                  <a:gd name="T89" fmla="*/ 10 h 143"/>
                  <a:gd name="T90" fmla="*/ 158 w 158"/>
                  <a:gd name="T91" fmla="*/ 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143">
                    <a:moveTo>
                      <a:pt x="158" y="15"/>
                    </a:moveTo>
                    <a:lnTo>
                      <a:pt x="156" y="23"/>
                    </a:lnTo>
                    <a:lnTo>
                      <a:pt x="156" y="29"/>
                    </a:lnTo>
                    <a:lnTo>
                      <a:pt x="156" y="34"/>
                    </a:lnTo>
                    <a:lnTo>
                      <a:pt x="156" y="40"/>
                    </a:lnTo>
                    <a:lnTo>
                      <a:pt x="156" y="46"/>
                    </a:lnTo>
                    <a:lnTo>
                      <a:pt x="156" y="52"/>
                    </a:lnTo>
                    <a:lnTo>
                      <a:pt x="156" y="57"/>
                    </a:lnTo>
                    <a:lnTo>
                      <a:pt x="155" y="65"/>
                    </a:lnTo>
                    <a:lnTo>
                      <a:pt x="153" y="71"/>
                    </a:lnTo>
                    <a:lnTo>
                      <a:pt x="151" y="74"/>
                    </a:lnTo>
                    <a:lnTo>
                      <a:pt x="147" y="80"/>
                    </a:lnTo>
                    <a:lnTo>
                      <a:pt x="145" y="84"/>
                    </a:lnTo>
                    <a:lnTo>
                      <a:pt x="139" y="88"/>
                    </a:lnTo>
                    <a:lnTo>
                      <a:pt x="136" y="90"/>
                    </a:lnTo>
                    <a:lnTo>
                      <a:pt x="130" y="93"/>
                    </a:lnTo>
                    <a:lnTo>
                      <a:pt x="126" y="95"/>
                    </a:lnTo>
                    <a:lnTo>
                      <a:pt x="120" y="97"/>
                    </a:lnTo>
                    <a:lnTo>
                      <a:pt x="115" y="99"/>
                    </a:lnTo>
                    <a:lnTo>
                      <a:pt x="109" y="101"/>
                    </a:lnTo>
                    <a:lnTo>
                      <a:pt x="103" y="103"/>
                    </a:lnTo>
                    <a:lnTo>
                      <a:pt x="96" y="103"/>
                    </a:lnTo>
                    <a:lnTo>
                      <a:pt x="90" y="105"/>
                    </a:lnTo>
                    <a:lnTo>
                      <a:pt x="84" y="107"/>
                    </a:lnTo>
                    <a:lnTo>
                      <a:pt x="78" y="109"/>
                    </a:lnTo>
                    <a:lnTo>
                      <a:pt x="73" y="110"/>
                    </a:lnTo>
                    <a:lnTo>
                      <a:pt x="69" y="110"/>
                    </a:lnTo>
                    <a:lnTo>
                      <a:pt x="63" y="112"/>
                    </a:lnTo>
                    <a:lnTo>
                      <a:pt x="59" y="114"/>
                    </a:lnTo>
                    <a:lnTo>
                      <a:pt x="56" y="114"/>
                    </a:lnTo>
                    <a:lnTo>
                      <a:pt x="52" y="116"/>
                    </a:lnTo>
                    <a:lnTo>
                      <a:pt x="48" y="118"/>
                    </a:lnTo>
                    <a:lnTo>
                      <a:pt x="46" y="120"/>
                    </a:lnTo>
                    <a:lnTo>
                      <a:pt x="39" y="122"/>
                    </a:lnTo>
                    <a:lnTo>
                      <a:pt x="31" y="128"/>
                    </a:lnTo>
                    <a:lnTo>
                      <a:pt x="25" y="133"/>
                    </a:lnTo>
                    <a:lnTo>
                      <a:pt x="19" y="141"/>
                    </a:lnTo>
                    <a:lnTo>
                      <a:pt x="16" y="143"/>
                    </a:lnTo>
                    <a:lnTo>
                      <a:pt x="12" y="143"/>
                    </a:lnTo>
                    <a:lnTo>
                      <a:pt x="8" y="143"/>
                    </a:lnTo>
                    <a:lnTo>
                      <a:pt x="6" y="141"/>
                    </a:lnTo>
                    <a:lnTo>
                      <a:pt x="2" y="139"/>
                    </a:lnTo>
                    <a:lnTo>
                      <a:pt x="0" y="135"/>
                    </a:lnTo>
                    <a:lnTo>
                      <a:pt x="0" y="131"/>
                    </a:lnTo>
                    <a:lnTo>
                      <a:pt x="2" y="128"/>
                    </a:lnTo>
                    <a:lnTo>
                      <a:pt x="6" y="122"/>
                    </a:lnTo>
                    <a:lnTo>
                      <a:pt x="10" y="118"/>
                    </a:lnTo>
                    <a:lnTo>
                      <a:pt x="12" y="114"/>
                    </a:lnTo>
                    <a:lnTo>
                      <a:pt x="18" y="112"/>
                    </a:lnTo>
                    <a:lnTo>
                      <a:pt x="19" y="109"/>
                    </a:lnTo>
                    <a:lnTo>
                      <a:pt x="23" y="107"/>
                    </a:lnTo>
                    <a:lnTo>
                      <a:pt x="29" y="103"/>
                    </a:lnTo>
                    <a:lnTo>
                      <a:pt x="33" y="103"/>
                    </a:lnTo>
                    <a:lnTo>
                      <a:pt x="37" y="99"/>
                    </a:lnTo>
                    <a:lnTo>
                      <a:pt x="42" y="97"/>
                    </a:lnTo>
                    <a:lnTo>
                      <a:pt x="46" y="97"/>
                    </a:lnTo>
                    <a:lnTo>
                      <a:pt x="50" y="95"/>
                    </a:lnTo>
                    <a:lnTo>
                      <a:pt x="56" y="93"/>
                    </a:lnTo>
                    <a:lnTo>
                      <a:pt x="59" y="91"/>
                    </a:lnTo>
                    <a:lnTo>
                      <a:pt x="65" y="90"/>
                    </a:lnTo>
                    <a:lnTo>
                      <a:pt x="73" y="90"/>
                    </a:lnTo>
                    <a:lnTo>
                      <a:pt x="77" y="86"/>
                    </a:lnTo>
                    <a:lnTo>
                      <a:pt x="80" y="86"/>
                    </a:lnTo>
                    <a:lnTo>
                      <a:pt x="84" y="84"/>
                    </a:lnTo>
                    <a:lnTo>
                      <a:pt x="90" y="84"/>
                    </a:lnTo>
                    <a:lnTo>
                      <a:pt x="92" y="82"/>
                    </a:lnTo>
                    <a:lnTo>
                      <a:pt x="97" y="82"/>
                    </a:lnTo>
                    <a:lnTo>
                      <a:pt x="101" y="80"/>
                    </a:lnTo>
                    <a:lnTo>
                      <a:pt x="105" y="78"/>
                    </a:lnTo>
                    <a:lnTo>
                      <a:pt x="111" y="74"/>
                    </a:lnTo>
                    <a:lnTo>
                      <a:pt x="118" y="71"/>
                    </a:lnTo>
                    <a:lnTo>
                      <a:pt x="118" y="67"/>
                    </a:lnTo>
                    <a:lnTo>
                      <a:pt x="122" y="63"/>
                    </a:lnTo>
                    <a:lnTo>
                      <a:pt x="122" y="59"/>
                    </a:lnTo>
                    <a:lnTo>
                      <a:pt x="126" y="55"/>
                    </a:lnTo>
                    <a:lnTo>
                      <a:pt x="126" y="50"/>
                    </a:lnTo>
                    <a:lnTo>
                      <a:pt x="128" y="44"/>
                    </a:lnTo>
                    <a:lnTo>
                      <a:pt x="128" y="38"/>
                    </a:lnTo>
                    <a:lnTo>
                      <a:pt x="130" y="34"/>
                    </a:lnTo>
                    <a:lnTo>
                      <a:pt x="130" y="29"/>
                    </a:lnTo>
                    <a:lnTo>
                      <a:pt x="132" y="23"/>
                    </a:lnTo>
                    <a:lnTo>
                      <a:pt x="132" y="17"/>
                    </a:lnTo>
                    <a:lnTo>
                      <a:pt x="134" y="12"/>
                    </a:lnTo>
                    <a:lnTo>
                      <a:pt x="136" y="6"/>
                    </a:lnTo>
                    <a:lnTo>
                      <a:pt x="139" y="2"/>
                    </a:lnTo>
                    <a:lnTo>
                      <a:pt x="143" y="0"/>
                    </a:lnTo>
                    <a:lnTo>
                      <a:pt x="147" y="2"/>
                    </a:lnTo>
                    <a:lnTo>
                      <a:pt x="151" y="2"/>
                    </a:lnTo>
                    <a:lnTo>
                      <a:pt x="155" y="6"/>
                    </a:lnTo>
                    <a:lnTo>
                      <a:pt x="158" y="10"/>
                    </a:lnTo>
                    <a:lnTo>
                      <a:pt x="158" y="15"/>
                    </a:lnTo>
                    <a:lnTo>
                      <a:pt x="158" y="15"/>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4" name="Freeform 66"/>
              <p:cNvSpPr>
                <a:spLocks/>
              </p:cNvSpPr>
              <p:nvPr/>
            </p:nvSpPr>
            <p:spPr bwMode="auto">
              <a:xfrm>
                <a:off x="2911" y="1902"/>
                <a:ext cx="50" cy="45"/>
              </a:xfrm>
              <a:custGeom>
                <a:avLst/>
                <a:gdLst>
                  <a:gd name="T0" fmla="*/ 17 w 99"/>
                  <a:gd name="T1" fmla="*/ 51 h 91"/>
                  <a:gd name="T2" fmla="*/ 21 w 99"/>
                  <a:gd name="T3" fmla="*/ 61 h 91"/>
                  <a:gd name="T4" fmla="*/ 30 w 99"/>
                  <a:gd name="T5" fmla="*/ 66 h 91"/>
                  <a:gd name="T6" fmla="*/ 40 w 99"/>
                  <a:gd name="T7" fmla="*/ 68 h 91"/>
                  <a:gd name="T8" fmla="*/ 51 w 99"/>
                  <a:gd name="T9" fmla="*/ 66 h 91"/>
                  <a:gd name="T10" fmla="*/ 61 w 99"/>
                  <a:gd name="T11" fmla="*/ 61 h 91"/>
                  <a:gd name="T12" fmla="*/ 68 w 99"/>
                  <a:gd name="T13" fmla="*/ 53 h 91"/>
                  <a:gd name="T14" fmla="*/ 74 w 99"/>
                  <a:gd name="T15" fmla="*/ 41 h 91"/>
                  <a:gd name="T16" fmla="*/ 74 w 99"/>
                  <a:gd name="T17" fmla="*/ 32 h 91"/>
                  <a:gd name="T18" fmla="*/ 66 w 99"/>
                  <a:gd name="T19" fmla="*/ 26 h 91"/>
                  <a:gd name="T20" fmla="*/ 59 w 99"/>
                  <a:gd name="T21" fmla="*/ 21 h 91"/>
                  <a:gd name="T22" fmla="*/ 51 w 99"/>
                  <a:gd name="T23" fmla="*/ 19 h 91"/>
                  <a:gd name="T24" fmla="*/ 40 w 99"/>
                  <a:gd name="T25" fmla="*/ 15 h 91"/>
                  <a:gd name="T26" fmla="*/ 38 w 99"/>
                  <a:gd name="T27" fmla="*/ 7 h 91"/>
                  <a:gd name="T28" fmla="*/ 44 w 99"/>
                  <a:gd name="T29" fmla="*/ 2 h 91"/>
                  <a:gd name="T30" fmla="*/ 55 w 99"/>
                  <a:gd name="T31" fmla="*/ 0 h 91"/>
                  <a:gd name="T32" fmla="*/ 68 w 99"/>
                  <a:gd name="T33" fmla="*/ 3 h 91"/>
                  <a:gd name="T34" fmla="*/ 83 w 99"/>
                  <a:gd name="T35" fmla="*/ 7 h 91"/>
                  <a:gd name="T36" fmla="*/ 93 w 99"/>
                  <a:gd name="T37" fmla="*/ 15 h 91"/>
                  <a:gd name="T38" fmla="*/ 95 w 99"/>
                  <a:gd name="T39" fmla="*/ 21 h 91"/>
                  <a:gd name="T40" fmla="*/ 97 w 99"/>
                  <a:gd name="T41" fmla="*/ 30 h 91"/>
                  <a:gd name="T42" fmla="*/ 97 w 99"/>
                  <a:gd name="T43" fmla="*/ 40 h 91"/>
                  <a:gd name="T44" fmla="*/ 95 w 99"/>
                  <a:gd name="T45" fmla="*/ 49 h 91"/>
                  <a:gd name="T46" fmla="*/ 93 w 99"/>
                  <a:gd name="T47" fmla="*/ 59 h 91"/>
                  <a:gd name="T48" fmla="*/ 87 w 99"/>
                  <a:gd name="T49" fmla="*/ 68 h 91"/>
                  <a:gd name="T50" fmla="*/ 82 w 99"/>
                  <a:gd name="T51" fmla="*/ 76 h 91"/>
                  <a:gd name="T52" fmla="*/ 74 w 99"/>
                  <a:gd name="T53" fmla="*/ 81 h 91"/>
                  <a:gd name="T54" fmla="*/ 63 w 99"/>
                  <a:gd name="T55" fmla="*/ 87 h 91"/>
                  <a:gd name="T56" fmla="*/ 53 w 99"/>
                  <a:gd name="T57" fmla="*/ 89 h 91"/>
                  <a:gd name="T58" fmla="*/ 44 w 99"/>
                  <a:gd name="T59" fmla="*/ 91 h 91"/>
                  <a:gd name="T60" fmla="*/ 34 w 99"/>
                  <a:gd name="T61" fmla="*/ 91 h 91"/>
                  <a:gd name="T62" fmla="*/ 25 w 99"/>
                  <a:gd name="T63" fmla="*/ 85 h 91"/>
                  <a:gd name="T64" fmla="*/ 11 w 99"/>
                  <a:gd name="T65" fmla="*/ 76 h 91"/>
                  <a:gd name="T66" fmla="*/ 4 w 99"/>
                  <a:gd name="T67" fmla="*/ 64 h 91"/>
                  <a:gd name="T68" fmla="*/ 0 w 99"/>
                  <a:gd name="T69" fmla="*/ 57 h 91"/>
                  <a:gd name="T70" fmla="*/ 0 w 99"/>
                  <a:gd name="T71" fmla="*/ 45 h 91"/>
                  <a:gd name="T72" fmla="*/ 9 w 99"/>
                  <a:gd name="T73" fmla="*/ 43 h 91"/>
                  <a:gd name="T74" fmla="*/ 15 w 99"/>
                  <a:gd name="T75"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1">
                    <a:moveTo>
                      <a:pt x="15" y="47"/>
                    </a:moveTo>
                    <a:lnTo>
                      <a:pt x="17" y="51"/>
                    </a:lnTo>
                    <a:lnTo>
                      <a:pt x="19" y="57"/>
                    </a:lnTo>
                    <a:lnTo>
                      <a:pt x="21" y="61"/>
                    </a:lnTo>
                    <a:lnTo>
                      <a:pt x="26" y="64"/>
                    </a:lnTo>
                    <a:lnTo>
                      <a:pt x="30" y="66"/>
                    </a:lnTo>
                    <a:lnTo>
                      <a:pt x="34" y="68"/>
                    </a:lnTo>
                    <a:lnTo>
                      <a:pt x="40" y="68"/>
                    </a:lnTo>
                    <a:lnTo>
                      <a:pt x="45" y="68"/>
                    </a:lnTo>
                    <a:lnTo>
                      <a:pt x="51" y="66"/>
                    </a:lnTo>
                    <a:lnTo>
                      <a:pt x="55" y="64"/>
                    </a:lnTo>
                    <a:lnTo>
                      <a:pt x="61" y="61"/>
                    </a:lnTo>
                    <a:lnTo>
                      <a:pt x="64" y="59"/>
                    </a:lnTo>
                    <a:lnTo>
                      <a:pt x="68" y="53"/>
                    </a:lnTo>
                    <a:lnTo>
                      <a:pt x="74" y="47"/>
                    </a:lnTo>
                    <a:lnTo>
                      <a:pt x="74" y="41"/>
                    </a:lnTo>
                    <a:lnTo>
                      <a:pt x="76" y="36"/>
                    </a:lnTo>
                    <a:lnTo>
                      <a:pt x="74" y="32"/>
                    </a:lnTo>
                    <a:lnTo>
                      <a:pt x="72" y="28"/>
                    </a:lnTo>
                    <a:lnTo>
                      <a:pt x="66" y="26"/>
                    </a:lnTo>
                    <a:lnTo>
                      <a:pt x="64" y="22"/>
                    </a:lnTo>
                    <a:lnTo>
                      <a:pt x="59" y="21"/>
                    </a:lnTo>
                    <a:lnTo>
                      <a:pt x="55" y="21"/>
                    </a:lnTo>
                    <a:lnTo>
                      <a:pt x="51" y="19"/>
                    </a:lnTo>
                    <a:lnTo>
                      <a:pt x="47" y="17"/>
                    </a:lnTo>
                    <a:lnTo>
                      <a:pt x="40" y="15"/>
                    </a:lnTo>
                    <a:lnTo>
                      <a:pt x="38" y="11"/>
                    </a:lnTo>
                    <a:lnTo>
                      <a:pt x="38" y="7"/>
                    </a:lnTo>
                    <a:lnTo>
                      <a:pt x="40" y="3"/>
                    </a:lnTo>
                    <a:lnTo>
                      <a:pt x="44" y="2"/>
                    </a:lnTo>
                    <a:lnTo>
                      <a:pt x="49" y="0"/>
                    </a:lnTo>
                    <a:lnTo>
                      <a:pt x="55" y="0"/>
                    </a:lnTo>
                    <a:lnTo>
                      <a:pt x="63" y="2"/>
                    </a:lnTo>
                    <a:lnTo>
                      <a:pt x="68" y="3"/>
                    </a:lnTo>
                    <a:lnTo>
                      <a:pt x="78" y="5"/>
                    </a:lnTo>
                    <a:lnTo>
                      <a:pt x="83" y="7"/>
                    </a:lnTo>
                    <a:lnTo>
                      <a:pt x="89" y="11"/>
                    </a:lnTo>
                    <a:lnTo>
                      <a:pt x="93" y="15"/>
                    </a:lnTo>
                    <a:lnTo>
                      <a:pt x="95" y="19"/>
                    </a:lnTo>
                    <a:lnTo>
                      <a:pt x="95" y="21"/>
                    </a:lnTo>
                    <a:lnTo>
                      <a:pt x="97" y="26"/>
                    </a:lnTo>
                    <a:lnTo>
                      <a:pt x="97" y="30"/>
                    </a:lnTo>
                    <a:lnTo>
                      <a:pt x="99" y="34"/>
                    </a:lnTo>
                    <a:lnTo>
                      <a:pt x="97" y="40"/>
                    </a:lnTo>
                    <a:lnTo>
                      <a:pt x="97" y="43"/>
                    </a:lnTo>
                    <a:lnTo>
                      <a:pt x="95" y="49"/>
                    </a:lnTo>
                    <a:lnTo>
                      <a:pt x="95" y="55"/>
                    </a:lnTo>
                    <a:lnTo>
                      <a:pt x="93" y="59"/>
                    </a:lnTo>
                    <a:lnTo>
                      <a:pt x="91" y="64"/>
                    </a:lnTo>
                    <a:lnTo>
                      <a:pt x="87" y="68"/>
                    </a:lnTo>
                    <a:lnTo>
                      <a:pt x="85" y="74"/>
                    </a:lnTo>
                    <a:lnTo>
                      <a:pt x="82" y="76"/>
                    </a:lnTo>
                    <a:lnTo>
                      <a:pt x="78" y="80"/>
                    </a:lnTo>
                    <a:lnTo>
                      <a:pt x="74" y="81"/>
                    </a:lnTo>
                    <a:lnTo>
                      <a:pt x="68" y="85"/>
                    </a:lnTo>
                    <a:lnTo>
                      <a:pt x="63" y="87"/>
                    </a:lnTo>
                    <a:lnTo>
                      <a:pt x="59" y="89"/>
                    </a:lnTo>
                    <a:lnTo>
                      <a:pt x="53" y="89"/>
                    </a:lnTo>
                    <a:lnTo>
                      <a:pt x="47" y="91"/>
                    </a:lnTo>
                    <a:lnTo>
                      <a:pt x="44" y="91"/>
                    </a:lnTo>
                    <a:lnTo>
                      <a:pt x="40" y="91"/>
                    </a:lnTo>
                    <a:lnTo>
                      <a:pt x="34" y="91"/>
                    </a:lnTo>
                    <a:lnTo>
                      <a:pt x="30" y="89"/>
                    </a:lnTo>
                    <a:lnTo>
                      <a:pt x="25" y="85"/>
                    </a:lnTo>
                    <a:lnTo>
                      <a:pt x="17" y="81"/>
                    </a:lnTo>
                    <a:lnTo>
                      <a:pt x="11" y="76"/>
                    </a:lnTo>
                    <a:lnTo>
                      <a:pt x="7" y="68"/>
                    </a:lnTo>
                    <a:lnTo>
                      <a:pt x="4" y="64"/>
                    </a:lnTo>
                    <a:lnTo>
                      <a:pt x="2" y="61"/>
                    </a:lnTo>
                    <a:lnTo>
                      <a:pt x="0" y="57"/>
                    </a:lnTo>
                    <a:lnTo>
                      <a:pt x="0" y="53"/>
                    </a:lnTo>
                    <a:lnTo>
                      <a:pt x="0" y="45"/>
                    </a:lnTo>
                    <a:lnTo>
                      <a:pt x="4" y="43"/>
                    </a:lnTo>
                    <a:lnTo>
                      <a:pt x="9" y="43"/>
                    </a:lnTo>
                    <a:lnTo>
                      <a:pt x="15" y="47"/>
                    </a:lnTo>
                    <a:lnTo>
                      <a:pt x="15" y="47"/>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5" name="Freeform 67"/>
              <p:cNvSpPr>
                <a:spLocks/>
              </p:cNvSpPr>
              <p:nvPr/>
            </p:nvSpPr>
            <p:spPr bwMode="auto">
              <a:xfrm>
                <a:off x="2742" y="1671"/>
                <a:ext cx="25" cy="166"/>
              </a:xfrm>
              <a:custGeom>
                <a:avLst/>
                <a:gdLst>
                  <a:gd name="T0" fmla="*/ 29 w 50"/>
                  <a:gd name="T1" fmla="*/ 19 h 332"/>
                  <a:gd name="T2" fmla="*/ 23 w 50"/>
                  <a:gd name="T3" fmla="*/ 32 h 332"/>
                  <a:gd name="T4" fmla="*/ 19 w 50"/>
                  <a:gd name="T5" fmla="*/ 45 h 332"/>
                  <a:gd name="T6" fmla="*/ 15 w 50"/>
                  <a:gd name="T7" fmla="*/ 62 h 332"/>
                  <a:gd name="T8" fmla="*/ 13 w 50"/>
                  <a:gd name="T9" fmla="*/ 81 h 332"/>
                  <a:gd name="T10" fmla="*/ 12 w 50"/>
                  <a:gd name="T11" fmla="*/ 100 h 332"/>
                  <a:gd name="T12" fmla="*/ 12 w 50"/>
                  <a:gd name="T13" fmla="*/ 121 h 332"/>
                  <a:gd name="T14" fmla="*/ 13 w 50"/>
                  <a:gd name="T15" fmla="*/ 142 h 332"/>
                  <a:gd name="T16" fmla="*/ 15 w 50"/>
                  <a:gd name="T17" fmla="*/ 165 h 332"/>
                  <a:gd name="T18" fmla="*/ 17 w 50"/>
                  <a:gd name="T19" fmla="*/ 186 h 332"/>
                  <a:gd name="T20" fmla="*/ 19 w 50"/>
                  <a:gd name="T21" fmla="*/ 209 h 332"/>
                  <a:gd name="T22" fmla="*/ 23 w 50"/>
                  <a:gd name="T23" fmla="*/ 230 h 332"/>
                  <a:gd name="T24" fmla="*/ 27 w 50"/>
                  <a:gd name="T25" fmla="*/ 249 h 332"/>
                  <a:gd name="T26" fmla="*/ 31 w 50"/>
                  <a:gd name="T27" fmla="*/ 268 h 332"/>
                  <a:gd name="T28" fmla="*/ 36 w 50"/>
                  <a:gd name="T29" fmla="*/ 285 h 332"/>
                  <a:gd name="T30" fmla="*/ 42 w 50"/>
                  <a:gd name="T31" fmla="*/ 298 h 332"/>
                  <a:gd name="T32" fmla="*/ 50 w 50"/>
                  <a:gd name="T33" fmla="*/ 310 h 332"/>
                  <a:gd name="T34" fmla="*/ 50 w 50"/>
                  <a:gd name="T35" fmla="*/ 317 h 332"/>
                  <a:gd name="T36" fmla="*/ 50 w 50"/>
                  <a:gd name="T37" fmla="*/ 325 h 332"/>
                  <a:gd name="T38" fmla="*/ 48 w 50"/>
                  <a:gd name="T39" fmla="*/ 329 h 332"/>
                  <a:gd name="T40" fmla="*/ 42 w 50"/>
                  <a:gd name="T41" fmla="*/ 332 h 332"/>
                  <a:gd name="T42" fmla="*/ 36 w 50"/>
                  <a:gd name="T43" fmla="*/ 332 h 332"/>
                  <a:gd name="T44" fmla="*/ 31 w 50"/>
                  <a:gd name="T45" fmla="*/ 332 h 332"/>
                  <a:gd name="T46" fmla="*/ 25 w 50"/>
                  <a:gd name="T47" fmla="*/ 329 h 332"/>
                  <a:gd name="T48" fmla="*/ 21 w 50"/>
                  <a:gd name="T49" fmla="*/ 323 h 332"/>
                  <a:gd name="T50" fmla="*/ 17 w 50"/>
                  <a:gd name="T51" fmla="*/ 310 h 332"/>
                  <a:gd name="T52" fmla="*/ 13 w 50"/>
                  <a:gd name="T53" fmla="*/ 292 h 332"/>
                  <a:gd name="T54" fmla="*/ 10 w 50"/>
                  <a:gd name="T55" fmla="*/ 273 h 332"/>
                  <a:gd name="T56" fmla="*/ 8 w 50"/>
                  <a:gd name="T57" fmla="*/ 254 h 332"/>
                  <a:gd name="T58" fmla="*/ 4 w 50"/>
                  <a:gd name="T59" fmla="*/ 232 h 332"/>
                  <a:gd name="T60" fmla="*/ 2 w 50"/>
                  <a:gd name="T61" fmla="*/ 209 h 332"/>
                  <a:gd name="T62" fmla="*/ 0 w 50"/>
                  <a:gd name="T63" fmla="*/ 186 h 332"/>
                  <a:gd name="T64" fmla="*/ 0 w 50"/>
                  <a:gd name="T65" fmla="*/ 163 h 332"/>
                  <a:gd name="T66" fmla="*/ 0 w 50"/>
                  <a:gd name="T67" fmla="*/ 138 h 332"/>
                  <a:gd name="T68" fmla="*/ 0 w 50"/>
                  <a:gd name="T69" fmla="*/ 116 h 332"/>
                  <a:gd name="T70" fmla="*/ 2 w 50"/>
                  <a:gd name="T71" fmla="*/ 93 h 332"/>
                  <a:gd name="T72" fmla="*/ 4 w 50"/>
                  <a:gd name="T73" fmla="*/ 72 h 332"/>
                  <a:gd name="T74" fmla="*/ 6 w 50"/>
                  <a:gd name="T75" fmla="*/ 51 h 332"/>
                  <a:gd name="T76" fmla="*/ 12 w 50"/>
                  <a:gd name="T77" fmla="*/ 34 h 332"/>
                  <a:gd name="T78" fmla="*/ 15 w 50"/>
                  <a:gd name="T79" fmla="*/ 17 h 332"/>
                  <a:gd name="T80" fmla="*/ 23 w 50"/>
                  <a:gd name="T81" fmla="*/ 5 h 332"/>
                  <a:gd name="T82" fmla="*/ 27 w 50"/>
                  <a:gd name="T83" fmla="*/ 0 h 332"/>
                  <a:gd name="T84" fmla="*/ 31 w 50"/>
                  <a:gd name="T85" fmla="*/ 3 h 332"/>
                  <a:gd name="T86" fmla="*/ 31 w 50"/>
                  <a:gd name="T87" fmla="*/ 5 h 332"/>
                  <a:gd name="T88" fmla="*/ 31 w 50"/>
                  <a:gd name="T89" fmla="*/ 9 h 332"/>
                  <a:gd name="T90" fmla="*/ 31 w 50"/>
                  <a:gd name="T91" fmla="*/ 13 h 332"/>
                  <a:gd name="T92" fmla="*/ 29 w 50"/>
                  <a:gd name="T93" fmla="*/ 19 h 332"/>
                  <a:gd name="T94" fmla="*/ 29 w 50"/>
                  <a:gd name="T95" fmla="*/ 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332">
                    <a:moveTo>
                      <a:pt x="29" y="19"/>
                    </a:moveTo>
                    <a:lnTo>
                      <a:pt x="23" y="32"/>
                    </a:lnTo>
                    <a:lnTo>
                      <a:pt x="19" y="45"/>
                    </a:lnTo>
                    <a:lnTo>
                      <a:pt x="15" y="62"/>
                    </a:lnTo>
                    <a:lnTo>
                      <a:pt x="13" y="81"/>
                    </a:lnTo>
                    <a:lnTo>
                      <a:pt x="12" y="100"/>
                    </a:lnTo>
                    <a:lnTo>
                      <a:pt x="12" y="121"/>
                    </a:lnTo>
                    <a:lnTo>
                      <a:pt x="13" y="142"/>
                    </a:lnTo>
                    <a:lnTo>
                      <a:pt x="15" y="165"/>
                    </a:lnTo>
                    <a:lnTo>
                      <a:pt x="17" y="186"/>
                    </a:lnTo>
                    <a:lnTo>
                      <a:pt x="19" y="209"/>
                    </a:lnTo>
                    <a:lnTo>
                      <a:pt x="23" y="230"/>
                    </a:lnTo>
                    <a:lnTo>
                      <a:pt x="27" y="249"/>
                    </a:lnTo>
                    <a:lnTo>
                      <a:pt x="31" y="268"/>
                    </a:lnTo>
                    <a:lnTo>
                      <a:pt x="36" y="285"/>
                    </a:lnTo>
                    <a:lnTo>
                      <a:pt x="42" y="298"/>
                    </a:lnTo>
                    <a:lnTo>
                      <a:pt x="50" y="310"/>
                    </a:lnTo>
                    <a:lnTo>
                      <a:pt x="50" y="317"/>
                    </a:lnTo>
                    <a:lnTo>
                      <a:pt x="50" y="325"/>
                    </a:lnTo>
                    <a:lnTo>
                      <a:pt x="48" y="329"/>
                    </a:lnTo>
                    <a:lnTo>
                      <a:pt x="42" y="332"/>
                    </a:lnTo>
                    <a:lnTo>
                      <a:pt x="36" y="332"/>
                    </a:lnTo>
                    <a:lnTo>
                      <a:pt x="31" y="332"/>
                    </a:lnTo>
                    <a:lnTo>
                      <a:pt x="25" y="329"/>
                    </a:lnTo>
                    <a:lnTo>
                      <a:pt x="21" y="323"/>
                    </a:lnTo>
                    <a:lnTo>
                      <a:pt x="17" y="310"/>
                    </a:lnTo>
                    <a:lnTo>
                      <a:pt x="13" y="292"/>
                    </a:lnTo>
                    <a:lnTo>
                      <a:pt x="10" y="273"/>
                    </a:lnTo>
                    <a:lnTo>
                      <a:pt x="8" y="254"/>
                    </a:lnTo>
                    <a:lnTo>
                      <a:pt x="4" y="232"/>
                    </a:lnTo>
                    <a:lnTo>
                      <a:pt x="2" y="209"/>
                    </a:lnTo>
                    <a:lnTo>
                      <a:pt x="0" y="186"/>
                    </a:lnTo>
                    <a:lnTo>
                      <a:pt x="0" y="163"/>
                    </a:lnTo>
                    <a:lnTo>
                      <a:pt x="0" y="138"/>
                    </a:lnTo>
                    <a:lnTo>
                      <a:pt x="0" y="116"/>
                    </a:lnTo>
                    <a:lnTo>
                      <a:pt x="2" y="93"/>
                    </a:lnTo>
                    <a:lnTo>
                      <a:pt x="4" y="72"/>
                    </a:lnTo>
                    <a:lnTo>
                      <a:pt x="6" y="51"/>
                    </a:lnTo>
                    <a:lnTo>
                      <a:pt x="12" y="34"/>
                    </a:lnTo>
                    <a:lnTo>
                      <a:pt x="15" y="17"/>
                    </a:lnTo>
                    <a:lnTo>
                      <a:pt x="23" y="5"/>
                    </a:lnTo>
                    <a:lnTo>
                      <a:pt x="27" y="0"/>
                    </a:lnTo>
                    <a:lnTo>
                      <a:pt x="31" y="3"/>
                    </a:lnTo>
                    <a:lnTo>
                      <a:pt x="31" y="5"/>
                    </a:lnTo>
                    <a:lnTo>
                      <a:pt x="31" y="9"/>
                    </a:lnTo>
                    <a:lnTo>
                      <a:pt x="31" y="13"/>
                    </a:lnTo>
                    <a:lnTo>
                      <a:pt x="29" y="19"/>
                    </a:lnTo>
                    <a:lnTo>
                      <a:pt x="29" y="19"/>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6" name="Freeform 68"/>
              <p:cNvSpPr>
                <a:spLocks/>
              </p:cNvSpPr>
              <p:nvPr/>
            </p:nvSpPr>
            <p:spPr bwMode="auto">
              <a:xfrm>
                <a:off x="2746" y="1733"/>
                <a:ext cx="29" cy="95"/>
              </a:xfrm>
              <a:custGeom>
                <a:avLst/>
                <a:gdLst>
                  <a:gd name="T0" fmla="*/ 59 w 59"/>
                  <a:gd name="T1" fmla="*/ 6 h 190"/>
                  <a:gd name="T2" fmla="*/ 55 w 59"/>
                  <a:gd name="T3" fmla="*/ 17 h 190"/>
                  <a:gd name="T4" fmla="*/ 53 w 59"/>
                  <a:gd name="T5" fmla="*/ 29 h 190"/>
                  <a:gd name="T6" fmla="*/ 51 w 59"/>
                  <a:gd name="T7" fmla="*/ 40 h 190"/>
                  <a:gd name="T8" fmla="*/ 49 w 59"/>
                  <a:gd name="T9" fmla="*/ 51 h 190"/>
                  <a:gd name="T10" fmla="*/ 47 w 59"/>
                  <a:gd name="T11" fmla="*/ 63 h 190"/>
                  <a:gd name="T12" fmla="*/ 47 w 59"/>
                  <a:gd name="T13" fmla="*/ 72 h 190"/>
                  <a:gd name="T14" fmla="*/ 45 w 59"/>
                  <a:gd name="T15" fmla="*/ 84 h 190"/>
                  <a:gd name="T16" fmla="*/ 45 w 59"/>
                  <a:gd name="T17" fmla="*/ 95 h 190"/>
                  <a:gd name="T18" fmla="*/ 44 w 59"/>
                  <a:gd name="T19" fmla="*/ 105 h 190"/>
                  <a:gd name="T20" fmla="*/ 42 w 59"/>
                  <a:gd name="T21" fmla="*/ 114 h 190"/>
                  <a:gd name="T22" fmla="*/ 40 w 59"/>
                  <a:gd name="T23" fmla="*/ 124 h 190"/>
                  <a:gd name="T24" fmla="*/ 38 w 59"/>
                  <a:gd name="T25" fmla="*/ 135 h 190"/>
                  <a:gd name="T26" fmla="*/ 32 w 59"/>
                  <a:gd name="T27" fmla="*/ 145 h 190"/>
                  <a:gd name="T28" fmla="*/ 28 w 59"/>
                  <a:gd name="T29" fmla="*/ 156 h 190"/>
                  <a:gd name="T30" fmla="*/ 24 w 59"/>
                  <a:gd name="T31" fmla="*/ 166 h 190"/>
                  <a:gd name="T32" fmla="*/ 19 w 59"/>
                  <a:gd name="T33" fmla="*/ 177 h 190"/>
                  <a:gd name="T34" fmla="*/ 15 w 59"/>
                  <a:gd name="T35" fmla="*/ 183 h 190"/>
                  <a:gd name="T36" fmla="*/ 11 w 59"/>
                  <a:gd name="T37" fmla="*/ 188 h 190"/>
                  <a:gd name="T38" fmla="*/ 5 w 59"/>
                  <a:gd name="T39" fmla="*/ 190 h 190"/>
                  <a:gd name="T40" fmla="*/ 4 w 59"/>
                  <a:gd name="T41" fmla="*/ 190 h 190"/>
                  <a:gd name="T42" fmla="*/ 0 w 59"/>
                  <a:gd name="T43" fmla="*/ 187 h 190"/>
                  <a:gd name="T44" fmla="*/ 0 w 59"/>
                  <a:gd name="T45" fmla="*/ 183 h 190"/>
                  <a:gd name="T46" fmla="*/ 2 w 59"/>
                  <a:gd name="T47" fmla="*/ 175 h 190"/>
                  <a:gd name="T48" fmla="*/ 5 w 59"/>
                  <a:gd name="T49" fmla="*/ 169 h 190"/>
                  <a:gd name="T50" fmla="*/ 9 w 59"/>
                  <a:gd name="T51" fmla="*/ 156 h 190"/>
                  <a:gd name="T52" fmla="*/ 13 w 59"/>
                  <a:gd name="T53" fmla="*/ 147 h 190"/>
                  <a:gd name="T54" fmla="*/ 17 w 59"/>
                  <a:gd name="T55" fmla="*/ 137 h 190"/>
                  <a:gd name="T56" fmla="*/ 21 w 59"/>
                  <a:gd name="T57" fmla="*/ 128 h 190"/>
                  <a:gd name="T58" fmla="*/ 23 w 59"/>
                  <a:gd name="T59" fmla="*/ 118 h 190"/>
                  <a:gd name="T60" fmla="*/ 24 w 59"/>
                  <a:gd name="T61" fmla="*/ 109 h 190"/>
                  <a:gd name="T62" fmla="*/ 26 w 59"/>
                  <a:gd name="T63" fmla="*/ 99 h 190"/>
                  <a:gd name="T64" fmla="*/ 28 w 59"/>
                  <a:gd name="T65" fmla="*/ 91 h 190"/>
                  <a:gd name="T66" fmla="*/ 28 w 59"/>
                  <a:gd name="T67" fmla="*/ 80 h 190"/>
                  <a:gd name="T68" fmla="*/ 32 w 59"/>
                  <a:gd name="T69" fmla="*/ 72 h 190"/>
                  <a:gd name="T70" fmla="*/ 32 w 59"/>
                  <a:gd name="T71" fmla="*/ 63 h 190"/>
                  <a:gd name="T72" fmla="*/ 34 w 59"/>
                  <a:gd name="T73" fmla="*/ 51 h 190"/>
                  <a:gd name="T74" fmla="*/ 38 w 59"/>
                  <a:gd name="T75" fmla="*/ 42 h 190"/>
                  <a:gd name="T76" fmla="*/ 40 w 59"/>
                  <a:gd name="T77" fmla="*/ 32 h 190"/>
                  <a:gd name="T78" fmla="*/ 42 w 59"/>
                  <a:gd name="T79" fmla="*/ 21 h 190"/>
                  <a:gd name="T80" fmla="*/ 45 w 59"/>
                  <a:gd name="T81" fmla="*/ 10 h 190"/>
                  <a:gd name="T82" fmla="*/ 49 w 59"/>
                  <a:gd name="T83" fmla="*/ 2 h 190"/>
                  <a:gd name="T84" fmla="*/ 53 w 59"/>
                  <a:gd name="T85" fmla="*/ 0 h 190"/>
                  <a:gd name="T86" fmla="*/ 57 w 59"/>
                  <a:gd name="T87" fmla="*/ 0 h 190"/>
                  <a:gd name="T88" fmla="*/ 59 w 59"/>
                  <a:gd name="T89" fmla="*/ 6 h 190"/>
                  <a:gd name="T90" fmla="*/ 59 w 59"/>
                  <a:gd name="T9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190">
                    <a:moveTo>
                      <a:pt x="59" y="6"/>
                    </a:moveTo>
                    <a:lnTo>
                      <a:pt x="55" y="17"/>
                    </a:lnTo>
                    <a:lnTo>
                      <a:pt x="53" y="29"/>
                    </a:lnTo>
                    <a:lnTo>
                      <a:pt x="51" y="40"/>
                    </a:lnTo>
                    <a:lnTo>
                      <a:pt x="49" y="51"/>
                    </a:lnTo>
                    <a:lnTo>
                      <a:pt x="47" y="63"/>
                    </a:lnTo>
                    <a:lnTo>
                      <a:pt x="47" y="72"/>
                    </a:lnTo>
                    <a:lnTo>
                      <a:pt x="45" y="84"/>
                    </a:lnTo>
                    <a:lnTo>
                      <a:pt x="45" y="95"/>
                    </a:lnTo>
                    <a:lnTo>
                      <a:pt x="44" y="105"/>
                    </a:lnTo>
                    <a:lnTo>
                      <a:pt x="42" y="114"/>
                    </a:lnTo>
                    <a:lnTo>
                      <a:pt x="40" y="124"/>
                    </a:lnTo>
                    <a:lnTo>
                      <a:pt x="38" y="135"/>
                    </a:lnTo>
                    <a:lnTo>
                      <a:pt x="32" y="145"/>
                    </a:lnTo>
                    <a:lnTo>
                      <a:pt x="28" y="156"/>
                    </a:lnTo>
                    <a:lnTo>
                      <a:pt x="24" y="166"/>
                    </a:lnTo>
                    <a:lnTo>
                      <a:pt x="19" y="177"/>
                    </a:lnTo>
                    <a:lnTo>
                      <a:pt x="15" y="183"/>
                    </a:lnTo>
                    <a:lnTo>
                      <a:pt x="11" y="188"/>
                    </a:lnTo>
                    <a:lnTo>
                      <a:pt x="5" y="190"/>
                    </a:lnTo>
                    <a:lnTo>
                      <a:pt x="4" y="190"/>
                    </a:lnTo>
                    <a:lnTo>
                      <a:pt x="0" y="187"/>
                    </a:lnTo>
                    <a:lnTo>
                      <a:pt x="0" y="183"/>
                    </a:lnTo>
                    <a:lnTo>
                      <a:pt x="2" y="175"/>
                    </a:lnTo>
                    <a:lnTo>
                      <a:pt x="5" y="169"/>
                    </a:lnTo>
                    <a:lnTo>
                      <a:pt x="9" y="156"/>
                    </a:lnTo>
                    <a:lnTo>
                      <a:pt x="13" y="147"/>
                    </a:lnTo>
                    <a:lnTo>
                      <a:pt x="17" y="137"/>
                    </a:lnTo>
                    <a:lnTo>
                      <a:pt x="21" y="128"/>
                    </a:lnTo>
                    <a:lnTo>
                      <a:pt x="23" y="118"/>
                    </a:lnTo>
                    <a:lnTo>
                      <a:pt x="24" y="109"/>
                    </a:lnTo>
                    <a:lnTo>
                      <a:pt x="26" y="99"/>
                    </a:lnTo>
                    <a:lnTo>
                      <a:pt x="28" y="91"/>
                    </a:lnTo>
                    <a:lnTo>
                      <a:pt x="28" y="80"/>
                    </a:lnTo>
                    <a:lnTo>
                      <a:pt x="32" y="72"/>
                    </a:lnTo>
                    <a:lnTo>
                      <a:pt x="32" y="63"/>
                    </a:lnTo>
                    <a:lnTo>
                      <a:pt x="34" y="51"/>
                    </a:lnTo>
                    <a:lnTo>
                      <a:pt x="38" y="42"/>
                    </a:lnTo>
                    <a:lnTo>
                      <a:pt x="40" y="32"/>
                    </a:lnTo>
                    <a:lnTo>
                      <a:pt x="42" y="21"/>
                    </a:lnTo>
                    <a:lnTo>
                      <a:pt x="45" y="10"/>
                    </a:lnTo>
                    <a:lnTo>
                      <a:pt x="49" y="2"/>
                    </a:lnTo>
                    <a:lnTo>
                      <a:pt x="53" y="0"/>
                    </a:lnTo>
                    <a:lnTo>
                      <a:pt x="57" y="0"/>
                    </a:lnTo>
                    <a:lnTo>
                      <a:pt x="59" y="6"/>
                    </a:lnTo>
                    <a:lnTo>
                      <a:pt x="59" y="6"/>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7" name="Freeform 69"/>
              <p:cNvSpPr>
                <a:spLocks/>
              </p:cNvSpPr>
              <p:nvPr/>
            </p:nvSpPr>
            <p:spPr bwMode="auto">
              <a:xfrm>
                <a:off x="2746" y="1817"/>
                <a:ext cx="115" cy="113"/>
              </a:xfrm>
              <a:custGeom>
                <a:avLst/>
                <a:gdLst>
                  <a:gd name="T0" fmla="*/ 21 w 230"/>
                  <a:gd name="T1" fmla="*/ 18 h 227"/>
                  <a:gd name="T2" fmla="*/ 26 w 230"/>
                  <a:gd name="T3" fmla="*/ 35 h 227"/>
                  <a:gd name="T4" fmla="*/ 30 w 230"/>
                  <a:gd name="T5" fmla="*/ 52 h 227"/>
                  <a:gd name="T6" fmla="*/ 34 w 230"/>
                  <a:gd name="T7" fmla="*/ 67 h 227"/>
                  <a:gd name="T8" fmla="*/ 40 w 230"/>
                  <a:gd name="T9" fmla="*/ 80 h 227"/>
                  <a:gd name="T10" fmla="*/ 44 w 230"/>
                  <a:gd name="T11" fmla="*/ 95 h 227"/>
                  <a:gd name="T12" fmla="*/ 49 w 230"/>
                  <a:gd name="T13" fmla="*/ 115 h 227"/>
                  <a:gd name="T14" fmla="*/ 53 w 230"/>
                  <a:gd name="T15" fmla="*/ 132 h 227"/>
                  <a:gd name="T16" fmla="*/ 57 w 230"/>
                  <a:gd name="T17" fmla="*/ 151 h 227"/>
                  <a:gd name="T18" fmla="*/ 68 w 230"/>
                  <a:gd name="T19" fmla="*/ 166 h 227"/>
                  <a:gd name="T20" fmla="*/ 85 w 230"/>
                  <a:gd name="T21" fmla="*/ 179 h 227"/>
                  <a:gd name="T22" fmla="*/ 104 w 230"/>
                  <a:gd name="T23" fmla="*/ 189 h 227"/>
                  <a:gd name="T24" fmla="*/ 127 w 230"/>
                  <a:gd name="T25" fmla="*/ 194 h 227"/>
                  <a:gd name="T26" fmla="*/ 152 w 230"/>
                  <a:gd name="T27" fmla="*/ 198 h 227"/>
                  <a:gd name="T28" fmla="*/ 179 w 230"/>
                  <a:gd name="T29" fmla="*/ 202 h 227"/>
                  <a:gd name="T30" fmla="*/ 205 w 230"/>
                  <a:gd name="T31" fmla="*/ 206 h 227"/>
                  <a:gd name="T32" fmla="*/ 222 w 230"/>
                  <a:gd name="T33" fmla="*/ 206 h 227"/>
                  <a:gd name="T34" fmla="*/ 226 w 230"/>
                  <a:gd name="T35" fmla="*/ 208 h 227"/>
                  <a:gd name="T36" fmla="*/ 230 w 230"/>
                  <a:gd name="T37" fmla="*/ 211 h 227"/>
                  <a:gd name="T38" fmla="*/ 224 w 230"/>
                  <a:gd name="T39" fmla="*/ 217 h 227"/>
                  <a:gd name="T40" fmla="*/ 215 w 230"/>
                  <a:gd name="T41" fmla="*/ 223 h 227"/>
                  <a:gd name="T42" fmla="*/ 203 w 230"/>
                  <a:gd name="T43" fmla="*/ 225 h 227"/>
                  <a:gd name="T44" fmla="*/ 186 w 230"/>
                  <a:gd name="T45" fmla="*/ 225 h 227"/>
                  <a:gd name="T46" fmla="*/ 160 w 230"/>
                  <a:gd name="T47" fmla="*/ 221 h 227"/>
                  <a:gd name="T48" fmla="*/ 131 w 230"/>
                  <a:gd name="T49" fmla="*/ 215 h 227"/>
                  <a:gd name="T50" fmla="*/ 106 w 230"/>
                  <a:gd name="T51" fmla="*/ 210 h 227"/>
                  <a:gd name="T52" fmla="*/ 83 w 230"/>
                  <a:gd name="T53" fmla="*/ 202 h 227"/>
                  <a:gd name="T54" fmla="*/ 64 w 230"/>
                  <a:gd name="T55" fmla="*/ 191 h 227"/>
                  <a:gd name="T56" fmla="*/ 47 w 230"/>
                  <a:gd name="T57" fmla="*/ 177 h 227"/>
                  <a:gd name="T58" fmla="*/ 34 w 230"/>
                  <a:gd name="T59" fmla="*/ 158 h 227"/>
                  <a:gd name="T60" fmla="*/ 30 w 230"/>
                  <a:gd name="T61" fmla="*/ 137 h 227"/>
                  <a:gd name="T62" fmla="*/ 26 w 230"/>
                  <a:gd name="T63" fmla="*/ 118 h 227"/>
                  <a:gd name="T64" fmla="*/ 23 w 230"/>
                  <a:gd name="T65" fmla="*/ 103 h 227"/>
                  <a:gd name="T66" fmla="*/ 19 w 230"/>
                  <a:gd name="T67" fmla="*/ 86 h 227"/>
                  <a:gd name="T68" fmla="*/ 15 w 230"/>
                  <a:gd name="T69" fmla="*/ 71 h 227"/>
                  <a:gd name="T70" fmla="*/ 11 w 230"/>
                  <a:gd name="T71" fmla="*/ 56 h 227"/>
                  <a:gd name="T72" fmla="*/ 7 w 230"/>
                  <a:gd name="T73" fmla="*/ 40 h 227"/>
                  <a:gd name="T74" fmla="*/ 2 w 230"/>
                  <a:gd name="T75" fmla="*/ 23 h 227"/>
                  <a:gd name="T76" fmla="*/ 0 w 230"/>
                  <a:gd name="T77" fmla="*/ 8 h 227"/>
                  <a:gd name="T78" fmla="*/ 4 w 230"/>
                  <a:gd name="T79" fmla="*/ 2 h 227"/>
                  <a:gd name="T80" fmla="*/ 11 w 230"/>
                  <a:gd name="T81" fmla="*/ 0 h 227"/>
                  <a:gd name="T82" fmla="*/ 17 w 230"/>
                  <a:gd name="T83" fmla="*/ 4 h 227"/>
                  <a:gd name="T84" fmla="*/ 19 w 230"/>
                  <a:gd name="T85" fmla="*/ 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27">
                    <a:moveTo>
                      <a:pt x="19" y="8"/>
                    </a:moveTo>
                    <a:lnTo>
                      <a:pt x="21" y="18"/>
                    </a:lnTo>
                    <a:lnTo>
                      <a:pt x="23" y="27"/>
                    </a:lnTo>
                    <a:lnTo>
                      <a:pt x="26" y="35"/>
                    </a:lnTo>
                    <a:lnTo>
                      <a:pt x="28" y="44"/>
                    </a:lnTo>
                    <a:lnTo>
                      <a:pt x="30" y="52"/>
                    </a:lnTo>
                    <a:lnTo>
                      <a:pt x="32" y="59"/>
                    </a:lnTo>
                    <a:lnTo>
                      <a:pt x="34" y="67"/>
                    </a:lnTo>
                    <a:lnTo>
                      <a:pt x="38" y="75"/>
                    </a:lnTo>
                    <a:lnTo>
                      <a:pt x="40" y="80"/>
                    </a:lnTo>
                    <a:lnTo>
                      <a:pt x="42" y="88"/>
                    </a:lnTo>
                    <a:lnTo>
                      <a:pt x="44" y="95"/>
                    </a:lnTo>
                    <a:lnTo>
                      <a:pt x="45" y="107"/>
                    </a:lnTo>
                    <a:lnTo>
                      <a:pt x="49" y="115"/>
                    </a:lnTo>
                    <a:lnTo>
                      <a:pt x="51" y="122"/>
                    </a:lnTo>
                    <a:lnTo>
                      <a:pt x="53" y="132"/>
                    </a:lnTo>
                    <a:lnTo>
                      <a:pt x="55" y="143"/>
                    </a:lnTo>
                    <a:lnTo>
                      <a:pt x="57" y="151"/>
                    </a:lnTo>
                    <a:lnTo>
                      <a:pt x="63" y="158"/>
                    </a:lnTo>
                    <a:lnTo>
                      <a:pt x="68" y="166"/>
                    </a:lnTo>
                    <a:lnTo>
                      <a:pt x="76" y="173"/>
                    </a:lnTo>
                    <a:lnTo>
                      <a:pt x="85" y="179"/>
                    </a:lnTo>
                    <a:lnTo>
                      <a:pt x="93" y="185"/>
                    </a:lnTo>
                    <a:lnTo>
                      <a:pt x="104" y="189"/>
                    </a:lnTo>
                    <a:lnTo>
                      <a:pt x="116" y="192"/>
                    </a:lnTo>
                    <a:lnTo>
                      <a:pt x="127" y="194"/>
                    </a:lnTo>
                    <a:lnTo>
                      <a:pt x="141" y="198"/>
                    </a:lnTo>
                    <a:lnTo>
                      <a:pt x="152" y="198"/>
                    </a:lnTo>
                    <a:lnTo>
                      <a:pt x="165" y="202"/>
                    </a:lnTo>
                    <a:lnTo>
                      <a:pt x="179" y="202"/>
                    </a:lnTo>
                    <a:lnTo>
                      <a:pt x="192" y="204"/>
                    </a:lnTo>
                    <a:lnTo>
                      <a:pt x="205" y="206"/>
                    </a:lnTo>
                    <a:lnTo>
                      <a:pt x="219" y="206"/>
                    </a:lnTo>
                    <a:lnTo>
                      <a:pt x="222" y="206"/>
                    </a:lnTo>
                    <a:lnTo>
                      <a:pt x="224" y="208"/>
                    </a:lnTo>
                    <a:lnTo>
                      <a:pt x="226" y="208"/>
                    </a:lnTo>
                    <a:lnTo>
                      <a:pt x="228" y="210"/>
                    </a:lnTo>
                    <a:lnTo>
                      <a:pt x="230" y="211"/>
                    </a:lnTo>
                    <a:lnTo>
                      <a:pt x="228" y="215"/>
                    </a:lnTo>
                    <a:lnTo>
                      <a:pt x="224" y="217"/>
                    </a:lnTo>
                    <a:lnTo>
                      <a:pt x="219" y="221"/>
                    </a:lnTo>
                    <a:lnTo>
                      <a:pt x="215" y="223"/>
                    </a:lnTo>
                    <a:lnTo>
                      <a:pt x="209" y="225"/>
                    </a:lnTo>
                    <a:lnTo>
                      <a:pt x="203" y="225"/>
                    </a:lnTo>
                    <a:lnTo>
                      <a:pt x="200" y="227"/>
                    </a:lnTo>
                    <a:lnTo>
                      <a:pt x="186" y="225"/>
                    </a:lnTo>
                    <a:lnTo>
                      <a:pt x="173" y="223"/>
                    </a:lnTo>
                    <a:lnTo>
                      <a:pt x="160" y="221"/>
                    </a:lnTo>
                    <a:lnTo>
                      <a:pt x="144" y="219"/>
                    </a:lnTo>
                    <a:lnTo>
                      <a:pt x="131" y="215"/>
                    </a:lnTo>
                    <a:lnTo>
                      <a:pt x="120" y="213"/>
                    </a:lnTo>
                    <a:lnTo>
                      <a:pt x="106" y="210"/>
                    </a:lnTo>
                    <a:lnTo>
                      <a:pt x="95" y="208"/>
                    </a:lnTo>
                    <a:lnTo>
                      <a:pt x="83" y="202"/>
                    </a:lnTo>
                    <a:lnTo>
                      <a:pt x="72" y="198"/>
                    </a:lnTo>
                    <a:lnTo>
                      <a:pt x="64" y="191"/>
                    </a:lnTo>
                    <a:lnTo>
                      <a:pt x="55" y="185"/>
                    </a:lnTo>
                    <a:lnTo>
                      <a:pt x="47" y="177"/>
                    </a:lnTo>
                    <a:lnTo>
                      <a:pt x="42" y="168"/>
                    </a:lnTo>
                    <a:lnTo>
                      <a:pt x="34" y="158"/>
                    </a:lnTo>
                    <a:lnTo>
                      <a:pt x="32" y="147"/>
                    </a:lnTo>
                    <a:lnTo>
                      <a:pt x="30" y="137"/>
                    </a:lnTo>
                    <a:lnTo>
                      <a:pt x="28" y="128"/>
                    </a:lnTo>
                    <a:lnTo>
                      <a:pt x="26" y="118"/>
                    </a:lnTo>
                    <a:lnTo>
                      <a:pt x="24" y="111"/>
                    </a:lnTo>
                    <a:lnTo>
                      <a:pt x="23" y="103"/>
                    </a:lnTo>
                    <a:lnTo>
                      <a:pt x="19" y="94"/>
                    </a:lnTo>
                    <a:lnTo>
                      <a:pt x="19" y="86"/>
                    </a:lnTo>
                    <a:lnTo>
                      <a:pt x="17" y="80"/>
                    </a:lnTo>
                    <a:lnTo>
                      <a:pt x="15" y="71"/>
                    </a:lnTo>
                    <a:lnTo>
                      <a:pt x="13" y="63"/>
                    </a:lnTo>
                    <a:lnTo>
                      <a:pt x="11" y="56"/>
                    </a:lnTo>
                    <a:lnTo>
                      <a:pt x="9" y="48"/>
                    </a:lnTo>
                    <a:lnTo>
                      <a:pt x="7" y="40"/>
                    </a:lnTo>
                    <a:lnTo>
                      <a:pt x="4" y="33"/>
                    </a:lnTo>
                    <a:lnTo>
                      <a:pt x="2" y="23"/>
                    </a:lnTo>
                    <a:lnTo>
                      <a:pt x="0" y="14"/>
                    </a:lnTo>
                    <a:lnTo>
                      <a:pt x="0" y="8"/>
                    </a:lnTo>
                    <a:lnTo>
                      <a:pt x="0" y="4"/>
                    </a:lnTo>
                    <a:lnTo>
                      <a:pt x="4" y="2"/>
                    </a:lnTo>
                    <a:lnTo>
                      <a:pt x="7" y="0"/>
                    </a:lnTo>
                    <a:lnTo>
                      <a:pt x="11" y="0"/>
                    </a:lnTo>
                    <a:lnTo>
                      <a:pt x="15" y="2"/>
                    </a:lnTo>
                    <a:lnTo>
                      <a:pt x="17" y="4"/>
                    </a:lnTo>
                    <a:lnTo>
                      <a:pt x="19" y="8"/>
                    </a:lnTo>
                    <a:lnTo>
                      <a:pt x="19" y="8"/>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8" name="Freeform 70"/>
              <p:cNvSpPr>
                <a:spLocks/>
              </p:cNvSpPr>
              <p:nvPr/>
            </p:nvSpPr>
            <p:spPr bwMode="auto">
              <a:xfrm>
                <a:off x="2519" y="1920"/>
                <a:ext cx="72" cy="56"/>
              </a:xfrm>
              <a:custGeom>
                <a:avLst/>
                <a:gdLst>
                  <a:gd name="T0" fmla="*/ 27 w 145"/>
                  <a:gd name="T1" fmla="*/ 7 h 112"/>
                  <a:gd name="T2" fmla="*/ 30 w 145"/>
                  <a:gd name="T3" fmla="*/ 17 h 112"/>
                  <a:gd name="T4" fmla="*/ 36 w 145"/>
                  <a:gd name="T5" fmla="*/ 25 h 112"/>
                  <a:gd name="T6" fmla="*/ 42 w 145"/>
                  <a:gd name="T7" fmla="*/ 32 h 112"/>
                  <a:gd name="T8" fmla="*/ 48 w 145"/>
                  <a:gd name="T9" fmla="*/ 38 h 112"/>
                  <a:gd name="T10" fmla="*/ 53 w 145"/>
                  <a:gd name="T11" fmla="*/ 44 h 112"/>
                  <a:gd name="T12" fmla="*/ 59 w 145"/>
                  <a:gd name="T13" fmla="*/ 47 h 112"/>
                  <a:gd name="T14" fmla="*/ 67 w 145"/>
                  <a:gd name="T15" fmla="*/ 51 h 112"/>
                  <a:gd name="T16" fmla="*/ 74 w 145"/>
                  <a:gd name="T17" fmla="*/ 55 h 112"/>
                  <a:gd name="T18" fmla="*/ 82 w 145"/>
                  <a:gd name="T19" fmla="*/ 57 h 112"/>
                  <a:gd name="T20" fmla="*/ 89 w 145"/>
                  <a:gd name="T21" fmla="*/ 59 h 112"/>
                  <a:gd name="T22" fmla="*/ 95 w 145"/>
                  <a:gd name="T23" fmla="*/ 63 h 112"/>
                  <a:gd name="T24" fmla="*/ 105 w 145"/>
                  <a:gd name="T25" fmla="*/ 64 h 112"/>
                  <a:gd name="T26" fmla="*/ 114 w 145"/>
                  <a:gd name="T27" fmla="*/ 66 h 112"/>
                  <a:gd name="T28" fmla="*/ 124 w 145"/>
                  <a:gd name="T29" fmla="*/ 70 h 112"/>
                  <a:gd name="T30" fmla="*/ 135 w 145"/>
                  <a:gd name="T31" fmla="*/ 72 h 112"/>
                  <a:gd name="T32" fmla="*/ 145 w 145"/>
                  <a:gd name="T33" fmla="*/ 76 h 112"/>
                  <a:gd name="T34" fmla="*/ 143 w 145"/>
                  <a:gd name="T35" fmla="*/ 112 h 112"/>
                  <a:gd name="T36" fmla="*/ 131 w 145"/>
                  <a:gd name="T37" fmla="*/ 108 h 112"/>
                  <a:gd name="T38" fmla="*/ 118 w 145"/>
                  <a:gd name="T39" fmla="*/ 104 h 112"/>
                  <a:gd name="T40" fmla="*/ 107 w 145"/>
                  <a:gd name="T41" fmla="*/ 101 h 112"/>
                  <a:gd name="T42" fmla="*/ 97 w 145"/>
                  <a:gd name="T43" fmla="*/ 99 h 112"/>
                  <a:gd name="T44" fmla="*/ 88 w 145"/>
                  <a:gd name="T45" fmla="*/ 95 h 112"/>
                  <a:gd name="T46" fmla="*/ 78 w 145"/>
                  <a:gd name="T47" fmla="*/ 91 h 112"/>
                  <a:gd name="T48" fmla="*/ 69 w 145"/>
                  <a:gd name="T49" fmla="*/ 85 h 112"/>
                  <a:gd name="T50" fmla="*/ 59 w 145"/>
                  <a:gd name="T51" fmla="*/ 82 h 112"/>
                  <a:gd name="T52" fmla="*/ 51 w 145"/>
                  <a:gd name="T53" fmla="*/ 76 h 112"/>
                  <a:gd name="T54" fmla="*/ 44 w 145"/>
                  <a:gd name="T55" fmla="*/ 70 h 112"/>
                  <a:gd name="T56" fmla="*/ 34 w 145"/>
                  <a:gd name="T57" fmla="*/ 63 h 112"/>
                  <a:gd name="T58" fmla="*/ 29 w 145"/>
                  <a:gd name="T59" fmla="*/ 57 h 112"/>
                  <a:gd name="T60" fmla="*/ 21 w 145"/>
                  <a:gd name="T61" fmla="*/ 49 h 112"/>
                  <a:gd name="T62" fmla="*/ 13 w 145"/>
                  <a:gd name="T63" fmla="*/ 42 h 112"/>
                  <a:gd name="T64" fmla="*/ 8 w 145"/>
                  <a:gd name="T65" fmla="*/ 30 h 112"/>
                  <a:gd name="T66" fmla="*/ 2 w 145"/>
                  <a:gd name="T67" fmla="*/ 21 h 112"/>
                  <a:gd name="T68" fmla="*/ 0 w 145"/>
                  <a:gd name="T69" fmla="*/ 15 h 112"/>
                  <a:gd name="T70" fmla="*/ 2 w 145"/>
                  <a:gd name="T71" fmla="*/ 9 h 112"/>
                  <a:gd name="T72" fmla="*/ 4 w 145"/>
                  <a:gd name="T73" fmla="*/ 5 h 112"/>
                  <a:gd name="T74" fmla="*/ 10 w 145"/>
                  <a:gd name="T75" fmla="*/ 4 h 112"/>
                  <a:gd name="T76" fmla="*/ 13 w 145"/>
                  <a:gd name="T77" fmla="*/ 0 h 112"/>
                  <a:gd name="T78" fmla="*/ 19 w 145"/>
                  <a:gd name="T79" fmla="*/ 2 h 112"/>
                  <a:gd name="T80" fmla="*/ 23 w 145"/>
                  <a:gd name="T81" fmla="*/ 4 h 112"/>
                  <a:gd name="T82" fmla="*/ 27 w 145"/>
                  <a:gd name="T83" fmla="*/ 7 h 112"/>
                  <a:gd name="T84" fmla="*/ 27 w 145"/>
                  <a:gd name="T85"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12">
                    <a:moveTo>
                      <a:pt x="27" y="7"/>
                    </a:moveTo>
                    <a:lnTo>
                      <a:pt x="30" y="17"/>
                    </a:lnTo>
                    <a:lnTo>
                      <a:pt x="36" y="25"/>
                    </a:lnTo>
                    <a:lnTo>
                      <a:pt x="42" y="32"/>
                    </a:lnTo>
                    <a:lnTo>
                      <a:pt x="48" y="38"/>
                    </a:lnTo>
                    <a:lnTo>
                      <a:pt x="53" y="44"/>
                    </a:lnTo>
                    <a:lnTo>
                      <a:pt x="59" y="47"/>
                    </a:lnTo>
                    <a:lnTo>
                      <a:pt x="67" y="51"/>
                    </a:lnTo>
                    <a:lnTo>
                      <a:pt x="74" y="55"/>
                    </a:lnTo>
                    <a:lnTo>
                      <a:pt x="82" y="57"/>
                    </a:lnTo>
                    <a:lnTo>
                      <a:pt x="89" y="59"/>
                    </a:lnTo>
                    <a:lnTo>
                      <a:pt x="95" y="63"/>
                    </a:lnTo>
                    <a:lnTo>
                      <a:pt x="105" y="64"/>
                    </a:lnTo>
                    <a:lnTo>
                      <a:pt x="114" y="66"/>
                    </a:lnTo>
                    <a:lnTo>
                      <a:pt x="124" y="70"/>
                    </a:lnTo>
                    <a:lnTo>
                      <a:pt x="135" y="72"/>
                    </a:lnTo>
                    <a:lnTo>
                      <a:pt x="145" y="76"/>
                    </a:lnTo>
                    <a:lnTo>
                      <a:pt x="143" y="112"/>
                    </a:lnTo>
                    <a:lnTo>
                      <a:pt x="131" y="108"/>
                    </a:lnTo>
                    <a:lnTo>
                      <a:pt x="118" y="104"/>
                    </a:lnTo>
                    <a:lnTo>
                      <a:pt x="107" y="101"/>
                    </a:lnTo>
                    <a:lnTo>
                      <a:pt x="97" y="99"/>
                    </a:lnTo>
                    <a:lnTo>
                      <a:pt x="88" y="95"/>
                    </a:lnTo>
                    <a:lnTo>
                      <a:pt x="78" y="91"/>
                    </a:lnTo>
                    <a:lnTo>
                      <a:pt x="69" y="85"/>
                    </a:lnTo>
                    <a:lnTo>
                      <a:pt x="59" y="82"/>
                    </a:lnTo>
                    <a:lnTo>
                      <a:pt x="51" y="76"/>
                    </a:lnTo>
                    <a:lnTo>
                      <a:pt x="44" y="70"/>
                    </a:lnTo>
                    <a:lnTo>
                      <a:pt x="34" y="63"/>
                    </a:lnTo>
                    <a:lnTo>
                      <a:pt x="29" y="57"/>
                    </a:lnTo>
                    <a:lnTo>
                      <a:pt x="21" y="49"/>
                    </a:lnTo>
                    <a:lnTo>
                      <a:pt x="13" y="42"/>
                    </a:lnTo>
                    <a:lnTo>
                      <a:pt x="8" y="30"/>
                    </a:lnTo>
                    <a:lnTo>
                      <a:pt x="2" y="21"/>
                    </a:lnTo>
                    <a:lnTo>
                      <a:pt x="0" y="15"/>
                    </a:lnTo>
                    <a:lnTo>
                      <a:pt x="2" y="9"/>
                    </a:lnTo>
                    <a:lnTo>
                      <a:pt x="4" y="5"/>
                    </a:lnTo>
                    <a:lnTo>
                      <a:pt x="10" y="4"/>
                    </a:lnTo>
                    <a:lnTo>
                      <a:pt x="13" y="0"/>
                    </a:lnTo>
                    <a:lnTo>
                      <a:pt x="19" y="2"/>
                    </a:lnTo>
                    <a:lnTo>
                      <a:pt x="23" y="4"/>
                    </a:lnTo>
                    <a:lnTo>
                      <a:pt x="27" y="7"/>
                    </a:lnTo>
                    <a:lnTo>
                      <a:pt x="27" y="7"/>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9" name="Freeform 71"/>
              <p:cNvSpPr>
                <a:spLocks/>
              </p:cNvSpPr>
              <p:nvPr/>
            </p:nvSpPr>
            <p:spPr bwMode="auto">
              <a:xfrm>
                <a:off x="2566" y="1952"/>
                <a:ext cx="21" cy="46"/>
              </a:xfrm>
              <a:custGeom>
                <a:avLst/>
                <a:gdLst>
                  <a:gd name="T0" fmla="*/ 42 w 42"/>
                  <a:gd name="T1" fmla="*/ 14 h 92"/>
                  <a:gd name="T2" fmla="*/ 36 w 42"/>
                  <a:gd name="T3" fmla="*/ 21 h 92"/>
                  <a:gd name="T4" fmla="*/ 34 w 42"/>
                  <a:gd name="T5" fmla="*/ 29 h 92"/>
                  <a:gd name="T6" fmla="*/ 33 w 42"/>
                  <a:gd name="T7" fmla="*/ 37 h 92"/>
                  <a:gd name="T8" fmla="*/ 33 w 42"/>
                  <a:gd name="T9" fmla="*/ 44 h 92"/>
                  <a:gd name="T10" fmla="*/ 33 w 42"/>
                  <a:gd name="T11" fmla="*/ 50 h 92"/>
                  <a:gd name="T12" fmla="*/ 34 w 42"/>
                  <a:gd name="T13" fmla="*/ 58 h 92"/>
                  <a:gd name="T14" fmla="*/ 34 w 42"/>
                  <a:gd name="T15" fmla="*/ 61 h 92"/>
                  <a:gd name="T16" fmla="*/ 34 w 42"/>
                  <a:gd name="T17" fmla="*/ 67 h 92"/>
                  <a:gd name="T18" fmla="*/ 34 w 42"/>
                  <a:gd name="T19" fmla="*/ 71 h 92"/>
                  <a:gd name="T20" fmla="*/ 34 w 42"/>
                  <a:gd name="T21" fmla="*/ 77 h 92"/>
                  <a:gd name="T22" fmla="*/ 33 w 42"/>
                  <a:gd name="T23" fmla="*/ 82 h 92"/>
                  <a:gd name="T24" fmla="*/ 27 w 42"/>
                  <a:gd name="T25" fmla="*/ 88 h 92"/>
                  <a:gd name="T26" fmla="*/ 21 w 42"/>
                  <a:gd name="T27" fmla="*/ 90 h 92"/>
                  <a:gd name="T28" fmla="*/ 15 w 42"/>
                  <a:gd name="T29" fmla="*/ 92 h 92"/>
                  <a:gd name="T30" fmla="*/ 10 w 42"/>
                  <a:gd name="T31" fmla="*/ 90 h 92"/>
                  <a:gd name="T32" fmla="*/ 4 w 42"/>
                  <a:gd name="T33" fmla="*/ 88 h 92"/>
                  <a:gd name="T34" fmla="*/ 0 w 42"/>
                  <a:gd name="T35" fmla="*/ 82 h 92"/>
                  <a:gd name="T36" fmla="*/ 0 w 42"/>
                  <a:gd name="T37" fmla="*/ 77 h 92"/>
                  <a:gd name="T38" fmla="*/ 0 w 42"/>
                  <a:gd name="T39" fmla="*/ 69 h 92"/>
                  <a:gd name="T40" fmla="*/ 0 w 42"/>
                  <a:gd name="T41" fmla="*/ 65 h 92"/>
                  <a:gd name="T42" fmla="*/ 0 w 42"/>
                  <a:gd name="T43" fmla="*/ 61 h 92"/>
                  <a:gd name="T44" fmla="*/ 0 w 42"/>
                  <a:gd name="T45" fmla="*/ 56 h 92"/>
                  <a:gd name="T46" fmla="*/ 0 w 42"/>
                  <a:gd name="T47" fmla="*/ 52 h 92"/>
                  <a:gd name="T48" fmla="*/ 2 w 42"/>
                  <a:gd name="T49" fmla="*/ 46 h 92"/>
                  <a:gd name="T50" fmla="*/ 4 w 42"/>
                  <a:gd name="T51" fmla="*/ 42 h 92"/>
                  <a:gd name="T52" fmla="*/ 6 w 42"/>
                  <a:gd name="T53" fmla="*/ 38 h 92"/>
                  <a:gd name="T54" fmla="*/ 10 w 42"/>
                  <a:gd name="T55" fmla="*/ 31 h 92"/>
                  <a:gd name="T56" fmla="*/ 15 w 42"/>
                  <a:gd name="T57" fmla="*/ 23 h 92"/>
                  <a:gd name="T58" fmla="*/ 17 w 42"/>
                  <a:gd name="T59" fmla="*/ 19 h 92"/>
                  <a:gd name="T60" fmla="*/ 19 w 42"/>
                  <a:gd name="T61" fmla="*/ 14 h 92"/>
                  <a:gd name="T62" fmla="*/ 23 w 42"/>
                  <a:gd name="T63" fmla="*/ 10 h 92"/>
                  <a:gd name="T64" fmla="*/ 25 w 42"/>
                  <a:gd name="T65" fmla="*/ 6 h 92"/>
                  <a:gd name="T66" fmla="*/ 33 w 42"/>
                  <a:gd name="T67" fmla="*/ 0 h 92"/>
                  <a:gd name="T68" fmla="*/ 38 w 42"/>
                  <a:gd name="T69" fmla="*/ 2 h 92"/>
                  <a:gd name="T70" fmla="*/ 40 w 42"/>
                  <a:gd name="T71" fmla="*/ 2 h 92"/>
                  <a:gd name="T72" fmla="*/ 42 w 42"/>
                  <a:gd name="T73" fmla="*/ 6 h 92"/>
                  <a:gd name="T74" fmla="*/ 42 w 42"/>
                  <a:gd name="T75" fmla="*/ 10 h 92"/>
                  <a:gd name="T76" fmla="*/ 42 w 42"/>
                  <a:gd name="T77" fmla="*/ 14 h 92"/>
                  <a:gd name="T78" fmla="*/ 42 w 42"/>
                  <a:gd name="T7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92">
                    <a:moveTo>
                      <a:pt x="42" y="14"/>
                    </a:moveTo>
                    <a:lnTo>
                      <a:pt x="36" y="21"/>
                    </a:lnTo>
                    <a:lnTo>
                      <a:pt x="34" y="29"/>
                    </a:lnTo>
                    <a:lnTo>
                      <a:pt x="33" y="37"/>
                    </a:lnTo>
                    <a:lnTo>
                      <a:pt x="33" y="44"/>
                    </a:lnTo>
                    <a:lnTo>
                      <a:pt x="33" y="50"/>
                    </a:lnTo>
                    <a:lnTo>
                      <a:pt x="34" y="58"/>
                    </a:lnTo>
                    <a:lnTo>
                      <a:pt x="34" y="61"/>
                    </a:lnTo>
                    <a:lnTo>
                      <a:pt x="34" y="67"/>
                    </a:lnTo>
                    <a:lnTo>
                      <a:pt x="34" y="71"/>
                    </a:lnTo>
                    <a:lnTo>
                      <a:pt x="34" y="77"/>
                    </a:lnTo>
                    <a:lnTo>
                      <a:pt x="33" y="82"/>
                    </a:lnTo>
                    <a:lnTo>
                      <a:pt x="27" y="88"/>
                    </a:lnTo>
                    <a:lnTo>
                      <a:pt x="21" y="90"/>
                    </a:lnTo>
                    <a:lnTo>
                      <a:pt x="15" y="92"/>
                    </a:lnTo>
                    <a:lnTo>
                      <a:pt x="10" y="90"/>
                    </a:lnTo>
                    <a:lnTo>
                      <a:pt x="4" y="88"/>
                    </a:lnTo>
                    <a:lnTo>
                      <a:pt x="0" y="82"/>
                    </a:lnTo>
                    <a:lnTo>
                      <a:pt x="0" y="77"/>
                    </a:lnTo>
                    <a:lnTo>
                      <a:pt x="0" y="69"/>
                    </a:lnTo>
                    <a:lnTo>
                      <a:pt x="0" y="65"/>
                    </a:lnTo>
                    <a:lnTo>
                      <a:pt x="0" y="61"/>
                    </a:lnTo>
                    <a:lnTo>
                      <a:pt x="0" y="56"/>
                    </a:lnTo>
                    <a:lnTo>
                      <a:pt x="0" y="52"/>
                    </a:lnTo>
                    <a:lnTo>
                      <a:pt x="2" y="46"/>
                    </a:lnTo>
                    <a:lnTo>
                      <a:pt x="4" y="42"/>
                    </a:lnTo>
                    <a:lnTo>
                      <a:pt x="6" y="38"/>
                    </a:lnTo>
                    <a:lnTo>
                      <a:pt x="10" y="31"/>
                    </a:lnTo>
                    <a:lnTo>
                      <a:pt x="15" y="23"/>
                    </a:lnTo>
                    <a:lnTo>
                      <a:pt x="17" y="19"/>
                    </a:lnTo>
                    <a:lnTo>
                      <a:pt x="19" y="14"/>
                    </a:lnTo>
                    <a:lnTo>
                      <a:pt x="23" y="10"/>
                    </a:lnTo>
                    <a:lnTo>
                      <a:pt x="25" y="6"/>
                    </a:lnTo>
                    <a:lnTo>
                      <a:pt x="33" y="0"/>
                    </a:lnTo>
                    <a:lnTo>
                      <a:pt x="38" y="2"/>
                    </a:lnTo>
                    <a:lnTo>
                      <a:pt x="40" y="2"/>
                    </a:lnTo>
                    <a:lnTo>
                      <a:pt x="42" y="6"/>
                    </a:lnTo>
                    <a:lnTo>
                      <a:pt x="42" y="10"/>
                    </a:lnTo>
                    <a:lnTo>
                      <a:pt x="42" y="14"/>
                    </a:lnTo>
                    <a:lnTo>
                      <a:pt x="42" y="14"/>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0" name="Freeform 72"/>
              <p:cNvSpPr>
                <a:spLocks/>
              </p:cNvSpPr>
              <p:nvPr/>
            </p:nvSpPr>
            <p:spPr bwMode="auto">
              <a:xfrm>
                <a:off x="2514" y="1947"/>
                <a:ext cx="73" cy="51"/>
              </a:xfrm>
              <a:custGeom>
                <a:avLst/>
                <a:gdLst>
                  <a:gd name="T0" fmla="*/ 17 w 146"/>
                  <a:gd name="T1" fmla="*/ 4 h 101"/>
                  <a:gd name="T2" fmla="*/ 20 w 146"/>
                  <a:gd name="T3" fmla="*/ 8 h 101"/>
                  <a:gd name="T4" fmla="*/ 26 w 146"/>
                  <a:gd name="T5" fmla="*/ 11 h 101"/>
                  <a:gd name="T6" fmla="*/ 30 w 146"/>
                  <a:gd name="T7" fmla="*/ 17 h 101"/>
                  <a:gd name="T8" fmla="*/ 34 w 146"/>
                  <a:gd name="T9" fmla="*/ 21 h 101"/>
                  <a:gd name="T10" fmla="*/ 36 w 146"/>
                  <a:gd name="T11" fmla="*/ 25 h 101"/>
                  <a:gd name="T12" fmla="*/ 41 w 146"/>
                  <a:gd name="T13" fmla="*/ 28 h 101"/>
                  <a:gd name="T14" fmla="*/ 45 w 146"/>
                  <a:gd name="T15" fmla="*/ 34 h 101"/>
                  <a:gd name="T16" fmla="*/ 51 w 146"/>
                  <a:gd name="T17" fmla="*/ 38 h 101"/>
                  <a:gd name="T18" fmla="*/ 55 w 146"/>
                  <a:gd name="T19" fmla="*/ 44 h 101"/>
                  <a:gd name="T20" fmla="*/ 60 w 146"/>
                  <a:gd name="T21" fmla="*/ 47 h 101"/>
                  <a:gd name="T22" fmla="*/ 66 w 146"/>
                  <a:gd name="T23" fmla="*/ 51 h 101"/>
                  <a:gd name="T24" fmla="*/ 72 w 146"/>
                  <a:gd name="T25" fmla="*/ 55 h 101"/>
                  <a:gd name="T26" fmla="*/ 78 w 146"/>
                  <a:gd name="T27" fmla="*/ 57 h 101"/>
                  <a:gd name="T28" fmla="*/ 83 w 146"/>
                  <a:gd name="T29" fmla="*/ 59 h 101"/>
                  <a:gd name="T30" fmla="*/ 89 w 146"/>
                  <a:gd name="T31" fmla="*/ 61 h 101"/>
                  <a:gd name="T32" fmla="*/ 95 w 146"/>
                  <a:gd name="T33" fmla="*/ 63 h 101"/>
                  <a:gd name="T34" fmla="*/ 98 w 146"/>
                  <a:gd name="T35" fmla="*/ 63 h 101"/>
                  <a:gd name="T36" fmla="*/ 104 w 146"/>
                  <a:gd name="T37" fmla="*/ 65 h 101"/>
                  <a:gd name="T38" fmla="*/ 110 w 146"/>
                  <a:gd name="T39" fmla="*/ 65 h 101"/>
                  <a:gd name="T40" fmla="*/ 116 w 146"/>
                  <a:gd name="T41" fmla="*/ 67 h 101"/>
                  <a:gd name="T42" fmla="*/ 123 w 146"/>
                  <a:gd name="T43" fmla="*/ 67 h 101"/>
                  <a:gd name="T44" fmla="*/ 129 w 146"/>
                  <a:gd name="T45" fmla="*/ 67 h 101"/>
                  <a:gd name="T46" fmla="*/ 138 w 146"/>
                  <a:gd name="T47" fmla="*/ 67 h 101"/>
                  <a:gd name="T48" fmla="*/ 146 w 146"/>
                  <a:gd name="T49" fmla="*/ 68 h 101"/>
                  <a:gd name="T50" fmla="*/ 144 w 146"/>
                  <a:gd name="T51" fmla="*/ 101 h 101"/>
                  <a:gd name="T52" fmla="*/ 133 w 146"/>
                  <a:gd name="T53" fmla="*/ 99 h 101"/>
                  <a:gd name="T54" fmla="*/ 123 w 146"/>
                  <a:gd name="T55" fmla="*/ 99 h 101"/>
                  <a:gd name="T56" fmla="*/ 116 w 146"/>
                  <a:gd name="T57" fmla="*/ 97 h 101"/>
                  <a:gd name="T58" fmla="*/ 108 w 146"/>
                  <a:gd name="T59" fmla="*/ 95 h 101"/>
                  <a:gd name="T60" fmla="*/ 102 w 146"/>
                  <a:gd name="T61" fmla="*/ 95 h 101"/>
                  <a:gd name="T62" fmla="*/ 95 w 146"/>
                  <a:gd name="T63" fmla="*/ 93 h 101"/>
                  <a:gd name="T64" fmla="*/ 89 w 146"/>
                  <a:gd name="T65" fmla="*/ 91 h 101"/>
                  <a:gd name="T66" fmla="*/ 83 w 146"/>
                  <a:gd name="T67" fmla="*/ 89 h 101"/>
                  <a:gd name="T68" fmla="*/ 76 w 146"/>
                  <a:gd name="T69" fmla="*/ 87 h 101"/>
                  <a:gd name="T70" fmla="*/ 72 w 146"/>
                  <a:gd name="T71" fmla="*/ 86 h 101"/>
                  <a:gd name="T72" fmla="*/ 64 w 146"/>
                  <a:gd name="T73" fmla="*/ 80 h 101"/>
                  <a:gd name="T74" fmla="*/ 59 w 146"/>
                  <a:gd name="T75" fmla="*/ 78 h 101"/>
                  <a:gd name="T76" fmla="*/ 53 w 146"/>
                  <a:gd name="T77" fmla="*/ 74 h 101"/>
                  <a:gd name="T78" fmla="*/ 47 w 146"/>
                  <a:gd name="T79" fmla="*/ 68 h 101"/>
                  <a:gd name="T80" fmla="*/ 39 w 146"/>
                  <a:gd name="T81" fmla="*/ 63 h 101"/>
                  <a:gd name="T82" fmla="*/ 32 w 146"/>
                  <a:gd name="T83" fmla="*/ 57 h 101"/>
                  <a:gd name="T84" fmla="*/ 28 w 146"/>
                  <a:gd name="T85" fmla="*/ 51 h 101"/>
                  <a:gd name="T86" fmla="*/ 24 w 146"/>
                  <a:gd name="T87" fmla="*/ 47 h 101"/>
                  <a:gd name="T88" fmla="*/ 20 w 146"/>
                  <a:gd name="T89" fmla="*/ 42 h 101"/>
                  <a:gd name="T90" fmla="*/ 19 w 146"/>
                  <a:gd name="T91" fmla="*/ 38 h 101"/>
                  <a:gd name="T92" fmla="*/ 13 w 146"/>
                  <a:gd name="T93" fmla="*/ 32 h 101"/>
                  <a:gd name="T94" fmla="*/ 11 w 146"/>
                  <a:gd name="T95" fmla="*/ 27 h 101"/>
                  <a:gd name="T96" fmla="*/ 7 w 146"/>
                  <a:gd name="T97" fmla="*/ 23 h 101"/>
                  <a:gd name="T98" fmla="*/ 3 w 146"/>
                  <a:gd name="T99" fmla="*/ 17 h 101"/>
                  <a:gd name="T100" fmla="*/ 0 w 146"/>
                  <a:gd name="T101" fmla="*/ 13 h 101"/>
                  <a:gd name="T102" fmla="*/ 0 w 146"/>
                  <a:gd name="T103" fmla="*/ 9 h 101"/>
                  <a:gd name="T104" fmla="*/ 0 w 146"/>
                  <a:gd name="T105" fmla="*/ 4 h 101"/>
                  <a:gd name="T106" fmla="*/ 1 w 146"/>
                  <a:gd name="T107" fmla="*/ 2 h 101"/>
                  <a:gd name="T108" fmla="*/ 3 w 146"/>
                  <a:gd name="T109" fmla="*/ 0 h 101"/>
                  <a:gd name="T110" fmla="*/ 9 w 146"/>
                  <a:gd name="T111" fmla="*/ 0 h 101"/>
                  <a:gd name="T112" fmla="*/ 13 w 146"/>
                  <a:gd name="T113" fmla="*/ 0 h 101"/>
                  <a:gd name="T114" fmla="*/ 17 w 146"/>
                  <a:gd name="T115" fmla="*/ 4 h 101"/>
                  <a:gd name="T116" fmla="*/ 17 w 146"/>
                  <a:gd name="T117"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01">
                    <a:moveTo>
                      <a:pt x="17" y="4"/>
                    </a:moveTo>
                    <a:lnTo>
                      <a:pt x="20" y="8"/>
                    </a:lnTo>
                    <a:lnTo>
                      <a:pt x="26" y="11"/>
                    </a:lnTo>
                    <a:lnTo>
                      <a:pt x="30" y="17"/>
                    </a:lnTo>
                    <a:lnTo>
                      <a:pt x="34" y="21"/>
                    </a:lnTo>
                    <a:lnTo>
                      <a:pt x="36" y="25"/>
                    </a:lnTo>
                    <a:lnTo>
                      <a:pt x="41" y="28"/>
                    </a:lnTo>
                    <a:lnTo>
                      <a:pt x="45" y="34"/>
                    </a:lnTo>
                    <a:lnTo>
                      <a:pt x="51" y="38"/>
                    </a:lnTo>
                    <a:lnTo>
                      <a:pt x="55" y="44"/>
                    </a:lnTo>
                    <a:lnTo>
                      <a:pt x="60" y="47"/>
                    </a:lnTo>
                    <a:lnTo>
                      <a:pt x="66" y="51"/>
                    </a:lnTo>
                    <a:lnTo>
                      <a:pt x="72" y="55"/>
                    </a:lnTo>
                    <a:lnTo>
                      <a:pt x="78" y="57"/>
                    </a:lnTo>
                    <a:lnTo>
                      <a:pt x="83" y="59"/>
                    </a:lnTo>
                    <a:lnTo>
                      <a:pt x="89" y="61"/>
                    </a:lnTo>
                    <a:lnTo>
                      <a:pt x="95" y="63"/>
                    </a:lnTo>
                    <a:lnTo>
                      <a:pt x="98" y="63"/>
                    </a:lnTo>
                    <a:lnTo>
                      <a:pt x="104" y="65"/>
                    </a:lnTo>
                    <a:lnTo>
                      <a:pt x="110" y="65"/>
                    </a:lnTo>
                    <a:lnTo>
                      <a:pt x="116" y="67"/>
                    </a:lnTo>
                    <a:lnTo>
                      <a:pt x="123" y="67"/>
                    </a:lnTo>
                    <a:lnTo>
                      <a:pt x="129" y="67"/>
                    </a:lnTo>
                    <a:lnTo>
                      <a:pt x="138" y="67"/>
                    </a:lnTo>
                    <a:lnTo>
                      <a:pt x="146" y="68"/>
                    </a:lnTo>
                    <a:lnTo>
                      <a:pt x="144" y="101"/>
                    </a:lnTo>
                    <a:lnTo>
                      <a:pt x="133" y="99"/>
                    </a:lnTo>
                    <a:lnTo>
                      <a:pt x="123" y="99"/>
                    </a:lnTo>
                    <a:lnTo>
                      <a:pt x="116" y="97"/>
                    </a:lnTo>
                    <a:lnTo>
                      <a:pt x="108" y="95"/>
                    </a:lnTo>
                    <a:lnTo>
                      <a:pt x="102" y="95"/>
                    </a:lnTo>
                    <a:lnTo>
                      <a:pt x="95" y="93"/>
                    </a:lnTo>
                    <a:lnTo>
                      <a:pt x="89" y="91"/>
                    </a:lnTo>
                    <a:lnTo>
                      <a:pt x="83" y="89"/>
                    </a:lnTo>
                    <a:lnTo>
                      <a:pt x="76" y="87"/>
                    </a:lnTo>
                    <a:lnTo>
                      <a:pt x="72" y="86"/>
                    </a:lnTo>
                    <a:lnTo>
                      <a:pt x="64" y="80"/>
                    </a:lnTo>
                    <a:lnTo>
                      <a:pt x="59" y="78"/>
                    </a:lnTo>
                    <a:lnTo>
                      <a:pt x="53" y="74"/>
                    </a:lnTo>
                    <a:lnTo>
                      <a:pt x="47" y="68"/>
                    </a:lnTo>
                    <a:lnTo>
                      <a:pt x="39" y="63"/>
                    </a:lnTo>
                    <a:lnTo>
                      <a:pt x="32" y="57"/>
                    </a:lnTo>
                    <a:lnTo>
                      <a:pt x="28" y="51"/>
                    </a:lnTo>
                    <a:lnTo>
                      <a:pt x="24" y="47"/>
                    </a:lnTo>
                    <a:lnTo>
                      <a:pt x="20" y="42"/>
                    </a:lnTo>
                    <a:lnTo>
                      <a:pt x="19" y="38"/>
                    </a:lnTo>
                    <a:lnTo>
                      <a:pt x="13" y="32"/>
                    </a:lnTo>
                    <a:lnTo>
                      <a:pt x="11" y="27"/>
                    </a:lnTo>
                    <a:lnTo>
                      <a:pt x="7" y="23"/>
                    </a:lnTo>
                    <a:lnTo>
                      <a:pt x="3" y="17"/>
                    </a:lnTo>
                    <a:lnTo>
                      <a:pt x="0" y="13"/>
                    </a:lnTo>
                    <a:lnTo>
                      <a:pt x="0" y="9"/>
                    </a:lnTo>
                    <a:lnTo>
                      <a:pt x="0" y="4"/>
                    </a:lnTo>
                    <a:lnTo>
                      <a:pt x="1" y="2"/>
                    </a:lnTo>
                    <a:lnTo>
                      <a:pt x="3" y="0"/>
                    </a:lnTo>
                    <a:lnTo>
                      <a:pt x="9" y="0"/>
                    </a:lnTo>
                    <a:lnTo>
                      <a:pt x="13" y="0"/>
                    </a:lnTo>
                    <a:lnTo>
                      <a:pt x="17" y="4"/>
                    </a:lnTo>
                    <a:lnTo>
                      <a:pt x="17" y="4"/>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1" name="Freeform 73"/>
              <p:cNvSpPr>
                <a:spLocks/>
              </p:cNvSpPr>
              <p:nvPr/>
            </p:nvSpPr>
            <p:spPr bwMode="auto">
              <a:xfrm>
                <a:off x="2483" y="1977"/>
                <a:ext cx="60" cy="120"/>
              </a:xfrm>
              <a:custGeom>
                <a:avLst/>
                <a:gdLst>
                  <a:gd name="T0" fmla="*/ 118 w 120"/>
                  <a:gd name="T1" fmla="*/ 21 h 240"/>
                  <a:gd name="T2" fmla="*/ 114 w 120"/>
                  <a:gd name="T3" fmla="*/ 42 h 240"/>
                  <a:gd name="T4" fmla="*/ 112 w 120"/>
                  <a:gd name="T5" fmla="*/ 61 h 240"/>
                  <a:gd name="T6" fmla="*/ 108 w 120"/>
                  <a:gd name="T7" fmla="*/ 78 h 240"/>
                  <a:gd name="T8" fmla="*/ 104 w 120"/>
                  <a:gd name="T9" fmla="*/ 95 h 240"/>
                  <a:gd name="T10" fmla="*/ 99 w 120"/>
                  <a:gd name="T11" fmla="*/ 114 h 240"/>
                  <a:gd name="T12" fmla="*/ 93 w 120"/>
                  <a:gd name="T13" fmla="*/ 131 h 240"/>
                  <a:gd name="T14" fmla="*/ 85 w 120"/>
                  <a:gd name="T15" fmla="*/ 152 h 240"/>
                  <a:gd name="T16" fmla="*/ 78 w 120"/>
                  <a:gd name="T17" fmla="*/ 167 h 240"/>
                  <a:gd name="T18" fmla="*/ 72 w 120"/>
                  <a:gd name="T19" fmla="*/ 177 h 240"/>
                  <a:gd name="T20" fmla="*/ 66 w 120"/>
                  <a:gd name="T21" fmla="*/ 186 h 240"/>
                  <a:gd name="T22" fmla="*/ 61 w 120"/>
                  <a:gd name="T23" fmla="*/ 194 h 240"/>
                  <a:gd name="T24" fmla="*/ 53 w 120"/>
                  <a:gd name="T25" fmla="*/ 205 h 240"/>
                  <a:gd name="T26" fmla="*/ 42 w 120"/>
                  <a:gd name="T27" fmla="*/ 219 h 240"/>
                  <a:gd name="T28" fmla="*/ 36 w 120"/>
                  <a:gd name="T29" fmla="*/ 228 h 240"/>
                  <a:gd name="T30" fmla="*/ 26 w 120"/>
                  <a:gd name="T31" fmla="*/ 238 h 240"/>
                  <a:gd name="T32" fmla="*/ 13 w 120"/>
                  <a:gd name="T33" fmla="*/ 240 h 240"/>
                  <a:gd name="T34" fmla="*/ 2 w 120"/>
                  <a:gd name="T35" fmla="*/ 230 h 240"/>
                  <a:gd name="T36" fmla="*/ 0 w 120"/>
                  <a:gd name="T37" fmla="*/ 219 h 240"/>
                  <a:gd name="T38" fmla="*/ 5 w 120"/>
                  <a:gd name="T39" fmla="*/ 207 h 240"/>
                  <a:gd name="T40" fmla="*/ 13 w 120"/>
                  <a:gd name="T41" fmla="*/ 198 h 240"/>
                  <a:gd name="T42" fmla="*/ 21 w 120"/>
                  <a:gd name="T43" fmla="*/ 186 h 240"/>
                  <a:gd name="T44" fmla="*/ 30 w 120"/>
                  <a:gd name="T45" fmla="*/ 171 h 240"/>
                  <a:gd name="T46" fmla="*/ 38 w 120"/>
                  <a:gd name="T47" fmla="*/ 160 h 240"/>
                  <a:gd name="T48" fmla="*/ 43 w 120"/>
                  <a:gd name="T49" fmla="*/ 150 h 240"/>
                  <a:gd name="T50" fmla="*/ 51 w 120"/>
                  <a:gd name="T51" fmla="*/ 133 h 240"/>
                  <a:gd name="T52" fmla="*/ 59 w 120"/>
                  <a:gd name="T53" fmla="*/ 116 h 240"/>
                  <a:gd name="T54" fmla="*/ 68 w 120"/>
                  <a:gd name="T55" fmla="*/ 99 h 240"/>
                  <a:gd name="T56" fmla="*/ 74 w 120"/>
                  <a:gd name="T57" fmla="*/ 85 h 240"/>
                  <a:gd name="T58" fmla="*/ 81 w 120"/>
                  <a:gd name="T59" fmla="*/ 70 h 240"/>
                  <a:gd name="T60" fmla="*/ 87 w 120"/>
                  <a:gd name="T61" fmla="*/ 53 h 240"/>
                  <a:gd name="T62" fmla="*/ 93 w 120"/>
                  <a:gd name="T63" fmla="*/ 36 h 240"/>
                  <a:gd name="T64" fmla="*/ 97 w 120"/>
                  <a:gd name="T65" fmla="*/ 19 h 240"/>
                  <a:gd name="T66" fmla="*/ 99 w 120"/>
                  <a:gd name="T67" fmla="*/ 4 h 240"/>
                  <a:gd name="T68" fmla="*/ 106 w 120"/>
                  <a:gd name="T69" fmla="*/ 0 h 240"/>
                  <a:gd name="T70" fmla="*/ 112 w 120"/>
                  <a:gd name="T71" fmla="*/ 0 h 240"/>
                  <a:gd name="T72" fmla="*/ 120 w 120"/>
                  <a:gd name="T73" fmla="*/ 6 h 240"/>
                  <a:gd name="T74" fmla="*/ 120 w 120"/>
                  <a:gd name="T75" fmla="*/ 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240">
                    <a:moveTo>
                      <a:pt x="120" y="11"/>
                    </a:moveTo>
                    <a:lnTo>
                      <a:pt x="118" y="21"/>
                    </a:lnTo>
                    <a:lnTo>
                      <a:pt x="116" y="32"/>
                    </a:lnTo>
                    <a:lnTo>
                      <a:pt x="114" y="42"/>
                    </a:lnTo>
                    <a:lnTo>
                      <a:pt x="112" y="51"/>
                    </a:lnTo>
                    <a:lnTo>
                      <a:pt x="112" y="61"/>
                    </a:lnTo>
                    <a:lnTo>
                      <a:pt x="110" y="70"/>
                    </a:lnTo>
                    <a:lnTo>
                      <a:pt x="108" y="78"/>
                    </a:lnTo>
                    <a:lnTo>
                      <a:pt x="106" y="87"/>
                    </a:lnTo>
                    <a:lnTo>
                      <a:pt x="104" y="95"/>
                    </a:lnTo>
                    <a:lnTo>
                      <a:pt x="100" y="105"/>
                    </a:lnTo>
                    <a:lnTo>
                      <a:pt x="99" y="114"/>
                    </a:lnTo>
                    <a:lnTo>
                      <a:pt x="97" y="122"/>
                    </a:lnTo>
                    <a:lnTo>
                      <a:pt x="93" y="131"/>
                    </a:lnTo>
                    <a:lnTo>
                      <a:pt x="89" y="141"/>
                    </a:lnTo>
                    <a:lnTo>
                      <a:pt x="85" y="152"/>
                    </a:lnTo>
                    <a:lnTo>
                      <a:pt x="81" y="163"/>
                    </a:lnTo>
                    <a:lnTo>
                      <a:pt x="78" y="167"/>
                    </a:lnTo>
                    <a:lnTo>
                      <a:pt x="74" y="171"/>
                    </a:lnTo>
                    <a:lnTo>
                      <a:pt x="72" y="177"/>
                    </a:lnTo>
                    <a:lnTo>
                      <a:pt x="70" y="181"/>
                    </a:lnTo>
                    <a:lnTo>
                      <a:pt x="66" y="186"/>
                    </a:lnTo>
                    <a:lnTo>
                      <a:pt x="64" y="190"/>
                    </a:lnTo>
                    <a:lnTo>
                      <a:pt x="61" y="194"/>
                    </a:lnTo>
                    <a:lnTo>
                      <a:pt x="59" y="198"/>
                    </a:lnTo>
                    <a:lnTo>
                      <a:pt x="53" y="205"/>
                    </a:lnTo>
                    <a:lnTo>
                      <a:pt x="45" y="215"/>
                    </a:lnTo>
                    <a:lnTo>
                      <a:pt x="42" y="219"/>
                    </a:lnTo>
                    <a:lnTo>
                      <a:pt x="40" y="222"/>
                    </a:lnTo>
                    <a:lnTo>
                      <a:pt x="36" y="228"/>
                    </a:lnTo>
                    <a:lnTo>
                      <a:pt x="32" y="232"/>
                    </a:lnTo>
                    <a:lnTo>
                      <a:pt x="26" y="238"/>
                    </a:lnTo>
                    <a:lnTo>
                      <a:pt x="19" y="240"/>
                    </a:lnTo>
                    <a:lnTo>
                      <a:pt x="13" y="240"/>
                    </a:lnTo>
                    <a:lnTo>
                      <a:pt x="7" y="236"/>
                    </a:lnTo>
                    <a:lnTo>
                      <a:pt x="2" y="230"/>
                    </a:lnTo>
                    <a:lnTo>
                      <a:pt x="0" y="224"/>
                    </a:lnTo>
                    <a:lnTo>
                      <a:pt x="0" y="219"/>
                    </a:lnTo>
                    <a:lnTo>
                      <a:pt x="3" y="211"/>
                    </a:lnTo>
                    <a:lnTo>
                      <a:pt x="5" y="207"/>
                    </a:lnTo>
                    <a:lnTo>
                      <a:pt x="9" y="201"/>
                    </a:lnTo>
                    <a:lnTo>
                      <a:pt x="13" y="198"/>
                    </a:lnTo>
                    <a:lnTo>
                      <a:pt x="15" y="194"/>
                    </a:lnTo>
                    <a:lnTo>
                      <a:pt x="21" y="186"/>
                    </a:lnTo>
                    <a:lnTo>
                      <a:pt x="26" y="179"/>
                    </a:lnTo>
                    <a:lnTo>
                      <a:pt x="30" y="171"/>
                    </a:lnTo>
                    <a:lnTo>
                      <a:pt x="36" y="163"/>
                    </a:lnTo>
                    <a:lnTo>
                      <a:pt x="38" y="160"/>
                    </a:lnTo>
                    <a:lnTo>
                      <a:pt x="42" y="154"/>
                    </a:lnTo>
                    <a:lnTo>
                      <a:pt x="43" y="150"/>
                    </a:lnTo>
                    <a:lnTo>
                      <a:pt x="47" y="144"/>
                    </a:lnTo>
                    <a:lnTo>
                      <a:pt x="51" y="133"/>
                    </a:lnTo>
                    <a:lnTo>
                      <a:pt x="55" y="125"/>
                    </a:lnTo>
                    <a:lnTo>
                      <a:pt x="59" y="116"/>
                    </a:lnTo>
                    <a:lnTo>
                      <a:pt x="64" y="108"/>
                    </a:lnTo>
                    <a:lnTo>
                      <a:pt x="68" y="99"/>
                    </a:lnTo>
                    <a:lnTo>
                      <a:pt x="72" y="91"/>
                    </a:lnTo>
                    <a:lnTo>
                      <a:pt x="74" y="85"/>
                    </a:lnTo>
                    <a:lnTo>
                      <a:pt x="80" y="78"/>
                    </a:lnTo>
                    <a:lnTo>
                      <a:pt x="81" y="70"/>
                    </a:lnTo>
                    <a:lnTo>
                      <a:pt x="85" y="63"/>
                    </a:lnTo>
                    <a:lnTo>
                      <a:pt x="87" y="53"/>
                    </a:lnTo>
                    <a:lnTo>
                      <a:pt x="89" y="46"/>
                    </a:lnTo>
                    <a:lnTo>
                      <a:pt x="93" y="36"/>
                    </a:lnTo>
                    <a:lnTo>
                      <a:pt x="95" y="28"/>
                    </a:lnTo>
                    <a:lnTo>
                      <a:pt x="97" y="19"/>
                    </a:lnTo>
                    <a:lnTo>
                      <a:pt x="99" y="9"/>
                    </a:lnTo>
                    <a:lnTo>
                      <a:pt x="99" y="4"/>
                    </a:lnTo>
                    <a:lnTo>
                      <a:pt x="102" y="2"/>
                    </a:lnTo>
                    <a:lnTo>
                      <a:pt x="106" y="0"/>
                    </a:lnTo>
                    <a:lnTo>
                      <a:pt x="110" y="0"/>
                    </a:lnTo>
                    <a:lnTo>
                      <a:pt x="112" y="0"/>
                    </a:lnTo>
                    <a:lnTo>
                      <a:pt x="116" y="4"/>
                    </a:lnTo>
                    <a:lnTo>
                      <a:pt x="120" y="6"/>
                    </a:lnTo>
                    <a:lnTo>
                      <a:pt x="120" y="11"/>
                    </a:lnTo>
                    <a:lnTo>
                      <a:pt x="120" y="11"/>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2" name="Freeform 74"/>
              <p:cNvSpPr>
                <a:spLocks/>
              </p:cNvSpPr>
              <p:nvPr/>
            </p:nvSpPr>
            <p:spPr bwMode="auto">
              <a:xfrm>
                <a:off x="2467" y="2079"/>
                <a:ext cx="119" cy="93"/>
              </a:xfrm>
              <a:custGeom>
                <a:avLst/>
                <a:gdLst>
                  <a:gd name="T0" fmla="*/ 25 w 238"/>
                  <a:gd name="T1" fmla="*/ 12 h 187"/>
                  <a:gd name="T2" fmla="*/ 29 w 238"/>
                  <a:gd name="T3" fmla="*/ 29 h 187"/>
                  <a:gd name="T4" fmla="*/ 33 w 238"/>
                  <a:gd name="T5" fmla="*/ 44 h 187"/>
                  <a:gd name="T6" fmla="*/ 38 w 238"/>
                  <a:gd name="T7" fmla="*/ 57 h 187"/>
                  <a:gd name="T8" fmla="*/ 48 w 238"/>
                  <a:gd name="T9" fmla="*/ 71 h 187"/>
                  <a:gd name="T10" fmla="*/ 57 w 238"/>
                  <a:gd name="T11" fmla="*/ 82 h 187"/>
                  <a:gd name="T12" fmla="*/ 67 w 238"/>
                  <a:gd name="T13" fmla="*/ 95 h 187"/>
                  <a:gd name="T14" fmla="*/ 78 w 238"/>
                  <a:gd name="T15" fmla="*/ 103 h 187"/>
                  <a:gd name="T16" fmla="*/ 92 w 238"/>
                  <a:gd name="T17" fmla="*/ 115 h 187"/>
                  <a:gd name="T18" fmla="*/ 105 w 238"/>
                  <a:gd name="T19" fmla="*/ 122 h 187"/>
                  <a:gd name="T20" fmla="*/ 118 w 238"/>
                  <a:gd name="T21" fmla="*/ 128 h 187"/>
                  <a:gd name="T22" fmla="*/ 133 w 238"/>
                  <a:gd name="T23" fmla="*/ 134 h 187"/>
                  <a:gd name="T24" fmla="*/ 151 w 238"/>
                  <a:gd name="T25" fmla="*/ 139 h 187"/>
                  <a:gd name="T26" fmla="*/ 166 w 238"/>
                  <a:gd name="T27" fmla="*/ 143 h 187"/>
                  <a:gd name="T28" fmla="*/ 183 w 238"/>
                  <a:gd name="T29" fmla="*/ 145 h 187"/>
                  <a:gd name="T30" fmla="*/ 198 w 238"/>
                  <a:gd name="T31" fmla="*/ 147 h 187"/>
                  <a:gd name="T32" fmla="*/ 217 w 238"/>
                  <a:gd name="T33" fmla="*/ 147 h 187"/>
                  <a:gd name="T34" fmla="*/ 221 w 238"/>
                  <a:gd name="T35" fmla="*/ 147 h 187"/>
                  <a:gd name="T36" fmla="*/ 225 w 238"/>
                  <a:gd name="T37" fmla="*/ 149 h 187"/>
                  <a:gd name="T38" fmla="*/ 227 w 238"/>
                  <a:gd name="T39" fmla="*/ 151 h 187"/>
                  <a:gd name="T40" fmla="*/ 232 w 238"/>
                  <a:gd name="T41" fmla="*/ 153 h 187"/>
                  <a:gd name="T42" fmla="*/ 236 w 238"/>
                  <a:gd name="T43" fmla="*/ 158 h 187"/>
                  <a:gd name="T44" fmla="*/ 238 w 238"/>
                  <a:gd name="T45" fmla="*/ 166 h 187"/>
                  <a:gd name="T46" fmla="*/ 236 w 238"/>
                  <a:gd name="T47" fmla="*/ 173 h 187"/>
                  <a:gd name="T48" fmla="*/ 232 w 238"/>
                  <a:gd name="T49" fmla="*/ 179 h 187"/>
                  <a:gd name="T50" fmla="*/ 227 w 238"/>
                  <a:gd name="T51" fmla="*/ 181 h 187"/>
                  <a:gd name="T52" fmla="*/ 225 w 238"/>
                  <a:gd name="T53" fmla="*/ 185 h 187"/>
                  <a:gd name="T54" fmla="*/ 221 w 238"/>
                  <a:gd name="T55" fmla="*/ 185 h 187"/>
                  <a:gd name="T56" fmla="*/ 217 w 238"/>
                  <a:gd name="T57" fmla="*/ 187 h 187"/>
                  <a:gd name="T58" fmla="*/ 196 w 238"/>
                  <a:gd name="T59" fmla="*/ 185 h 187"/>
                  <a:gd name="T60" fmla="*/ 177 w 238"/>
                  <a:gd name="T61" fmla="*/ 183 h 187"/>
                  <a:gd name="T62" fmla="*/ 158 w 238"/>
                  <a:gd name="T63" fmla="*/ 179 h 187"/>
                  <a:gd name="T64" fmla="*/ 139 w 238"/>
                  <a:gd name="T65" fmla="*/ 173 h 187"/>
                  <a:gd name="T66" fmla="*/ 122 w 238"/>
                  <a:gd name="T67" fmla="*/ 168 h 187"/>
                  <a:gd name="T68" fmla="*/ 105 w 238"/>
                  <a:gd name="T69" fmla="*/ 160 h 187"/>
                  <a:gd name="T70" fmla="*/ 90 w 238"/>
                  <a:gd name="T71" fmla="*/ 151 h 187"/>
                  <a:gd name="T72" fmla="*/ 75 w 238"/>
                  <a:gd name="T73" fmla="*/ 141 h 187"/>
                  <a:gd name="T74" fmla="*/ 61 w 238"/>
                  <a:gd name="T75" fmla="*/ 130 h 187"/>
                  <a:gd name="T76" fmla="*/ 48 w 238"/>
                  <a:gd name="T77" fmla="*/ 116 h 187"/>
                  <a:gd name="T78" fmla="*/ 35 w 238"/>
                  <a:gd name="T79" fmla="*/ 103 h 187"/>
                  <a:gd name="T80" fmla="*/ 25 w 238"/>
                  <a:gd name="T81" fmla="*/ 88 h 187"/>
                  <a:gd name="T82" fmla="*/ 16 w 238"/>
                  <a:gd name="T83" fmla="*/ 71 h 187"/>
                  <a:gd name="T84" fmla="*/ 10 w 238"/>
                  <a:gd name="T85" fmla="*/ 54 h 187"/>
                  <a:gd name="T86" fmla="*/ 4 w 238"/>
                  <a:gd name="T87" fmla="*/ 35 h 187"/>
                  <a:gd name="T88" fmla="*/ 2 w 238"/>
                  <a:gd name="T89" fmla="*/ 16 h 187"/>
                  <a:gd name="T90" fmla="*/ 0 w 238"/>
                  <a:gd name="T91" fmla="*/ 10 h 187"/>
                  <a:gd name="T92" fmla="*/ 2 w 238"/>
                  <a:gd name="T93" fmla="*/ 6 h 187"/>
                  <a:gd name="T94" fmla="*/ 6 w 238"/>
                  <a:gd name="T95" fmla="*/ 2 h 187"/>
                  <a:gd name="T96" fmla="*/ 12 w 238"/>
                  <a:gd name="T97" fmla="*/ 2 h 187"/>
                  <a:gd name="T98" fmla="*/ 16 w 238"/>
                  <a:gd name="T99" fmla="*/ 0 h 187"/>
                  <a:gd name="T100" fmla="*/ 19 w 238"/>
                  <a:gd name="T101" fmla="*/ 4 h 187"/>
                  <a:gd name="T102" fmla="*/ 23 w 238"/>
                  <a:gd name="T103" fmla="*/ 6 h 187"/>
                  <a:gd name="T104" fmla="*/ 25 w 238"/>
                  <a:gd name="T105" fmla="*/ 12 h 187"/>
                  <a:gd name="T106" fmla="*/ 25 w 238"/>
                  <a:gd name="T107"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8" h="187">
                    <a:moveTo>
                      <a:pt x="25" y="12"/>
                    </a:moveTo>
                    <a:lnTo>
                      <a:pt x="29" y="29"/>
                    </a:lnTo>
                    <a:lnTo>
                      <a:pt x="33" y="44"/>
                    </a:lnTo>
                    <a:lnTo>
                      <a:pt x="38" y="57"/>
                    </a:lnTo>
                    <a:lnTo>
                      <a:pt x="48" y="71"/>
                    </a:lnTo>
                    <a:lnTo>
                      <a:pt x="57" y="82"/>
                    </a:lnTo>
                    <a:lnTo>
                      <a:pt x="67" y="95"/>
                    </a:lnTo>
                    <a:lnTo>
                      <a:pt x="78" y="103"/>
                    </a:lnTo>
                    <a:lnTo>
                      <a:pt x="92" y="115"/>
                    </a:lnTo>
                    <a:lnTo>
                      <a:pt x="105" y="122"/>
                    </a:lnTo>
                    <a:lnTo>
                      <a:pt x="118" y="128"/>
                    </a:lnTo>
                    <a:lnTo>
                      <a:pt x="133" y="134"/>
                    </a:lnTo>
                    <a:lnTo>
                      <a:pt x="151" y="139"/>
                    </a:lnTo>
                    <a:lnTo>
                      <a:pt x="166" y="143"/>
                    </a:lnTo>
                    <a:lnTo>
                      <a:pt x="183" y="145"/>
                    </a:lnTo>
                    <a:lnTo>
                      <a:pt x="198" y="147"/>
                    </a:lnTo>
                    <a:lnTo>
                      <a:pt x="217" y="147"/>
                    </a:lnTo>
                    <a:lnTo>
                      <a:pt x="221" y="147"/>
                    </a:lnTo>
                    <a:lnTo>
                      <a:pt x="225" y="149"/>
                    </a:lnTo>
                    <a:lnTo>
                      <a:pt x="227" y="151"/>
                    </a:lnTo>
                    <a:lnTo>
                      <a:pt x="232" y="153"/>
                    </a:lnTo>
                    <a:lnTo>
                      <a:pt x="236" y="158"/>
                    </a:lnTo>
                    <a:lnTo>
                      <a:pt x="238" y="166"/>
                    </a:lnTo>
                    <a:lnTo>
                      <a:pt x="236" y="173"/>
                    </a:lnTo>
                    <a:lnTo>
                      <a:pt x="232" y="179"/>
                    </a:lnTo>
                    <a:lnTo>
                      <a:pt x="227" y="181"/>
                    </a:lnTo>
                    <a:lnTo>
                      <a:pt x="225" y="185"/>
                    </a:lnTo>
                    <a:lnTo>
                      <a:pt x="221" y="185"/>
                    </a:lnTo>
                    <a:lnTo>
                      <a:pt x="217" y="187"/>
                    </a:lnTo>
                    <a:lnTo>
                      <a:pt x="196" y="185"/>
                    </a:lnTo>
                    <a:lnTo>
                      <a:pt x="177" y="183"/>
                    </a:lnTo>
                    <a:lnTo>
                      <a:pt x="158" y="179"/>
                    </a:lnTo>
                    <a:lnTo>
                      <a:pt x="139" y="173"/>
                    </a:lnTo>
                    <a:lnTo>
                      <a:pt x="122" y="168"/>
                    </a:lnTo>
                    <a:lnTo>
                      <a:pt x="105" y="160"/>
                    </a:lnTo>
                    <a:lnTo>
                      <a:pt x="90" y="151"/>
                    </a:lnTo>
                    <a:lnTo>
                      <a:pt x="75" y="141"/>
                    </a:lnTo>
                    <a:lnTo>
                      <a:pt x="61" y="130"/>
                    </a:lnTo>
                    <a:lnTo>
                      <a:pt x="48" y="116"/>
                    </a:lnTo>
                    <a:lnTo>
                      <a:pt x="35" y="103"/>
                    </a:lnTo>
                    <a:lnTo>
                      <a:pt x="25" y="88"/>
                    </a:lnTo>
                    <a:lnTo>
                      <a:pt x="16" y="71"/>
                    </a:lnTo>
                    <a:lnTo>
                      <a:pt x="10" y="54"/>
                    </a:lnTo>
                    <a:lnTo>
                      <a:pt x="4" y="35"/>
                    </a:lnTo>
                    <a:lnTo>
                      <a:pt x="2" y="16"/>
                    </a:lnTo>
                    <a:lnTo>
                      <a:pt x="0" y="10"/>
                    </a:lnTo>
                    <a:lnTo>
                      <a:pt x="2" y="6"/>
                    </a:lnTo>
                    <a:lnTo>
                      <a:pt x="6" y="2"/>
                    </a:lnTo>
                    <a:lnTo>
                      <a:pt x="12" y="2"/>
                    </a:lnTo>
                    <a:lnTo>
                      <a:pt x="16" y="0"/>
                    </a:lnTo>
                    <a:lnTo>
                      <a:pt x="19" y="4"/>
                    </a:lnTo>
                    <a:lnTo>
                      <a:pt x="23" y="6"/>
                    </a:lnTo>
                    <a:lnTo>
                      <a:pt x="25" y="12"/>
                    </a:lnTo>
                    <a:lnTo>
                      <a:pt x="25" y="12"/>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3" name="Freeform 75"/>
              <p:cNvSpPr>
                <a:spLocks/>
              </p:cNvSpPr>
              <p:nvPr/>
            </p:nvSpPr>
            <p:spPr bwMode="auto">
              <a:xfrm>
                <a:off x="2547" y="2028"/>
                <a:ext cx="84" cy="36"/>
              </a:xfrm>
              <a:custGeom>
                <a:avLst/>
                <a:gdLst>
                  <a:gd name="T0" fmla="*/ 29 w 168"/>
                  <a:gd name="T1" fmla="*/ 5 h 72"/>
                  <a:gd name="T2" fmla="*/ 34 w 168"/>
                  <a:gd name="T3" fmla="*/ 11 h 72"/>
                  <a:gd name="T4" fmla="*/ 40 w 168"/>
                  <a:gd name="T5" fmla="*/ 15 h 72"/>
                  <a:gd name="T6" fmla="*/ 46 w 168"/>
                  <a:gd name="T7" fmla="*/ 19 h 72"/>
                  <a:gd name="T8" fmla="*/ 53 w 168"/>
                  <a:gd name="T9" fmla="*/ 24 h 72"/>
                  <a:gd name="T10" fmla="*/ 61 w 168"/>
                  <a:gd name="T11" fmla="*/ 26 h 72"/>
                  <a:gd name="T12" fmla="*/ 71 w 168"/>
                  <a:gd name="T13" fmla="*/ 28 h 72"/>
                  <a:gd name="T14" fmla="*/ 78 w 168"/>
                  <a:gd name="T15" fmla="*/ 30 h 72"/>
                  <a:gd name="T16" fmla="*/ 86 w 168"/>
                  <a:gd name="T17" fmla="*/ 32 h 72"/>
                  <a:gd name="T18" fmla="*/ 91 w 168"/>
                  <a:gd name="T19" fmla="*/ 32 h 72"/>
                  <a:gd name="T20" fmla="*/ 101 w 168"/>
                  <a:gd name="T21" fmla="*/ 32 h 72"/>
                  <a:gd name="T22" fmla="*/ 109 w 168"/>
                  <a:gd name="T23" fmla="*/ 32 h 72"/>
                  <a:gd name="T24" fmla="*/ 118 w 168"/>
                  <a:gd name="T25" fmla="*/ 34 h 72"/>
                  <a:gd name="T26" fmla="*/ 126 w 168"/>
                  <a:gd name="T27" fmla="*/ 34 h 72"/>
                  <a:gd name="T28" fmla="*/ 135 w 168"/>
                  <a:gd name="T29" fmla="*/ 34 h 72"/>
                  <a:gd name="T30" fmla="*/ 143 w 168"/>
                  <a:gd name="T31" fmla="*/ 36 h 72"/>
                  <a:gd name="T32" fmla="*/ 152 w 168"/>
                  <a:gd name="T33" fmla="*/ 36 h 72"/>
                  <a:gd name="T34" fmla="*/ 160 w 168"/>
                  <a:gd name="T35" fmla="*/ 41 h 72"/>
                  <a:gd name="T36" fmla="*/ 164 w 168"/>
                  <a:gd name="T37" fmla="*/ 45 h 72"/>
                  <a:gd name="T38" fmla="*/ 166 w 168"/>
                  <a:gd name="T39" fmla="*/ 51 h 72"/>
                  <a:gd name="T40" fmla="*/ 168 w 168"/>
                  <a:gd name="T41" fmla="*/ 57 h 72"/>
                  <a:gd name="T42" fmla="*/ 166 w 168"/>
                  <a:gd name="T43" fmla="*/ 62 h 72"/>
                  <a:gd name="T44" fmla="*/ 162 w 168"/>
                  <a:gd name="T45" fmla="*/ 68 h 72"/>
                  <a:gd name="T46" fmla="*/ 156 w 168"/>
                  <a:gd name="T47" fmla="*/ 70 h 72"/>
                  <a:gd name="T48" fmla="*/ 150 w 168"/>
                  <a:gd name="T49" fmla="*/ 72 h 72"/>
                  <a:gd name="T50" fmla="*/ 139 w 168"/>
                  <a:gd name="T51" fmla="*/ 68 h 72"/>
                  <a:gd name="T52" fmla="*/ 128 w 168"/>
                  <a:gd name="T53" fmla="*/ 68 h 72"/>
                  <a:gd name="T54" fmla="*/ 118 w 168"/>
                  <a:gd name="T55" fmla="*/ 68 h 72"/>
                  <a:gd name="T56" fmla="*/ 109 w 168"/>
                  <a:gd name="T57" fmla="*/ 66 h 72"/>
                  <a:gd name="T58" fmla="*/ 99 w 168"/>
                  <a:gd name="T59" fmla="*/ 64 h 72"/>
                  <a:gd name="T60" fmla="*/ 90 w 168"/>
                  <a:gd name="T61" fmla="*/ 64 h 72"/>
                  <a:gd name="T62" fmla="*/ 80 w 168"/>
                  <a:gd name="T63" fmla="*/ 62 h 72"/>
                  <a:gd name="T64" fmla="*/ 71 w 168"/>
                  <a:gd name="T65" fmla="*/ 62 h 72"/>
                  <a:gd name="T66" fmla="*/ 61 w 168"/>
                  <a:gd name="T67" fmla="*/ 59 h 72"/>
                  <a:gd name="T68" fmla="*/ 51 w 168"/>
                  <a:gd name="T69" fmla="*/ 57 h 72"/>
                  <a:gd name="T70" fmla="*/ 42 w 168"/>
                  <a:gd name="T71" fmla="*/ 53 h 72"/>
                  <a:gd name="T72" fmla="*/ 34 w 168"/>
                  <a:gd name="T73" fmla="*/ 49 h 72"/>
                  <a:gd name="T74" fmla="*/ 27 w 168"/>
                  <a:gd name="T75" fmla="*/ 45 h 72"/>
                  <a:gd name="T76" fmla="*/ 19 w 168"/>
                  <a:gd name="T77" fmla="*/ 38 h 72"/>
                  <a:gd name="T78" fmla="*/ 12 w 168"/>
                  <a:gd name="T79" fmla="*/ 30 h 72"/>
                  <a:gd name="T80" fmla="*/ 6 w 168"/>
                  <a:gd name="T81" fmla="*/ 24 h 72"/>
                  <a:gd name="T82" fmla="*/ 2 w 168"/>
                  <a:gd name="T83" fmla="*/ 19 h 72"/>
                  <a:gd name="T84" fmla="*/ 0 w 168"/>
                  <a:gd name="T85" fmla="*/ 11 h 72"/>
                  <a:gd name="T86" fmla="*/ 2 w 168"/>
                  <a:gd name="T87" fmla="*/ 7 h 72"/>
                  <a:gd name="T88" fmla="*/ 6 w 168"/>
                  <a:gd name="T89" fmla="*/ 3 h 72"/>
                  <a:gd name="T90" fmla="*/ 10 w 168"/>
                  <a:gd name="T91" fmla="*/ 0 h 72"/>
                  <a:gd name="T92" fmla="*/ 17 w 168"/>
                  <a:gd name="T93" fmla="*/ 0 h 72"/>
                  <a:gd name="T94" fmla="*/ 21 w 168"/>
                  <a:gd name="T95" fmla="*/ 0 h 72"/>
                  <a:gd name="T96" fmla="*/ 29 w 168"/>
                  <a:gd name="T97" fmla="*/ 5 h 72"/>
                  <a:gd name="T98" fmla="*/ 29 w 168"/>
                  <a:gd name="T99"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72">
                    <a:moveTo>
                      <a:pt x="29" y="5"/>
                    </a:moveTo>
                    <a:lnTo>
                      <a:pt x="34" y="11"/>
                    </a:lnTo>
                    <a:lnTo>
                      <a:pt x="40" y="15"/>
                    </a:lnTo>
                    <a:lnTo>
                      <a:pt x="46" y="19"/>
                    </a:lnTo>
                    <a:lnTo>
                      <a:pt x="53" y="24"/>
                    </a:lnTo>
                    <a:lnTo>
                      <a:pt x="61" y="26"/>
                    </a:lnTo>
                    <a:lnTo>
                      <a:pt x="71" y="28"/>
                    </a:lnTo>
                    <a:lnTo>
                      <a:pt x="78" y="30"/>
                    </a:lnTo>
                    <a:lnTo>
                      <a:pt x="86" y="32"/>
                    </a:lnTo>
                    <a:lnTo>
                      <a:pt x="91" y="32"/>
                    </a:lnTo>
                    <a:lnTo>
                      <a:pt x="101" y="32"/>
                    </a:lnTo>
                    <a:lnTo>
                      <a:pt x="109" y="32"/>
                    </a:lnTo>
                    <a:lnTo>
                      <a:pt x="118" y="34"/>
                    </a:lnTo>
                    <a:lnTo>
                      <a:pt x="126" y="34"/>
                    </a:lnTo>
                    <a:lnTo>
                      <a:pt x="135" y="34"/>
                    </a:lnTo>
                    <a:lnTo>
                      <a:pt x="143" y="36"/>
                    </a:lnTo>
                    <a:lnTo>
                      <a:pt x="152" y="36"/>
                    </a:lnTo>
                    <a:lnTo>
                      <a:pt x="160" y="41"/>
                    </a:lnTo>
                    <a:lnTo>
                      <a:pt x="164" y="45"/>
                    </a:lnTo>
                    <a:lnTo>
                      <a:pt x="166" y="51"/>
                    </a:lnTo>
                    <a:lnTo>
                      <a:pt x="168" y="57"/>
                    </a:lnTo>
                    <a:lnTo>
                      <a:pt x="166" y="62"/>
                    </a:lnTo>
                    <a:lnTo>
                      <a:pt x="162" y="68"/>
                    </a:lnTo>
                    <a:lnTo>
                      <a:pt x="156" y="70"/>
                    </a:lnTo>
                    <a:lnTo>
                      <a:pt x="150" y="72"/>
                    </a:lnTo>
                    <a:lnTo>
                      <a:pt x="139" y="68"/>
                    </a:lnTo>
                    <a:lnTo>
                      <a:pt x="128" y="68"/>
                    </a:lnTo>
                    <a:lnTo>
                      <a:pt x="118" y="68"/>
                    </a:lnTo>
                    <a:lnTo>
                      <a:pt x="109" y="66"/>
                    </a:lnTo>
                    <a:lnTo>
                      <a:pt x="99" y="64"/>
                    </a:lnTo>
                    <a:lnTo>
                      <a:pt x="90" y="64"/>
                    </a:lnTo>
                    <a:lnTo>
                      <a:pt x="80" y="62"/>
                    </a:lnTo>
                    <a:lnTo>
                      <a:pt x="71" y="62"/>
                    </a:lnTo>
                    <a:lnTo>
                      <a:pt x="61" y="59"/>
                    </a:lnTo>
                    <a:lnTo>
                      <a:pt x="51" y="57"/>
                    </a:lnTo>
                    <a:lnTo>
                      <a:pt x="42" y="53"/>
                    </a:lnTo>
                    <a:lnTo>
                      <a:pt x="34" y="49"/>
                    </a:lnTo>
                    <a:lnTo>
                      <a:pt x="27" y="45"/>
                    </a:lnTo>
                    <a:lnTo>
                      <a:pt x="19" y="38"/>
                    </a:lnTo>
                    <a:lnTo>
                      <a:pt x="12" y="30"/>
                    </a:lnTo>
                    <a:lnTo>
                      <a:pt x="6" y="24"/>
                    </a:lnTo>
                    <a:lnTo>
                      <a:pt x="2" y="19"/>
                    </a:lnTo>
                    <a:lnTo>
                      <a:pt x="0" y="11"/>
                    </a:lnTo>
                    <a:lnTo>
                      <a:pt x="2" y="7"/>
                    </a:lnTo>
                    <a:lnTo>
                      <a:pt x="6" y="3"/>
                    </a:lnTo>
                    <a:lnTo>
                      <a:pt x="10" y="0"/>
                    </a:lnTo>
                    <a:lnTo>
                      <a:pt x="17" y="0"/>
                    </a:lnTo>
                    <a:lnTo>
                      <a:pt x="21" y="0"/>
                    </a:lnTo>
                    <a:lnTo>
                      <a:pt x="29" y="5"/>
                    </a:lnTo>
                    <a:lnTo>
                      <a:pt x="29" y="5"/>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4" name="Freeform 76"/>
              <p:cNvSpPr>
                <a:spLocks/>
              </p:cNvSpPr>
              <p:nvPr/>
            </p:nvSpPr>
            <p:spPr bwMode="auto">
              <a:xfrm>
                <a:off x="2524" y="2042"/>
                <a:ext cx="101" cy="76"/>
              </a:xfrm>
              <a:custGeom>
                <a:avLst/>
                <a:gdLst>
                  <a:gd name="T0" fmla="*/ 19 w 202"/>
                  <a:gd name="T1" fmla="*/ 116 h 152"/>
                  <a:gd name="T2" fmla="*/ 33 w 202"/>
                  <a:gd name="T3" fmla="*/ 122 h 152"/>
                  <a:gd name="T4" fmla="*/ 48 w 202"/>
                  <a:gd name="T5" fmla="*/ 128 h 152"/>
                  <a:gd name="T6" fmla="*/ 63 w 202"/>
                  <a:gd name="T7" fmla="*/ 130 h 152"/>
                  <a:gd name="T8" fmla="*/ 77 w 202"/>
                  <a:gd name="T9" fmla="*/ 130 h 152"/>
                  <a:gd name="T10" fmla="*/ 92 w 202"/>
                  <a:gd name="T11" fmla="*/ 130 h 152"/>
                  <a:gd name="T12" fmla="*/ 105 w 202"/>
                  <a:gd name="T13" fmla="*/ 126 h 152"/>
                  <a:gd name="T14" fmla="*/ 124 w 202"/>
                  <a:gd name="T15" fmla="*/ 122 h 152"/>
                  <a:gd name="T16" fmla="*/ 137 w 202"/>
                  <a:gd name="T17" fmla="*/ 114 h 152"/>
                  <a:gd name="T18" fmla="*/ 147 w 202"/>
                  <a:gd name="T19" fmla="*/ 105 h 152"/>
                  <a:gd name="T20" fmla="*/ 155 w 202"/>
                  <a:gd name="T21" fmla="*/ 93 h 152"/>
                  <a:gd name="T22" fmla="*/ 158 w 202"/>
                  <a:gd name="T23" fmla="*/ 82 h 152"/>
                  <a:gd name="T24" fmla="*/ 162 w 202"/>
                  <a:gd name="T25" fmla="*/ 67 h 152"/>
                  <a:gd name="T26" fmla="*/ 164 w 202"/>
                  <a:gd name="T27" fmla="*/ 52 h 152"/>
                  <a:gd name="T28" fmla="*/ 164 w 202"/>
                  <a:gd name="T29" fmla="*/ 36 h 152"/>
                  <a:gd name="T30" fmla="*/ 168 w 202"/>
                  <a:gd name="T31" fmla="*/ 21 h 152"/>
                  <a:gd name="T32" fmla="*/ 172 w 202"/>
                  <a:gd name="T33" fmla="*/ 6 h 152"/>
                  <a:gd name="T34" fmla="*/ 183 w 202"/>
                  <a:gd name="T35" fmla="*/ 0 h 152"/>
                  <a:gd name="T36" fmla="*/ 195 w 202"/>
                  <a:gd name="T37" fmla="*/ 2 h 152"/>
                  <a:gd name="T38" fmla="*/ 200 w 202"/>
                  <a:gd name="T39" fmla="*/ 10 h 152"/>
                  <a:gd name="T40" fmla="*/ 202 w 202"/>
                  <a:gd name="T41" fmla="*/ 19 h 152"/>
                  <a:gd name="T42" fmla="*/ 200 w 202"/>
                  <a:gd name="T43" fmla="*/ 33 h 152"/>
                  <a:gd name="T44" fmla="*/ 195 w 202"/>
                  <a:gd name="T45" fmla="*/ 52 h 152"/>
                  <a:gd name="T46" fmla="*/ 191 w 202"/>
                  <a:gd name="T47" fmla="*/ 69 h 152"/>
                  <a:gd name="T48" fmla="*/ 185 w 202"/>
                  <a:gd name="T49" fmla="*/ 86 h 152"/>
                  <a:gd name="T50" fmla="*/ 179 w 202"/>
                  <a:gd name="T51" fmla="*/ 101 h 152"/>
                  <a:gd name="T52" fmla="*/ 172 w 202"/>
                  <a:gd name="T53" fmla="*/ 114 h 152"/>
                  <a:gd name="T54" fmla="*/ 164 w 202"/>
                  <a:gd name="T55" fmla="*/ 126 h 152"/>
                  <a:gd name="T56" fmla="*/ 151 w 202"/>
                  <a:gd name="T57" fmla="*/ 137 h 152"/>
                  <a:gd name="T58" fmla="*/ 134 w 202"/>
                  <a:gd name="T59" fmla="*/ 145 h 152"/>
                  <a:gd name="T60" fmla="*/ 117 w 202"/>
                  <a:gd name="T61" fmla="*/ 149 h 152"/>
                  <a:gd name="T62" fmla="*/ 96 w 202"/>
                  <a:gd name="T63" fmla="*/ 152 h 152"/>
                  <a:gd name="T64" fmla="*/ 80 w 202"/>
                  <a:gd name="T65" fmla="*/ 152 h 152"/>
                  <a:gd name="T66" fmla="*/ 63 w 202"/>
                  <a:gd name="T67" fmla="*/ 149 h 152"/>
                  <a:gd name="T68" fmla="*/ 46 w 202"/>
                  <a:gd name="T69" fmla="*/ 145 h 152"/>
                  <a:gd name="T70" fmla="*/ 29 w 202"/>
                  <a:gd name="T71" fmla="*/ 139 h 152"/>
                  <a:gd name="T72" fmla="*/ 12 w 202"/>
                  <a:gd name="T73" fmla="*/ 131 h 152"/>
                  <a:gd name="T74" fmla="*/ 0 w 202"/>
                  <a:gd name="T75" fmla="*/ 122 h 152"/>
                  <a:gd name="T76" fmla="*/ 4 w 202"/>
                  <a:gd name="T77" fmla="*/ 111 h 152"/>
                  <a:gd name="T78" fmla="*/ 12 w 202"/>
                  <a:gd name="T79"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152">
                    <a:moveTo>
                      <a:pt x="12" y="112"/>
                    </a:moveTo>
                    <a:lnTo>
                      <a:pt x="19" y="116"/>
                    </a:lnTo>
                    <a:lnTo>
                      <a:pt x="27" y="120"/>
                    </a:lnTo>
                    <a:lnTo>
                      <a:pt x="33" y="122"/>
                    </a:lnTo>
                    <a:lnTo>
                      <a:pt x="40" y="126"/>
                    </a:lnTo>
                    <a:lnTo>
                      <a:pt x="48" y="128"/>
                    </a:lnTo>
                    <a:lnTo>
                      <a:pt x="56" y="130"/>
                    </a:lnTo>
                    <a:lnTo>
                      <a:pt x="63" y="130"/>
                    </a:lnTo>
                    <a:lnTo>
                      <a:pt x="71" y="131"/>
                    </a:lnTo>
                    <a:lnTo>
                      <a:pt x="77" y="130"/>
                    </a:lnTo>
                    <a:lnTo>
                      <a:pt x="84" y="130"/>
                    </a:lnTo>
                    <a:lnTo>
                      <a:pt x="92" y="130"/>
                    </a:lnTo>
                    <a:lnTo>
                      <a:pt x="99" y="128"/>
                    </a:lnTo>
                    <a:lnTo>
                      <a:pt x="105" y="126"/>
                    </a:lnTo>
                    <a:lnTo>
                      <a:pt x="117" y="124"/>
                    </a:lnTo>
                    <a:lnTo>
                      <a:pt x="124" y="122"/>
                    </a:lnTo>
                    <a:lnTo>
                      <a:pt x="132" y="118"/>
                    </a:lnTo>
                    <a:lnTo>
                      <a:pt x="137" y="114"/>
                    </a:lnTo>
                    <a:lnTo>
                      <a:pt x="143" y="111"/>
                    </a:lnTo>
                    <a:lnTo>
                      <a:pt x="147" y="105"/>
                    </a:lnTo>
                    <a:lnTo>
                      <a:pt x="153" y="101"/>
                    </a:lnTo>
                    <a:lnTo>
                      <a:pt x="155" y="93"/>
                    </a:lnTo>
                    <a:lnTo>
                      <a:pt x="156" y="88"/>
                    </a:lnTo>
                    <a:lnTo>
                      <a:pt x="158" y="82"/>
                    </a:lnTo>
                    <a:lnTo>
                      <a:pt x="160" y="74"/>
                    </a:lnTo>
                    <a:lnTo>
                      <a:pt x="162" y="67"/>
                    </a:lnTo>
                    <a:lnTo>
                      <a:pt x="162" y="59"/>
                    </a:lnTo>
                    <a:lnTo>
                      <a:pt x="164" y="52"/>
                    </a:lnTo>
                    <a:lnTo>
                      <a:pt x="164" y="46"/>
                    </a:lnTo>
                    <a:lnTo>
                      <a:pt x="164" y="36"/>
                    </a:lnTo>
                    <a:lnTo>
                      <a:pt x="166" y="29"/>
                    </a:lnTo>
                    <a:lnTo>
                      <a:pt x="168" y="21"/>
                    </a:lnTo>
                    <a:lnTo>
                      <a:pt x="170" y="12"/>
                    </a:lnTo>
                    <a:lnTo>
                      <a:pt x="172" y="6"/>
                    </a:lnTo>
                    <a:lnTo>
                      <a:pt x="177" y="2"/>
                    </a:lnTo>
                    <a:lnTo>
                      <a:pt x="183" y="0"/>
                    </a:lnTo>
                    <a:lnTo>
                      <a:pt x="189" y="0"/>
                    </a:lnTo>
                    <a:lnTo>
                      <a:pt x="195" y="2"/>
                    </a:lnTo>
                    <a:lnTo>
                      <a:pt x="200" y="8"/>
                    </a:lnTo>
                    <a:lnTo>
                      <a:pt x="200" y="10"/>
                    </a:lnTo>
                    <a:lnTo>
                      <a:pt x="202" y="15"/>
                    </a:lnTo>
                    <a:lnTo>
                      <a:pt x="202" y="19"/>
                    </a:lnTo>
                    <a:lnTo>
                      <a:pt x="202" y="23"/>
                    </a:lnTo>
                    <a:lnTo>
                      <a:pt x="200" y="33"/>
                    </a:lnTo>
                    <a:lnTo>
                      <a:pt x="196" y="42"/>
                    </a:lnTo>
                    <a:lnTo>
                      <a:pt x="195" y="52"/>
                    </a:lnTo>
                    <a:lnTo>
                      <a:pt x="193" y="59"/>
                    </a:lnTo>
                    <a:lnTo>
                      <a:pt x="191" y="69"/>
                    </a:lnTo>
                    <a:lnTo>
                      <a:pt x="189" y="76"/>
                    </a:lnTo>
                    <a:lnTo>
                      <a:pt x="185" y="86"/>
                    </a:lnTo>
                    <a:lnTo>
                      <a:pt x="183" y="93"/>
                    </a:lnTo>
                    <a:lnTo>
                      <a:pt x="179" y="101"/>
                    </a:lnTo>
                    <a:lnTo>
                      <a:pt x="177" y="107"/>
                    </a:lnTo>
                    <a:lnTo>
                      <a:pt x="172" y="114"/>
                    </a:lnTo>
                    <a:lnTo>
                      <a:pt x="168" y="120"/>
                    </a:lnTo>
                    <a:lnTo>
                      <a:pt x="164" y="126"/>
                    </a:lnTo>
                    <a:lnTo>
                      <a:pt x="156" y="131"/>
                    </a:lnTo>
                    <a:lnTo>
                      <a:pt x="151" y="137"/>
                    </a:lnTo>
                    <a:lnTo>
                      <a:pt x="143" y="141"/>
                    </a:lnTo>
                    <a:lnTo>
                      <a:pt x="134" y="145"/>
                    </a:lnTo>
                    <a:lnTo>
                      <a:pt x="124" y="147"/>
                    </a:lnTo>
                    <a:lnTo>
                      <a:pt x="117" y="149"/>
                    </a:lnTo>
                    <a:lnTo>
                      <a:pt x="105" y="150"/>
                    </a:lnTo>
                    <a:lnTo>
                      <a:pt x="96" y="152"/>
                    </a:lnTo>
                    <a:lnTo>
                      <a:pt x="88" y="152"/>
                    </a:lnTo>
                    <a:lnTo>
                      <a:pt x="80" y="152"/>
                    </a:lnTo>
                    <a:lnTo>
                      <a:pt x="71" y="152"/>
                    </a:lnTo>
                    <a:lnTo>
                      <a:pt x="63" y="149"/>
                    </a:lnTo>
                    <a:lnTo>
                      <a:pt x="56" y="149"/>
                    </a:lnTo>
                    <a:lnTo>
                      <a:pt x="46" y="145"/>
                    </a:lnTo>
                    <a:lnTo>
                      <a:pt x="39" y="143"/>
                    </a:lnTo>
                    <a:lnTo>
                      <a:pt x="29" y="139"/>
                    </a:lnTo>
                    <a:lnTo>
                      <a:pt x="21" y="135"/>
                    </a:lnTo>
                    <a:lnTo>
                      <a:pt x="12" y="131"/>
                    </a:lnTo>
                    <a:lnTo>
                      <a:pt x="4" y="126"/>
                    </a:lnTo>
                    <a:lnTo>
                      <a:pt x="0" y="122"/>
                    </a:lnTo>
                    <a:lnTo>
                      <a:pt x="0" y="116"/>
                    </a:lnTo>
                    <a:lnTo>
                      <a:pt x="4" y="111"/>
                    </a:lnTo>
                    <a:lnTo>
                      <a:pt x="12" y="112"/>
                    </a:lnTo>
                    <a:lnTo>
                      <a:pt x="12" y="112"/>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5" name="Freeform 77"/>
              <p:cNvSpPr>
                <a:spLocks/>
              </p:cNvSpPr>
              <p:nvPr/>
            </p:nvSpPr>
            <p:spPr bwMode="auto">
              <a:xfrm>
                <a:off x="2695" y="2055"/>
                <a:ext cx="216" cy="33"/>
              </a:xfrm>
              <a:custGeom>
                <a:avLst/>
                <a:gdLst>
                  <a:gd name="T0" fmla="*/ 19 w 434"/>
                  <a:gd name="T1" fmla="*/ 4 h 66"/>
                  <a:gd name="T2" fmla="*/ 42 w 434"/>
                  <a:gd name="T3" fmla="*/ 19 h 66"/>
                  <a:gd name="T4" fmla="*/ 67 w 434"/>
                  <a:gd name="T5" fmla="*/ 28 h 66"/>
                  <a:gd name="T6" fmla="*/ 89 w 434"/>
                  <a:gd name="T7" fmla="*/ 34 h 66"/>
                  <a:gd name="T8" fmla="*/ 112 w 434"/>
                  <a:gd name="T9" fmla="*/ 38 h 66"/>
                  <a:gd name="T10" fmla="*/ 137 w 434"/>
                  <a:gd name="T11" fmla="*/ 40 h 66"/>
                  <a:gd name="T12" fmla="*/ 162 w 434"/>
                  <a:gd name="T13" fmla="*/ 38 h 66"/>
                  <a:gd name="T14" fmla="*/ 186 w 434"/>
                  <a:gd name="T15" fmla="*/ 34 h 66"/>
                  <a:gd name="T16" fmla="*/ 211 w 434"/>
                  <a:gd name="T17" fmla="*/ 30 h 66"/>
                  <a:gd name="T18" fmla="*/ 234 w 434"/>
                  <a:gd name="T19" fmla="*/ 25 h 66"/>
                  <a:gd name="T20" fmla="*/ 259 w 434"/>
                  <a:gd name="T21" fmla="*/ 21 h 66"/>
                  <a:gd name="T22" fmla="*/ 285 w 434"/>
                  <a:gd name="T23" fmla="*/ 17 h 66"/>
                  <a:gd name="T24" fmla="*/ 312 w 434"/>
                  <a:gd name="T25" fmla="*/ 15 h 66"/>
                  <a:gd name="T26" fmla="*/ 337 w 434"/>
                  <a:gd name="T27" fmla="*/ 13 h 66"/>
                  <a:gd name="T28" fmla="*/ 363 w 434"/>
                  <a:gd name="T29" fmla="*/ 13 h 66"/>
                  <a:gd name="T30" fmla="*/ 390 w 434"/>
                  <a:gd name="T31" fmla="*/ 17 h 66"/>
                  <a:gd name="T32" fmla="*/ 419 w 434"/>
                  <a:gd name="T33" fmla="*/ 25 h 66"/>
                  <a:gd name="T34" fmla="*/ 422 w 434"/>
                  <a:gd name="T35" fmla="*/ 26 h 66"/>
                  <a:gd name="T36" fmla="*/ 426 w 434"/>
                  <a:gd name="T37" fmla="*/ 30 h 66"/>
                  <a:gd name="T38" fmla="*/ 430 w 434"/>
                  <a:gd name="T39" fmla="*/ 32 h 66"/>
                  <a:gd name="T40" fmla="*/ 432 w 434"/>
                  <a:gd name="T41" fmla="*/ 36 h 66"/>
                  <a:gd name="T42" fmla="*/ 434 w 434"/>
                  <a:gd name="T43" fmla="*/ 44 h 66"/>
                  <a:gd name="T44" fmla="*/ 432 w 434"/>
                  <a:gd name="T45" fmla="*/ 51 h 66"/>
                  <a:gd name="T46" fmla="*/ 428 w 434"/>
                  <a:gd name="T47" fmla="*/ 59 h 66"/>
                  <a:gd name="T48" fmla="*/ 422 w 434"/>
                  <a:gd name="T49" fmla="*/ 65 h 66"/>
                  <a:gd name="T50" fmla="*/ 419 w 434"/>
                  <a:gd name="T51" fmla="*/ 66 h 66"/>
                  <a:gd name="T52" fmla="*/ 415 w 434"/>
                  <a:gd name="T53" fmla="*/ 66 h 66"/>
                  <a:gd name="T54" fmla="*/ 409 w 434"/>
                  <a:gd name="T55" fmla="*/ 66 h 66"/>
                  <a:gd name="T56" fmla="*/ 405 w 434"/>
                  <a:gd name="T57" fmla="*/ 66 h 66"/>
                  <a:gd name="T58" fmla="*/ 377 w 434"/>
                  <a:gd name="T59" fmla="*/ 59 h 66"/>
                  <a:gd name="T60" fmla="*/ 350 w 434"/>
                  <a:gd name="T61" fmla="*/ 53 h 66"/>
                  <a:gd name="T62" fmla="*/ 323 w 434"/>
                  <a:gd name="T63" fmla="*/ 51 h 66"/>
                  <a:gd name="T64" fmla="*/ 297 w 434"/>
                  <a:gd name="T65" fmla="*/ 51 h 66"/>
                  <a:gd name="T66" fmla="*/ 270 w 434"/>
                  <a:gd name="T67" fmla="*/ 51 h 66"/>
                  <a:gd name="T68" fmla="*/ 245 w 434"/>
                  <a:gd name="T69" fmla="*/ 55 h 66"/>
                  <a:gd name="T70" fmla="*/ 221 w 434"/>
                  <a:gd name="T71" fmla="*/ 57 h 66"/>
                  <a:gd name="T72" fmla="*/ 196 w 434"/>
                  <a:gd name="T73" fmla="*/ 61 h 66"/>
                  <a:gd name="T74" fmla="*/ 171 w 434"/>
                  <a:gd name="T75" fmla="*/ 63 h 66"/>
                  <a:gd name="T76" fmla="*/ 148 w 434"/>
                  <a:gd name="T77" fmla="*/ 63 h 66"/>
                  <a:gd name="T78" fmla="*/ 122 w 434"/>
                  <a:gd name="T79" fmla="*/ 63 h 66"/>
                  <a:gd name="T80" fmla="*/ 99 w 434"/>
                  <a:gd name="T81" fmla="*/ 61 h 66"/>
                  <a:gd name="T82" fmla="*/ 74 w 434"/>
                  <a:gd name="T83" fmla="*/ 55 h 66"/>
                  <a:gd name="T84" fmla="*/ 51 w 434"/>
                  <a:gd name="T85" fmla="*/ 47 h 66"/>
                  <a:gd name="T86" fmla="*/ 29 w 434"/>
                  <a:gd name="T87" fmla="*/ 36 h 66"/>
                  <a:gd name="T88" fmla="*/ 6 w 434"/>
                  <a:gd name="T89" fmla="*/ 23 h 66"/>
                  <a:gd name="T90" fmla="*/ 2 w 434"/>
                  <a:gd name="T91" fmla="*/ 19 h 66"/>
                  <a:gd name="T92" fmla="*/ 0 w 434"/>
                  <a:gd name="T93" fmla="*/ 13 h 66"/>
                  <a:gd name="T94" fmla="*/ 0 w 434"/>
                  <a:gd name="T95" fmla="*/ 9 h 66"/>
                  <a:gd name="T96" fmla="*/ 2 w 434"/>
                  <a:gd name="T97" fmla="*/ 6 h 66"/>
                  <a:gd name="T98" fmla="*/ 6 w 434"/>
                  <a:gd name="T99" fmla="*/ 2 h 66"/>
                  <a:gd name="T100" fmla="*/ 10 w 434"/>
                  <a:gd name="T101" fmla="*/ 0 h 66"/>
                  <a:gd name="T102" fmla="*/ 15 w 434"/>
                  <a:gd name="T103" fmla="*/ 0 h 66"/>
                  <a:gd name="T104" fmla="*/ 19 w 434"/>
                  <a:gd name="T105" fmla="*/ 4 h 66"/>
                  <a:gd name="T106" fmla="*/ 19 w 434"/>
                  <a:gd name="T10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4" h="66">
                    <a:moveTo>
                      <a:pt x="19" y="4"/>
                    </a:moveTo>
                    <a:lnTo>
                      <a:pt x="42" y="19"/>
                    </a:lnTo>
                    <a:lnTo>
                      <a:pt x="67" y="28"/>
                    </a:lnTo>
                    <a:lnTo>
                      <a:pt x="89" y="34"/>
                    </a:lnTo>
                    <a:lnTo>
                      <a:pt x="112" y="38"/>
                    </a:lnTo>
                    <a:lnTo>
                      <a:pt x="137" y="40"/>
                    </a:lnTo>
                    <a:lnTo>
                      <a:pt x="162" y="38"/>
                    </a:lnTo>
                    <a:lnTo>
                      <a:pt x="186" y="34"/>
                    </a:lnTo>
                    <a:lnTo>
                      <a:pt x="211" y="30"/>
                    </a:lnTo>
                    <a:lnTo>
                      <a:pt x="234" y="25"/>
                    </a:lnTo>
                    <a:lnTo>
                      <a:pt x="259" y="21"/>
                    </a:lnTo>
                    <a:lnTo>
                      <a:pt x="285" y="17"/>
                    </a:lnTo>
                    <a:lnTo>
                      <a:pt x="312" y="15"/>
                    </a:lnTo>
                    <a:lnTo>
                      <a:pt x="337" y="13"/>
                    </a:lnTo>
                    <a:lnTo>
                      <a:pt x="363" y="13"/>
                    </a:lnTo>
                    <a:lnTo>
                      <a:pt x="390" y="17"/>
                    </a:lnTo>
                    <a:lnTo>
                      <a:pt x="419" y="25"/>
                    </a:lnTo>
                    <a:lnTo>
                      <a:pt x="422" y="26"/>
                    </a:lnTo>
                    <a:lnTo>
                      <a:pt x="426" y="30"/>
                    </a:lnTo>
                    <a:lnTo>
                      <a:pt x="430" y="32"/>
                    </a:lnTo>
                    <a:lnTo>
                      <a:pt x="432" y="36"/>
                    </a:lnTo>
                    <a:lnTo>
                      <a:pt x="434" y="44"/>
                    </a:lnTo>
                    <a:lnTo>
                      <a:pt x="432" y="51"/>
                    </a:lnTo>
                    <a:lnTo>
                      <a:pt x="428" y="59"/>
                    </a:lnTo>
                    <a:lnTo>
                      <a:pt x="422" y="65"/>
                    </a:lnTo>
                    <a:lnTo>
                      <a:pt x="419" y="66"/>
                    </a:lnTo>
                    <a:lnTo>
                      <a:pt x="415" y="66"/>
                    </a:lnTo>
                    <a:lnTo>
                      <a:pt x="409" y="66"/>
                    </a:lnTo>
                    <a:lnTo>
                      <a:pt x="405" y="66"/>
                    </a:lnTo>
                    <a:lnTo>
                      <a:pt x="377" y="59"/>
                    </a:lnTo>
                    <a:lnTo>
                      <a:pt x="350" y="53"/>
                    </a:lnTo>
                    <a:lnTo>
                      <a:pt x="323" y="51"/>
                    </a:lnTo>
                    <a:lnTo>
                      <a:pt x="297" y="51"/>
                    </a:lnTo>
                    <a:lnTo>
                      <a:pt x="270" y="51"/>
                    </a:lnTo>
                    <a:lnTo>
                      <a:pt x="245" y="55"/>
                    </a:lnTo>
                    <a:lnTo>
                      <a:pt x="221" y="57"/>
                    </a:lnTo>
                    <a:lnTo>
                      <a:pt x="196" y="61"/>
                    </a:lnTo>
                    <a:lnTo>
                      <a:pt x="171" y="63"/>
                    </a:lnTo>
                    <a:lnTo>
                      <a:pt x="148" y="63"/>
                    </a:lnTo>
                    <a:lnTo>
                      <a:pt x="122" y="63"/>
                    </a:lnTo>
                    <a:lnTo>
                      <a:pt x="99" y="61"/>
                    </a:lnTo>
                    <a:lnTo>
                      <a:pt x="74" y="55"/>
                    </a:lnTo>
                    <a:lnTo>
                      <a:pt x="51" y="47"/>
                    </a:lnTo>
                    <a:lnTo>
                      <a:pt x="29" y="36"/>
                    </a:lnTo>
                    <a:lnTo>
                      <a:pt x="6" y="23"/>
                    </a:lnTo>
                    <a:lnTo>
                      <a:pt x="2" y="19"/>
                    </a:lnTo>
                    <a:lnTo>
                      <a:pt x="0" y="13"/>
                    </a:lnTo>
                    <a:lnTo>
                      <a:pt x="0" y="9"/>
                    </a:lnTo>
                    <a:lnTo>
                      <a:pt x="2" y="6"/>
                    </a:lnTo>
                    <a:lnTo>
                      <a:pt x="6" y="2"/>
                    </a:lnTo>
                    <a:lnTo>
                      <a:pt x="10" y="0"/>
                    </a:lnTo>
                    <a:lnTo>
                      <a:pt x="15" y="0"/>
                    </a:lnTo>
                    <a:lnTo>
                      <a:pt x="19" y="4"/>
                    </a:lnTo>
                    <a:lnTo>
                      <a:pt x="19" y="4"/>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6" name="Freeform 78"/>
              <p:cNvSpPr>
                <a:spLocks/>
              </p:cNvSpPr>
              <p:nvPr/>
            </p:nvSpPr>
            <p:spPr bwMode="auto">
              <a:xfrm>
                <a:off x="2830" y="2005"/>
                <a:ext cx="154" cy="34"/>
              </a:xfrm>
              <a:custGeom>
                <a:avLst/>
                <a:gdLst>
                  <a:gd name="T0" fmla="*/ 286 w 308"/>
                  <a:gd name="T1" fmla="*/ 67 h 69"/>
                  <a:gd name="T2" fmla="*/ 272 w 308"/>
                  <a:gd name="T3" fmla="*/ 63 h 69"/>
                  <a:gd name="T4" fmla="*/ 261 w 308"/>
                  <a:gd name="T5" fmla="*/ 59 h 69"/>
                  <a:gd name="T6" fmla="*/ 249 w 308"/>
                  <a:gd name="T7" fmla="*/ 57 h 69"/>
                  <a:gd name="T8" fmla="*/ 240 w 308"/>
                  <a:gd name="T9" fmla="*/ 55 h 69"/>
                  <a:gd name="T10" fmla="*/ 227 w 308"/>
                  <a:gd name="T11" fmla="*/ 55 h 69"/>
                  <a:gd name="T12" fmla="*/ 215 w 308"/>
                  <a:gd name="T13" fmla="*/ 53 h 69"/>
                  <a:gd name="T14" fmla="*/ 204 w 308"/>
                  <a:gd name="T15" fmla="*/ 51 h 69"/>
                  <a:gd name="T16" fmla="*/ 185 w 308"/>
                  <a:gd name="T17" fmla="*/ 48 h 69"/>
                  <a:gd name="T18" fmla="*/ 160 w 308"/>
                  <a:gd name="T19" fmla="*/ 44 h 69"/>
                  <a:gd name="T20" fmla="*/ 139 w 308"/>
                  <a:gd name="T21" fmla="*/ 42 h 69"/>
                  <a:gd name="T22" fmla="*/ 118 w 308"/>
                  <a:gd name="T23" fmla="*/ 40 h 69"/>
                  <a:gd name="T24" fmla="*/ 97 w 308"/>
                  <a:gd name="T25" fmla="*/ 40 h 69"/>
                  <a:gd name="T26" fmla="*/ 76 w 308"/>
                  <a:gd name="T27" fmla="*/ 40 h 69"/>
                  <a:gd name="T28" fmla="*/ 53 w 308"/>
                  <a:gd name="T29" fmla="*/ 40 h 69"/>
                  <a:gd name="T30" fmla="*/ 31 w 308"/>
                  <a:gd name="T31" fmla="*/ 40 h 69"/>
                  <a:gd name="T32" fmla="*/ 13 w 308"/>
                  <a:gd name="T33" fmla="*/ 40 h 69"/>
                  <a:gd name="T34" fmla="*/ 6 w 308"/>
                  <a:gd name="T35" fmla="*/ 36 h 69"/>
                  <a:gd name="T36" fmla="*/ 0 w 308"/>
                  <a:gd name="T37" fmla="*/ 27 h 69"/>
                  <a:gd name="T38" fmla="*/ 0 w 308"/>
                  <a:gd name="T39" fmla="*/ 13 h 69"/>
                  <a:gd name="T40" fmla="*/ 6 w 308"/>
                  <a:gd name="T41" fmla="*/ 4 h 69"/>
                  <a:gd name="T42" fmla="*/ 13 w 308"/>
                  <a:gd name="T43" fmla="*/ 2 h 69"/>
                  <a:gd name="T44" fmla="*/ 33 w 308"/>
                  <a:gd name="T45" fmla="*/ 0 h 69"/>
                  <a:gd name="T46" fmla="*/ 57 w 308"/>
                  <a:gd name="T47" fmla="*/ 0 h 69"/>
                  <a:gd name="T48" fmla="*/ 80 w 308"/>
                  <a:gd name="T49" fmla="*/ 0 h 69"/>
                  <a:gd name="T50" fmla="*/ 101 w 308"/>
                  <a:gd name="T51" fmla="*/ 0 h 69"/>
                  <a:gd name="T52" fmla="*/ 122 w 308"/>
                  <a:gd name="T53" fmla="*/ 0 h 69"/>
                  <a:gd name="T54" fmla="*/ 143 w 308"/>
                  <a:gd name="T55" fmla="*/ 0 h 69"/>
                  <a:gd name="T56" fmla="*/ 166 w 308"/>
                  <a:gd name="T57" fmla="*/ 2 h 69"/>
                  <a:gd name="T58" fmla="*/ 190 w 308"/>
                  <a:gd name="T59" fmla="*/ 6 h 69"/>
                  <a:gd name="T60" fmla="*/ 209 w 308"/>
                  <a:gd name="T61" fmla="*/ 10 h 69"/>
                  <a:gd name="T62" fmla="*/ 223 w 308"/>
                  <a:gd name="T63" fmla="*/ 13 h 69"/>
                  <a:gd name="T64" fmla="*/ 236 w 308"/>
                  <a:gd name="T65" fmla="*/ 17 h 69"/>
                  <a:gd name="T66" fmla="*/ 247 w 308"/>
                  <a:gd name="T67" fmla="*/ 23 h 69"/>
                  <a:gd name="T68" fmla="*/ 257 w 308"/>
                  <a:gd name="T69" fmla="*/ 27 h 69"/>
                  <a:gd name="T70" fmla="*/ 268 w 308"/>
                  <a:gd name="T71" fmla="*/ 30 h 69"/>
                  <a:gd name="T72" fmla="*/ 280 w 308"/>
                  <a:gd name="T73" fmla="*/ 36 h 69"/>
                  <a:gd name="T74" fmla="*/ 293 w 308"/>
                  <a:gd name="T75" fmla="*/ 42 h 69"/>
                  <a:gd name="T76" fmla="*/ 305 w 308"/>
                  <a:gd name="T77" fmla="*/ 46 h 69"/>
                  <a:gd name="T78" fmla="*/ 308 w 308"/>
                  <a:gd name="T79" fmla="*/ 55 h 69"/>
                  <a:gd name="T80" fmla="*/ 305 w 308"/>
                  <a:gd name="T81" fmla="*/ 63 h 69"/>
                  <a:gd name="T82" fmla="*/ 297 w 308"/>
                  <a:gd name="T83" fmla="*/ 69 h 69"/>
                  <a:gd name="T84" fmla="*/ 293 w 308"/>
                  <a:gd name="T8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69">
                    <a:moveTo>
                      <a:pt x="293" y="69"/>
                    </a:moveTo>
                    <a:lnTo>
                      <a:pt x="286" y="67"/>
                    </a:lnTo>
                    <a:lnTo>
                      <a:pt x="278" y="63"/>
                    </a:lnTo>
                    <a:lnTo>
                      <a:pt x="272" y="63"/>
                    </a:lnTo>
                    <a:lnTo>
                      <a:pt x="267" y="61"/>
                    </a:lnTo>
                    <a:lnTo>
                      <a:pt x="261" y="59"/>
                    </a:lnTo>
                    <a:lnTo>
                      <a:pt x="257" y="59"/>
                    </a:lnTo>
                    <a:lnTo>
                      <a:pt x="249" y="57"/>
                    </a:lnTo>
                    <a:lnTo>
                      <a:pt x="246" y="57"/>
                    </a:lnTo>
                    <a:lnTo>
                      <a:pt x="240" y="55"/>
                    </a:lnTo>
                    <a:lnTo>
                      <a:pt x="232" y="55"/>
                    </a:lnTo>
                    <a:lnTo>
                      <a:pt x="227" y="55"/>
                    </a:lnTo>
                    <a:lnTo>
                      <a:pt x="223" y="55"/>
                    </a:lnTo>
                    <a:lnTo>
                      <a:pt x="215" y="53"/>
                    </a:lnTo>
                    <a:lnTo>
                      <a:pt x="209" y="53"/>
                    </a:lnTo>
                    <a:lnTo>
                      <a:pt x="204" y="51"/>
                    </a:lnTo>
                    <a:lnTo>
                      <a:pt x="198" y="51"/>
                    </a:lnTo>
                    <a:lnTo>
                      <a:pt x="185" y="48"/>
                    </a:lnTo>
                    <a:lnTo>
                      <a:pt x="171" y="46"/>
                    </a:lnTo>
                    <a:lnTo>
                      <a:pt x="160" y="44"/>
                    </a:lnTo>
                    <a:lnTo>
                      <a:pt x="149" y="44"/>
                    </a:lnTo>
                    <a:lnTo>
                      <a:pt x="139" y="42"/>
                    </a:lnTo>
                    <a:lnTo>
                      <a:pt x="128" y="40"/>
                    </a:lnTo>
                    <a:lnTo>
                      <a:pt x="118" y="40"/>
                    </a:lnTo>
                    <a:lnTo>
                      <a:pt x="109" y="40"/>
                    </a:lnTo>
                    <a:lnTo>
                      <a:pt x="97" y="40"/>
                    </a:lnTo>
                    <a:lnTo>
                      <a:pt x="86" y="40"/>
                    </a:lnTo>
                    <a:lnTo>
                      <a:pt x="76" y="40"/>
                    </a:lnTo>
                    <a:lnTo>
                      <a:pt x="65" y="40"/>
                    </a:lnTo>
                    <a:lnTo>
                      <a:pt x="53" y="40"/>
                    </a:lnTo>
                    <a:lnTo>
                      <a:pt x="42" y="40"/>
                    </a:lnTo>
                    <a:lnTo>
                      <a:pt x="31" y="40"/>
                    </a:lnTo>
                    <a:lnTo>
                      <a:pt x="19" y="40"/>
                    </a:lnTo>
                    <a:lnTo>
                      <a:pt x="13" y="40"/>
                    </a:lnTo>
                    <a:lnTo>
                      <a:pt x="10" y="38"/>
                    </a:lnTo>
                    <a:lnTo>
                      <a:pt x="6" y="36"/>
                    </a:lnTo>
                    <a:lnTo>
                      <a:pt x="4" y="32"/>
                    </a:lnTo>
                    <a:lnTo>
                      <a:pt x="0" y="27"/>
                    </a:lnTo>
                    <a:lnTo>
                      <a:pt x="0" y="21"/>
                    </a:lnTo>
                    <a:lnTo>
                      <a:pt x="0" y="13"/>
                    </a:lnTo>
                    <a:lnTo>
                      <a:pt x="4" y="8"/>
                    </a:lnTo>
                    <a:lnTo>
                      <a:pt x="6" y="4"/>
                    </a:lnTo>
                    <a:lnTo>
                      <a:pt x="10" y="4"/>
                    </a:lnTo>
                    <a:lnTo>
                      <a:pt x="13" y="2"/>
                    </a:lnTo>
                    <a:lnTo>
                      <a:pt x="19" y="2"/>
                    </a:lnTo>
                    <a:lnTo>
                      <a:pt x="33" y="0"/>
                    </a:lnTo>
                    <a:lnTo>
                      <a:pt x="46" y="0"/>
                    </a:lnTo>
                    <a:lnTo>
                      <a:pt x="57" y="0"/>
                    </a:lnTo>
                    <a:lnTo>
                      <a:pt x="69" y="0"/>
                    </a:lnTo>
                    <a:lnTo>
                      <a:pt x="80" y="0"/>
                    </a:lnTo>
                    <a:lnTo>
                      <a:pt x="90" y="0"/>
                    </a:lnTo>
                    <a:lnTo>
                      <a:pt x="101" y="0"/>
                    </a:lnTo>
                    <a:lnTo>
                      <a:pt x="112" y="0"/>
                    </a:lnTo>
                    <a:lnTo>
                      <a:pt x="122" y="0"/>
                    </a:lnTo>
                    <a:lnTo>
                      <a:pt x="133" y="0"/>
                    </a:lnTo>
                    <a:lnTo>
                      <a:pt x="143" y="0"/>
                    </a:lnTo>
                    <a:lnTo>
                      <a:pt x="154" y="2"/>
                    </a:lnTo>
                    <a:lnTo>
                      <a:pt x="166" y="2"/>
                    </a:lnTo>
                    <a:lnTo>
                      <a:pt x="177" y="4"/>
                    </a:lnTo>
                    <a:lnTo>
                      <a:pt x="190" y="6"/>
                    </a:lnTo>
                    <a:lnTo>
                      <a:pt x="204" y="10"/>
                    </a:lnTo>
                    <a:lnTo>
                      <a:pt x="209" y="10"/>
                    </a:lnTo>
                    <a:lnTo>
                      <a:pt x="217" y="11"/>
                    </a:lnTo>
                    <a:lnTo>
                      <a:pt x="223" y="13"/>
                    </a:lnTo>
                    <a:lnTo>
                      <a:pt x="228" y="15"/>
                    </a:lnTo>
                    <a:lnTo>
                      <a:pt x="236" y="17"/>
                    </a:lnTo>
                    <a:lnTo>
                      <a:pt x="242" y="19"/>
                    </a:lnTo>
                    <a:lnTo>
                      <a:pt x="247" y="23"/>
                    </a:lnTo>
                    <a:lnTo>
                      <a:pt x="253" y="25"/>
                    </a:lnTo>
                    <a:lnTo>
                      <a:pt x="257" y="27"/>
                    </a:lnTo>
                    <a:lnTo>
                      <a:pt x="265" y="29"/>
                    </a:lnTo>
                    <a:lnTo>
                      <a:pt x="268" y="30"/>
                    </a:lnTo>
                    <a:lnTo>
                      <a:pt x="274" y="32"/>
                    </a:lnTo>
                    <a:lnTo>
                      <a:pt x="280" y="36"/>
                    </a:lnTo>
                    <a:lnTo>
                      <a:pt x="286" y="38"/>
                    </a:lnTo>
                    <a:lnTo>
                      <a:pt x="293" y="42"/>
                    </a:lnTo>
                    <a:lnTo>
                      <a:pt x="301" y="44"/>
                    </a:lnTo>
                    <a:lnTo>
                      <a:pt x="305" y="46"/>
                    </a:lnTo>
                    <a:lnTo>
                      <a:pt x="306" y="51"/>
                    </a:lnTo>
                    <a:lnTo>
                      <a:pt x="308" y="55"/>
                    </a:lnTo>
                    <a:lnTo>
                      <a:pt x="308" y="59"/>
                    </a:lnTo>
                    <a:lnTo>
                      <a:pt x="305" y="63"/>
                    </a:lnTo>
                    <a:lnTo>
                      <a:pt x="303" y="67"/>
                    </a:lnTo>
                    <a:lnTo>
                      <a:pt x="297" y="69"/>
                    </a:lnTo>
                    <a:lnTo>
                      <a:pt x="293" y="69"/>
                    </a:lnTo>
                    <a:lnTo>
                      <a:pt x="293" y="69"/>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7" name="Freeform 79"/>
              <p:cNvSpPr>
                <a:spLocks/>
              </p:cNvSpPr>
              <p:nvPr/>
            </p:nvSpPr>
            <p:spPr bwMode="auto">
              <a:xfrm>
                <a:off x="2442" y="2063"/>
                <a:ext cx="283" cy="225"/>
              </a:xfrm>
              <a:custGeom>
                <a:avLst/>
                <a:gdLst>
                  <a:gd name="T0" fmla="*/ 544 w 565"/>
                  <a:gd name="T1" fmla="*/ 32 h 449"/>
                  <a:gd name="T2" fmla="*/ 510 w 565"/>
                  <a:gd name="T3" fmla="*/ 67 h 449"/>
                  <a:gd name="T4" fmla="*/ 477 w 565"/>
                  <a:gd name="T5" fmla="*/ 103 h 449"/>
                  <a:gd name="T6" fmla="*/ 447 w 565"/>
                  <a:gd name="T7" fmla="*/ 137 h 449"/>
                  <a:gd name="T8" fmla="*/ 413 w 565"/>
                  <a:gd name="T9" fmla="*/ 169 h 449"/>
                  <a:gd name="T10" fmla="*/ 380 w 565"/>
                  <a:gd name="T11" fmla="*/ 200 h 449"/>
                  <a:gd name="T12" fmla="*/ 344 w 565"/>
                  <a:gd name="T13" fmla="*/ 228 h 449"/>
                  <a:gd name="T14" fmla="*/ 304 w 565"/>
                  <a:gd name="T15" fmla="*/ 255 h 449"/>
                  <a:gd name="T16" fmla="*/ 260 w 565"/>
                  <a:gd name="T17" fmla="*/ 280 h 449"/>
                  <a:gd name="T18" fmla="*/ 219 w 565"/>
                  <a:gd name="T19" fmla="*/ 299 h 449"/>
                  <a:gd name="T20" fmla="*/ 179 w 565"/>
                  <a:gd name="T21" fmla="*/ 312 h 449"/>
                  <a:gd name="T22" fmla="*/ 143 w 565"/>
                  <a:gd name="T23" fmla="*/ 325 h 449"/>
                  <a:gd name="T24" fmla="*/ 110 w 565"/>
                  <a:gd name="T25" fmla="*/ 340 h 449"/>
                  <a:gd name="T26" fmla="*/ 80 w 565"/>
                  <a:gd name="T27" fmla="*/ 359 h 449"/>
                  <a:gd name="T28" fmla="*/ 51 w 565"/>
                  <a:gd name="T29" fmla="*/ 386 h 449"/>
                  <a:gd name="T30" fmla="*/ 26 w 565"/>
                  <a:gd name="T31" fmla="*/ 420 h 449"/>
                  <a:gd name="T32" fmla="*/ 9 w 565"/>
                  <a:gd name="T33" fmla="*/ 449 h 449"/>
                  <a:gd name="T34" fmla="*/ 0 w 565"/>
                  <a:gd name="T35" fmla="*/ 443 h 449"/>
                  <a:gd name="T36" fmla="*/ 13 w 565"/>
                  <a:gd name="T37" fmla="*/ 413 h 449"/>
                  <a:gd name="T38" fmla="*/ 40 w 565"/>
                  <a:gd name="T39" fmla="*/ 371 h 449"/>
                  <a:gd name="T40" fmla="*/ 70 w 565"/>
                  <a:gd name="T41" fmla="*/ 337 h 449"/>
                  <a:gd name="T42" fmla="*/ 103 w 565"/>
                  <a:gd name="T43" fmla="*/ 306 h 449"/>
                  <a:gd name="T44" fmla="*/ 137 w 565"/>
                  <a:gd name="T45" fmla="*/ 281 h 449"/>
                  <a:gd name="T46" fmla="*/ 175 w 565"/>
                  <a:gd name="T47" fmla="*/ 259 h 449"/>
                  <a:gd name="T48" fmla="*/ 215 w 565"/>
                  <a:gd name="T49" fmla="*/ 236 h 449"/>
                  <a:gd name="T50" fmla="*/ 259 w 565"/>
                  <a:gd name="T51" fmla="*/ 213 h 449"/>
                  <a:gd name="T52" fmla="*/ 304 w 565"/>
                  <a:gd name="T53" fmla="*/ 188 h 449"/>
                  <a:gd name="T54" fmla="*/ 342 w 565"/>
                  <a:gd name="T55" fmla="*/ 167 h 449"/>
                  <a:gd name="T56" fmla="*/ 378 w 565"/>
                  <a:gd name="T57" fmla="*/ 145 h 449"/>
                  <a:gd name="T58" fmla="*/ 411 w 565"/>
                  <a:gd name="T59" fmla="*/ 124 h 449"/>
                  <a:gd name="T60" fmla="*/ 439 w 565"/>
                  <a:gd name="T61" fmla="*/ 101 h 449"/>
                  <a:gd name="T62" fmla="*/ 470 w 565"/>
                  <a:gd name="T63" fmla="*/ 76 h 449"/>
                  <a:gd name="T64" fmla="*/ 502 w 565"/>
                  <a:gd name="T65" fmla="*/ 49 h 449"/>
                  <a:gd name="T66" fmla="*/ 533 w 565"/>
                  <a:gd name="T67" fmla="*/ 19 h 449"/>
                  <a:gd name="T68" fmla="*/ 557 w 565"/>
                  <a:gd name="T69" fmla="*/ 0 h 449"/>
                  <a:gd name="T70" fmla="*/ 565 w 565"/>
                  <a:gd name="T71" fmla="*/ 8 h 449"/>
                  <a:gd name="T72" fmla="*/ 563 w 565"/>
                  <a:gd name="T73" fmla="*/ 1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5" h="449">
                    <a:moveTo>
                      <a:pt x="563" y="15"/>
                    </a:moveTo>
                    <a:lnTo>
                      <a:pt x="544" y="32"/>
                    </a:lnTo>
                    <a:lnTo>
                      <a:pt x="527" y="49"/>
                    </a:lnTo>
                    <a:lnTo>
                      <a:pt x="510" y="67"/>
                    </a:lnTo>
                    <a:lnTo>
                      <a:pt x="494" y="86"/>
                    </a:lnTo>
                    <a:lnTo>
                      <a:pt x="477" y="103"/>
                    </a:lnTo>
                    <a:lnTo>
                      <a:pt x="462" y="120"/>
                    </a:lnTo>
                    <a:lnTo>
                      <a:pt x="447" y="137"/>
                    </a:lnTo>
                    <a:lnTo>
                      <a:pt x="430" y="154"/>
                    </a:lnTo>
                    <a:lnTo>
                      <a:pt x="413" y="169"/>
                    </a:lnTo>
                    <a:lnTo>
                      <a:pt x="397" y="184"/>
                    </a:lnTo>
                    <a:lnTo>
                      <a:pt x="380" y="200"/>
                    </a:lnTo>
                    <a:lnTo>
                      <a:pt x="363" y="215"/>
                    </a:lnTo>
                    <a:lnTo>
                      <a:pt x="344" y="228"/>
                    </a:lnTo>
                    <a:lnTo>
                      <a:pt x="325" y="243"/>
                    </a:lnTo>
                    <a:lnTo>
                      <a:pt x="304" y="255"/>
                    </a:lnTo>
                    <a:lnTo>
                      <a:pt x="285" y="268"/>
                    </a:lnTo>
                    <a:lnTo>
                      <a:pt x="260" y="280"/>
                    </a:lnTo>
                    <a:lnTo>
                      <a:pt x="240" y="289"/>
                    </a:lnTo>
                    <a:lnTo>
                      <a:pt x="219" y="299"/>
                    </a:lnTo>
                    <a:lnTo>
                      <a:pt x="198" y="306"/>
                    </a:lnTo>
                    <a:lnTo>
                      <a:pt x="179" y="312"/>
                    </a:lnTo>
                    <a:lnTo>
                      <a:pt x="162" y="319"/>
                    </a:lnTo>
                    <a:lnTo>
                      <a:pt x="143" y="325"/>
                    </a:lnTo>
                    <a:lnTo>
                      <a:pt x="127" y="333"/>
                    </a:lnTo>
                    <a:lnTo>
                      <a:pt x="110" y="340"/>
                    </a:lnTo>
                    <a:lnTo>
                      <a:pt x="95" y="350"/>
                    </a:lnTo>
                    <a:lnTo>
                      <a:pt x="80" y="359"/>
                    </a:lnTo>
                    <a:lnTo>
                      <a:pt x="66" y="373"/>
                    </a:lnTo>
                    <a:lnTo>
                      <a:pt x="51" y="386"/>
                    </a:lnTo>
                    <a:lnTo>
                      <a:pt x="40" y="403"/>
                    </a:lnTo>
                    <a:lnTo>
                      <a:pt x="26" y="420"/>
                    </a:lnTo>
                    <a:lnTo>
                      <a:pt x="15" y="443"/>
                    </a:lnTo>
                    <a:lnTo>
                      <a:pt x="9" y="449"/>
                    </a:lnTo>
                    <a:lnTo>
                      <a:pt x="4" y="449"/>
                    </a:lnTo>
                    <a:lnTo>
                      <a:pt x="0" y="443"/>
                    </a:lnTo>
                    <a:lnTo>
                      <a:pt x="0" y="437"/>
                    </a:lnTo>
                    <a:lnTo>
                      <a:pt x="13" y="413"/>
                    </a:lnTo>
                    <a:lnTo>
                      <a:pt x="26" y="392"/>
                    </a:lnTo>
                    <a:lnTo>
                      <a:pt x="40" y="371"/>
                    </a:lnTo>
                    <a:lnTo>
                      <a:pt x="55" y="354"/>
                    </a:lnTo>
                    <a:lnTo>
                      <a:pt x="70" y="337"/>
                    </a:lnTo>
                    <a:lnTo>
                      <a:pt x="85" y="319"/>
                    </a:lnTo>
                    <a:lnTo>
                      <a:pt x="103" y="306"/>
                    </a:lnTo>
                    <a:lnTo>
                      <a:pt x="120" y="295"/>
                    </a:lnTo>
                    <a:lnTo>
                      <a:pt x="137" y="281"/>
                    </a:lnTo>
                    <a:lnTo>
                      <a:pt x="156" y="270"/>
                    </a:lnTo>
                    <a:lnTo>
                      <a:pt x="175" y="259"/>
                    </a:lnTo>
                    <a:lnTo>
                      <a:pt x="196" y="247"/>
                    </a:lnTo>
                    <a:lnTo>
                      <a:pt x="215" y="236"/>
                    </a:lnTo>
                    <a:lnTo>
                      <a:pt x="238" y="224"/>
                    </a:lnTo>
                    <a:lnTo>
                      <a:pt x="259" y="213"/>
                    </a:lnTo>
                    <a:lnTo>
                      <a:pt x="285" y="202"/>
                    </a:lnTo>
                    <a:lnTo>
                      <a:pt x="304" y="188"/>
                    </a:lnTo>
                    <a:lnTo>
                      <a:pt x="323" y="177"/>
                    </a:lnTo>
                    <a:lnTo>
                      <a:pt x="342" y="167"/>
                    </a:lnTo>
                    <a:lnTo>
                      <a:pt x="361" y="156"/>
                    </a:lnTo>
                    <a:lnTo>
                      <a:pt x="378" y="145"/>
                    </a:lnTo>
                    <a:lnTo>
                      <a:pt x="394" y="135"/>
                    </a:lnTo>
                    <a:lnTo>
                      <a:pt x="411" y="124"/>
                    </a:lnTo>
                    <a:lnTo>
                      <a:pt x="426" y="112"/>
                    </a:lnTo>
                    <a:lnTo>
                      <a:pt x="439" y="101"/>
                    </a:lnTo>
                    <a:lnTo>
                      <a:pt x="456" y="89"/>
                    </a:lnTo>
                    <a:lnTo>
                      <a:pt x="470" y="76"/>
                    </a:lnTo>
                    <a:lnTo>
                      <a:pt x="487" y="63"/>
                    </a:lnTo>
                    <a:lnTo>
                      <a:pt x="502" y="49"/>
                    </a:lnTo>
                    <a:lnTo>
                      <a:pt x="517" y="34"/>
                    </a:lnTo>
                    <a:lnTo>
                      <a:pt x="533" y="19"/>
                    </a:lnTo>
                    <a:lnTo>
                      <a:pt x="552" y="2"/>
                    </a:lnTo>
                    <a:lnTo>
                      <a:pt x="557" y="0"/>
                    </a:lnTo>
                    <a:lnTo>
                      <a:pt x="563" y="2"/>
                    </a:lnTo>
                    <a:lnTo>
                      <a:pt x="565" y="8"/>
                    </a:lnTo>
                    <a:lnTo>
                      <a:pt x="563" y="15"/>
                    </a:lnTo>
                    <a:lnTo>
                      <a:pt x="563" y="15"/>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8" name="Freeform 80"/>
              <p:cNvSpPr>
                <a:spLocks/>
              </p:cNvSpPr>
              <p:nvPr/>
            </p:nvSpPr>
            <p:spPr bwMode="auto">
              <a:xfrm>
                <a:off x="2770" y="2207"/>
                <a:ext cx="334" cy="328"/>
              </a:xfrm>
              <a:custGeom>
                <a:avLst/>
                <a:gdLst>
                  <a:gd name="T0" fmla="*/ 643 w 670"/>
                  <a:gd name="T1" fmla="*/ 50 h 656"/>
                  <a:gd name="T2" fmla="*/ 581 w 670"/>
                  <a:gd name="T3" fmla="*/ 103 h 656"/>
                  <a:gd name="T4" fmla="*/ 495 w 670"/>
                  <a:gd name="T5" fmla="*/ 187 h 656"/>
                  <a:gd name="T6" fmla="*/ 394 w 670"/>
                  <a:gd name="T7" fmla="*/ 289 h 656"/>
                  <a:gd name="T8" fmla="*/ 288 w 670"/>
                  <a:gd name="T9" fmla="*/ 396 h 656"/>
                  <a:gd name="T10" fmla="*/ 189 w 670"/>
                  <a:gd name="T11" fmla="*/ 500 h 656"/>
                  <a:gd name="T12" fmla="*/ 105 w 670"/>
                  <a:gd name="T13" fmla="*/ 584 h 656"/>
                  <a:gd name="T14" fmla="*/ 48 w 670"/>
                  <a:gd name="T15" fmla="*/ 641 h 656"/>
                  <a:gd name="T16" fmla="*/ 29 w 670"/>
                  <a:gd name="T17" fmla="*/ 656 h 656"/>
                  <a:gd name="T18" fmla="*/ 19 w 670"/>
                  <a:gd name="T19" fmla="*/ 656 h 656"/>
                  <a:gd name="T20" fmla="*/ 10 w 670"/>
                  <a:gd name="T21" fmla="*/ 652 h 656"/>
                  <a:gd name="T22" fmla="*/ 0 w 670"/>
                  <a:gd name="T23" fmla="*/ 643 h 656"/>
                  <a:gd name="T24" fmla="*/ 2 w 670"/>
                  <a:gd name="T25" fmla="*/ 628 h 656"/>
                  <a:gd name="T26" fmla="*/ 21 w 670"/>
                  <a:gd name="T27" fmla="*/ 614 h 656"/>
                  <a:gd name="T28" fmla="*/ 38 w 670"/>
                  <a:gd name="T29" fmla="*/ 599 h 656"/>
                  <a:gd name="T30" fmla="*/ 57 w 670"/>
                  <a:gd name="T31" fmla="*/ 586 h 656"/>
                  <a:gd name="T32" fmla="*/ 73 w 670"/>
                  <a:gd name="T33" fmla="*/ 571 h 656"/>
                  <a:gd name="T34" fmla="*/ 86 w 670"/>
                  <a:gd name="T35" fmla="*/ 555 h 656"/>
                  <a:gd name="T36" fmla="*/ 101 w 670"/>
                  <a:gd name="T37" fmla="*/ 540 h 656"/>
                  <a:gd name="T38" fmla="*/ 116 w 670"/>
                  <a:gd name="T39" fmla="*/ 525 h 656"/>
                  <a:gd name="T40" fmla="*/ 133 w 670"/>
                  <a:gd name="T41" fmla="*/ 508 h 656"/>
                  <a:gd name="T42" fmla="*/ 160 w 670"/>
                  <a:gd name="T43" fmla="*/ 481 h 656"/>
                  <a:gd name="T44" fmla="*/ 210 w 670"/>
                  <a:gd name="T45" fmla="*/ 428 h 656"/>
                  <a:gd name="T46" fmla="*/ 276 w 670"/>
                  <a:gd name="T47" fmla="*/ 356 h 656"/>
                  <a:gd name="T48" fmla="*/ 352 w 670"/>
                  <a:gd name="T49" fmla="*/ 274 h 656"/>
                  <a:gd name="T50" fmla="*/ 434 w 670"/>
                  <a:gd name="T51" fmla="*/ 192 h 656"/>
                  <a:gd name="T52" fmla="*/ 512 w 670"/>
                  <a:gd name="T53" fmla="*/ 116 h 656"/>
                  <a:gd name="T54" fmla="*/ 581 w 670"/>
                  <a:gd name="T55" fmla="*/ 53 h 656"/>
                  <a:gd name="T56" fmla="*/ 634 w 670"/>
                  <a:gd name="T57" fmla="*/ 10 h 656"/>
                  <a:gd name="T58" fmla="*/ 657 w 670"/>
                  <a:gd name="T59" fmla="*/ 0 h 656"/>
                  <a:gd name="T60" fmla="*/ 666 w 670"/>
                  <a:gd name="T61" fmla="*/ 8 h 656"/>
                  <a:gd name="T62" fmla="*/ 670 w 670"/>
                  <a:gd name="T63" fmla="*/ 21 h 656"/>
                  <a:gd name="T64" fmla="*/ 668 w 670"/>
                  <a:gd name="T65" fmla="*/ 34 h 656"/>
                  <a:gd name="T66" fmla="*/ 662 w 670"/>
                  <a:gd name="T67" fmla="*/ 3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56">
                    <a:moveTo>
                      <a:pt x="662" y="38"/>
                    </a:moveTo>
                    <a:lnTo>
                      <a:pt x="643" y="50"/>
                    </a:lnTo>
                    <a:lnTo>
                      <a:pt x="615" y="72"/>
                    </a:lnTo>
                    <a:lnTo>
                      <a:pt x="581" y="103"/>
                    </a:lnTo>
                    <a:lnTo>
                      <a:pt x="541" y="143"/>
                    </a:lnTo>
                    <a:lnTo>
                      <a:pt x="495" y="187"/>
                    </a:lnTo>
                    <a:lnTo>
                      <a:pt x="445" y="236"/>
                    </a:lnTo>
                    <a:lnTo>
                      <a:pt x="394" y="289"/>
                    </a:lnTo>
                    <a:lnTo>
                      <a:pt x="341" y="342"/>
                    </a:lnTo>
                    <a:lnTo>
                      <a:pt x="288" y="396"/>
                    </a:lnTo>
                    <a:lnTo>
                      <a:pt x="238" y="451"/>
                    </a:lnTo>
                    <a:lnTo>
                      <a:pt x="189" y="500"/>
                    </a:lnTo>
                    <a:lnTo>
                      <a:pt x="145" y="546"/>
                    </a:lnTo>
                    <a:lnTo>
                      <a:pt x="105" y="584"/>
                    </a:lnTo>
                    <a:lnTo>
                      <a:pt x="73" y="616"/>
                    </a:lnTo>
                    <a:lnTo>
                      <a:pt x="48" y="641"/>
                    </a:lnTo>
                    <a:lnTo>
                      <a:pt x="33" y="654"/>
                    </a:lnTo>
                    <a:lnTo>
                      <a:pt x="29" y="656"/>
                    </a:lnTo>
                    <a:lnTo>
                      <a:pt x="23" y="656"/>
                    </a:lnTo>
                    <a:lnTo>
                      <a:pt x="19" y="656"/>
                    </a:lnTo>
                    <a:lnTo>
                      <a:pt x="16" y="656"/>
                    </a:lnTo>
                    <a:lnTo>
                      <a:pt x="10" y="652"/>
                    </a:lnTo>
                    <a:lnTo>
                      <a:pt x="4" y="649"/>
                    </a:lnTo>
                    <a:lnTo>
                      <a:pt x="0" y="643"/>
                    </a:lnTo>
                    <a:lnTo>
                      <a:pt x="0" y="635"/>
                    </a:lnTo>
                    <a:lnTo>
                      <a:pt x="2" y="628"/>
                    </a:lnTo>
                    <a:lnTo>
                      <a:pt x="10" y="622"/>
                    </a:lnTo>
                    <a:lnTo>
                      <a:pt x="21" y="614"/>
                    </a:lnTo>
                    <a:lnTo>
                      <a:pt x="31" y="607"/>
                    </a:lnTo>
                    <a:lnTo>
                      <a:pt x="38" y="599"/>
                    </a:lnTo>
                    <a:lnTo>
                      <a:pt x="50" y="594"/>
                    </a:lnTo>
                    <a:lnTo>
                      <a:pt x="57" y="586"/>
                    </a:lnTo>
                    <a:lnTo>
                      <a:pt x="65" y="578"/>
                    </a:lnTo>
                    <a:lnTo>
                      <a:pt x="73" y="571"/>
                    </a:lnTo>
                    <a:lnTo>
                      <a:pt x="80" y="565"/>
                    </a:lnTo>
                    <a:lnTo>
                      <a:pt x="86" y="555"/>
                    </a:lnTo>
                    <a:lnTo>
                      <a:pt x="94" y="548"/>
                    </a:lnTo>
                    <a:lnTo>
                      <a:pt x="101" y="540"/>
                    </a:lnTo>
                    <a:lnTo>
                      <a:pt x="109" y="533"/>
                    </a:lnTo>
                    <a:lnTo>
                      <a:pt x="116" y="525"/>
                    </a:lnTo>
                    <a:lnTo>
                      <a:pt x="124" y="517"/>
                    </a:lnTo>
                    <a:lnTo>
                      <a:pt x="133" y="508"/>
                    </a:lnTo>
                    <a:lnTo>
                      <a:pt x="143" y="498"/>
                    </a:lnTo>
                    <a:lnTo>
                      <a:pt x="160" y="481"/>
                    </a:lnTo>
                    <a:lnTo>
                      <a:pt x="181" y="458"/>
                    </a:lnTo>
                    <a:lnTo>
                      <a:pt x="210" y="428"/>
                    </a:lnTo>
                    <a:lnTo>
                      <a:pt x="242" y="394"/>
                    </a:lnTo>
                    <a:lnTo>
                      <a:pt x="276" y="356"/>
                    </a:lnTo>
                    <a:lnTo>
                      <a:pt x="314" y="316"/>
                    </a:lnTo>
                    <a:lnTo>
                      <a:pt x="352" y="274"/>
                    </a:lnTo>
                    <a:lnTo>
                      <a:pt x="394" y="234"/>
                    </a:lnTo>
                    <a:lnTo>
                      <a:pt x="434" y="192"/>
                    </a:lnTo>
                    <a:lnTo>
                      <a:pt x="474" y="152"/>
                    </a:lnTo>
                    <a:lnTo>
                      <a:pt x="512" y="116"/>
                    </a:lnTo>
                    <a:lnTo>
                      <a:pt x="548" y="82"/>
                    </a:lnTo>
                    <a:lnTo>
                      <a:pt x="581" y="53"/>
                    </a:lnTo>
                    <a:lnTo>
                      <a:pt x="609" y="27"/>
                    </a:lnTo>
                    <a:lnTo>
                      <a:pt x="634" y="10"/>
                    </a:lnTo>
                    <a:lnTo>
                      <a:pt x="653" y="0"/>
                    </a:lnTo>
                    <a:lnTo>
                      <a:pt x="657" y="0"/>
                    </a:lnTo>
                    <a:lnTo>
                      <a:pt x="662" y="4"/>
                    </a:lnTo>
                    <a:lnTo>
                      <a:pt x="666" y="8"/>
                    </a:lnTo>
                    <a:lnTo>
                      <a:pt x="670" y="15"/>
                    </a:lnTo>
                    <a:lnTo>
                      <a:pt x="670" y="21"/>
                    </a:lnTo>
                    <a:lnTo>
                      <a:pt x="670" y="29"/>
                    </a:lnTo>
                    <a:lnTo>
                      <a:pt x="668" y="34"/>
                    </a:lnTo>
                    <a:lnTo>
                      <a:pt x="662" y="38"/>
                    </a:lnTo>
                    <a:lnTo>
                      <a:pt x="662" y="38"/>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9" name="Freeform 81"/>
              <p:cNvSpPr>
                <a:spLocks/>
              </p:cNvSpPr>
              <p:nvPr/>
            </p:nvSpPr>
            <p:spPr bwMode="auto">
              <a:xfrm>
                <a:off x="2494" y="2261"/>
                <a:ext cx="357" cy="435"/>
              </a:xfrm>
              <a:custGeom>
                <a:avLst/>
                <a:gdLst>
                  <a:gd name="T0" fmla="*/ 55 w 713"/>
                  <a:gd name="T1" fmla="*/ 1 h 869"/>
                  <a:gd name="T2" fmla="*/ 131 w 713"/>
                  <a:gd name="T3" fmla="*/ 11 h 869"/>
                  <a:gd name="T4" fmla="*/ 224 w 713"/>
                  <a:gd name="T5" fmla="*/ 20 h 869"/>
                  <a:gd name="T6" fmla="*/ 327 w 713"/>
                  <a:gd name="T7" fmla="*/ 34 h 869"/>
                  <a:gd name="T8" fmla="*/ 431 w 713"/>
                  <a:gd name="T9" fmla="*/ 53 h 869"/>
                  <a:gd name="T10" fmla="*/ 527 w 713"/>
                  <a:gd name="T11" fmla="*/ 78 h 869"/>
                  <a:gd name="T12" fmla="*/ 610 w 713"/>
                  <a:gd name="T13" fmla="*/ 108 h 869"/>
                  <a:gd name="T14" fmla="*/ 667 w 713"/>
                  <a:gd name="T15" fmla="*/ 148 h 869"/>
                  <a:gd name="T16" fmla="*/ 694 w 713"/>
                  <a:gd name="T17" fmla="*/ 192 h 869"/>
                  <a:gd name="T18" fmla="*/ 705 w 713"/>
                  <a:gd name="T19" fmla="*/ 254 h 869"/>
                  <a:gd name="T20" fmla="*/ 711 w 713"/>
                  <a:gd name="T21" fmla="*/ 340 h 869"/>
                  <a:gd name="T22" fmla="*/ 711 w 713"/>
                  <a:gd name="T23" fmla="*/ 437 h 869"/>
                  <a:gd name="T24" fmla="*/ 709 w 713"/>
                  <a:gd name="T25" fmla="*/ 540 h 869"/>
                  <a:gd name="T26" fmla="*/ 704 w 713"/>
                  <a:gd name="T27" fmla="*/ 642 h 869"/>
                  <a:gd name="T28" fmla="*/ 698 w 713"/>
                  <a:gd name="T29" fmla="*/ 739 h 869"/>
                  <a:gd name="T30" fmla="*/ 692 w 713"/>
                  <a:gd name="T31" fmla="*/ 819 h 869"/>
                  <a:gd name="T32" fmla="*/ 688 w 713"/>
                  <a:gd name="T33" fmla="*/ 857 h 869"/>
                  <a:gd name="T34" fmla="*/ 684 w 713"/>
                  <a:gd name="T35" fmla="*/ 863 h 869"/>
                  <a:gd name="T36" fmla="*/ 677 w 713"/>
                  <a:gd name="T37" fmla="*/ 869 h 869"/>
                  <a:gd name="T38" fmla="*/ 669 w 713"/>
                  <a:gd name="T39" fmla="*/ 869 h 869"/>
                  <a:gd name="T40" fmla="*/ 660 w 713"/>
                  <a:gd name="T41" fmla="*/ 867 h 869"/>
                  <a:gd name="T42" fmla="*/ 650 w 713"/>
                  <a:gd name="T43" fmla="*/ 861 h 869"/>
                  <a:gd name="T44" fmla="*/ 645 w 713"/>
                  <a:gd name="T45" fmla="*/ 850 h 869"/>
                  <a:gd name="T46" fmla="*/ 641 w 713"/>
                  <a:gd name="T47" fmla="*/ 836 h 869"/>
                  <a:gd name="T48" fmla="*/ 641 w 713"/>
                  <a:gd name="T49" fmla="*/ 798 h 869"/>
                  <a:gd name="T50" fmla="*/ 643 w 713"/>
                  <a:gd name="T51" fmla="*/ 722 h 869"/>
                  <a:gd name="T52" fmla="*/ 645 w 713"/>
                  <a:gd name="T53" fmla="*/ 631 h 869"/>
                  <a:gd name="T54" fmla="*/ 648 w 713"/>
                  <a:gd name="T55" fmla="*/ 536 h 869"/>
                  <a:gd name="T56" fmla="*/ 648 w 713"/>
                  <a:gd name="T57" fmla="*/ 437 h 869"/>
                  <a:gd name="T58" fmla="*/ 645 w 713"/>
                  <a:gd name="T59" fmla="*/ 346 h 869"/>
                  <a:gd name="T60" fmla="*/ 639 w 713"/>
                  <a:gd name="T61" fmla="*/ 264 h 869"/>
                  <a:gd name="T62" fmla="*/ 624 w 713"/>
                  <a:gd name="T63" fmla="*/ 205 h 869"/>
                  <a:gd name="T64" fmla="*/ 595 w 713"/>
                  <a:gd name="T65" fmla="*/ 163 h 869"/>
                  <a:gd name="T66" fmla="*/ 536 w 713"/>
                  <a:gd name="T67" fmla="*/ 127 h 869"/>
                  <a:gd name="T68" fmla="*/ 460 w 713"/>
                  <a:gd name="T69" fmla="*/ 100 h 869"/>
                  <a:gd name="T70" fmla="*/ 374 w 713"/>
                  <a:gd name="T71" fmla="*/ 79 h 869"/>
                  <a:gd name="T72" fmla="*/ 283 w 713"/>
                  <a:gd name="T73" fmla="*/ 66 h 869"/>
                  <a:gd name="T74" fmla="*/ 192 w 713"/>
                  <a:gd name="T75" fmla="*/ 55 h 869"/>
                  <a:gd name="T76" fmla="*/ 106 w 713"/>
                  <a:gd name="T77" fmla="*/ 49 h 869"/>
                  <a:gd name="T78" fmla="*/ 32 w 713"/>
                  <a:gd name="T79" fmla="*/ 45 h 869"/>
                  <a:gd name="T80" fmla="*/ 0 w 713"/>
                  <a:gd name="T81" fmla="*/ 39 h 869"/>
                  <a:gd name="T82" fmla="*/ 0 w 713"/>
                  <a:gd name="T83" fmla="*/ 32 h 869"/>
                  <a:gd name="T84" fmla="*/ 3 w 713"/>
                  <a:gd name="T85" fmla="*/ 24 h 869"/>
                  <a:gd name="T86" fmla="*/ 11 w 713"/>
                  <a:gd name="T87" fmla="*/ 11 h 869"/>
                  <a:gd name="T88" fmla="*/ 22 w 713"/>
                  <a:gd name="T89" fmla="*/ 0 h 869"/>
                  <a:gd name="T90" fmla="*/ 28 w 713"/>
                  <a:gd name="T91"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3" h="869">
                    <a:moveTo>
                      <a:pt x="28" y="0"/>
                    </a:moveTo>
                    <a:lnTo>
                      <a:pt x="55" y="1"/>
                    </a:lnTo>
                    <a:lnTo>
                      <a:pt x="91" y="7"/>
                    </a:lnTo>
                    <a:lnTo>
                      <a:pt x="131" y="11"/>
                    </a:lnTo>
                    <a:lnTo>
                      <a:pt x="177" y="15"/>
                    </a:lnTo>
                    <a:lnTo>
                      <a:pt x="224" y="20"/>
                    </a:lnTo>
                    <a:lnTo>
                      <a:pt x="275" y="28"/>
                    </a:lnTo>
                    <a:lnTo>
                      <a:pt x="327" y="34"/>
                    </a:lnTo>
                    <a:lnTo>
                      <a:pt x="380" y="43"/>
                    </a:lnTo>
                    <a:lnTo>
                      <a:pt x="431" y="53"/>
                    </a:lnTo>
                    <a:lnTo>
                      <a:pt x="481" y="64"/>
                    </a:lnTo>
                    <a:lnTo>
                      <a:pt x="527" y="78"/>
                    </a:lnTo>
                    <a:lnTo>
                      <a:pt x="572" y="93"/>
                    </a:lnTo>
                    <a:lnTo>
                      <a:pt x="610" y="108"/>
                    </a:lnTo>
                    <a:lnTo>
                      <a:pt x="643" y="127"/>
                    </a:lnTo>
                    <a:lnTo>
                      <a:pt x="667" y="148"/>
                    </a:lnTo>
                    <a:lnTo>
                      <a:pt x="686" y="171"/>
                    </a:lnTo>
                    <a:lnTo>
                      <a:pt x="694" y="192"/>
                    </a:lnTo>
                    <a:lnTo>
                      <a:pt x="702" y="220"/>
                    </a:lnTo>
                    <a:lnTo>
                      <a:pt x="705" y="254"/>
                    </a:lnTo>
                    <a:lnTo>
                      <a:pt x="709" y="294"/>
                    </a:lnTo>
                    <a:lnTo>
                      <a:pt x="711" y="340"/>
                    </a:lnTo>
                    <a:lnTo>
                      <a:pt x="713" y="388"/>
                    </a:lnTo>
                    <a:lnTo>
                      <a:pt x="711" y="437"/>
                    </a:lnTo>
                    <a:lnTo>
                      <a:pt x="711" y="488"/>
                    </a:lnTo>
                    <a:lnTo>
                      <a:pt x="709" y="540"/>
                    </a:lnTo>
                    <a:lnTo>
                      <a:pt x="707" y="593"/>
                    </a:lnTo>
                    <a:lnTo>
                      <a:pt x="704" y="642"/>
                    </a:lnTo>
                    <a:lnTo>
                      <a:pt x="702" y="694"/>
                    </a:lnTo>
                    <a:lnTo>
                      <a:pt x="698" y="739"/>
                    </a:lnTo>
                    <a:lnTo>
                      <a:pt x="696" y="781"/>
                    </a:lnTo>
                    <a:lnTo>
                      <a:pt x="692" y="819"/>
                    </a:lnTo>
                    <a:lnTo>
                      <a:pt x="690" y="853"/>
                    </a:lnTo>
                    <a:lnTo>
                      <a:pt x="688" y="857"/>
                    </a:lnTo>
                    <a:lnTo>
                      <a:pt x="688" y="861"/>
                    </a:lnTo>
                    <a:lnTo>
                      <a:pt x="684" y="863"/>
                    </a:lnTo>
                    <a:lnTo>
                      <a:pt x="681" y="867"/>
                    </a:lnTo>
                    <a:lnTo>
                      <a:pt x="677" y="869"/>
                    </a:lnTo>
                    <a:lnTo>
                      <a:pt x="673" y="869"/>
                    </a:lnTo>
                    <a:lnTo>
                      <a:pt x="669" y="869"/>
                    </a:lnTo>
                    <a:lnTo>
                      <a:pt x="664" y="869"/>
                    </a:lnTo>
                    <a:lnTo>
                      <a:pt x="660" y="867"/>
                    </a:lnTo>
                    <a:lnTo>
                      <a:pt x="656" y="865"/>
                    </a:lnTo>
                    <a:lnTo>
                      <a:pt x="650" y="861"/>
                    </a:lnTo>
                    <a:lnTo>
                      <a:pt x="648" y="857"/>
                    </a:lnTo>
                    <a:lnTo>
                      <a:pt x="645" y="850"/>
                    </a:lnTo>
                    <a:lnTo>
                      <a:pt x="641" y="844"/>
                    </a:lnTo>
                    <a:lnTo>
                      <a:pt x="641" y="836"/>
                    </a:lnTo>
                    <a:lnTo>
                      <a:pt x="641" y="829"/>
                    </a:lnTo>
                    <a:lnTo>
                      <a:pt x="641" y="798"/>
                    </a:lnTo>
                    <a:lnTo>
                      <a:pt x="641" y="764"/>
                    </a:lnTo>
                    <a:lnTo>
                      <a:pt x="643" y="722"/>
                    </a:lnTo>
                    <a:lnTo>
                      <a:pt x="645" y="680"/>
                    </a:lnTo>
                    <a:lnTo>
                      <a:pt x="645" y="631"/>
                    </a:lnTo>
                    <a:lnTo>
                      <a:pt x="646" y="585"/>
                    </a:lnTo>
                    <a:lnTo>
                      <a:pt x="648" y="536"/>
                    </a:lnTo>
                    <a:lnTo>
                      <a:pt x="648" y="486"/>
                    </a:lnTo>
                    <a:lnTo>
                      <a:pt x="648" y="437"/>
                    </a:lnTo>
                    <a:lnTo>
                      <a:pt x="648" y="389"/>
                    </a:lnTo>
                    <a:lnTo>
                      <a:pt x="645" y="346"/>
                    </a:lnTo>
                    <a:lnTo>
                      <a:pt x="643" y="302"/>
                    </a:lnTo>
                    <a:lnTo>
                      <a:pt x="639" y="264"/>
                    </a:lnTo>
                    <a:lnTo>
                      <a:pt x="633" y="232"/>
                    </a:lnTo>
                    <a:lnTo>
                      <a:pt x="624" y="205"/>
                    </a:lnTo>
                    <a:lnTo>
                      <a:pt x="616" y="186"/>
                    </a:lnTo>
                    <a:lnTo>
                      <a:pt x="595" y="163"/>
                    </a:lnTo>
                    <a:lnTo>
                      <a:pt x="568" y="144"/>
                    </a:lnTo>
                    <a:lnTo>
                      <a:pt x="536" y="127"/>
                    </a:lnTo>
                    <a:lnTo>
                      <a:pt x="500" y="114"/>
                    </a:lnTo>
                    <a:lnTo>
                      <a:pt x="460" y="100"/>
                    </a:lnTo>
                    <a:lnTo>
                      <a:pt x="420" y="89"/>
                    </a:lnTo>
                    <a:lnTo>
                      <a:pt x="374" y="79"/>
                    </a:lnTo>
                    <a:lnTo>
                      <a:pt x="331" y="74"/>
                    </a:lnTo>
                    <a:lnTo>
                      <a:pt x="283" y="66"/>
                    </a:lnTo>
                    <a:lnTo>
                      <a:pt x="237" y="60"/>
                    </a:lnTo>
                    <a:lnTo>
                      <a:pt x="192" y="55"/>
                    </a:lnTo>
                    <a:lnTo>
                      <a:pt x="148" y="53"/>
                    </a:lnTo>
                    <a:lnTo>
                      <a:pt x="106" y="49"/>
                    </a:lnTo>
                    <a:lnTo>
                      <a:pt x="66" y="47"/>
                    </a:lnTo>
                    <a:lnTo>
                      <a:pt x="32" y="45"/>
                    </a:lnTo>
                    <a:lnTo>
                      <a:pt x="3" y="43"/>
                    </a:lnTo>
                    <a:lnTo>
                      <a:pt x="0" y="39"/>
                    </a:lnTo>
                    <a:lnTo>
                      <a:pt x="0" y="36"/>
                    </a:lnTo>
                    <a:lnTo>
                      <a:pt x="0" y="32"/>
                    </a:lnTo>
                    <a:lnTo>
                      <a:pt x="1" y="28"/>
                    </a:lnTo>
                    <a:lnTo>
                      <a:pt x="3" y="24"/>
                    </a:lnTo>
                    <a:lnTo>
                      <a:pt x="7" y="20"/>
                    </a:lnTo>
                    <a:lnTo>
                      <a:pt x="11" y="11"/>
                    </a:lnTo>
                    <a:lnTo>
                      <a:pt x="17" y="5"/>
                    </a:lnTo>
                    <a:lnTo>
                      <a:pt x="22" y="0"/>
                    </a:lnTo>
                    <a:lnTo>
                      <a:pt x="28" y="0"/>
                    </a:lnTo>
                    <a:lnTo>
                      <a:pt x="28" y="0"/>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0" name="Freeform 82"/>
              <p:cNvSpPr>
                <a:spLocks/>
              </p:cNvSpPr>
              <p:nvPr/>
            </p:nvSpPr>
            <p:spPr bwMode="auto">
              <a:xfrm>
                <a:off x="2333" y="2252"/>
                <a:ext cx="223" cy="348"/>
              </a:xfrm>
              <a:custGeom>
                <a:avLst/>
                <a:gdLst>
                  <a:gd name="T0" fmla="*/ 401 w 445"/>
                  <a:gd name="T1" fmla="*/ 68 h 696"/>
                  <a:gd name="T2" fmla="*/ 382 w 445"/>
                  <a:gd name="T3" fmla="*/ 66 h 696"/>
                  <a:gd name="T4" fmla="*/ 363 w 445"/>
                  <a:gd name="T5" fmla="*/ 62 h 696"/>
                  <a:gd name="T6" fmla="*/ 343 w 445"/>
                  <a:gd name="T7" fmla="*/ 60 h 696"/>
                  <a:gd name="T8" fmla="*/ 322 w 445"/>
                  <a:gd name="T9" fmla="*/ 58 h 696"/>
                  <a:gd name="T10" fmla="*/ 299 w 445"/>
                  <a:gd name="T11" fmla="*/ 58 h 696"/>
                  <a:gd name="T12" fmla="*/ 280 w 445"/>
                  <a:gd name="T13" fmla="*/ 57 h 696"/>
                  <a:gd name="T14" fmla="*/ 261 w 445"/>
                  <a:gd name="T15" fmla="*/ 55 h 696"/>
                  <a:gd name="T16" fmla="*/ 240 w 445"/>
                  <a:gd name="T17" fmla="*/ 55 h 696"/>
                  <a:gd name="T18" fmla="*/ 215 w 445"/>
                  <a:gd name="T19" fmla="*/ 51 h 696"/>
                  <a:gd name="T20" fmla="*/ 190 w 445"/>
                  <a:gd name="T21" fmla="*/ 47 h 696"/>
                  <a:gd name="T22" fmla="*/ 167 w 445"/>
                  <a:gd name="T23" fmla="*/ 43 h 696"/>
                  <a:gd name="T24" fmla="*/ 147 w 445"/>
                  <a:gd name="T25" fmla="*/ 43 h 696"/>
                  <a:gd name="T26" fmla="*/ 124 w 445"/>
                  <a:gd name="T27" fmla="*/ 47 h 696"/>
                  <a:gd name="T28" fmla="*/ 107 w 445"/>
                  <a:gd name="T29" fmla="*/ 55 h 696"/>
                  <a:gd name="T30" fmla="*/ 91 w 445"/>
                  <a:gd name="T31" fmla="*/ 68 h 696"/>
                  <a:gd name="T32" fmla="*/ 76 w 445"/>
                  <a:gd name="T33" fmla="*/ 97 h 696"/>
                  <a:gd name="T34" fmla="*/ 61 w 445"/>
                  <a:gd name="T35" fmla="*/ 152 h 696"/>
                  <a:gd name="T36" fmla="*/ 53 w 445"/>
                  <a:gd name="T37" fmla="*/ 224 h 696"/>
                  <a:gd name="T38" fmla="*/ 48 w 445"/>
                  <a:gd name="T39" fmla="*/ 308 h 696"/>
                  <a:gd name="T40" fmla="*/ 46 w 445"/>
                  <a:gd name="T41" fmla="*/ 397 h 696"/>
                  <a:gd name="T42" fmla="*/ 46 w 445"/>
                  <a:gd name="T43" fmla="*/ 486 h 696"/>
                  <a:gd name="T44" fmla="*/ 46 w 445"/>
                  <a:gd name="T45" fmla="*/ 568 h 696"/>
                  <a:gd name="T46" fmla="*/ 44 w 445"/>
                  <a:gd name="T47" fmla="*/ 640 h 696"/>
                  <a:gd name="T48" fmla="*/ 40 w 445"/>
                  <a:gd name="T49" fmla="*/ 673 h 696"/>
                  <a:gd name="T50" fmla="*/ 36 w 445"/>
                  <a:gd name="T51" fmla="*/ 682 h 696"/>
                  <a:gd name="T52" fmla="*/ 27 w 445"/>
                  <a:gd name="T53" fmla="*/ 694 h 696"/>
                  <a:gd name="T54" fmla="*/ 13 w 445"/>
                  <a:gd name="T55" fmla="*/ 696 h 696"/>
                  <a:gd name="T56" fmla="*/ 4 w 445"/>
                  <a:gd name="T57" fmla="*/ 690 h 696"/>
                  <a:gd name="T58" fmla="*/ 2 w 445"/>
                  <a:gd name="T59" fmla="*/ 680 h 696"/>
                  <a:gd name="T60" fmla="*/ 2 w 445"/>
                  <a:gd name="T61" fmla="*/ 642 h 696"/>
                  <a:gd name="T62" fmla="*/ 0 w 445"/>
                  <a:gd name="T63" fmla="*/ 564 h 696"/>
                  <a:gd name="T64" fmla="*/ 0 w 445"/>
                  <a:gd name="T65" fmla="*/ 477 h 696"/>
                  <a:gd name="T66" fmla="*/ 0 w 445"/>
                  <a:gd name="T67" fmla="*/ 387 h 696"/>
                  <a:gd name="T68" fmla="*/ 2 w 445"/>
                  <a:gd name="T69" fmla="*/ 294 h 696"/>
                  <a:gd name="T70" fmla="*/ 10 w 445"/>
                  <a:gd name="T71" fmla="*/ 209 h 696"/>
                  <a:gd name="T72" fmla="*/ 19 w 445"/>
                  <a:gd name="T73" fmla="*/ 136 h 696"/>
                  <a:gd name="T74" fmla="*/ 36 w 445"/>
                  <a:gd name="T75" fmla="*/ 77 h 696"/>
                  <a:gd name="T76" fmla="*/ 55 w 445"/>
                  <a:gd name="T77" fmla="*/ 43 h 696"/>
                  <a:gd name="T78" fmla="*/ 72 w 445"/>
                  <a:gd name="T79" fmla="*/ 22 h 696"/>
                  <a:gd name="T80" fmla="*/ 95 w 445"/>
                  <a:gd name="T81" fmla="*/ 11 h 696"/>
                  <a:gd name="T82" fmla="*/ 120 w 445"/>
                  <a:gd name="T83" fmla="*/ 3 h 696"/>
                  <a:gd name="T84" fmla="*/ 150 w 445"/>
                  <a:gd name="T85" fmla="*/ 0 h 696"/>
                  <a:gd name="T86" fmla="*/ 179 w 445"/>
                  <a:gd name="T87" fmla="*/ 0 h 696"/>
                  <a:gd name="T88" fmla="*/ 207 w 445"/>
                  <a:gd name="T89" fmla="*/ 1 h 696"/>
                  <a:gd name="T90" fmla="*/ 240 w 445"/>
                  <a:gd name="T91" fmla="*/ 3 h 696"/>
                  <a:gd name="T92" fmla="*/ 265 w 445"/>
                  <a:gd name="T93" fmla="*/ 5 h 696"/>
                  <a:gd name="T94" fmla="*/ 285 w 445"/>
                  <a:gd name="T95" fmla="*/ 7 h 696"/>
                  <a:gd name="T96" fmla="*/ 308 w 445"/>
                  <a:gd name="T97" fmla="*/ 11 h 696"/>
                  <a:gd name="T98" fmla="*/ 335 w 445"/>
                  <a:gd name="T99" fmla="*/ 15 h 696"/>
                  <a:gd name="T100" fmla="*/ 362 w 445"/>
                  <a:gd name="T101" fmla="*/ 19 h 696"/>
                  <a:gd name="T102" fmla="*/ 386 w 445"/>
                  <a:gd name="T103" fmla="*/ 22 h 696"/>
                  <a:gd name="T104" fmla="*/ 409 w 445"/>
                  <a:gd name="T105" fmla="*/ 26 h 696"/>
                  <a:gd name="T106" fmla="*/ 432 w 445"/>
                  <a:gd name="T107" fmla="*/ 30 h 696"/>
                  <a:gd name="T108" fmla="*/ 443 w 445"/>
                  <a:gd name="T109" fmla="*/ 34 h 696"/>
                  <a:gd name="T110" fmla="*/ 441 w 445"/>
                  <a:gd name="T111" fmla="*/ 43 h 696"/>
                  <a:gd name="T112" fmla="*/ 430 w 445"/>
                  <a:gd name="T113" fmla="*/ 58 h 696"/>
                  <a:gd name="T114" fmla="*/ 419 w 445"/>
                  <a:gd name="T115" fmla="*/ 68 h 696"/>
                  <a:gd name="T116" fmla="*/ 413 w 445"/>
                  <a:gd name="T117" fmla="*/ 7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696">
                    <a:moveTo>
                      <a:pt x="413" y="70"/>
                    </a:moveTo>
                    <a:lnTo>
                      <a:pt x="401" y="68"/>
                    </a:lnTo>
                    <a:lnTo>
                      <a:pt x="394" y="66"/>
                    </a:lnTo>
                    <a:lnTo>
                      <a:pt x="382" y="66"/>
                    </a:lnTo>
                    <a:lnTo>
                      <a:pt x="373" y="64"/>
                    </a:lnTo>
                    <a:lnTo>
                      <a:pt x="363" y="62"/>
                    </a:lnTo>
                    <a:lnTo>
                      <a:pt x="352" y="62"/>
                    </a:lnTo>
                    <a:lnTo>
                      <a:pt x="343" y="60"/>
                    </a:lnTo>
                    <a:lnTo>
                      <a:pt x="331" y="60"/>
                    </a:lnTo>
                    <a:lnTo>
                      <a:pt x="322" y="58"/>
                    </a:lnTo>
                    <a:lnTo>
                      <a:pt x="310" y="58"/>
                    </a:lnTo>
                    <a:lnTo>
                      <a:pt x="299" y="58"/>
                    </a:lnTo>
                    <a:lnTo>
                      <a:pt x="289" y="58"/>
                    </a:lnTo>
                    <a:lnTo>
                      <a:pt x="280" y="57"/>
                    </a:lnTo>
                    <a:lnTo>
                      <a:pt x="270" y="57"/>
                    </a:lnTo>
                    <a:lnTo>
                      <a:pt x="261" y="55"/>
                    </a:lnTo>
                    <a:lnTo>
                      <a:pt x="251" y="55"/>
                    </a:lnTo>
                    <a:lnTo>
                      <a:pt x="240" y="55"/>
                    </a:lnTo>
                    <a:lnTo>
                      <a:pt x="226" y="53"/>
                    </a:lnTo>
                    <a:lnTo>
                      <a:pt x="215" y="51"/>
                    </a:lnTo>
                    <a:lnTo>
                      <a:pt x="204" y="49"/>
                    </a:lnTo>
                    <a:lnTo>
                      <a:pt x="190" y="47"/>
                    </a:lnTo>
                    <a:lnTo>
                      <a:pt x="179" y="45"/>
                    </a:lnTo>
                    <a:lnTo>
                      <a:pt x="167" y="43"/>
                    </a:lnTo>
                    <a:lnTo>
                      <a:pt x="158" y="43"/>
                    </a:lnTo>
                    <a:lnTo>
                      <a:pt x="147" y="43"/>
                    </a:lnTo>
                    <a:lnTo>
                      <a:pt x="135" y="45"/>
                    </a:lnTo>
                    <a:lnTo>
                      <a:pt x="124" y="47"/>
                    </a:lnTo>
                    <a:lnTo>
                      <a:pt x="114" y="51"/>
                    </a:lnTo>
                    <a:lnTo>
                      <a:pt x="107" y="55"/>
                    </a:lnTo>
                    <a:lnTo>
                      <a:pt x="99" y="60"/>
                    </a:lnTo>
                    <a:lnTo>
                      <a:pt x="91" y="68"/>
                    </a:lnTo>
                    <a:lnTo>
                      <a:pt x="86" y="77"/>
                    </a:lnTo>
                    <a:lnTo>
                      <a:pt x="76" y="97"/>
                    </a:lnTo>
                    <a:lnTo>
                      <a:pt x="69" y="121"/>
                    </a:lnTo>
                    <a:lnTo>
                      <a:pt x="61" y="152"/>
                    </a:lnTo>
                    <a:lnTo>
                      <a:pt x="57" y="188"/>
                    </a:lnTo>
                    <a:lnTo>
                      <a:pt x="53" y="224"/>
                    </a:lnTo>
                    <a:lnTo>
                      <a:pt x="50" y="264"/>
                    </a:lnTo>
                    <a:lnTo>
                      <a:pt x="48" y="308"/>
                    </a:lnTo>
                    <a:lnTo>
                      <a:pt x="48" y="353"/>
                    </a:lnTo>
                    <a:lnTo>
                      <a:pt x="46" y="397"/>
                    </a:lnTo>
                    <a:lnTo>
                      <a:pt x="46" y="443"/>
                    </a:lnTo>
                    <a:lnTo>
                      <a:pt x="46" y="486"/>
                    </a:lnTo>
                    <a:lnTo>
                      <a:pt x="46" y="530"/>
                    </a:lnTo>
                    <a:lnTo>
                      <a:pt x="46" y="568"/>
                    </a:lnTo>
                    <a:lnTo>
                      <a:pt x="46" y="606"/>
                    </a:lnTo>
                    <a:lnTo>
                      <a:pt x="44" y="640"/>
                    </a:lnTo>
                    <a:lnTo>
                      <a:pt x="42" y="669"/>
                    </a:lnTo>
                    <a:lnTo>
                      <a:pt x="40" y="673"/>
                    </a:lnTo>
                    <a:lnTo>
                      <a:pt x="38" y="678"/>
                    </a:lnTo>
                    <a:lnTo>
                      <a:pt x="36" y="682"/>
                    </a:lnTo>
                    <a:lnTo>
                      <a:pt x="34" y="686"/>
                    </a:lnTo>
                    <a:lnTo>
                      <a:pt x="27" y="694"/>
                    </a:lnTo>
                    <a:lnTo>
                      <a:pt x="21" y="696"/>
                    </a:lnTo>
                    <a:lnTo>
                      <a:pt x="13" y="696"/>
                    </a:lnTo>
                    <a:lnTo>
                      <a:pt x="6" y="694"/>
                    </a:lnTo>
                    <a:lnTo>
                      <a:pt x="4" y="690"/>
                    </a:lnTo>
                    <a:lnTo>
                      <a:pt x="2" y="686"/>
                    </a:lnTo>
                    <a:lnTo>
                      <a:pt x="2" y="680"/>
                    </a:lnTo>
                    <a:lnTo>
                      <a:pt x="2" y="677"/>
                    </a:lnTo>
                    <a:lnTo>
                      <a:pt x="2" y="642"/>
                    </a:lnTo>
                    <a:lnTo>
                      <a:pt x="2" y="604"/>
                    </a:lnTo>
                    <a:lnTo>
                      <a:pt x="0" y="564"/>
                    </a:lnTo>
                    <a:lnTo>
                      <a:pt x="0" y="523"/>
                    </a:lnTo>
                    <a:lnTo>
                      <a:pt x="0" y="477"/>
                    </a:lnTo>
                    <a:lnTo>
                      <a:pt x="0" y="431"/>
                    </a:lnTo>
                    <a:lnTo>
                      <a:pt x="0" y="387"/>
                    </a:lnTo>
                    <a:lnTo>
                      <a:pt x="2" y="342"/>
                    </a:lnTo>
                    <a:lnTo>
                      <a:pt x="2" y="294"/>
                    </a:lnTo>
                    <a:lnTo>
                      <a:pt x="6" y="251"/>
                    </a:lnTo>
                    <a:lnTo>
                      <a:pt x="10" y="209"/>
                    </a:lnTo>
                    <a:lnTo>
                      <a:pt x="13" y="173"/>
                    </a:lnTo>
                    <a:lnTo>
                      <a:pt x="19" y="136"/>
                    </a:lnTo>
                    <a:lnTo>
                      <a:pt x="27" y="104"/>
                    </a:lnTo>
                    <a:lnTo>
                      <a:pt x="36" y="77"/>
                    </a:lnTo>
                    <a:lnTo>
                      <a:pt x="48" y="55"/>
                    </a:lnTo>
                    <a:lnTo>
                      <a:pt x="55" y="43"/>
                    </a:lnTo>
                    <a:lnTo>
                      <a:pt x="65" y="32"/>
                    </a:lnTo>
                    <a:lnTo>
                      <a:pt x="72" y="22"/>
                    </a:lnTo>
                    <a:lnTo>
                      <a:pt x="84" y="17"/>
                    </a:lnTo>
                    <a:lnTo>
                      <a:pt x="95" y="11"/>
                    </a:lnTo>
                    <a:lnTo>
                      <a:pt x="108" y="7"/>
                    </a:lnTo>
                    <a:lnTo>
                      <a:pt x="120" y="3"/>
                    </a:lnTo>
                    <a:lnTo>
                      <a:pt x="135" y="1"/>
                    </a:lnTo>
                    <a:lnTo>
                      <a:pt x="150" y="0"/>
                    </a:lnTo>
                    <a:lnTo>
                      <a:pt x="164" y="0"/>
                    </a:lnTo>
                    <a:lnTo>
                      <a:pt x="179" y="0"/>
                    </a:lnTo>
                    <a:lnTo>
                      <a:pt x="194" y="1"/>
                    </a:lnTo>
                    <a:lnTo>
                      <a:pt x="207" y="1"/>
                    </a:lnTo>
                    <a:lnTo>
                      <a:pt x="225" y="3"/>
                    </a:lnTo>
                    <a:lnTo>
                      <a:pt x="240" y="3"/>
                    </a:lnTo>
                    <a:lnTo>
                      <a:pt x="255" y="5"/>
                    </a:lnTo>
                    <a:lnTo>
                      <a:pt x="265" y="5"/>
                    </a:lnTo>
                    <a:lnTo>
                      <a:pt x="274" y="7"/>
                    </a:lnTo>
                    <a:lnTo>
                      <a:pt x="285" y="7"/>
                    </a:lnTo>
                    <a:lnTo>
                      <a:pt x="297" y="9"/>
                    </a:lnTo>
                    <a:lnTo>
                      <a:pt x="308" y="11"/>
                    </a:lnTo>
                    <a:lnTo>
                      <a:pt x="322" y="13"/>
                    </a:lnTo>
                    <a:lnTo>
                      <a:pt x="335" y="15"/>
                    </a:lnTo>
                    <a:lnTo>
                      <a:pt x="348" y="17"/>
                    </a:lnTo>
                    <a:lnTo>
                      <a:pt x="362" y="19"/>
                    </a:lnTo>
                    <a:lnTo>
                      <a:pt x="373" y="20"/>
                    </a:lnTo>
                    <a:lnTo>
                      <a:pt x="386" y="22"/>
                    </a:lnTo>
                    <a:lnTo>
                      <a:pt x="398" y="24"/>
                    </a:lnTo>
                    <a:lnTo>
                      <a:pt x="409" y="26"/>
                    </a:lnTo>
                    <a:lnTo>
                      <a:pt x="421" y="28"/>
                    </a:lnTo>
                    <a:lnTo>
                      <a:pt x="432" y="30"/>
                    </a:lnTo>
                    <a:lnTo>
                      <a:pt x="441" y="32"/>
                    </a:lnTo>
                    <a:lnTo>
                      <a:pt x="443" y="34"/>
                    </a:lnTo>
                    <a:lnTo>
                      <a:pt x="445" y="38"/>
                    </a:lnTo>
                    <a:lnTo>
                      <a:pt x="441" y="43"/>
                    </a:lnTo>
                    <a:lnTo>
                      <a:pt x="438" y="51"/>
                    </a:lnTo>
                    <a:lnTo>
                      <a:pt x="430" y="58"/>
                    </a:lnTo>
                    <a:lnTo>
                      <a:pt x="424" y="64"/>
                    </a:lnTo>
                    <a:lnTo>
                      <a:pt x="419" y="68"/>
                    </a:lnTo>
                    <a:lnTo>
                      <a:pt x="413" y="70"/>
                    </a:lnTo>
                    <a:lnTo>
                      <a:pt x="413" y="70"/>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1" name="Freeform 83"/>
              <p:cNvSpPr>
                <a:spLocks/>
              </p:cNvSpPr>
              <p:nvPr/>
            </p:nvSpPr>
            <p:spPr bwMode="auto">
              <a:xfrm>
                <a:off x="2450" y="2354"/>
                <a:ext cx="217" cy="48"/>
              </a:xfrm>
              <a:custGeom>
                <a:avLst/>
                <a:gdLst>
                  <a:gd name="T0" fmla="*/ 23 w 434"/>
                  <a:gd name="T1" fmla="*/ 0 h 95"/>
                  <a:gd name="T2" fmla="*/ 36 w 434"/>
                  <a:gd name="T3" fmla="*/ 2 h 95"/>
                  <a:gd name="T4" fmla="*/ 50 w 434"/>
                  <a:gd name="T5" fmla="*/ 4 h 95"/>
                  <a:gd name="T6" fmla="*/ 65 w 434"/>
                  <a:gd name="T7" fmla="*/ 8 h 95"/>
                  <a:gd name="T8" fmla="*/ 76 w 434"/>
                  <a:gd name="T9" fmla="*/ 11 h 95"/>
                  <a:gd name="T10" fmla="*/ 89 w 434"/>
                  <a:gd name="T11" fmla="*/ 15 h 95"/>
                  <a:gd name="T12" fmla="*/ 103 w 434"/>
                  <a:gd name="T13" fmla="*/ 19 h 95"/>
                  <a:gd name="T14" fmla="*/ 118 w 434"/>
                  <a:gd name="T15" fmla="*/ 23 h 95"/>
                  <a:gd name="T16" fmla="*/ 147 w 434"/>
                  <a:gd name="T17" fmla="*/ 30 h 95"/>
                  <a:gd name="T18" fmla="*/ 183 w 434"/>
                  <a:gd name="T19" fmla="*/ 36 h 95"/>
                  <a:gd name="T20" fmla="*/ 219 w 434"/>
                  <a:gd name="T21" fmla="*/ 40 h 95"/>
                  <a:gd name="T22" fmla="*/ 251 w 434"/>
                  <a:gd name="T23" fmla="*/ 46 h 95"/>
                  <a:gd name="T24" fmla="*/ 285 w 434"/>
                  <a:gd name="T25" fmla="*/ 47 h 95"/>
                  <a:gd name="T26" fmla="*/ 320 w 434"/>
                  <a:gd name="T27" fmla="*/ 47 h 95"/>
                  <a:gd name="T28" fmla="*/ 356 w 434"/>
                  <a:gd name="T29" fmla="*/ 49 h 95"/>
                  <a:gd name="T30" fmla="*/ 396 w 434"/>
                  <a:gd name="T31" fmla="*/ 51 h 95"/>
                  <a:gd name="T32" fmla="*/ 421 w 434"/>
                  <a:gd name="T33" fmla="*/ 55 h 95"/>
                  <a:gd name="T34" fmla="*/ 426 w 434"/>
                  <a:gd name="T35" fmla="*/ 59 h 95"/>
                  <a:gd name="T36" fmla="*/ 432 w 434"/>
                  <a:gd name="T37" fmla="*/ 66 h 95"/>
                  <a:gd name="T38" fmla="*/ 432 w 434"/>
                  <a:gd name="T39" fmla="*/ 82 h 95"/>
                  <a:gd name="T40" fmla="*/ 424 w 434"/>
                  <a:gd name="T41" fmla="*/ 89 h 95"/>
                  <a:gd name="T42" fmla="*/ 417 w 434"/>
                  <a:gd name="T43" fmla="*/ 93 h 95"/>
                  <a:gd name="T44" fmla="*/ 392 w 434"/>
                  <a:gd name="T45" fmla="*/ 91 h 95"/>
                  <a:gd name="T46" fmla="*/ 352 w 434"/>
                  <a:gd name="T47" fmla="*/ 89 h 95"/>
                  <a:gd name="T48" fmla="*/ 316 w 434"/>
                  <a:gd name="T49" fmla="*/ 86 h 95"/>
                  <a:gd name="T50" fmla="*/ 282 w 434"/>
                  <a:gd name="T51" fmla="*/ 82 h 95"/>
                  <a:gd name="T52" fmla="*/ 247 w 434"/>
                  <a:gd name="T53" fmla="*/ 76 h 95"/>
                  <a:gd name="T54" fmla="*/ 213 w 434"/>
                  <a:gd name="T55" fmla="*/ 70 h 95"/>
                  <a:gd name="T56" fmla="*/ 179 w 434"/>
                  <a:gd name="T57" fmla="*/ 63 h 95"/>
                  <a:gd name="T58" fmla="*/ 141 w 434"/>
                  <a:gd name="T59" fmla="*/ 55 h 95"/>
                  <a:gd name="T60" fmla="*/ 112 w 434"/>
                  <a:gd name="T61" fmla="*/ 49 h 95"/>
                  <a:gd name="T62" fmla="*/ 97 w 434"/>
                  <a:gd name="T63" fmla="*/ 46 h 95"/>
                  <a:gd name="T64" fmla="*/ 86 w 434"/>
                  <a:gd name="T65" fmla="*/ 42 h 95"/>
                  <a:gd name="T66" fmla="*/ 72 w 434"/>
                  <a:gd name="T67" fmla="*/ 38 h 95"/>
                  <a:gd name="T68" fmla="*/ 61 w 434"/>
                  <a:gd name="T69" fmla="*/ 34 h 95"/>
                  <a:gd name="T70" fmla="*/ 48 w 434"/>
                  <a:gd name="T71" fmla="*/ 30 h 95"/>
                  <a:gd name="T72" fmla="*/ 34 w 434"/>
                  <a:gd name="T73" fmla="*/ 27 h 95"/>
                  <a:gd name="T74" fmla="*/ 21 w 434"/>
                  <a:gd name="T75" fmla="*/ 27 h 95"/>
                  <a:gd name="T76" fmla="*/ 8 w 434"/>
                  <a:gd name="T77" fmla="*/ 23 h 95"/>
                  <a:gd name="T78" fmla="*/ 0 w 434"/>
                  <a:gd name="T79" fmla="*/ 15 h 95"/>
                  <a:gd name="T80" fmla="*/ 2 w 434"/>
                  <a:gd name="T81" fmla="*/ 8 h 95"/>
                  <a:gd name="T82" fmla="*/ 8 w 434"/>
                  <a:gd name="T83" fmla="*/ 0 h 95"/>
                  <a:gd name="T84" fmla="*/ 15 w 434"/>
                  <a:gd name="T8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 h="95">
                    <a:moveTo>
                      <a:pt x="15" y="0"/>
                    </a:moveTo>
                    <a:lnTo>
                      <a:pt x="23" y="0"/>
                    </a:lnTo>
                    <a:lnTo>
                      <a:pt x="31" y="0"/>
                    </a:lnTo>
                    <a:lnTo>
                      <a:pt x="36" y="2"/>
                    </a:lnTo>
                    <a:lnTo>
                      <a:pt x="44" y="4"/>
                    </a:lnTo>
                    <a:lnTo>
                      <a:pt x="50" y="4"/>
                    </a:lnTo>
                    <a:lnTo>
                      <a:pt x="57" y="6"/>
                    </a:lnTo>
                    <a:lnTo>
                      <a:pt x="65" y="8"/>
                    </a:lnTo>
                    <a:lnTo>
                      <a:pt x="70" y="11"/>
                    </a:lnTo>
                    <a:lnTo>
                      <a:pt x="76" y="11"/>
                    </a:lnTo>
                    <a:lnTo>
                      <a:pt x="84" y="15"/>
                    </a:lnTo>
                    <a:lnTo>
                      <a:pt x="89" y="15"/>
                    </a:lnTo>
                    <a:lnTo>
                      <a:pt x="97" y="19"/>
                    </a:lnTo>
                    <a:lnTo>
                      <a:pt x="103" y="19"/>
                    </a:lnTo>
                    <a:lnTo>
                      <a:pt x="110" y="23"/>
                    </a:lnTo>
                    <a:lnTo>
                      <a:pt x="118" y="23"/>
                    </a:lnTo>
                    <a:lnTo>
                      <a:pt x="128" y="27"/>
                    </a:lnTo>
                    <a:lnTo>
                      <a:pt x="147" y="30"/>
                    </a:lnTo>
                    <a:lnTo>
                      <a:pt x="166" y="32"/>
                    </a:lnTo>
                    <a:lnTo>
                      <a:pt x="183" y="36"/>
                    </a:lnTo>
                    <a:lnTo>
                      <a:pt x="202" y="40"/>
                    </a:lnTo>
                    <a:lnTo>
                      <a:pt x="219" y="40"/>
                    </a:lnTo>
                    <a:lnTo>
                      <a:pt x="236" y="44"/>
                    </a:lnTo>
                    <a:lnTo>
                      <a:pt x="251" y="46"/>
                    </a:lnTo>
                    <a:lnTo>
                      <a:pt x="270" y="46"/>
                    </a:lnTo>
                    <a:lnTo>
                      <a:pt x="285" y="47"/>
                    </a:lnTo>
                    <a:lnTo>
                      <a:pt x="303" y="47"/>
                    </a:lnTo>
                    <a:lnTo>
                      <a:pt x="320" y="47"/>
                    </a:lnTo>
                    <a:lnTo>
                      <a:pt x="337" y="49"/>
                    </a:lnTo>
                    <a:lnTo>
                      <a:pt x="356" y="49"/>
                    </a:lnTo>
                    <a:lnTo>
                      <a:pt x="375" y="51"/>
                    </a:lnTo>
                    <a:lnTo>
                      <a:pt x="396" y="51"/>
                    </a:lnTo>
                    <a:lnTo>
                      <a:pt x="417" y="55"/>
                    </a:lnTo>
                    <a:lnTo>
                      <a:pt x="421" y="55"/>
                    </a:lnTo>
                    <a:lnTo>
                      <a:pt x="424" y="55"/>
                    </a:lnTo>
                    <a:lnTo>
                      <a:pt x="426" y="59"/>
                    </a:lnTo>
                    <a:lnTo>
                      <a:pt x="430" y="61"/>
                    </a:lnTo>
                    <a:lnTo>
                      <a:pt x="432" y="66"/>
                    </a:lnTo>
                    <a:lnTo>
                      <a:pt x="434" y="76"/>
                    </a:lnTo>
                    <a:lnTo>
                      <a:pt x="432" y="82"/>
                    </a:lnTo>
                    <a:lnTo>
                      <a:pt x="428" y="89"/>
                    </a:lnTo>
                    <a:lnTo>
                      <a:pt x="424" y="89"/>
                    </a:lnTo>
                    <a:lnTo>
                      <a:pt x="421" y="91"/>
                    </a:lnTo>
                    <a:lnTo>
                      <a:pt x="417" y="93"/>
                    </a:lnTo>
                    <a:lnTo>
                      <a:pt x="413" y="95"/>
                    </a:lnTo>
                    <a:lnTo>
                      <a:pt x="392" y="91"/>
                    </a:lnTo>
                    <a:lnTo>
                      <a:pt x="371" y="91"/>
                    </a:lnTo>
                    <a:lnTo>
                      <a:pt x="352" y="89"/>
                    </a:lnTo>
                    <a:lnTo>
                      <a:pt x="335" y="87"/>
                    </a:lnTo>
                    <a:lnTo>
                      <a:pt x="316" y="86"/>
                    </a:lnTo>
                    <a:lnTo>
                      <a:pt x="301" y="84"/>
                    </a:lnTo>
                    <a:lnTo>
                      <a:pt x="282" y="82"/>
                    </a:lnTo>
                    <a:lnTo>
                      <a:pt x="266" y="78"/>
                    </a:lnTo>
                    <a:lnTo>
                      <a:pt x="247" y="76"/>
                    </a:lnTo>
                    <a:lnTo>
                      <a:pt x="230" y="72"/>
                    </a:lnTo>
                    <a:lnTo>
                      <a:pt x="213" y="70"/>
                    </a:lnTo>
                    <a:lnTo>
                      <a:pt x="196" y="66"/>
                    </a:lnTo>
                    <a:lnTo>
                      <a:pt x="179" y="63"/>
                    </a:lnTo>
                    <a:lnTo>
                      <a:pt x="160" y="59"/>
                    </a:lnTo>
                    <a:lnTo>
                      <a:pt x="141" y="55"/>
                    </a:lnTo>
                    <a:lnTo>
                      <a:pt x="120" y="51"/>
                    </a:lnTo>
                    <a:lnTo>
                      <a:pt x="112" y="49"/>
                    </a:lnTo>
                    <a:lnTo>
                      <a:pt x="105" y="47"/>
                    </a:lnTo>
                    <a:lnTo>
                      <a:pt x="97" y="46"/>
                    </a:lnTo>
                    <a:lnTo>
                      <a:pt x="91" y="44"/>
                    </a:lnTo>
                    <a:lnTo>
                      <a:pt x="86" y="42"/>
                    </a:lnTo>
                    <a:lnTo>
                      <a:pt x="80" y="40"/>
                    </a:lnTo>
                    <a:lnTo>
                      <a:pt x="72" y="38"/>
                    </a:lnTo>
                    <a:lnTo>
                      <a:pt x="67" y="36"/>
                    </a:lnTo>
                    <a:lnTo>
                      <a:pt x="61" y="34"/>
                    </a:lnTo>
                    <a:lnTo>
                      <a:pt x="55" y="32"/>
                    </a:lnTo>
                    <a:lnTo>
                      <a:pt x="48" y="30"/>
                    </a:lnTo>
                    <a:lnTo>
                      <a:pt x="42" y="30"/>
                    </a:lnTo>
                    <a:lnTo>
                      <a:pt x="34" y="27"/>
                    </a:lnTo>
                    <a:lnTo>
                      <a:pt x="29" y="27"/>
                    </a:lnTo>
                    <a:lnTo>
                      <a:pt x="21" y="27"/>
                    </a:lnTo>
                    <a:lnTo>
                      <a:pt x="13" y="27"/>
                    </a:lnTo>
                    <a:lnTo>
                      <a:pt x="8" y="23"/>
                    </a:lnTo>
                    <a:lnTo>
                      <a:pt x="4" y="21"/>
                    </a:lnTo>
                    <a:lnTo>
                      <a:pt x="0" y="15"/>
                    </a:lnTo>
                    <a:lnTo>
                      <a:pt x="0" y="11"/>
                    </a:lnTo>
                    <a:lnTo>
                      <a:pt x="2" y="8"/>
                    </a:lnTo>
                    <a:lnTo>
                      <a:pt x="4" y="4"/>
                    </a:lnTo>
                    <a:lnTo>
                      <a:pt x="8" y="0"/>
                    </a:lnTo>
                    <a:lnTo>
                      <a:pt x="15" y="0"/>
                    </a:lnTo>
                    <a:lnTo>
                      <a:pt x="1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2" name="Freeform 84"/>
              <p:cNvSpPr>
                <a:spLocks/>
              </p:cNvSpPr>
              <p:nvPr/>
            </p:nvSpPr>
            <p:spPr bwMode="auto">
              <a:xfrm>
                <a:off x="2624" y="2378"/>
                <a:ext cx="24" cy="203"/>
              </a:xfrm>
              <a:custGeom>
                <a:avLst/>
                <a:gdLst>
                  <a:gd name="T0" fmla="*/ 48 w 48"/>
                  <a:gd name="T1" fmla="*/ 14 h 406"/>
                  <a:gd name="T2" fmla="*/ 44 w 48"/>
                  <a:gd name="T3" fmla="*/ 39 h 406"/>
                  <a:gd name="T4" fmla="*/ 40 w 48"/>
                  <a:gd name="T5" fmla="*/ 63 h 406"/>
                  <a:gd name="T6" fmla="*/ 38 w 48"/>
                  <a:gd name="T7" fmla="*/ 90 h 406"/>
                  <a:gd name="T8" fmla="*/ 36 w 48"/>
                  <a:gd name="T9" fmla="*/ 113 h 406"/>
                  <a:gd name="T10" fmla="*/ 34 w 48"/>
                  <a:gd name="T11" fmla="*/ 137 h 406"/>
                  <a:gd name="T12" fmla="*/ 33 w 48"/>
                  <a:gd name="T13" fmla="*/ 160 h 406"/>
                  <a:gd name="T14" fmla="*/ 33 w 48"/>
                  <a:gd name="T15" fmla="*/ 183 h 406"/>
                  <a:gd name="T16" fmla="*/ 33 w 48"/>
                  <a:gd name="T17" fmla="*/ 208 h 406"/>
                  <a:gd name="T18" fmla="*/ 33 w 48"/>
                  <a:gd name="T19" fmla="*/ 231 h 406"/>
                  <a:gd name="T20" fmla="*/ 33 w 48"/>
                  <a:gd name="T21" fmla="*/ 253 h 406"/>
                  <a:gd name="T22" fmla="*/ 33 w 48"/>
                  <a:gd name="T23" fmla="*/ 278 h 406"/>
                  <a:gd name="T24" fmla="*/ 33 w 48"/>
                  <a:gd name="T25" fmla="*/ 301 h 406"/>
                  <a:gd name="T26" fmla="*/ 34 w 48"/>
                  <a:gd name="T27" fmla="*/ 326 h 406"/>
                  <a:gd name="T28" fmla="*/ 36 w 48"/>
                  <a:gd name="T29" fmla="*/ 348 h 406"/>
                  <a:gd name="T30" fmla="*/ 36 w 48"/>
                  <a:gd name="T31" fmla="*/ 373 h 406"/>
                  <a:gd name="T32" fmla="*/ 40 w 48"/>
                  <a:gd name="T33" fmla="*/ 400 h 406"/>
                  <a:gd name="T34" fmla="*/ 36 w 48"/>
                  <a:gd name="T35" fmla="*/ 404 h 406"/>
                  <a:gd name="T36" fmla="*/ 33 w 48"/>
                  <a:gd name="T37" fmla="*/ 406 h 406"/>
                  <a:gd name="T38" fmla="*/ 27 w 48"/>
                  <a:gd name="T39" fmla="*/ 406 h 406"/>
                  <a:gd name="T40" fmla="*/ 21 w 48"/>
                  <a:gd name="T41" fmla="*/ 406 h 406"/>
                  <a:gd name="T42" fmla="*/ 14 w 48"/>
                  <a:gd name="T43" fmla="*/ 400 h 406"/>
                  <a:gd name="T44" fmla="*/ 8 w 48"/>
                  <a:gd name="T45" fmla="*/ 396 h 406"/>
                  <a:gd name="T46" fmla="*/ 6 w 48"/>
                  <a:gd name="T47" fmla="*/ 390 h 406"/>
                  <a:gd name="T48" fmla="*/ 4 w 48"/>
                  <a:gd name="T49" fmla="*/ 387 h 406"/>
                  <a:gd name="T50" fmla="*/ 4 w 48"/>
                  <a:gd name="T51" fmla="*/ 381 h 406"/>
                  <a:gd name="T52" fmla="*/ 4 w 48"/>
                  <a:gd name="T53" fmla="*/ 377 h 406"/>
                  <a:gd name="T54" fmla="*/ 2 w 48"/>
                  <a:gd name="T55" fmla="*/ 352 h 406"/>
                  <a:gd name="T56" fmla="*/ 0 w 48"/>
                  <a:gd name="T57" fmla="*/ 328 h 406"/>
                  <a:gd name="T58" fmla="*/ 0 w 48"/>
                  <a:gd name="T59" fmla="*/ 303 h 406"/>
                  <a:gd name="T60" fmla="*/ 0 w 48"/>
                  <a:gd name="T61" fmla="*/ 282 h 406"/>
                  <a:gd name="T62" fmla="*/ 0 w 48"/>
                  <a:gd name="T63" fmla="*/ 259 h 406"/>
                  <a:gd name="T64" fmla="*/ 0 w 48"/>
                  <a:gd name="T65" fmla="*/ 238 h 406"/>
                  <a:gd name="T66" fmla="*/ 0 w 48"/>
                  <a:gd name="T67" fmla="*/ 219 h 406"/>
                  <a:gd name="T68" fmla="*/ 2 w 48"/>
                  <a:gd name="T69" fmla="*/ 198 h 406"/>
                  <a:gd name="T70" fmla="*/ 2 w 48"/>
                  <a:gd name="T71" fmla="*/ 177 h 406"/>
                  <a:gd name="T72" fmla="*/ 4 w 48"/>
                  <a:gd name="T73" fmla="*/ 156 h 406"/>
                  <a:gd name="T74" fmla="*/ 8 w 48"/>
                  <a:gd name="T75" fmla="*/ 135 h 406"/>
                  <a:gd name="T76" fmla="*/ 10 w 48"/>
                  <a:gd name="T77" fmla="*/ 113 h 406"/>
                  <a:gd name="T78" fmla="*/ 12 w 48"/>
                  <a:gd name="T79" fmla="*/ 92 h 406"/>
                  <a:gd name="T80" fmla="*/ 15 w 48"/>
                  <a:gd name="T81" fmla="*/ 67 h 406"/>
                  <a:gd name="T82" fmla="*/ 19 w 48"/>
                  <a:gd name="T83" fmla="*/ 42 h 406"/>
                  <a:gd name="T84" fmla="*/ 25 w 48"/>
                  <a:gd name="T85" fmla="*/ 19 h 406"/>
                  <a:gd name="T86" fmla="*/ 25 w 48"/>
                  <a:gd name="T87" fmla="*/ 12 h 406"/>
                  <a:gd name="T88" fmla="*/ 29 w 48"/>
                  <a:gd name="T89" fmla="*/ 6 h 406"/>
                  <a:gd name="T90" fmla="*/ 33 w 48"/>
                  <a:gd name="T91" fmla="*/ 2 h 406"/>
                  <a:gd name="T92" fmla="*/ 38 w 48"/>
                  <a:gd name="T93" fmla="*/ 0 h 406"/>
                  <a:gd name="T94" fmla="*/ 42 w 48"/>
                  <a:gd name="T95" fmla="*/ 0 h 406"/>
                  <a:gd name="T96" fmla="*/ 46 w 48"/>
                  <a:gd name="T97" fmla="*/ 4 h 406"/>
                  <a:gd name="T98" fmla="*/ 48 w 48"/>
                  <a:gd name="T99" fmla="*/ 8 h 406"/>
                  <a:gd name="T100" fmla="*/ 48 w 48"/>
                  <a:gd name="T101" fmla="*/ 14 h 406"/>
                  <a:gd name="T102" fmla="*/ 48 w 48"/>
                  <a:gd name="T103"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406">
                    <a:moveTo>
                      <a:pt x="48" y="14"/>
                    </a:moveTo>
                    <a:lnTo>
                      <a:pt x="44" y="39"/>
                    </a:lnTo>
                    <a:lnTo>
                      <a:pt x="40" y="63"/>
                    </a:lnTo>
                    <a:lnTo>
                      <a:pt x="38" y="90"/>
                    </a:lnTo>
                    <a:lnTo>
                      <a:pt x="36" y="113"/>
                    </a:lnTo>
                    <a:lnTo>
                      <a:pt x="34" y="137"/>
                    </a:lnTo>
                    <a:lnTo>
                      <a:pt x="33" y="160"/>
                    </a:lnTo>
                    <a:lnTo>
                      <a:pt x="33" y="183"/>
                    </a:lnTo>
                    <a:lnTo>
                      <a:pt x="33" y="208"/>
                    </a:lnTo>
                    <a:lnTo>
                      <a:pt x="33" y="231"/>
                    </a:lnTo>
                    <a:lnTo>
                      <a:pt x="33" y="253"/>
                    </a:lnTo>
                    <a:lnTo>
                      <a:pt x="33" y="278"/>
                    </a:lnTo>
                    <a:lnTo>
                      <a:pt x="33" y="301"/>
                    </a:lnTo>
                    <a:lnTo>
                      <a:pt x="34" y="326"/>
                    </a:lnTo>
                    <a:lnTo>
                      <a:pt x="36" y="348"/>
                    </a:lnTo>
                    <a:lnTo>
                      <a:pt x="36" y="373"/>
                    </a:lnTo>
                    <a:lnTo>
                      <a:pt x="40" y="400"/>
                    </a:lnTo>
                    <a:lnTo>
                      <a:pt x="36" y="404"/>
                    </a:lnTo>
                    <a:lnTo>
                      <a:pt x="33" y="406"/>
                    </a:lnTo>
                    <a:lnTo>
                      <a:pt x="27" y="406"/>
                    </a:lnTo>
                    <a:lnTo>
                      <a:pt x="21" y="406"/>
                    </a:lnTo>
                    <a:lnTo>
                      <a:pt x="14" y="400"/>
                    </a:lnTo>
                    <a:lnTo>
                      <a:pt x="8" y="396"/>
                    </a:lnTo>
                    <a:lnTo>
                      <a:pt x="6" y="390"/>
                    </a:lnTo>
                    <a:lnTo>
                      <a:pt x="4" y="387"/>
                    </a:lnTo>
                    <a:lnTo>
                      <a:pt x="4" y="381"/>
                    </a:lnTo>
                    <a:lnTo>
                      <a:pt x="4" y="377"/>
                    </a:lnTo>
                    <a:lnTo>
                      <a:pt x="2" y="352"/>
                    </a:lnTo>
                    <a:lnTo>
                      <a:pt x="0" y="328"/>
                    </a:lnTo>
                    <a:lnTo>
                      <a:pt x="0" y="303"/>
                    </a:lnTo>
                    <a:lnTo>
                      <a:pt x="0" y="282"/>
                    </a:lnTo>
                    <a:lnTo>
                      <a:pt x="0" y="259"/>
                    </a:lnTo>
                    <a:lnTo>
                      <a:pt x="0" y="238"/>
                    </a:lnTo>
                    <a:lnTo>
                      <a:pt x="0" y="219"/>
                    </a:lnTo>
                    <a:lnTo>
                      <a:pt x="2" y="198"/>
                    </a:lnTo>
                    <a:lnTo>
                      <a:pt x="2" y="177"/>
                    </a:lnTo>
                    <a:lnTo>
                      <a:pt x="4" y="156"/>
                    </a:lnTo>
                    <a:lnTo>
                      <a:pt x="8" y="135"/>
                    </a:lnTo>
                    <a:lnTo>
                      <a:pt x="10" y="113"/>
                    </a:lnTo>
                    <a:lnTo>
                      <a:pt x="12" y="92"/>
                    </a:lnTo>
                    <a:lnTo>
                      <a:pt x="15" y="67"/>
                    </a:lnTo>
                    <a:lnTo>
                      <a:pt x="19" y="42"/>
                    </a:lnTo>
                    <a:lnTo>
                      <a:pt x="25" y="19"/>
                    </a:lnTo>
                    <a:lnTo>
                      <a:pt x="25" y="12"/>
                    </a:lnTo>
                    <a:lnTo>
                      <a:pt x="29" y="6"/>
                    </a:lnTo>
                    <a:lnTo>
                      <a:pt x="33" y="2"/>
                    </a:lnTo>
                    <a:lnTo>
                      <a:pt x="38" y="0"/>
                    </a:lnTo>
                    <a:lnTo>
                      <a:pt x="42" y="0"/>
                    </a:lnTo>
                    <a:lnTo>
                      <a:pt x="46" y="4"/>
                    </a:lnTo>
                    <a:lnTo>
                      <a:pt x="48" y="8"/>
                    </a:lnTo>
                    <a:lnTo>
                      <a:pt x="48" y="14"/>
                    </a:lnTo>
                    <a:lnTo>
                      <a:pt x="48" y="14"/>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3" name="Freeform 85"/>
              <p:cNvSpPr>
                <a:spLocks/>
              </p:cNvSpPr>
              <p:nvPr/>
            </p:nvSpPr>
            <p:spPr bwMode="auto">
              <a:xfrm>
                <a:off x="2444" y="2431"/>
                <a:ext cx="75" cy="43"/>
              </a:xfrm>
              <a:custGeom>
                <a:avLst/>
                <a:gdLst>
                  <a:gd name="T0" fmla="*/ 9 w 148"/>
                  <a:gd name="T1" fmla="*/ 63 h 88"/>
                  <a:gd name="T2" fmla="*/ 19 w 148"/>
                  <a:gd name="T3" fmla="*/ 61 h 88"/>
                  <a:gd name="T4" fmla="*/ 26 w 148"/>
                  <a:gd name="T5" fmla="*/ 59 h 88"/>
                  <a:gd name="T6" fmla="*/ 34 w 148"/>
                  <a:gd name="T7" fmla="*/ 55 h 88"/>
                  <a:gd name="T8" fmla="*/ 43 w 148"/>
                  <a:gd name="T9" fmla="*/ 51 h 88"/>
                  <a:gd name="T10" fmla="*/ 49 w 148"/>
                  <a:gd name="T11" fmla="*/ 48 h 88"/>
                  <a:gd name="T12" fmla="*/ 57 w 148"/>
                  <a:gd name="T13" fmla="*/ 44 h 88"/>
                  <a:gd name="T14" fmla="*/ 62 w 148"/>
                  <a:gd name="T15" fmla="*/ 40 h 88"/>
                  <a:gd name="T16" fmla="*/ 70 w 148"/>
                  <a:gd name="T17" fmla="*/ 36 h 88"/>
                  <a:gd name="T18" fmla="*/ 76 w 148"/>
                  <a:gd name="T19" fmla="*/ 30 h 88"/>
                  <a:gd name="T20" fmla="*/ 83 w 148"/>
                  <a:gd name="T21" fmla="*/ 27 h 88"/>
                  <a:gd name="T22" fmla="*/ 91 w 148"/>
                  <a:gd name="T23" fmla="*/ 23 h 88"/>
                  <a:gd name="T24" fmla="*/ 99 w 148"/>
                  <a:gd name="T25" fmla="*/ 19 h 88"/>
                  <a:gd name="T26" fmla="*/ 104 w 148"/>
                  <a:gd name="T27" fmla="*/ 13 h 88"/>
                  <a:gd name="T28" fmla="*/ 114 w 148"/>
                  <a:gd name="T29" fmla="*/ 10 h 88"/>
                  <a:gd name="T30" fmla="*/ 121 w 148"/>
                  <a:gd name="T31" fmla="*/ 6 h 88"/>
                  <a:gd name="T32" fmla="*/ 131 w 148"/>
                  <a:gd name="T33" fmla="*/ 2 h 88"/>
                  <a:gd name="T34" fmla="*/ 135 w 148"/>
                  <a:gd name="T35" fmla="*/ 0 h 88"/>
                  <a:gd name="T36" fmla="*/ 139 w 148"/>
                  <a:gd name="T37" fmla="*/ 2 h 88"/>
                  <a:gd name="T38" fmla="*/ 142 w 148"/>
                  <a:gd name="T39" fmla="*/ 6 h 88"/>
                  <a:gd name="T40" fmla="*/ 146 w 148"/>
                  <a:gd name="T41" fmla="*/ 11 h 88"/>
                  <a:gd name="T42" fmla="*/ 148 w 148"/>
                  <a:gd name="T43" fmla="*/ 15 h 88"/>
                  <a:gd name="T44" fmla="*/ 148 w 148"/>
                  <a:gd name="T45" fmla="*/ 21 h 88"/>
                  <a:gd name="T46" fmla="*/ 144 w 148"/>
                  <a:gd name="T47" fmla="*/ 27 h 88"/>
                  <a:gd name="T48" fmla="*/ 139 w 148"/>
                  <a:gd name="T49" fmla="*/ 30 h 88"/>
                  <a:gd name="T50" fmla="*/ 127 w 148"/>
                  <a:gd name="T51" fmla="*/ 34 h 88"/>
                  <a:gd name="T52" fmla="*/ 120 w 148"/>
                  <a:gd name="T53" fmla="*/ 38 h 88"/>
                  <a:gd name="T54" fmla="*/ 112 w 148"/>
                  <a:gd name="T55" fmla="*/ 42 h 88"/>
                  <a:gd name="T56" fmla="*/ 104 w 148"/>
                  <a:gd name="T57" fmla="*/ 46 h 88"/>
                  <a:gd name="T58" fmla="*/ 97 w 148"/>
                  <a:gd name="T59" fmla="*/ 50 h 88"/>
                  <a:gd name="T60" fmla="*/ 91 w 148"/>
                  <a:gd name="T61" fmla="*/ 55 h 88"/>
                  <a:gd name="T62" fmla="*/ 83 w 148"/>
                  <a:gd name="T63" fmla="*/ 59 h 88"/>
                  <a:gd name="T64" fmla="*/ 78 w 148"/>
                  <a:gd name="T65" fmla="*/ 63 h 88"/>
                  <a:gd name="T66" fmla="*/ 70 w 148"/>
                  <a:gd name="T67" fmla="*/ 67 h 88"/>
                  <a:gd name="T68" fmla="*/ 62 w 148"/>
                  <a:gd name="T69" fmla="*/ 70 h 88"/>
                  <a:gd name="T70" fmla="*/ 55 w 148"/>
                  <a:gd name="T71" fmla="*/ 74 h 88"/>
                  <a:gd name="T72" fmla="*/ 49 w 148"/>
                  <a:gd name="T73" fmla="*/ 78 h 88"/>
                  <a:gd name="T74" fmla="*/ 40 w 148"/>
                  <a:gd name="T75" fmla="*/ 80 h 88"/>
                  <a:gd name="T76" fmla="*/ 32 w 148"/>
                  <a:gd name="T77" fmla="*/ 82 h 88"/>
                  <a:gd name="T78" fmla="*/ 24 w 148"/>
                  <a:gd name="T79" fmla="*/ 86 h 88"/>
                  <a:gd name="T80" fmla="*/ 15 w 148"/>
                  <a:gd name="T81" fmla="*/ 88 h 88"/>
                  <a:gd name="T82" fmla="*/ 9 w 148"/>
                  <a:gd name="T83" fmla="*/ 86 h 88"/>
                  <a:gd name="T84" fmla="*/ 3 w 148"/>
                  <a:gd name="T85" fmla="*/ 86 h 88"/>
                  <a:gd name="T86" fmla="*/ 2 w 148"/>
                  <a:gd name="T87" fmla="*/ 82 h 88"/>
                  <a:gd name="T88" fmla="*/ 0 w 148"/>
                  <a:gd name="T89" fmla="*/ 78 h 88"/>
                  <a:gd name="T90" fmla="*/ 0 w 148"/>
                  <a:gd name="T91" fmla="*/ 72 h 88"/>
                  <a:gd name="T92" fmla="*/ 2 w 148"/>
                  <a:gd name="T93" fmla="*/ 69 h 88"/>
                  <a:gd name="T94" fmla="*/ 3 w 148"/>
                  <a:gd name="T95" fmla="*/ 65 h 88"/>
                  <a:gd name="T96" fmla="*/ 9 w 148"/>
                  <a:gd name="T97" fmla="*/ 63 h 88"/>
                  <a:gd name="T98" fmla="*/ 9 w 148"/>
                  <a:gd name="T99" fmla="*/ 6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88">
                    <a:moveTo>
                      <a:pt x="9" y="63"/>
                    </a:moveTo>
                    <a:lnTo>
                      <a:pt x="19" y="61"/>
                    </a:lnTo>
                    <a:lnTo>
                      <a:pt x="26" y="59"/>
                    </a:lnTo>
                    <a:lnTo>
                      <a:pt x="34" y="55"/>
                    </a:lnTo>
                    <a:lnTo>
                      <a:pt x="43" y="51"/>
                    </a:lnTo>
                    <a:lnTo>
                      <a:pt x="49" y="48"/>
                    </a:lnTo>
                    <a:lnTo>
                      <a:pt x="57" y="44"/>
                    </a:lnTo>
                    <a:lnTo>
                      <a:pt x="62" y="40"/>
                    </a:lnTo>
                    <a:lnTo>
                      <a:pt x="70" y="36"/>
                    </a:lnTo>
                    <a:lnTo>
                      <a:pt x="76" y="30"/>
                    </a:lnTo>
                    <a:lnTo>
                      <a:pt x="83" y="27"/>
                    </a:lnTo>
                    <a:lnTo>
                      <a:pt x="91" y="23"/>
                    </a:lnTo>
                    <a:lnTo>
                      <a:pt x="99" y="19"/>
                    </a:lnTo>
                    <a:lnTo>
                      <a:pt x="104" y="13"/>
                    </a:lnTo>
                    <a:lnTo>
                      <a:pt x="114" y="10"/>
                    </a:lnTo>
                    <a:lnTo>
                      <a:pt x="121" y="6"/>
                    </a:lnTo>
                    <a:lnTo>
                      <a:pt x="131" y="2"/>
                    </a:lnTo>
                    <a:lnTo>
                      <a:pt x="135" y="0"/>
                    </a:lnTo>
                    <a:lnTo>
                      <a:pt x="139" y="2"/>
                    </a:lnTo>
                    <a:lnTo>
                      <a:pt x="142" y="6"/>
                    </a:lnTo>
                    <a:lnTo>
                      <a:pt x="146" y="11"/>
                    </a:lnTo>
                    <a:lnTo>
                      <a:pt x="148" y="15"/>
                    </a:lnTo>
                    <a:lnTo>
                      <a:pt x="148" y="21"/>
                    </a:lnTo>
                    <a:lnTo>
                      <a:pt x="144" y="27"/>
                    </a:lnTo>
                    <a:lnTo>
                      <a:pt x="139" y="30"/>
                    </a:lnTo>
                    <a:lnTo>
                      <a:pt x="127" y="34"/>
                    </a:lnTo>
                    <a:lnTo>
                      <a:pt x="120" y="38"/>
                    </a:lnTo>
                    <a:lnTo>
                      <a:pt x="112" y="42"/>
                    </a:lnTo>
                    <a:lnTo>
                      <a:pt x="104" y="46"/>
                    </a:lnTo>
                    <a:lnTo>
                      <a:pt x="97" y="50"/>
                    </a:lnTo>
                    <a:lnTo>
                      <a:pt x="91" y="55"/>
                    </a:lnTo>
                    <a:lnTo>
                      <a:pt x="83" y="59"/>
                    </a:lnTo>
                    <a:lnTo>
                      <a:pt x="78" y="63"/>
                    </a:lnTo>
                    <a:lnTo>
                      <a:pt x="70" y="67"/>
                    </a:lnTo>
                    <a:lnTo>
                      <a:pt x="62" y="70"/>
                    </a:lnTo>
                    <a:lnTo>
                      <a:pt x="55" y="74"/>
                    </a:lnTo>
                    <a:lnTo>
                      <a:pt x="49" y="78"/>
                    </a:lnTo>
                    <a:lnTo>
                      <a:pt x="40" y="80"/>
                    </a:lnTo>
                    <a:lnTo>
                      <a:pt x="32" y="82"/>
                    </a:lnTo>
                    <a:lnTo>
                      <a:pt x="24" y="86"/>
                    </a:lnTo>
                    <a:lnTo>
                      <a:pt x="15" y="88"/>
                    </a:lnTo>
                    <a:lnTo>
                      <a:pt x="9" y="86"/>
                    </a:lnTo>
                    <a:lnTo>
                      <a:pt x="3" y="86"/>
                    </a:lnTo>
                    <a:lnTo>
                      <a:pt x="2" y="82"/>
                    </a:lnTo>
                    <a:lnTo>
                      <a:pt x="0" y="78"/>
                    </a:lnTo>
                    <a:lnTo>
                      <a:pt x="0" y="72"/>
                    </a:lnTo>
                    <a:lnTo>
                      <a:pt x="2" y="69"/>
                    </a:lnTo>
                    <a:lnTo>
                      <a:pt x="3" y="65"/>
                    </a:lnTo>
                    <a:lnTo>
                      <a:pt x="9" y="63"/>
                    </a:lnTo>
                    <a:lnTo>
                      <a:pt x="9" y="6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4" name="Freeform 86"/>
              <p:cNvSpPr>
                <a:spLocks/>
              </p:cNvSpPr>
              <p:nvPr/>
            </p:nvSpPr>
            <p:spPr bwMode="auto">
              <a:xfrm>
                <a:off x="2523" y="2434"/>
                <a:ext cx="7" cy="8"/>
              </a:xfrm>
              <a:custGeom>
                <a:avLst/>
                <a:gdLst>
                  <a:gd name="T0" fmla="*/ 0 w 13"/>
                  <a:gd name="T1" fmla="*/ 9 h 15"/>
                  <a:gd name="T2" fmla="*/ 1 w 13"/>
                  <a:gd name="T3" fmla="*/ 3 h 15"/>
                  <a:gd name="T4" fmla="*/ 7 w 13"/>
                  <a:gd name="T5" fmla="*/ 0 h 15"/>
                  <a:gd name="T6" fmla="*/ 11 w 13"/>
                  <a:gd name="T7" fmla="*/ 3 h 15"/>
                  <a:gd name="T8" fmla="*/ 13 w 13"/>
                  <a:gd name="T9" fmla="*/ 9 h 15"/>
                  <a:gd name="T10" fmla="*/ 11 w 13"/>
                  <a:gd name="T11" fmla="*/ 13 h 15"/>
                  <a:gd name="T12" fmla="*/ 7 w 13"/>
                  <a:gd name="T13" fmla="*/ 15 h 15"/>
                  <a:gd name="T14" fmla="*/ 1 w 13"/>
                  <a:gd name="T15" fmla="*/ 13 h 15"/>
                  <a:gd name="T16" fmla="*/ 0 w 13"/>
                  <a:gd name="T17" fmla="*/ 9 h 15"/>
                  <a:gd name="T18" fmla="*/ 0 w 13"/>
                  <a:gd name="T1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0" y="9"/>
                    </a:moveTo>
                    <a:lnTo>
                      <a:pt x="1" y="3"/>
                    </a:lnTo>
                    <a:lnTo>
                      <a:pt x="7" y="0"/>
                    </a:lnTo>
                    <a:lnTo>
                      <a:pt x="11" y="3"/>
                    </a:lnTo>
                    <a:lnTo>
                      <a:pt x="13" y="9"/>
                    </a:lnTo>
                    <a:lnTo>
                      <a:pt x="11" y="13"/>
                    </a:lnTo>
                    <a:lnTo>
                      <a:pt x="7" y="15"/>
                    </a:lnTo>
                    <a:lnTo>
                      <a:pt x="1" y="13"/>
                    </a:lnTo>
                    <a:lnTo>
                      <a:pt x="0" y="9"/>
                    </a:lnTo>
                    <a:lnTo>
                      <a:pt x="0" y="9"/>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5" name="Freeform 87"/>
              <p:cNvSpPr>
                <a:spLocks/>
              </p:cNvSpPr>
              <p:nvPr/>
            </p:nvSpPr>
            <p:spPr bwMode="auto">
              <a:xfrm>
                <a:off x="2507" y="2403"/>
                <a:ext cx="78" cy="73"/>
              </a:xfrm>
              <a:custGeom>
                <a:avLst/>
                <a:gdLst>
                  <a:gd name="T0" fmla="*/ 31 w 156"/>
                  <a:gd name="T1" fmla="*/ 51 h 146"/>
                  <a:gd name="T2" fmla="*/ 34 w 156"/>
                  <a:gd name="T3" fmla="*/ 59 h 146"/>
                  <a:gd name="T4" fmla="*/ 38 w 156"/>
                  <a:gd name="T5" fmla="*/ 68 h 146"/>
                  <a:gd name="T6" fmla="*/ 42 w 156"/>
                  <a:gd name="T7" fmla="*/ 80 h 146"/>
                  <a:gd name="T8" fmla="*/ 48 w 156"/>
                  <a:gd name="T9" fmla="*/ 89 h 146"/>
                  <a:gd name="T10" fmla="*/ 52 w 156"/>
                  <a:gd name="T11" fmla="*/ 97 h 146"/>
                  <a:gd name="T12" fmla="*/ 57 w 156"/>
                  <a:gd name="T13" fmla="*/ 103 h 146"/>
                  <a:gd name="T14" fmla="*/ 65 w 156"/>
                  <a:gd name="T15" fmla="*/ 99 h 146"/>
                  <a:gd name="T16" fmla="*/ 73 w 156"/>
                  <a:gd name="T17" fmla="*/ 89 h 146"/>
                  <a:gd name="T18" fmla="*/ 86 w 156"/>
                  <a:gd name="T19" fmla="*/ 74 h 146"/>
                  <a:gd name="T20" fmla="*/ 99 w 156"/>
                  <a:gd name="T21" fmla="*/ 59 h 146"/>
                  <a:gd name="T22" fmla="*/ 111 w 156"/>
                  <a:gd name="T23" fmla="*/ 42 h 146"/>
                  <a:gd name="T24" fmla="*/ 122 w 156"/>
                  <a:gd name="T25" fmla="*/ 27 h 146"/>
                  <a:gd name="T26" fmla="*/ 130 w 156"/>
                  <a:gd name="T27" fmla="*/ 11 h 146"/>
                  <a:gd name="T28" fmla="*/ 135 w 156"/>
                  <a:gd name="T29" fmla="*/ 2 h 146"/>
                  <a:gd name="T30" fmla="*/ 143 w 156"/>
                  <a:gd name="T31" fmla="*/ 0 h 146"/>
                  <a:gd name="T32" fmla="*/ 152 w 156"/>
                  <a:gd name="T33" fmla="*/ 4 h 146"/>
                  <a:gd name="T34" fmla="*/ 156 w 156"/>
                  <a:gd name="T35" fmla="*/ 13 h 146"/>
                  <a:gd name="T36" fmla="*/ 152 w 156"/>
                  <a:gd name="T37" fmla="*/ 25 h 146"/>
                  <a:gd name="T38" fmla="*/ 141 w 156"/>
                  <a:gd name="T39" fmla="*/ 40 h 146"/>
                  <a:gd name="T40" fmla="*/ 128 w 156"/>
                  <a:gd name="T41" fmla="*/ 61 h 146"/>
                  <a:gd name="T42" fmla="*/ 112 w 156"/>
                  <a:gd name="T43" fmla="*/ 84 h 146"/>
                  <a:gd name="T44" fmla="*/ 95 w 156"/>
                  <a:gd name="T45" fmla="*/ 106 h 146"/>
                  <a:gd name="T46" fmla="*/ 80 w 156"/>
                  <a:gd name="T47" fmla="*/ 125 h 146"/>
                  <a:gd name="T48" fmla="*/ 67 w 156"/>
                  <a:gd name="T49" fmla="*/ 141 h 146"/>
                  <a:gd name="T50" fmla="*/ 57 w 156"/>
                  <a:gd name="T51" fmla="*/ 146 h 146"/>
                  <a:gd name="T52" fmla="*/ 50 w 156"/>
                  <a:gd name="T53" fmla="*/ 141 h 146"/>
                  <a:gd name="T54" fmla="*/ 42 w 156"/>
                  <a:gd name="T55" fmla="*/ 129 h 146"/>
                  <a:gd name="T56" fmla="*/ 36 w 156"/>
                  <a:gd name="T57" fmla="*/ 120 h 146"/>
                  <a:gd name="T58" fmla="*/ 29 w 156"/>
                  <a:gd name="T59" fmla="*/ 110 h 146"/>
                  <a:gd name="T60" fmla="*/ 23 w 156"/>
                  <a:gd name="T61" fmla="*/ 101 h 146"/>
                  <a:gd name="T62" fmla="*/ 17 w 156"/>
                  <a:gd name="T63" fmla="*/ 89 h 146"/>
                  <a:gd name="T64" fmla="*/ 10 w 156"/>
                  <a:gd name="T65" fmla="*/ 80 h 146"/>
                  <a:gd name="T66" fmla="*/ 4 w 156"/>
                  <a:gd name="T67" fmla="*/ 68 h 146"/>
                  <a:gd name="T68" fmla="*/ 0 w 156"/>
                  <a:gd name="T69" fmla="*/ 57 h 146"/>
                  <a:gd name="T70" fmla="*/ 4 w 156"/>
                  <a:gd name="T71" fmla="*/ 46 h 146"/>
                  <a:gd name="T72" fmla="*/ 14 w 156"/>
                  <a:gd name="T73" fmla="*/ 38 h 146"/>
                  <a:gd name="T74" fmla="*/ 25 w 156"/>
                  <a:gd name="T75" fmla="*/ 42 h 146"/>
                  <a:gd name="T76" fmla="*/ 29 w 156"/>
                  <a:gd name="T77"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46">
                    <a:moveTo>
                      <a:pt x="29" y="46"/>
                    </a:moveTo>
                    <a:lnTo>
                      <a:pt x="31" y="51"/>
                    </a:lnTo>
                    <a:lnTo>
                      <a:pt x="33" y="55"/>
                    </a:lnTo>
                    <a:lnTo>
                      <a:pt x="34" y="59"/>
                    </a:lnTo>
                    <a:lnTo>
                      <a:pt x="34" y="63"/>
                    </a:lnTo>
                    <a:lnTo>
                      <a:pt x="38" y="68"/>
                    </a:lnTo>
                    <a:lnTo>
                      <a:pt x="40" y="74"/>
                    </a:lnTo>
                    <a:lnTo>
                      <a:pt x="42" y="80"/>
                    </a:lnTo>
                    <a:lnTo>
                      <a:pt x="46" y="85"/>
                    </a:lnTo>
                    <a:lnTo>
                      <a:pt x="48" y="89"/>
                    </a:lnTo>
                    <a:lnTo>
                      <a:pt x="50" y="93"/>
                    </a:lnTo>
                    <a:lnTo>
                      <a:pt x="52" y="97"/>
                    </a:lnTo>
                    <a:lnTo>
                      <a:pt x="57" y="103"/>
                    </a:lnTo>
                    <a:lnTo>
                      <a:pt x="57" y="103"/>
                    </a:lnTo>
                    <a:lnTo>
                      <a:pt x="61" y="101"/>
                    </a:lnTo>
                    <a:lnTo>
                      <a:pt x="65" y="99"/>
                    </a:lnTo>
                    <a:lnTo>
                      <a:pt x="69" y="95"/>
                    </a:lnTo>
                    <a:lnTo>
                      <a:pt x="73" y="89"/>
                    </a:lnTo>
                    <a:lnTo>
                      <a:pt x="80" y="82"/>
                    </a:lnTo>
                    <a:lnTo>
                      <a:pt x="86" y="74"/>
                    </a:lnTo>
                    <a:lnTo>
                      <a:pt x="93" y="66"/>
                    </a:lnTo>
                    <a:lnTo>
                      <a:pt x="99" y="59"/>
                    </a:lnTo>
                    <a:lnTo>
                      <a:pt x="105" y="51"/>
                    </a:lnTo>
                    <a:lnTo>
                      <a:pt x="111" y="42"/>
                    </a:lnTo>
                    <a:lnTo>
                      <a:pt x="116" y="34"/>
                    </a:lnTo>
                    <a:lnTo>
                      <a:pt x="122" y="27"/>
                    </a:lnTo>
                    <a:lnTo>
                      <a:pt x="126" y="17"/>
                    </a:lnTo>
                    <a:lnTo>
                      <a:pt x="130" y="11"/>
                    </a:lnTo>
                    <a:lnTo>
                      <a:pt x="133" y="8"/>
                    </a:lnTo>
                    <a:lnTo>
                      <a:pt x="135" y="2"/>
                    </a:lnTo>
                    <a:lnTo>
                      <a:pt x="139" y="0"/>
                    </a:lnTo>
                    <a:lnTo>
                      <a:pt x="143" y="0"/>
                    </a:lnTo>
                    <a:lnTo>
                      <a:pt x="151" y="2"/>
                    </a:lnTo>
                    <a:lnTo>
                      <a:pt x="152" y="4"/>
                    </a:lnTo>
                    <a:lnTo>
                      <a:pt x="156" y="8"/>
                    </a:lnTo>
                    <a:lnTo>
                      <a:pt x="156" y="13"/>
                    </a:lnTo>
                    <a:lnTo>
                      <a:pt x="156" y="19"/>
                    </a:lnTo>
                    <a:lnTo>
                      <a:pt x="152" y="25"/>
                    </a:lnTo>
                    <a:lnTo>
                      <a:pt x="147" y="32"/>
                    </a:lnTo>
                    <a:lnTo>
                      <a:pt x="141" y="40"/>
                    </a:lnTo>
                    <a:lnTo>
                      <a:pt x="135" y="51"/>
                    </a:lnTo>
                    <a:lnTo>
                      <a:pt x="128" y="61"/>
                    </a:lnTo>
                    <a:lnTo>
                      <a:pt x="120" y="72"/>
                    </a:lnTo>
                    <a:lnTo>
                      <a:pt x="112" y="84"/>
                    </a:lnTo>
                    <a:lnTo>
                      <a:pt x="105" y="95"/>
                    </a:lnTo>
                    <a:lnTo>
                      <a:pt x="95" y="106"/>
                    </a:lnTo>
                    <a:lnTo>
                      <a:pt x="88" y="118"/>
                    </a:lnTo>
                    <a:lnTo>
                      <a:pt x="80" y="125"/>
                    </a:lnTo>
                    <a:lnTo>
                      <a:pt x="73" y="135"/>
                    </a:lnTo>
                    <a:lnTo>
                      <a:pt x="67" y="141"/>
                    </a:lnTo>
                    <a:lnTo>
                      <a:pt x="61" y="144"/>
                    </a:lnTo>
                    <a:lnTo>
                      <a:pt x="57" y="146"/>
                    </a:lnTo>
                    <a:lnTo>
                      <a:pt x="55" y="146"/>
                    </a:lnTo>
                    <a:lnTo>
                      <a:pt x="50" y="141"/>
                    </a:lnTo>
                    <a:lnTo>
                      <a:pt x="48" y="135"/>
                    </a:lnTo>
                    <a:lnTo>
                      <a:pt x="42" y="129"/>
                    </a:lnTo>
                    <a:lnTo>
                      <a:pt x="40" y="125"/>
                    </a:lnTo>
                    <a:lnTo>
                      <a:pt x="36" y="120"/>
                    </a:lnTo>
                    <a:lnTo>
                      <a:pt x="33" y="116"/>
                    </a:lnTo>
                    <a:lnTo>
                      <a:pt x="29" y="110"/>
                    </a:lnTo>
                    <a:lnTo>
                      <a:pt x="27" y="106"/>
                    </a:lnTo>
                    <a:lnTo>
                      <a:pt x="23" y="101"/>
                    </a:lnTo>
                    <a:lnTo>
                      <a:pt x="21" y="95"/>
                    </a:lnTo>
                    <a:lnTo>
                      <a:pt x="17" y="89"/>
                    </a:lnTo>
                    <a:lnTo>
                      <a:pt x="14" y="85"/>
                    </a:lnTo>
                    <a:lnTo>
                      <a:pt x="10" y="80"/>
                    </a:lnTo>
                    <a:lnTo>
                      <a:pt x="8" y="74"/>
                    </a:lnTo>
                    <a:lnTo>
                      <a:pt x="4" y="68"/>
                    </a:lnTo>
                    <a:lnTo>
                      <a:pt x="2" y="63"/>
                    </a:lnTo>
                    <a:lnTo>
                      <a:pt x="0" y="57"/>
                    </a:lnTo>
                    <a:lnTo>
                      <a:pt x="0" y="51"/>
                    </a:lnTo>
                    <a:lnTo>
                      <a:pt x="4" y="46"/>
                    </a:lnTo>
                    <a:lnTo>
                      <a:pt x="10" y="42"/>
                    </a:lnTo>
                    <a:lnTo>
                      <a:pt x="14" y="38"/>
                    </a:lnTo>
                    <a:lnTo>
                      <a:pt x="19" y="38"/>
                    </a:lnTo>
                    <a:lnTo>
                      <a:pt x="25" y="42"/>
                    </a:lnTo>
                    <a:lnTo>
                      <a:pt x="29" y="46"/>
                    </a:lnTo>
                    <a:lnTo>
                      <a:pt x="29" y="46"/>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6" name="Freeform 88"/>
              <p:cNvSpPr>
                <a:spLocks/>
              </p:cNvSpPr>
              <p:nvPr/>
            </p:nvSpPr>
            <p:spPr bwMode="auto">
              <a:xfrm>
                <a:off x="2574" y="2406"/>
                <a:ext cx="79" cy="70"/>
              </a:xfrm>
              <a:custGeom>
                <a:avLst/>
                <a:gdLst>
                  <a:gd name="T0" fmla="*/ 37 w 158"/>
                  <a:gd name="T1" fmla="*/ 19 h 140"/>
                  <a:gd name="T2" fmla="*/ 38 w 158"/>
                  <a:gd name="T3" fmla="*/ 30 h 140"/>
                  <a:gd name="T4" fmla="*/ 42 w 158"/>
                  <a:gd name="T5" fmla="*/ 43 h 140"/>
                  <a:gd name="T6" fmla="*/ 46 w 158"/>
                  <a:gd name="T7" fmla="*/ 57 h 140"/>
                  <a:gd name="T8" fmla="*/ 48 w 158"/>
                  <a:gd name="T9" fmla="*/ 70 h 140"/>
                  <a:gd name="T10" fmla="*/ 52 w 158"/>
                  <a:gd name="T11" fmla="*/ 83 h 140"/>
                  <a:gd name="T12" fmla="*/ 54 w 158"/>
                  <a:gd name="T13" fmla="*/ 91 h 140"/>
                  <a:gd name="T14" fmla="*/ 57 w 158"/>
                  <a:gd name="T15" fmla="*/ 97 h 140"/>
                  <a:gd name="T16" fmla="*/ 65 w 158"/>
                  <a:gd name="T17" fmla="*/ 100 h 140"/>
                  <a:gd name="T18" fmla="*/ 78 w 158"/>
                  <a:gd name="T19" fmla="*/ 93 h 140"/>
                  <a:gd name="T20" fmla="*/ 92 w 158"/>
                  <a:gd name="T21" fmla="*/ 83 h 140"/>
                  <a:gd name="T22" fmla="*/ 105 w 158"/>
                  <a:gd name="T23" fmla="*/ 76 h 140"/>
                  <a:gd name="T24" fmla="*/ 118 w 158"/>
                  <a:gd name="T25" fmla="*/ 74 h 140"/>
                  <a:gd name="T26" fmla="*/ 124 w 158"/>
                  <a:gd name="T27" fmla="*/ 76 h 140"/>
                  <a:gd name="T28" fmla="*/ 130 w 158"/>
                  <a:gd name="T29" fmla="*/ 79 h 140"/>
                  <a:gd name="T30" fmla="*/ 135 w 158"/>
                  <a:gd name="T31" fmla="*/ 83 h 140"/>
                  <a:gd name="T32" fmla="*/ 147 w 158"/>
                  <a:gd name="T33" fmla="*/ 87 h 140"/>
                  <a:gd name="T34" fmla="*/ 154 w 158"/>
                  <a:gd name="T35" fmla="*/ 95 h 140"/>
                  <a:gd name="T36" fmla="*/ 158 w 158"/>
                  <a:gd name="T37" fmla="*/ 102 h 140"/>
                  <a:gd name="T38" fmla="*/ 158 w 158"/>
                  <a:gd name="T39" fmla="*/ 114 h 140"/>
                  <a:gd name="T40" fmla="*/ 156 w 158"/>
                  <a:gd name="T41" fmla="*/ 123 h 140"/>
                  <a:gd name="T42" fmla="*/ 151 w 158"/>
                  <a:gd name="T43" fmla="*/ 131 h 140"/>
                  <a:gd name="T44" fmla="*/ 141 w 158"/>
                  <a:gd name="T45" fmla="*/ 135 h 140"/>
                  <a:gd name="T46" fmla="*/ 130 w 158"/>
                  <a:gd name="T47" fmla="*/ 137 h 140"/>
                  <a:gd name="T48" fmla="*/ 120 w 158"/>
                  <a:gd name="T49" fmla="*/ 133 h 140"/>
                  <a:gd name="T50" fmla="*/ 116 w 158"/>
                  <a:gd name="T51" fmla="*/ 123 h 140"/>
                  <a:gd name="T52" fmla="*/ 115 w 158"/>
                  <a:gd name="T53" fmla="*/ 112 h 140"/>
                  <a:gd name="T54" fmla="*/ 111 w 158"/>
                  <a:gd name="T55" fmla="*/ 104 h 140"/>
                  <a:gd name="T56" fmla="*/ 103 w 158"/>
                  <a:gd name="T57" fmla="*/ 104 h 140"/>
                  <a:gd name="T58" fmla="*/ 96 w 158"/>
                  <a:gd name="T59" fmla="*/ 108 h 140"/>
                  <a:gd name="T60" fmla="*/ 82 w 158"/>
                  <a:gd name="T61" fmla="*/ 116 h 140"/>
                  <a:gd name="T62" fmla="*/ 67 w 158"/>
                  <a:gd name="T63" fmla="*/ 131 h 140"/>
                  <a:gd name="T64" fmla="*/ 52 w 158"/>
                  <a:gd name="T65" fmla="*/ 140 h 140"/>
                  <a:gd name="T66" fmla="*/ 40 w 158"/>
                  <a:gd name="T67" fmla="*/ 138 h 140"/>
                  <a:gd name="T68" fmla="*/ 35 w 158"/>
                  <a:gd name="T69" fmla="*/ 129 h 140"/>
                  <a:gd name="T70" fmla="*/ 27 w 158"/>
                  <a:gd name="T71" fmla="*/ 116 h 140"/>
                  <a:gd name="T72" fmla="*/ 23 w 158"/>
                  <a:gd name="T73" fmla="*/ 99 h 140"/>
                  <a:gd name="T74" fmla="*/ 18 w 158"/>
                  <a:gd name="T75" fmla="*/ 81 h 140"/>
                  <a:gd name="T76" fmla="*/ 12 w 158"/>
                  <a:gd name="T77" fmla="*/ 62 h 140"/>
                  <a:gd name="T78" fmla="*/ 6 w 158"/>
                  <a:gd name="T79" fmla="*/ 45 h 140"/>
                  <a:gd name="T80" fmla="*/ 4 w 158"/>
                  <a:gd name="T81" fmla="*/ 32 h 140"/>
                  <a:gd name="T82" fmla="*/ 0 w 158"/>
                  <a:gd name="T83" fmla="*/ 22 h 140"/>
                  <a:gd name="T84" fmla="*/ 0 w 158"/>
                  <a:gd name="T85" fmla="*/ 13 h 140"/>
                  <a:gd name="T86" fmla="*/ 6 w 158"/>
                  <a:gd name="T87" fmla="*/ 5 h 140"/>
                  <a:gd name="T88" fmla="*/ 19 w 158"/>
                  <a:gd name="T89" fmla="*/ 0 h 140"/>
                  <a:gd name="T90" fmla="*/ 27 w 158"/>
                  <a:gd name="T91" fmla="*/ 2 h 140"/>
                  <a:gd name="T92" fmla="*/ 33 w 158"/>
                  <a:gd name="T93" fmla="*/ 7 h 140"/>
                  <a:gd name="T94" fmla="*/ 35 w 158"/>
                  <a:gd name="T95"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140">
                    <a:moveTo>
                      <a:pt x="35" y="13"/>
                    </a:moveTo>
                    <a:lnTo>
                      <a:pt x="37" y="19"/>
                    </a:lnTo>
                    <a:lnTo>
                      <a:pt x="38" y="24"/>
                    </a:lnTo>
                    <a:lnTo>
                      <a:pt x="38" y="30"/>
                    </a:lnTo>
                    <a:lnTo>
                      <a:pt x="42" y="38"/>
                    </a:lnTo>
                    <a:lnTo>
                      <a:pt x="42" y="43"/>
                    </a:lnTo>
                    <a:lnTo>
                      <a:pt x="44" y="51"/>
                    </a:lnTo>
                    <a:lnTo>
                      <a:pt x="46" y="57"/>
                    </a:lnTo>
                    <a:lnTo>
                      <a:pt x="48" y="64"/>
                    </a:lnTo>
                    <a:lnTo>
                      <a:pt x="48" y="70"/>
                    </a:lnTo>
                    <a:lnTo>
                      <a:pt x="50" y="78"/>
                    </a:lnTo>
                    <a:lnTo>
                      <a:pt x="52" y="83"/>
                    </a:lnTo>
                    <a:lnTo>
                      <a:pt x="54" y="87"/>
                    </a:lnTo>
                    <a:lnTo>
                      <a:pt x="54" y="91"/>
                    </a:lnTo>
                    <a:lnTo>
                      <a:pt x="56" y="95"/>
                    </a:lnTo>
                    <a:lnTo>
                      <a:pt x="57" y="97"/>
                    </a:lnTo>
                    <a:lnTo>
                      <a:pt x="59" y="100"/>
                    </a:lnTo>
                    <a:lnTo>
                      <a:pt x="65" y="100"/>
                    </a:lnTo>
                    <a:lnTo>
                      <a:pt x="71" y="97"/>
                    </a:lnTo>
                    <a:lnTo>
                      <a:pt x="78" y="93"/>
                    </a:lnTo>
                    <a:lnTo>
                      <a:pt x="84" y="89"/>
                    </a:lnTo>
                    <a:lnTo>
                      <a:pt x="92" y="83"/>
                    </a:lnTo>
                    <a:lnTo>
                      <a:pt x="97" y="79"/>
                    </a:lnTo>
                    <a:lnTo>
                      <a:pt x="105" y="76"/>
                    </a:lnTo>
                    <a:lnTo>
                      <a:pt x="113" y="74"/>
                    </a:lnTo>
                    <a:lnTo>
                      <a:pt x="118" y="74"/>
                    </a:lnTo>
                    <a:lnTo>
                      <a:pt x="122" y="76"/>
                    </a:lnTo>
                    <a:lnTo>
                      <a:pt x="124" y="76"/>
                    </a:lnTo>
                    <a:lnTo>
                      <a:pt x="128" y="78"/>
                    </a:lnTo>
                    <a:lnTo>
                      <a:pt x="130" y="79"/>
                    </a:lnTo>
                    <a:lnTo>
                      <a:pt x="132" y="81"/>
                    </a:lnTo>
                    <a:lnTo>
                      <a:pt x="135" y="83"/>
                    </a:lnTo>
                    <a:lnTo>
                      <a:pt x="141" y="85"/>
                    </a:lnTo>
                    <a:lnTo>
                      <a:pt x="147" y="87"/>
                    </a:lnTo>
                    <a:lnTo>
                      <a:pt x="151" y="89"/>
                    </a:lnTo>
                    <a:lnTo>
                      <a:pt x="154" y="95"/>
                    </a:lnTo>
                    <a:lnTo>
                      <a:pt x="158" y="99"/>
                    </a:lnTo>
                    <a:lnTo>
                      <a:pt x="158" y="102"/>
                    </a:lnTo>
                    <a:lnTo>
                      <a:pt x="158" y="108"/>
                    </a:lnTo>
                    <a:lnTo>
                      <a:pt x="158" y="114"/>
                    </a:lnTo>
                    <a:lnTo>
                      <a:pt x="158" y="119"/>
                    </a:lnTo>
                    <a:lnTo>
                      <a:pt x="156" y="123"/>
                    </a:lnTo>
                    <a:lnTo>
                      <a:pt x="153" y="127"/>
                    </a:lnTo>
                    <a:lnTo>
                      <a:pt x="151" y="131"/>
                    </a:lnTo>
                    <a:lnTo>
                      <a:pt x="147" y="135"/>
                    </a:lnTo>
                    <a:lnTo>
                      <a:pt x="141" y="135"/>
                    </a:lnTo>
                    <a:lnTo>
                      <a:pt x="137" y="137"/>
                    </a:lnTo>
                    <a:lnTo>
                      <a:pt x="130" y="137"/>
                    </a:lnTo>
                    <a:lnTo>
                      <a:pt x="126" y="137"/>
                    </a:lnTo>
                    <a:lnTo>
                      <a:pt x="120" y="133"/>
                    </a:lnTo>
                    <a:lnTo>
                      <a:pt x="118" y="129"/>
                    </a:lnTo>
                    <a:lnTo>
                      <a:pt x="116" y="123"/>
                    </a:lnTo>
                    <a:lnTo>
                      <a:pt x="116" y="118"/>
                    </a:lnTo>
                    <a:lnTo>
                      <a:pt x="115" y="112"/>
                    </a:lnTo>
                    <a:lnTo>
                      <a:pt x="115" y="108"/>
                    </a:lnTo>
                    <a:lnTo>
                      <a:pt x="111" y="104"/>
                    </a:lnTo>
                    <a:lnTo>
                      <a:pt x="109" y="104"/>
                    </a:lnTo>
                    <a:lnTo>
                      <a:pt x="103" y="104"/>
                    </a:lnTo>
                    <a:lnTo>
                      <a:pt x="99" y="106"/>
                    </a:lnTo>
                    <a:lnTo>
                      <a:pt x="96" y="108"/>
                    </a:lnTo>
                    <a:lnTo>
                      <a:pt x="92" y="110"/>
                    </a:lnTo>
                    <a:lnTo>
                      <a:pt x="82" y="116"/>
                    </a:lnTo>
                    <a:lnTo>
                      <a:pt x="75" y="125"/>
                    </a:lnTo>
                    <a:lnTo>
                      <a:pt x="67" y="131"/>
                    </a:lnTo>
                    <a:lnTo>
                      <a:pt x="59" y="138"/>
                    </a:lnTo>
                    <a:lnTo>
                      <a:pt x="52" y="140"/>
                    </a:lnTo>
                    <a:lnTo>
                      <a:pt x="46" y="140"/>
                    </a:lnTo>
                    <a:lnTo>
                      <a:pt x="40" y="138"/>
                    </a:lnTo>
                    <a:lnTo>
                      <a:pt x="38" y="135"/>
                    </a:lnTo>
                    <a:lnTo>
                      <a:pt x="35" y="129"/>
                    </a:lnTo>
                    <a:lnTo>
                      <a:pt x="31" y="123"/>
                    </a:lnTo>
                    <a:lnTo>
                      <a:pt x="27" y="116"/>
                    </a:lnTo>
                    <a:lnTo>
                      <a:pt x="25" y="108"/>
                    </a:lnTo>
                    <a:lnTo>
                      <a:pt x="23" y="99"/>
                    </a:lnTo>
                    <a:lnTo>
                      <a:pt x="21" y="91"/>
                    </a:lnTo>
                    <a:lnTo>
                      <a:pt x="18" y="81"/>
                    </a:lnTo>
                    <a:lnTo>
                      <a:pt x="14" y="72"/>
                    </a:lnTo>
                    <a:lnTo>
                      <a:pt x="12" y="62"/>
                    </a:lnTo>
                    <a:lnTo>
                      <a:pt x="8" y="53"/>
                    </a:lnTo>
                    <a:lnTo>
                      <a:pt x="6" y="45"/>
                    </a:lnTo>
                    <a:lnTo>
                      <a:pt x="4" y="38"/>
                    </a:lnTo>
                    <a:lnTo>
                      <a:pt x="4" y="32"/>
                    </a:lnTo>
                    <a:lnTo>
                      <a:pt x="2" y="28"/>
                    </a:lnTo>
                    <a:lnTo>
                      <a:pt x="0" y="22"/>
                    </a:lnTo>
                    <a:lnTo>
                      <a:pt x="0" y="19"/>
                    </a:lnTo>
                    <a:lnTo>
                      <a:pt x="0" y="13"/>
                    </a:lnTo>
                    <a:lnTo>
                      <a:pt x="2" y="11"/>
                    </a:lnTo>
                    <a:lnTo>
                      <a:pt x="6" y="5"/>
                    </a:lnTo>
                    <a:lnTo>
                      <a:pt x="12" y="2"/>
                    </a:lnTo>
                    <a:lnTo>
                      <a:pt x="19" y="0"/>
                    </a:lnTo>
                    <a:lnTo>
                      <a:pt x="25" y="2"/>
                    </a:lnTo>
                    <a:lnTo>
                      <a:pt x="27" y="2"/>
                    </a:lnTo>
                    <a:lnTo>
                      <a:pt x="31" y="5"/>
                    </a:lnTo>
                    <a:lnTo>
                      <a:pt x="33" y="7"/>
                    </a:lnTo>
                    <a:lnTo>
                      <a:pt x="35" y="13"/>
                    </a:lnTo>
                    <a:lnTo>
                      <a:pt x="35" y="1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7" name="Freeform 89"/>
              <p:cNvSpPr>
                <a:spLocks/>
              </p:cNvSpPr>
              <p:nvPr/>
            </p:nvSpPr>
            <p:spPr bwMode="auto">
              <a:xfrm>
                <a:off x="2417" y="2346"/>
                <a:ext cx="61" cy="177"/>
              </a:xfrm>
              <a:custGeom>
                <a:avLst/>
                <a:gdLst>
                  <a:gd name="T0" fmla="*/ 122 w 122"/>
                  <a:gd name="T1" fmla="*/ 30 h 354"/>
                  <a:gd name="T2" fmla="*/ 115 w 122"/>
                  <a:gd name="T3" fmla="*/ 51 h 354"/>
                  <a:gd name="T4" fmla="*/ 109 w 122"/>
                  <a:gd name="T5" fmla="*/ 72 h 354"/>
                  <a:gd name="T6" fmla="*/ 105 w 122"/>
                  <a:gd name="T7" fmla="*/ 93 h 354"/>
                  <a:gd name="T8" fmla="*/ 103 w 122"/>
                  <a:gd name="T9" fmla="*/ 114 h 354"/>
                  <a:gd name="T10" fmla="*/ 99 w 122"/>
                  <a:gd name="T11" fmla="*/ 137 h 354"/>
                  <a:gd name="T12" fmla="*/ 99 w 122"/>
                  <a:gd name="T13" fmla="*/ 156 h 354"/>
                  <a:gd name="T14" fmla="*/ 98 w 122"/>
                  <a:gd name="T15" fmla="*/ 177 h 354"/>
                  <a:gd name="T16" fmla="*/ 96 w 122"/>
                  <a:gd name="T17" fmla="*/ 198 h 354"/>
                  <a:gd name="T18" fmla="*/ 94 w 122"/>
                  <a:gd name="T19" fmla="*/ 217 h 354"/>
                  <a:gd name="T20" fmla="*/ 92 w 122"/>
                  <a:gd name="T21" fmla="*/ 236 h 354"/>
                  <a:gd name="T22" fmla="*/ 86 w 122"/>
                  <a:gd name="T23" fmla="*/ 255 h 354"/>
                  <a:gd name="T24" fmla="*/ 80 w 122"/>
                  <a:gd name="T25" fmla="*/ 274 h 354"/>
                  <a:gd name="T26" fmla="*/ 73 w 122"/>
                  <a:gd name="T27" fmla="*/ 291 h 354"/>
                  <a:gd name="T28" fmla="*/ 63 w 122"/>
                  <a:gd name="T29" fmla="*/ 310 h 354"/>
                  <a:gd name="T30" fmla="*/ 52 w 122"/>
                  <a:gd name="T31" fmla="*/ 327 h 354"/>
                  <a:gd name="T32" fmla="*/ 37 w 122"/>
                  <a:gd name="T33" fmla="*/ 344 h 354"/>
                  <a:gd name="T34" fmla="*/ 33 w 122"/>
                  <a:gd name="T35" fmla="*/ 348 h 354"/>
                  <a:gd name="T36" fmla="*/ 27 w 122"/>
                  <a:gd name="T37" fmla="*/ 350 h 354"/>
                  <a:gd name="T38" fmla="*/ 23 w 122"/>
                  <a:gd name="T39" fmla="*/ 352 h 354"/>
                  <a:gd name="T40" fmla="*/ 19 w 122"/>
                  <a:gd name="T41" fmla="*/ 354 h 354"/>
                  <a:gd name="T42" fmla="*/ 12 w 122"/>
                  <a:gd name="T43" fmla="*/ 352 h 354"/>
                  <a:gd name="T44" fmla="*/ 6 w 122"/>
                  <a:gd name="T45" fmla="*/ 348 h 354"/>
                  <a:gd name="T46" fmla="*/ 2 w 122"/>
                  <a:gd name="T47" fmla="*/ 344 h 354"/>
                  <a:gd name="T48" fmla="*/ 0 w 122"/>
                  <a:gd name="T49" fmla="*/ 340 h 354"/>
                  <a:gd name="T50" fmla="*/ 0 w 122"/>
                  <a:gd name="T51" fmla="*/ 336 h 354"/>
                  <a:gd name="T52" fmla="*/ 0 w 122"/>
                  <a:gd name="T53" fmla="*/ 333 h 354"/>
                  <a:gd name="T54" fmla="*/ 0 w 122"/>
                  <a:gd name="T55" fmla="*/ 329 h 354"/>
                  <a:gd name="T56" fmla="*/ 2 w 122"/>
                  <a:gd name="T57" fmla="*/ 323 h 354"/>
                  <a:gd name="T58" fmla="*/ 4 w 122"/>
                  <a:gd name="T59" fmla="*/ 319 h 354"/>
                  <a:gd name="T60" fmla="*/ 10 w 122"/>
                  <a:gd name="T61" fmla="*/ 316 h 354"/>
                  <a:gd name="T62" fmla="*/ 23 w 122"/>
                  <a:gd name="T63" fmla="*/ 298 h 354"/>
                  <a:gd name="T64" fmla="*/ 35 w 122"/>
                  <a:gd name="T65" fmla="*/ 283 h 354"/>
                  <a:gd name="T66" fmla="*/ 44 w 122"/>
                  <a:gd name="T67" fmla="*/ 266 h 354"/>
                  <a:gd name="T68" fmla="*/ 54 w 122"/>
                  <a:gd name="T69" fmla="*/ 247 h 354"/>
                  <a:gd name="T70" fmla="*/ 59 w 122"/>
                  <a:gd name="T71" fmla="*/ 228 h 354"/>
                  <a:gd name="T72" fmla="*/ 65 w 122"/>
                  <a:gd name="T73" fmla="*/ 211 h 354"/>
                  <a:gd name="T74" fmla="*/ 69 w 122"/>
                  <a:gd name="T75" fmla="*/ 192 h 354"/>
                  <a:gd name="T76" fmla="*/ 73 w 122"/>
                  <a:gd name="T77" fmla="*/ 173 h 354"/>
                  <a:gd name="T78" fmla="*/ 75 w 122"/>
                  <a:gd name="T79" fmla="*/ 152 h 354"/>
                  <a:gd name="T80" fmla="*/ 75 w 122"/>
                  <a:gd name="T81" fmla="*/ 131 h 354"/>
                  <a:gd name="T82" fmla="*/ 77 w 122"/>
                  <a:gd name="T83" fmla="*/ 110 h 354"/>
                  <a:gd name="T84" fmla="*/ 77 w 122"/>
                  <a:gd name="T85" fmla="*/ 91 h 354"/>
                  <a:gd name="T86" fmla="*/ 77 w 122"/>
                  <a:gd name="T87" fmla="*/ 70 h 354"/>
                  <a:gd name="T88" fmla="*/ 78 w 122"/>
                  <a:gd name="T89" fmla="*/ 49 h 354"/>
                  <a:gd name="T90" fmla="*/ 80 w 122"/>
                  <a:gd name="T91" fmla="*/ 28 h 354"/>
                  <a:gd name="T92" fmla="*/ 84 w 122"/>
                  <a:gd name="T93" fmla="*/ 9 h 354"/>
                  <a:gd name="T94" fmla="*/ 84 w 122"/>
                  <a:gd name="T95" fmla="*/ 4 h 354"/>
                  <a:gd name="T96" fmla="*/ 88 w 122"/>
                  <a:gd name="T97" fmla="*/ 2 h 354"/>
                  <a:gd name="T98" fmla="*/ 90 w 122"/>
                  <a:gd name="T99" fmla="*/ 0 h 354"/>
                  <a:gd name="T100" fmla="*/ 94 w 122"/>
                  <a:gd name="T101" fmla="*/ 0 h 354"/>
                  <a:gd name="T102" fmla="*/ 101 w 122"/>
                  <a:gd name="T103" fmla="*/ 0 h 354"/>
                  <a:gd name="T104" fmla="*/ 109 w 122"/>
                  <a:gd name="T105" fmla="*/ 2 h 354"/>
                  <a:gd name="T106" fmla="*/ 115 w 122"/>
                  <a:gd name="T107" fmla="*/ 6 h 354"/>
                  <a:gd name="T108" fmla="*/ 120 w 122"/>
                  <a:gd name="T109" fmla="*/ 13 h 354"/>
                  <a:gd name="T110" fmla="*/ 122 w 122"/>
                  <a:gd name="T111" fmla="*/ 17 h 354"/>
                  <a:gd name="T112" fmla="*/ 122 w 122"/>
                  <a:gd name="T113" fmla="*/ 21 h 354"/>
                  <a:gd name="T114" fmla="*/ 122 w 122"/>
                  <a:gd name="T115" fmla="*/ 25 h 354"/>
                  <a:gd name="T116" fmla="*/ 122 w 122"/>
                  <a:gd name="T117" fmla="*/ 30 h 354"/>
                  <a:gd name="T118" fmla="*/ 122 w 122"/>
                  <a:gd name="T119" fmla="*/ 3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354">
                    <a:moveTo>
                      <a:pt x="122" y="30"/>
                    </a:moveTo>
                    <a:lnTo>
                      <a:pt x="115" y="51"/>
                    </a:lnTo>
                    <a:lnTo>
                      <a:pt x="109" y="72"/>
                    </a:lnTo>
                    <a:lnTo>
                      <a:pt x="105" y="93"/>
                    </a:lnTo>
                    <a:lnTo>
                      <a:pt x="103" y="114"/>
                    </a:lnTo>
                    <a:lnTo>
                      <a:pt x="99" y="137"/>
                    </a:lnTo>
                    <a:lnTo>
                      <a:pt x="99" y="156"/>
                    </a:lnTo>
                    <a:lnTo>
                      <a:pt x="98" y="177"/>
                    </a:lnTo>
                    <a:lnTo>
                      <a:pt x="96" y="198"/>
                    </a:lnTo>
                    <a:lnTo>
                      <a:pt x="94" y="217"/>
                    </a:lnTo>
                    <a:lnTo>
                      <a:pt x="92" y="236"/>
                    </a:lnTo>
                    <a:lnTo>
                      <a:pt x="86" y="255"/>
                    </a:lnTo>
                    <a:lnTo>
                      <a:pt x="80" y="274"/>
                    </a:lnTo>
                    <a:lnTo>
                      <a:pt x="73" y="291"/>
                    </a:lnTo>
                    <a:lnTo>
                      <a:pt x="63" y="310"/>
                    </a:lnTo>
                    <a:lnTo>
                      <a:pt x="52" y="327"/>
                    </a:lnTo>
                    <a:lnTo>
                      <a:pt x="37" y="344"/>
                    </a:lnTo>
                    <a:lnTo>
                      <a:pt x="33" y="348"/>
                    </a:lnTo>
                    <a:lnTo>
                      <a:pt x="27" y="350"/>
                    </a:lnTo>
                    <a:lnTo>
                      <a:pt x="23" y="352"/>
                    </a:lnTo>
                    <a:lnTo>
                      <a:pt x="19" y="354"/>
                    </a:lnTo>
                    <a:lnTo>
                      <a:pt x="12" y="352"/>
                    </a:lnTo>
                    <a:lnTo>
                      <a:pt x="6" y="348"/>
                    </a:lnTo>
                    <a:lnTo>
                      <a:pt x="2" y="344"/>
                    </a:lnTo>
                    <a:lnTo>
                      <a:pt x="0" y="340"/>
                    </a:lnTo>
                    <a:lnTo>
                      <a:pt x="0" y="336"/>
                    </a:lnTo>
                    <a:lnTo>
                      <a:pt x="0" y="333"/>
                    </a:lnTo>
                    <a:lnTo>
                      <a:pt x="0" y="329"/>
                    </a:lnTo>
                    <a:lnTo>
                      <a:pt x="2" y="323"/>
                    </a:lnTo>
                    <a:lnTo>
                      <a:pt x="4" y="319"/>
                    </a:lnTo>
                    <a:lnTo>
                      <a:pt x="10" y="316"/>
                    </a:lnTo>
                    <a:lnTo>
                      <a:pt x="23" y="298"/>
                    </a:lnTo>
                    <a:lnTo>
                      <a:pt x="35" y="283"/>
                    </a:lnTo>
                    <a:lnTo>
                      <a:pt x="44" y="266"/>
                    </a:lnTo>
                    <a:lnTo>
                      <a:pt x="54" y="247"/>
                    </a:lnTo>
                    <a:lnTo>
                      <a:pt x="59" y="228"/>
                    </a:lnTo>
                    <a:lnTo>
                      <a:pt x="65" y="211"/>
                    </a:lnTo>
                    <a:lnTo>
                      <a:pt x="69" y="192"/>
                    </a:lnTo>
                    <a:lnTo>
                      <a:pt x="73" y="173"/>
                    </a:lnTo>
                    <a:lnTo>
                      <a:pt x="75" y="152"/>
                    </a:lnTo>
                    <a:lnTo>
                      <a:pt x="75" y="131"/>
                    </a:lnTo>
                    <a:lnTo>
                      <a:pt x="77" y="110"/>
                    </a:lnTo>
                    <a:lnTo>
                      <a:pt x="77" y="91"/>
                    </a:lnTo>
                    <a:lnTo>
                      <a:pt x="77" y="70"/>
                    </a:lnTo>
                    <a:lnTo>
                      <a:pt x="78" y="49"/>
                    </a:lnTo>
                    <a:lnTo>
                      <a:pt x="80" y="28"/>
                    </a:lnTo>
                    <a:lnTo>
                      <a:pt x="84" y="9"/>
                    </a:lnTo>
                    <a:lnTo>
                      <a:pt x="84" y="4"/>
                    </a:lnTo>
                    <a:lnTo>
                      <a:pt x="88" y="2"/>
                    </a:lnTo>
                    <a:lnTo>
                      <a:pt x="90" y="0"/>
                    </a:lnTo>
                    <a:lnTo>
                      <a:pt x="94" y="0"/>
                    </a:lnTo>
                    <a:lnTo>
                      <a:pt x="101" y="0"/>
                    </a:lnTo>
                    <a:lnTo>
                      <a:pt x="109" y="2"/>
                    </a:lnTo>
                    <a:lnTo>
                      <a:pt x="115" y="6"/>
                    </a:lnTo>
                    <a:lnTo>
                      <a:pt x="120" y="13"/>
                    </a:lnTo>
                    <a:lnTo>
                      <a:pt x="122" y="17"/>
                    </a:lnTo>
                    <a:lnTo>
                      <a:pt x="122" y="21"/>
                    </a:lnTo>
                    <a:lnTo>
                      <a:pt x="122" y="25"/>
                    </a:lnTo>
                    <a:lnTo>
                      <a:pt x="122" y="30"/>
                    </a:lnTo>
                    <a:lnTo>
                      <a:pt x="122" y="3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8" name="Freeform 90"/>
              <p:cNvSpPr>
                <a:spLocks/>
              </p:cNvSpPr>
              <p:nvPr/>
            </p:nvSpPr>
            <p:spPr bwMode="auto">
              <a:xfrm>
                <a:off x="2417" y="2497"/>
                <a:ext cx="240" cy="70"/>
              </a:xfrm>
              <a:custGeom>
                <a:avLst/>
                <a:gdLst>
                  <a:gd name="T0" fmla="*/ 12 w 482"/>
                  <a:gd name="T1" fmla="*/ 0 h 141"/>
                  <a:gd name="T2" fmla="*/ 44 w 482"/>
                  <a:gd name="T3" fmla="*/ 0 h 141"/>
                  <a:gd name="T4" fmla="*/ 77 w 482"/>
                  <a:gd name="T5" fmla="*/ 0 h 141"/>
                  <a:gd name="T6" fmla="*/ 105 w 482"/>
                  <a:gd name="T7" fmla="*/ 0 h 141"/>
                  <a:gd name="T8" fmla="*/ 136 w 482"/>
                  <a:gd name="T9" fmla="*/ 2 h 141"/>
                  <a:gd name="T10" fmla="*/ 162 w 482"/>
                  <a:gd name="T11" fmla="*/ 4 h 141"/>
                  <a:gd name="T12" fmla="*/ 189 w 482"/>
                  <a:gd name="T13" fmla="*/ 6 h 141"/>
                  <a:gd name="T14" fmla="*/ 215 w 482"/>
                  <a:gd name="T15" fmla="*/ 10 h 141"/>
                  <a:gd name="T16" fmla="*/ 242 w 482"/>
                  <a:gd name="T17" fmla="*/ 14 h 141"/>
                  <a:gd name="T18" fmla="*/ 267 w 482"/>
                  <a:gd name="T19" fmla="*/ 17 h 141"/>
                  <a:gd name="T20" fmla="*/ 292 w 482"/>
                  <a:gd name="T21" fmla="*/ 25 h 141"/>
                  <a:gd name="T22" fmla="*/ 318 w 482"/>
                  <a:gd name="T23" fmla="*/ 31 h 141"/>
                  <a:gd name="T24" fmla="*/ 347 w 482"/>
                  <a:gd name="T25" fmla="*/ 40 h 141"/>
                  <a:gd name="T26" fmla="*/ 371 w 482"/>
                  <a:gd name="T27" fmla="*/ 50 h 141"/>
                  <a:gd name="T28" fmla="*/ 400 w 482"/>
                  <a:gd name="T29" fmla="*/ 61 h 141"/>
                  <a:gd name="T30" fmla="*/ 429 w 482"/>
                  <a:gd name="T31" fmla="*/ 72 h 141"/>
                  <a:gd name="T32" fmla="*/ 459 w 482"/>
                  <a:gd name="T33" fmla="*/ 88 h 141"/>
                  <a:gd name="T34" fmla="*/ 465 w 482"/>
                  <a:gd name="T35" fmla="*/ 90 h 141"/>
                  <a:gd name="T36" fmla="*/ 470 w 482"/>
                  <a:gd name="T37" fmla="*/ 95 h 141"/>
                  <a:gd name="T38" fmla="*/ 472 w 482"/>
                  <a:gd name="T39" fmla="*/ 99 h 141"/>
                  <a:gd name="T40" fmla="*/ 478 w 482"/>
                  <a:gd name="T41" fmla="*/ 103 h 141"/>
                  <a:gd name="T42" fmla="*/ 478 w 482"/>
                  <a:gd name="T43" fmla="*/ 109 h 141"/>
                  <a:gd name="T44" fmla="*/ 480 w 482"/>
                  <a:gd name="T45" fmla="*/ 114 h 141"/>
                  <a:gd name="T46" fmla="*/ 482 w 482"/>
                  <a:gd name="T47" fmla="*/ 118 h 141"/>
                  <a:gd name="T48" fmla="*/ 482 w 482"/>
                  <a:gd name="T49" fmla="*/ 124 h 141"/>
                  <a:gd name="T50" fmla="*/ 480 w 482"/>
                  <a:gd name="T51" fmla="*/ 128 h 141"/>
                  <a:gd name="T52" fmla="*/ 480 w 482"/>
                  <a:gd name="T53" fmla="*/ 133 h 141"/>
                  <a:gd name="T54" fmla="*/ 478 w 482"/>
                  <a:gd name="T55" fmla="*/ 135 h 141"/>
                  <a:gd name="T56" fmla="*/ 474 w 482"/>
                  <a:gd name="T57" fmla="*/ 139 h 141"/>
                  <a:gd name="T58" fmla="*/ 470 w 482"/>
                  <a:gd name="T59" fmla="*/ 141 h 141"/>
                  <a:gd name="T60" fmla="*/ 467 w 482"/>
                  <a:gd name="T61" fmla="*/ 141 h 141"/>
                  <a:gd name="T62" fmla="*/ 461 w 482"/>
                  <a:gd name="T63" fmla="*/ 141 h 141"/>
                  <a:gd name="T64" fmla="*/ 455 w 482"/>
                  <a:gd name="T65" fmla="*/ 139 h 141"/>
                  <a:gd name="T66" fmla="*/ 427 w 482"/>
                  <a:gd name="T67" fmla="*/ 124 h 141"/>
                  <a:gd name="T68" fmla="*/ 400 w 482"/>
                  <a:gd name="T69" fmla="*/ 110 h 141"/>
                  <a:gd name="T70" fmla="*/ 371 w 482"/>
                  <a:gd name="T71" fmla="*/ 99 h 141"/>
                  <a:gd name="T72" fmla="*/ 347 w 482"/>
                  <a:gd name="T73" fmla="*/ 88 h 141"/>
                  <a:gd name="T74" fmla="*/ 318 w 482"/>
                  <a:gd name="T75" fmla="*/ 76 h 141"/>
                  <a:gd name="T76" fmla="*/ 292 w 482"/>
                  <a:gd name="T77" fmla="*/ 67 h 141"/>
                  <a:gd name="T78" fmla="*/ 267 w 482"/>
                  <a:gd name="T79" fmla="*/ 57 h 141"/>
                  <a:gd name="T80" fmla="*/ 240 w 482"/>
                  <a:gd name="T81" fmla="*/ 52 h 141"/>
                  <a:gd name="T82" fmla="*/ 214 w 482"/>
                  <a:gd name="T83" fmla="*/ 44 h 141"/>
                  <a:gd name="T84" fmla="*/ 187 w 482"/>
                  <a:gd name="T85" fmla="*/ 36 h 141"/>
                  <a:gd name="T86" fmla="*/ 160 w 482"/>
                  <a:gd name="T87" fmla="*/ 31 h 141"/>
                  <a:gd name="T88" fmla="*/ 132 w 482"/>
                  <a:gd name="T89" fmla="*/ 27 h 141"/>
                  <a:gd name="T90" fmla="*/ 103 w 482"/>
                  <a:gd name="T91" fmla="*/ 23 h 141"/>
                  <a:gd name="T92" fmla="*/ 75 w 482"/>
                  <a:gd name="T93" fmla="*/ 21 h 141"/>
                  <a:gd name="T94" fmla="*/ 44 w 482"/>
                  <a:gd name="T95" fmla="*/ 21 h 141"/>
                  <a:gd name="T96" fmla="*/ 12 w 482"/>
                  <a:gd name="T97" fmla="*/ 21 h 141"/>
                  <a:gd name="T98" fmla="*/ 8 w 482"/>
                  <a:gd name="T99" fmla="*/ 19 h 141"/>
                  <a:gd name="T100" fmla="*/ 4 w 482"/>
                  <a:gd name="T101" fmla="*/ 17 h 141"/>
                  <a:gd name="T102" fmla="*/ 0 w 482"/>
                  <a:gd name="T103" fmla="*/ 14 h 141"/>
                  <a:gd name="T104" fmla="*/ 0 w 482"/>
                  <a:gd name="T105" fmla="*/ 10 h 141"/>
                  <a:gd name="T106" fmla="*/ 0 w 482"/>
                  <a:gd name="T107" fmla="*/ 6 h 141"/>
                  <a:gd name="T108" fmla="*/ 4 w 482"/>
                  <a:gd name="T109" fmla="*/ 2 h 141"/>
                  <a:gd name="T110" fmla="*/ 8 w 482"/>
                  <a:gd name="T111" fmla="*/ 0 h 141"/>
                  <a:gd name="T112" fmla="*/ 12 w 482"/>
                  <a:gd name="T113" fmla="*/ 0 h 141"/>
                  <a:gd name="T114" fmla="*/ 12 w 482"/>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2" h="141">
                    <a:moveTo>
                      <a:pt x="12" y="0"/>
                    </a:moveTo>
                    <a:lnTo>
                      <a:pt x="44" y="0"/>
                    </a:lnTo>
                    <a:lnTo>
                      <a:pt x="77" y="0"/>
                    </a:lnTo>
                    <a:lnTo>
                      <a:pt x="105" y="0"/>
                    </a:lnTo>
                    <a:lnTo>
                      <a:pt x="136" y="2"/>
                    </a:lnTo>
                    <a:lnTo>
                      <a:pt x="162" y="4"/>
                    </a:lnTo>
                    <a:lnTo>
                      <a:pt x="189" y="6"/>
                    </a:lnTo>
                    <a:lnTo>
                      <a:pt x="215" y="10"/>
                    </a:lnTo>
                    <a:lnTo>
                      <a:pt x="242" y="14"/>
                    </a:lnTo>
                    <a:lnTo>
                      <a:pt x="267" y="17"/>
                    </a:lnTo>
                    <a:lnTo>
                      <a:pt x="292" y="25"/>
                    </a:lnTo>
                    <a:lnTo>
                      <a:pt x="318" y="31"/>
                    </a:lnTo>
                    <a:lnTo>
                      <a:pt x="347" y="40"/>
                    </a:lnTo>
                    <a:lnTo>
                      <a:pt x="371" y="50"/>
                    </a:lnTo>
                    <a:lnTo>
                      <a:pt x="400" y="61"/>
                    </a:lnTo>
                    <a:lnTo>
                      <a:pt x="429" y="72"/>
                    </a:lnTo>
                    <a:lnTo>
                      <a:pt x="459" y="88"/>
                    </a:lnTo>
                    <a:lnTo>
                      <a:pt x="465" y="90"/>
                    </a:lnTo>
                    <a:lnTo>
                      <a:pt x="470" y="95"/>
                    </a:lnTo>
                    <a:lnTo>
                      <a:pt x="472" y="99"/>
                    </a:lnTo>
                    <a:lnTo>
                      <a:pt x="478" y="103"/>
                    </a:lnTo>
                    <a:lnTo>
                      <a:pt x="478" y="109"/>
                    </a:lnTo>
                    <a:lnTo>
                      <a:pt x="480" y="114"/>
                    </a:lnTo>
                    <a:lnTo>
                      <a:pt x="482" y="118"/>
                    </a:lnTo>
                    <a:lnTo>
                      <a:pt x="482" y="124"/>
                    </a:lnTo>
                    <a:lnTo>
                      <a:pt x="480" y="128"/>
                    </a:lnTo>
                    <a:lnTo>
                      <a:pt x="480" y="133"/>
                    </a:lnTo>
                    <a:lnTo>
                      <a:pt x="478" y="135"/>
                    </a:lnTo>
                    <a:lnTo>
                      <a:pt x="474" y="139"/>
                    </a:lnTo>
                    <a:lnTo>
                      <a:pt x="470" y="141"/>
                    </a:lnTo>
                    <a:lnTo>
                      <a:pt x="467" y="141"/>
                    </a:lnTo>
                    <a:lnTo>
                      <a:pt x="461" y="141"/>
                    </a:lnTo>
                    <a:lnTo>
                      <a:pt x="455" y="139"/>
                    </a:lnTo>
                    <a:lnTo>
                      <a:pt x="427" y="124"/>
                    </a:lnTo>
                    <a:lnTo>
                      <a:pt x="400" y="110"/>
                    </a:lnTo>
                    <a:lnTo>
                      <a:pt x="371" y="99"/>
                    </a:lnTo>
                    <a:lnTo>
                      <a:pt x="347" y="88"/>
                    </a:lnTo>
                    <a:lnTo>
                      <a:pt x="318" y="76"/>
                    </a:lnTo>
                    <a:lnTo>
                      <a:pt x="292" y="67"/>
                    </a:lnTo>
                    <a:lnTo>
                      <a:pt x="267" y="57"/>
                    </a:lnTo>
                    <a:lnTo>
                      <a:pt x="240" y="52"/>
                    </a:lnTo>
                    <a:lnTo>
                      <a:pt x="214" y="44"/>
                    </a:lnTo>
                    <a:lnTo>
                      <a:pt x="187" y="36"/>
                    </a:lnTo>
                    <a:lnTo>
                      <a:pt x="160" y="31"/>
                    </a:lnTo>
                    <a:lnTo>
                      <a:pt x="132" y="27"/>
                    </a:lnTo>
                    <a:lnTo>
                      <a:pt x="103" y="23"/>
                    </a:lnTo>
                    <a:lnTo>
                      <a:pt x="75" y="21"/>
                    </a:lnTo>
                    <a:lnTo>
                      <a:pt x="44" y="21"/>
                    </a:lnTo>
                    <a:lnTo>
                      <a:pt x="12" y="21"/>
                    </a:lnTo>
                    <a:lnTo>
                      <a:pt x="8" y="19"/>
                    </a:lnTo>
                    <a:lnTo>
                      <a:pt x="4" y="17"/>
                    </a:lnTo>
                    <a:lnTo>
                      <a:pt x="0" y="14"/>
                    </a:lnTo>
                    <a:lnTo>
                      <a:pt x="0" y="10"/>
                    </a:lnTo>
                    <a:lnTo>
                      <a:pt x="0" y="6"/>
                    </a:lnTo>
                    <a:lnTo>
                      <a:pt x="4" y="2"/>
                    </a:lnTo>
                    <a:lnTo>
                      <a:pt x="8" y="0"/>
                    </a:lnTo>
                    <a:lnTo>
                      <a:pt x="12" y="0"/>
                    </a:lnTo>
                    <a:lnTo>
                      <a:pt x="12"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9" name="Freeform 91"/>
              <p:cNvSpPr>
                <a:spLocks/>
              </p:cNvSpPr>
              <p:nvPr/>
            </p:nvSpPr>
            <p:spPr bwMode="auto">
              <a:xfrm>
                <a:off x="2614" y="2289"/>
                <a:ext cx="48" cy="98"/>
              </a:xfrm>
              <a:custGeom>
                <a:avLst/>
                <a:gdLst>
                  <a:gd name="T0" fmla="*/ 84 w 97"/>
                  <a:gd name="T1" fmla="*/ 34 h 196"/>
                  <a:gd name="T2" fmla="*/ 74 w 97"/>
                  <a:gd name="T3" fmla="*/ 36 h 196"/>
                  <a:gd name="T4" fmla="*/ 69 w 97"/>
                  <a:gd name="T5" fmla="*/ 40 h 196"/>
                  <a:gd name="T6" fmla="*/ 61 w 97"/>
                  <a:gd name="T7" fmla="*/ 47 h 196"/>
                  <a:gd name="T8" fmla="*/ 54 w 97"/>
                  <a:gd name="T9" fmla="*/ 55 h 196"/>
                  <a:gd name="T10" fmla="*/ 48 w 97"/>
                  <a:gd name="T11" fmla="*/ 62 h 196"/>
                  <a:gd name="T12" fmla="*/ 42 w 97"/>
                  <a:gd name="T13" fmla="*/ 72 h 196"/>
                  <a:gd name="T14" fmla="*/ 38 w 97"/>
                  <a:gd name="T15" fmla="*/ 81 h 196"/>
                  <a:gd name="T16" fmla="*/ 36 w 97"/>
                  <a:gd name="T17" fmla="*/ 93 h 196"/>
                  <a:gd name="T18" fmla="*/ 33 w 97"/>
                  <a:gd name="T19" fmla="*/ 102 h 196"/>
                  <a:gd name="T20" fmla="*/ 31 w 97"/>
                  <a:gd name="T21" fmla="*/ 114 h 196"/>
                  <a:gd name="T22" fmla="*/ 29 w 97"/>
                  <a:gd name="T23" fmla="*/ 125 h 196"/>
                  <a:gd name="T24" fmla="*/ 29 w 97"/>
                  <a:gd name="T25" fmla="*/ 137 h 196"/>
                  <a:gd name="T26" fmla="*/ 29 w 97"/>
                  <a:gd name="T27" fmla="*/ 146 h 196"/>
                  <a:gd name="T28" fmla="*/ 31 w 97"/>
                  <a:gd name="T29" fmla="*/ 158 h 196"/>
                  <a:gd name="T30" fmla="*/ 33 w 97"/>
                  <a:gd name="T31" fmla="*/ 165 h 196"/>
                  <a:gd name="T32" fmla="*/ 36 w 97"/>
                  <a:gd name="T33" fmla="*/ 177 h 196"/>
                  <a:gd name="T34" fmla="*/ 36 w 97"/>
                  <a:gd name="T35" fmla="*/ 178 h 196"/>
                  <a:gd name="T36" fmla="*/ 38 w 97"/>
                  <a:gd name="T37" fmla="*/ 182 h 196"/>
                  <a:gd name="T38" fmla="*/ 36 w 97"/>
                  <a:gd name="T39" fmla="*/ 186 h 196"/>
                  <a:gd name="T40" fmla="*/ 36 w 97"/>
                  <a:gd name="T41" fmla="*/ 190 h 196"/>
                  <a:gd name="T42" fmla="*/ 35 w 97"/>
                  <a:gd name="T43" fmla="*/ 194 h 196"/>
                  <a:gd name="T44" fmla="*/ 31 w 97"/>
                  <a:gd name="T45" fmla="*/ 196 h 196"/>
                  <a:gd name="T46" fmla="*/ 25 w 97"/>
                  <a:gd name="T47" fmla="*/ 194 h 196"/>
                  <a:gd name="T48" fmla="*/ 21 w 97"/>
                  <a:gd name="T49" fmla="*/ 192 h 196"/>
                  <a:gd name="T50" fmla="*/ 17 w 97"/>
                  <a:gd name="T51" fmla="*/ 188 h 196"/>
                  <a:gd name="T52" fmla="*/ 16 w 97"/>
                  <a:gd name="T53" fmla="*/ 186 h 196"/>
                  <a:gd name="T54" fmla="*/ 14 w 97"/>
                  <a:gd name="T55" fmla="*/ 182 h 196"/>
                  <a:gd name="T56" fmla="*/ 12 w 97"/>
                  <a:gd name="T57" fmla="*/ 178 h 196"/>
                  <a:gd name="T58" fmla="*/ 6 w 97"/>
                  <a:gd name="T59" fmla="*/ 165 h 196"/>
                  <a:gd name="T60" fmla="*/ 4 w 97"/>
                  <a:gd name="T61" fmla="*/ 154 h 196"/>
                  <a:gd name="T62" fmla="*/ 2 w 97"/>
                  <a:gd name="T63" fmla="*/ 139 h 196"/>
                  <a:gd name="T64" fmla="*/ 2 w 97"/>
                  <a:gd name="T65" fmla="*/ 125 h 196"/>
                  <a:gd name="T66" fmla="*/ 0 w 97"/>
                  <a:gd name="T67" fmla="*/ 110 h 196"/>
                  <a:gd name="T68" fmla="*/ 2 w 97"/>
                  <a:gd name="T69" fmla="*/ 97 h 196"/>
                  <a:gd name="T70" fmla="*/ 4 w 97"/>
                  <a:gd name="T71" fmla="*/ 83 h 196"/>
                  <a:gd name="T72" fmla="*/ 10 w 97"/>
                  <a:gd name="T73" fmla="*/ 70 h 196"/>
                  <a:gd name="T74" fmla="*/ 14 w 97"/>
                  <a:gd name="T75" fmla="*/ 57 h 196"/>
                  <a:gd name="T76" fmla="*/ 19 w 97"/>
                  <a:gd name="T77" fmla="*/ 45 h 196"/>
                  <a:gd name="T78" fmla="*/ 25 w 97"/>
                  <a:gd name="T79" fmla="*/ 34 h 196"/>
                  <a:gd name="T80" fmla="*/ 33 w 97"/>
                  <a:gd name="T81" fmla="*/ 26 h 196"/>
                  <a:gd name="T82" fmla="*/ 42 w 97"/>
                  <a:gd name="T83" fmla="*/ 17 h 196"/>
                  <a:gd name="T84" fmla="*/ 52 w 97"/>
                  <a:gd name="T85" fmla="*/ 9 h 196"/>
                  <a:gd name="T86" fmla="*/ 63 w 97"/>
                  <a:gd name="T87" fmla="*/ 3 h 196"/>
                  <a:gd name="T88" fmla="*/ 76 w 97"/>
                  <a:gd name="T89" fmla="*/ 2 h 196"/>
                  <a:gd name="T90" fmla="*/ 80 w 97"/>
                  <a:gd name="T91" fmla="*/ 0 h 196"/>
                  <a:gd name="T92" fmla="*/ 84 w 97"/>
                  <a:gd name="T93" fmla="*/ 0 h 196"/>
                  <a:gd name="T94" fmla="*/ 86 w 97"/>
                  <a:gd name="T95" fmla="*/ 0 h 196"/>
                  <a:gd name="T96" fmla="*/ 90 w 97"/>
                  <a:gd name="T97" fmla="*/ 3 h 196"/>
                  <a:gd name="T98" fmla="*/ 95 w 97"/>
                  <a:gd name="T99" fmla="*/ 7 h 196"/>
                  <a:gd name="T100" fmla="*/ 97 w 97"/>
                  <a:gd name="T101" fmla="*/ 13 h 196"/>
                  <a:gd name="T102" fmla="*/ 97 w 97"/>
                  <a:gd name="T103" fmla="*/ 21 h 196"/>
                  <a:gd name="T104" fmla="*/ 95 w 97"/>
                  <a:gd name="T105" fmla="*/ 26 h 196"/>
                  <a:gd name="T106" fmla="*/ 94 w 97"/>
                  <a:gd name="T107" fmla="*/ 28 h 196"/>
                  <a:gd name="T108" fmla="*/ 90 w 97"/>
                  <a:gd name="T109" fmla="*/ 30 h 196"/>
                  <a:gd name="T110" fmla="*/ 88 w 97"/>
                  <a:gd name="T111" fmla="*/ 32 h 196"/>
                  <a:gd name="T112" fmla="*/ 84 w 97"/>
                  <a:gd name="T113" fmla="*/ 34 h 196"/>
                  <a:gd name="T114" fmla="*/ 84 w 97"/>
                  <a:gd name="T115" fmla="*/ 3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 h="196">
                    <a:moveTo>
                      <a:pt x="84" y="34"/>
                    </a:moveTo>
                    <a:lnTo>
                      <a:pt x="74" y="36"/>
                    </a:lnTo>
                    <a:lnTo>
                      <a:pt x="69" y="40"/>
                    </a:lnTo>
                    <a:lnTo>
                      <a:pt x="61" y="47"/>
                    </a:lnTo>
                    <a:lnTo>
                      <a:pt x="54" y="55"/>
                    </a:lnTo>
                    <a:lnTo>
                      <a:pt x="48" y="62"/>
                    </a:lnTo>
                    <a:lnTo>
                      <a:pt x="42" y="72"/>
                    </a:lnTo>
                    <a:lnTo>
                      <a:pt x="38" y="81"/>
                    </a:lnTo>
                    <a:lnTo>
                      <a:pt x="36" y="93"/>
                    </a:lnTo>
                    <a:lnTo>
                      <a:pt x="33" y="102"/>
                    </a:lnTo>
                    <a:lnTo>
                      <a:pt x="31" y="114"/>
                    </a:lnTo>
                    <a:lnTo>
                      <a:pt x="29" y="125"/>
                    </a:lnTo>
                    <a:lnTo>
                      <a:pt x="29" y="137"/>
                    </a:lnTo>
                    <a:lnTo>
                      <a:pt x="29" y="146"/>
                    </a:lnTo>
                    <a:lnTo>
                      <a:pt x="31" y="158"/>
                    </a:lnTo>
                    <a:lnTo>
                      <a:pt x="33" y="165"/>
                    </a:lnTo>
                    <a:lnTo>
                      <a:pt x="36" y="177"/>
                    </a:lnTo>
                    <a:lnTo>
                      <a:pt x="36" y="178"/>
                    </a:lnTo>
                    <a:lnTo>
                      <a:pt x="38" y="182"/>
                    </a:lnTo>
                    <a:lnTo>
                      <a:pt x="36" y="186"/>
                    </a:lnTo>
                    <a:lnTo>
                      <a:pt x="36" y="190"/>
                    </a:lnTo>
                    <a:lnTo>
                      <a:pt x="35" y="194"/>
                    </a:lnTo>
                    <a:lnTo>
                      <a:pt x="31" y="196"/>
                    </a:lnTo>
                    <a:lnTo>
                      <a:pt x="25" y="194"/>
                    </a:lnTo>
                    <a:lnTo>
                      <a:pt x="21" y="192"/>
                    </a:lnTo>
                    <a:lnTo>
                      <a:pt x="17" y="188"/>
                    </a:lnTo>
                    <a:lnTo>
                      <a:pt x="16" y="186"/>
                    </a:lnTo>
                    <a:lnTo>
                      <a:pt x="14" y="182"/>
                    </a:lnTo>
                    <a:lnTo>
                      <a:pt x="12" y="178"/>
                    </a:lnTo>
                    <a:lnTo>
                      <a:pt x="6" y="165"/>
                    </a:lnTo>
                    <a:lnTo>
                      <a:pt x="4" y="154"/>
                    </a:lnTo>
                    <a:lnTo>
                      <a:pt x="2" y="139"/>
                    </a:lnTo>
                    <a:lnTo>
                      <a:pt x="2" y="125"/>
                    </a:lnTo>
                    <a:lnTo>
                      <a:pt x="0" y="110"/>
                    </a:lnTo>
                    <a:lnTo>
                      <a:pt x="2" y="97"/>
                    </a:lnTo>
                    <a:lnTo>
                      <a:pt x="4" y="83"/>
                    </a:lnTo>
                    <a:lnTo>
                      <a:pt x="10" y="70"/>
                    </a:lnTo>
                    <a:lnTo>
                      <a:pt x="14" y="57"/>
                    </a:lnTo>
                    <a:lnTo>
                      <a:pt x="19" y="45"/>
                    </a:lnTo>
                    <a:lnTo>
                      <a:pt x="25" y="34"/>
                    </a:lnTo>
                    <a:lnTo>
                      <a:pt x="33" y="26"/>
                    </a:lnTo>
                    <a:lnTo>
                      <a:pt x="42" y="17"/>
                    </a:lnTo>
                    <a:lnTo>
                      <a:pt x="52" y="9"/>
                    </a:lnTo>
                    <a:lnTo>
                      <a:pt x="63" y="3"/>
                    </a:lnTo>
                    <a:lnTo>
                      <a:pt x="76" y="2"/>
                    </a:lnTo>
                    <a:lnTo>
                      <a:pt x="80" y="0"/>
                    </a:lnTo>
                    <a:lnTo>
                      <a:pt x="84" y="0"/>
                    </a:lnTo>
                    <a:lnTo>
                      <a:pt x="86" y="0"/>
                    </a:lnTo>
                    <a:lnTo>
                      <a:pt x="90" y="3"/>
                    </a:lnTo>
                    <a:lnTo>
                      <a:pt x="95" y="7"/>
                    </a:lnTo>
                    <a:lnTo>
                      <a:pt x="97" y="13"/>
                    </a:lnTo>
                    <a:lnTo>
                      <a:pt x="97" y="21"/>
                    </a:lnTo>
                    <a:lnTo>
                      <a:pt x="95" y="26"/>
                    </a:lnTo>
                    <a:lnTo>
                      <a:pt x="94" y="28"/>
                    </a:lnTo>
                    <a:lnTo>
                      <a:pt x="90" y="30"/>
                    </a:lnTo>
                    <a:lnTo>
                      <a:pt x="88" y="32"/>
                    </a:lnTo>
                    <a:lnTo>
                      <a:pt x="84" y="34"/>
                    </a:lnTo>
                    <a:lnTo>
                      <a:pt x="84" y="34"/>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0" name="Freeform 92"/>
              <p:cNvSpPr>
                <a:spLocks/>
              </p:cNvSpPr>
              <p:nvPr/>
            </p:nvSpPr>
            <p:spPr bwMode="auto">
              <a:xfrm>
                <a:off x="2468" y="2273"/>
                <a:ext cx="51" cy="93"/>
              </a:xfrm>
              <a:custGeom>
                <a:avLst/>
                <a:gdLst>
                  <a:gd name="T0" fmla="*/ 84 w 103"/>
                  <a:gd name="T1" fmla="*/ 29 h 187"/>
                  <a:gd name="T2" fmla="*/ 74 w 103"/>
                  <a:gd name="T3" fmla="*/ 29 h 187"/>
                  <a:gd name="T4" fmla="*/ 63 w 103"/>
                  <a:gd name="T5" fmla="*/ 33 h 187"/>
                  <a:gd name="T6" fmla="*/ 50 w 103"/>
                  <a:gd name="T7" fmla="*/ 40 h 187"/>
                  <a:gd name="T8" fmla="*/ 40 w 103"/>
                  <a:gd name="T9" fmla="*/ 52 h 187"/>
                  <a:gd name="T10" fmla="*/ 33 w 103"/>
                  <a:gd name="T11" fmla="*/ 67 h 187"/>
                  <a:gd name="T12" fmla="*/ 29 w 103"/>
                  <a:gd name="T13" fmla="*/ 80 h 187"/>
                  <a:gd name="T14" fmla="*/ 27 w 103"/>
                  <a:gd name="T15" fmla="*/ 95 h 187"/>
                  <a:gd name="T16" fmla="*/ 27 w 103"/>
                  <a:gd name="T17" fmla="*/ 109 h 187"/>
                  <a:gd name="T18" fmla="*/ 27 w 103"/>
                  <a:gd name="T19" fmla="*/ 122 h 187"/>
                  <a:gd name="T20" fmla="*/ 27 w 103"/>
                  <a:gd name="T21" fmla="*/ 135 h 187"/>
                  <a:gd name="T22" fmla="*/ 27 w 103"/>
                  <a:gd name="T23" fmla="*/ 151 h 187"/>
                  <a:gd name="T24" fmla="*/ 29 w 103"/>
                  <a:gd name="T25" fmla="*/ 166 h 187"/>
                  <a:gd name="T26" fmla="*/ 27 w 103"/>
                  <a:gd name="T27" fmla="*/ 179 h 187"/>
                  <a:gd name="T28" fmla="*/ 19 w 103"/>
                  <a:gd name="T29" fmla="*/ 185 h 187"/>
                  <a:gd name="T30" fmla="*/ 12 w 103"/>
                  <a:gd name="T31" fmla="*/ 185 h 187"/>
                  <a:gd name="T32" fmla="*/ 4 w 103"/>
                  <a:gd name="T33" fmla="*/ 179 h 187"/>
                  <a:gd name="T34" fmla="*/ 2 w 103"/>
                  <a:gd name="T35" fmla="*/ 166 h 187"/>
                  <a:gd name="T36" fmla="*/ 2 w 103"/>
                  <a:gd name="T37" fmla="*/ 149 h 187"/>
                  <a:gd name="T38" fmla="*/ 0 w 103"/>
                  <a:gd name="T39" fmla="*/ 133 h 187"/>
                  <a:gd name="T40" fmla="*/ 0 w 103"/>
                  <a:gd name="T41" fmla="*/ 118 h 187"/>
                  <a:gd name="T42" fmla="*/ 0 w 103"/>
                  <a:gd name="T43" fmla="*/ 103 h 187"/>
                  <a:gd name="T44" fmla="*/ 0 w 103"/>
                  <a:gd name="T45" fmla="*/ 88 h 187"/>
                  <a:gd name="T46" fmla="*/ 2 w 103"/>
                  <a:gd name="T47" fmla="*/ 73 h 187"/>
                  <a:gd name="T48" fmla="*/ 8 w 103"/>
                  <a:gd name="T49" fmla="*/ 57 h 187"/>
                  <a:gd name="T50" fmla="*/ 14 w 103"/>
                  <a:gd name="T51" fmla="*/ 44 h 187"/>
                  <a:gd name="T52" fmla="*/ 19 w 103"/>
                  <a:gd name="T53" fmla="*/ 33 h 187"/>
                  <a:gd name="T54" fmla="*/ 27 w 103"/>
                  <a:gd name="T55" fmla="*/ 23 h 187"/>
                  <a:gd name="T56" fmla="*/ 34 w 103"/>
                  <a:gd name="T57" fmla="*/ 16 h 187"/>
                  <a:gd name="T58" fmla="*/ 44 w 103"/>
                  <a:gd name="T59" fmla="*/ 10 h 187"/>
                  <a:gd name="T60" fmla="*/ 55 w 103"/>
                  <a:gd name="T61" fmla="*/ 4 h 187"/>
                  <a:gd name="T62" fmla="*/ 67 w 103"/>
                  <a:gd name="T63" fmla="*/ 0 h 187"/>
                  <a:gd name="T64" fmla="*/ 80 w 103"/>
                  <a:gd name="T65" fmla="*/ 0 h 187"/>
                  <a:gd name="T66" fmla="*/ 95 w 103"/>
                  <a:gd name="T67" fmla="*/ 0 h 187"/>
                  <a:gd name="T68" fmla="*/ 103 w 103"/>
                  <a:gd name="T69" fmla="*/ 8 h 187"/>
                  <a:gd name="T70" fmla="*/ 103 w 103"/>
                  <a:gd name="T71" fmla="*/ 19 h 187"/>
                  <a:gd name="T72" fmla="*/ 95 w 103"/>
                  <a:gd name="T73" fmla="*/ 27 h 187"/>
                  <a:gd name="T74" fmla="*/ 88 w 103"/>
                  <a:gd name="T75"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87">
                    <a:moveTo>
                      <a:pt x="88" y="29"/>
                    </a:moveTo>
                    <a:lnTo>
                      <a:pt x="84" y="29"/>
                    </a:lnTo>
                    <a:lnTo>
                      <a:pt x="78" y="29"/>
                    </a:lnTo>
                    <a:lnTo>
                      <a:pt x="74" y="29"/>
                    </a:lnTo>
                    <a:lnTo>
                      <a:pt x="71" y="31"/>
                    </a:lnTo>
                    <a:lnTo>
                      <a:pt x="63" y="33"/>
                    </a:lnTo>
                    <a:lnTo>
                      <a:pt x="55" y="36"/>
                    </a:lnTo>
                    <a:lnTo>
                      <a:pt x="50" y="40"/>
                    </a:lnTo>
                    <a:lnTo>
                      <a:pt x="44" y="46"/>
                    </a:lnTo>
                    <a:lnTo>
                      <a:pt x="40" y="52"/>
                    </a:lnTo>
                    <a:lnTo>
                      <a:pt x="36" y="59"/>
                    </a:lnTo>
                    <a:lnTo>
                      <a:pt x="33" y="67"/>
                    </a:lnTo>
                    <a:lnTo>
                      <a:pt x="31" y="75"/>
                    </a:lnTo>
                    <a:lnTo>
                      <a:pt x="29" y="80"/>
                    </a:lnTo>
                    <a:lnTo>
                      <a:pt x="29" y="88"/>
                    </a:lnTo>
                    <a:lnTo>
                      <a:pt x="27" y="95"/>
                    </a:lnTo>
                    <a:lnTo>
                      <a:pt x="27" y="103"/>
                    </a:lnTo>
                    <a:lnTo>
                      <a:pt x="27" y="109"/>
                    </a:lnTo>
                    <a:lnTo>
                      <a:pt x="27" y="116"/>
                    </a:lnTo>
                    <a:lnTo>
                      <a:pt x="27" y="122"/>
                    </a:lnTo>
                    <a:lnTo>
                      <a:pt x="27" y="130"/>
                    </a:lnTo>
                    <a:lnTo>
                      <a:pt x="27" y="135"/>
                    </a:lnTo>
                    <a:lnTo>
                      <a:pt x="27" y="143"/>
                    </a:lnTo>
                    <a:lnTo>
                      <a:pt x="27" y="151"/>
                    </a:lnTo>
                    <a:lnTo>
                      <a:pt x="29" y="158"/>
                    </a:lnTo>
                    <a:lnTo>
                      <a:pt x="29" y="166"/>
                    </a:lnTo>
                    <a:lnTo>
                      <a:pt x="29" y="175"/>
                    </a:lnTo>
                    <a:lnTo>
                      <a:pt x="27" y="179"/>
                    </a:lnTo>
                    <a:lnTo>
                      <a:pt x="25" y="183"/>
                    </a:lnTo>
                    <a:lnTo>
                      <a:pt x="19" y="185"/>
                    </a:lnTo>
                    <a:lnTo>
                      <a:pt x="15" y="187"/>
                    </a:lnTo>
                    <a:lnTo>
                      <a:pt x="12" y="185"/>
                    </a:lnTo>
                    <a:lnTo>
                      <a:pt x="8" y="183"/>
                    </a:lnTo>
                    <a:lnTo>
                      <a:pt x="4" y="179"/>
                    </a:lnTo>
                    <a:lnTo>
                      <a:pt x="4" y="175"/>
                    </a:lnTo>
                    <a:lnTo>
                      <a:pt x="2" y="166"/>
                    </a:lnTo>
                    <a:lnTo>
                      <a:pt x="2" y="158"/>
                    </a:lnTo>
                    <a:lnTo>
                      <a:pt x="2" y="149"/>
                    </a:lnTo>
                    <a:lnTo>
                      <a:pt x="2" y="141"/>
                    </a:lnTo>
                    <a:lnTo>
                      <a:pt x="0" y="133"/>
                    </a:lnTo>
                    <a:lnTo>
                      <a:pt x="0" y="126"/>
                    </a:lnTo>
                    <a:lnTo>
                      <a:pt x="0" y="118"/>
                    </a:lnTo>
                    <a:lnTo>
                      <a:pt x="0" y="111"/>
                    </a:lnTo>
                    <a:lnTo>
                      <a:pt x="0" y="103"/>
                    </a:lnTo>
                    <a:lnTo>
                      <a:pt x="0" y="95"/>
                    </a:lnTo>
                    <a:lnTo>
                      <a:pt x="0" y="88"/>
                    </a:lnTo>
                    <a:lnTo>
                      <a:pt x="2" y="82"/>
                    </a:lnTo>
                    <a:lnTo>
                      <a:pt x="2" y="73"/>
                    </a:lnTo>
                    <a:lnTo>
                      <a:pt x="4" y="65"/>
                    </a:lnTo>
                    <a:lnTo>
                      <a:pt x="8" y="57"/>
                    </a:lnTo>
                    <a:lnTo>
                      <a:pt x="12" y="50"/>
                    </a:lnTo>
                    <a:lnTo>
                      <a:pt x="14" y="44"/>
                    </a:lnTo>
                    <a:lnTo>
                      <a:pt x="15" y="38"/>
                    </a:lnTo>
                    <a:lnTo>
                      <a:pt x="19" y="33"/>
                    </a:lnTo>
                    <a:lnTo>
                      <a:pt x="23" y="29"/>
                    </a:lnTo>
                    <a:lnTo>
                      <a:pt x="27" y="23"/>
                    </a:lnTo>
                    <a:lnTo>
                      <a:pt x="31" y="19"/>
                    </a:lnTo>
                    <a:lnTo>
                      <a:pt x="34" y="16"/>
                    </a:lnTo>
                    <a:lnTo>
                      <a:pt x="40" y="14"/>
                    </a:lnTo>
                    <a:lnTo>
                      <a:pt x="44" y="10"/>
                    </a:lnTo>
                    <a:lnTo>
                      <a:pt x="50" y="8"/>
                    </a:lnTo>
                    <a:lnTo>
                      <a:pt x="55" y="4"/>
                    </a:lnTo>
                    <a:lnTo>
                      <a:pt x="61" y="2"/>
                    </a:lnTo>
                    <a:lnTo>
                      <a:pt x="67" y="0"/>
                    </a:lnTo>
                    <a:lnTo>
                      <a:pt x="74" y="0"/>
                    </a:lnTo>
                    <a:lnTo>
                      <a:pt x="80" y="0"/>
                    </a:lnTo>
                    <a:lnTo>
                      <a:pt x="88" y="0"/>
                    </a:lnTo>
                    <a:lnTo>
                      <a:pt x="95" y="0"/>
                    </a:lnTo>
                    <a:lnTo>
                      <a:pt x="99" y="4"/>
                    </a:lnTo>
                    <a:lnTo>
                      <a:pt x="103" y="8"/>
                    </a:lnTo>
                    <a:lnTo>
                      <a:pt x="103" y="14"/>
                    </a:lnTo>
                    <a:lnTo>
                      <a:pt x="103" y="19"/>
                    </a:lnTo>
                    <a:lnTo>
                      <a:pt x="99" y="23"/>
                    </a:lnTo>
                    <a:lnTo>
                      <a:pt x="95" y="27"/>
                    </a:lnTo>
                    <a:lnTo>
                      <a:pt x="88" y="29"/>
                    </a:lnTo>
                    <a:lnTo>
                      <a:pt x="88" y="29"/>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1" name="Freeform 93"/>
              <p:cNvSpPr>
                <a:spLocks/>
              </p:cNvSpPr>
              <p:nvPr/>
            </p:nvSpPr>
            <p:spPr bwMode="auto">
              <a:xfrm>
                <a:off x="2358" y="2545"/>
                <a:ext cx="397" cy="105"/>
              </a:xfrm>
              <a:custGeom>
                <a:avLst/>
                <a:gdLst>
                  <a:gd name="T0" fmla="*/ 11 w 795"/>
                  <a:gd name="T1" fmla="*/ 0 h 211"/>
                  <a:gd name="T2" fmla="*/ 58 w 795"/>
                  <a:gd name="T3" fmla="*/ 0 h 211"/>
                  <a:gd name="T4" fmla="*/ 108 w 795"/>
                  <a:gd name="T5" fmla="*/ 4 h 211"/>
                  <a:gd name="T6" fmla="*/ 156 w 795"/>
                  <a:gd name="T7" fmla="*/ 8 h 211"/>
                  <a:gd name="T8" fmla="*/ 205 w 795"/>
                  <a:gd name="T9" fmla="*/ 12 h 211"/>
                  <a:gd name="T10" fmla="*/ 251 w 795"/>
                  <a:gd name="T11" fmla="*/ 19 h 211"/>
                  <a:gd name="T12" fmla="*/ 298 w 795"/>
                  <a:gd name="T13" fmla="*/ 27 h 211"/>
                  <a:gd name="T14" fmla="*/ 346 w 795"/>
                  <a:gd name="T15" fmla="*/ 36 h 211"/>
                  <a:gd name="T16" fmla="*/ 393 w 795"/>
                  <a:gd name="T17" fmla="*/ 48 h 211"/>
                  <a:gd name="T18" fmla="*/ 441 w 795"/>
                  <a:gd name="T19" fmla="*/ 59 h 211"/>
                  <a:gd name="T20" fmla="*/ 490 w 795"/>
                  <a:gd name="T21" fmla="*/ 71 h 211"/>
                  <a:gd name="T22" fmla="*/ 538 w 795"/>
                  <a:gd name="T23" fmla="*/ 84 h 211"/>
                  <a:gd name="T24" fmla="*/ 585 w 795"/>
                  <a:gd name="T25" fmla="*/ 99 h 211"/>
                  <a:gd name="T26" fmla="*/ 633 w 795"/>
                  <a:gd name="T27" fmla="*/ 116 h 211"/>
                  <a:gd name="T28" fmla="*/ 681 w 795"/>
                  <a:gd name="T29" fmla="*/ 132 h 211"/>
                  <a:gd name="T30" fmla="*/ 730 w 795"/>
                  <a:gd name="T31" fmla="*/ 149 h 211"/>
                  <a:gd name="T32" fmla="*/ 780 w 795"/>
                  <a:gd name="T33" fmla="*/ 166 h 211"/>
                  <a:gd name="T34" fmla="*/ 783 w 795"/>
                  <a:gd name="T35" fmla="*/ 168 h 211"/>
                  <a:gd name="T36" fmla="*/ 787 w 795"/>
                  <a:gd name="T37" fmla="*/ 170 h 211"/>
                  <a:gd name="T38" fmla="*/ 791 w 795"/>
                  <a:gd name="T39" fmla="*/ 173 h 211"/>
                  <a:gd name="T40" fmla="*/ 793 w 795"/>
                  <a:gd name="T41" fmla="*/ 177 h 211"/>
                  <a:gd name="T42" fmla="*/ 795 w 795"/>
                  <a:gd name="T43" fmla="*/ 181 h 211"/>
                  <a:gd name="T44" fmla="*/ 795 w 795"/>
                  <a:gd name="T45" fmla="*/ 185 h 211"/>
                  <a:gd name="T46" fmla="*/ 795 w 795"/>
                  <a:gd name="T47" fmla="*/ 189 h 211"/>
                  <a:gd name="T48" fmla="*/ 795 w 795"/>
                  <a:gd name="T49" fmla="*/ 194 h 211"/>
                  <a:gd name="T50" fmla="*/ 789 w 795"/>
                  <a:gd name="T51" fmla="*/ 202 h 211"/>
                  <a:gd name="T52" fmla="*/ 783 w 795"/>
                  <a:gd name="T53" fmla="*/ 208 h 211"/>
                  <a:gd name="T54" fmla="*/ 780 w 795"/>
                  <a:gd name="T55" fmla="*/ 209 h 211"/>
                  <a:gd name="T56" fmla="*/ 774 w 795"/>
                  <a:gd name="T57" fmla="*/ 211 h 211"/>
                  <a:gd name="T58" fmla="*/ 770 w 795"/>
                  <a:gd name="T59" fmla="*/ 209 h 211"/>
                  <a:gd name="T60" fmla="*/ 766 w 795"/>
                  <a:gd name="T61" fmla="*/ 209 h 211"/>
                  <a:gd name="T62" fmla="*/ 719 w 795"/>
                  <a:gd name="T63" fmla="*/ 194 h 211"/>
                  <a:gd name="T64" fmla="*/ 673 w 795"/>
                  <a:gd name="T65" fmla="*/ 179 h 211"/>
                  <a:gd name="T66" fmla="*/ 627 w 795"/>
                  <a:gd name="T67" fmla="*/ 164 h 211"/>
                  <a:gd name="T68" fmla="*/ 580 w 795"/>
                  <a:gd name="T69" fmla="*/ 149 h 211"/>
                  <a:gd name="T70" fmla="*/ 532 w 795"/>
                  <a:gd name="T71" fmla="*/ 133 h 211"/>
                  <a:gd name="T72" fmla="*/ 483 w 795"/>
                  <a:gd name="T73" fmla="*/ 118 h 211"/>
                  <a:gd name="T74" fmla="*/ 433 w 795"/>
                  <a:gd name="T75" fmla="*/ 101 h 211"/>
                  <a:gd name="T76" fmla="*/ 386 w 795"/>
                  <a:gd name="T77" fmla="*/ 88 h 211"/>
                  <a:gd name="T78" fmla="*/ 336 w 795"/>
                  <a:gd name="T79" fmla="*/ 73 h 211"/>
                  <a:gd name="T80" fmla="*/ 289 w 795"/>
                  <a:gd name="T81" fmla="*/ 61 h 211"/>
                  <a:gd name="T82" fmla="*/ 241 w 795"/>
                  <a:gd name="T83" fmla="*/ 50 h 211"/>
                  <a:gd name="T84" fmla="*/ 194 w 795"/>
                  <a:gd name="T85" fmla="*/ 40 h 211"/>
                  <a:gd name="T86" fmla="*/ 146 w 795"/>
                  <a:gd name="T87" fmla="*/ 33 h 211"/>
                  <a:gd name="T88" fmla="*/ 100 w 795"/>
                  <a:gd name="T89" fmla="*/ 27 h 211"/>
                  <a:gd name="T90" fmla="*/ 53 w 795"/>
                  <a:gd name="T91" fmla="*/ 23 h 211"/>
                  <a:gd name="T92" fmla="*/ 9 w 795"/>
                  <a:gd name="T93" fmla="*/ 23 h 211"/>
                  <a:gd name="T94" fmla="*/ 3 w 795"/>
                  <a:gd name="T95" fmla="*/ 21 h 211"/>
                  <a:gd name="T96" fmla="*/ 1 w 795"/>
                  <a:gd name="T97" fmla="*/ 19 h 211"/>
                  <a:gd name="T98" fmla="*/ 0 w 795"/>
                  <a:gd name="T99" fmla="*/ 14 h 211"/>
                  <a:gd name="T100" fmla="*/ 0 w 795"/>
                  <a:gd name="T101" fmla="*/ 10 h 211"/>
                  <a:gd name="T102" fmla="*/ 0 w 795"/>
                  <a:gd name="T103" fmla="*/ 6 h 211"/>
                  <a:gd name="T104" fmla="*/ 1 w 795"/>
                  <a:gd name="T105" fmla="*/ 2 h 211"/>
                  <a:gd name="T106" fmla="*/ 5 w 795"/>
                  <a:gd name="T107" fmla="*/ 0 h 211"/>
                  <a:gd name="T108" fmla="*/ 11 w 795"/>
                  <a:gd name="T109" fmla="*/ 0 h 211"/>
                  <a:gd name="T110" fmla="*/ 11 w 795"/>
                  <a:gd name="T11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 h="211">
                    <a:moveTo>
                      <a:pt x="11" y="0"/>
                    </a:moveTo>
                    <a:lnTo>
                      <a:pt x="58" y="0"/>
                    </a:lnTo>
                    <a:lnTo>
                      <a:pt x="108" y="4"/>
                    </a:lnTo>
                    <a:lnTo>
                      <a:pt x="156" y="8"/>
                    </a:lnTo>
                    <a:lnTo>
                      <a:pt x="205" y="12"/>
                    </a:lnTo>
                    <a:lnTo>
                      <a:pt x="251" y="19"/>
                    </a:lnTo>
                    <a:lnTo>
                      <a:pt x="298" y="27"/>
                    </a:lnTo>
                    <a:lnTo>
                      <a:pt x="346" y="36"/>
                    </a:lnTo>
                    <a:lnTo>
                      <a:pt x="393" y="48"/>
                    </a:lnTo>
                    <a:lnTo>
                      <a:pt x="441" y="59"/>
                    </a:lnTo>
                    <a:lnTo>
                      <a:pt x="490" y="71"/>
                    </a:lnTo>
                    <a:lnTo>
                      <a:pt x="538" y="84"/>
                    </a:lnTo>
                    <a:lnTo>
                      <a:pt x="585" y="99"/>
                    </a:lnTo>
                    <a:lnTo>
                      <a:pt x="633" y="116"/>
                    </a:lnTo>
                    <a:lnTo>
                      <a:pt x="681" y="132"/>
                    </a:lnTo>
                    <a:lnTo>
                      <a:pt x="730" y="149"/>
                    </a:lnTo>
                    <a:lnTo>
                      <a:pt x="780" y="166"/>
                    </a:lnTo>
                    <a:lnTo>
                      <a:pt x="783" y="168"/>
                    </a:lnTo>
                    <a:lnTo>
                      <a:pt x="787" y="170"/>
                    </a:lnTo>
                    <a:lnTo>
                      <a:pt x="791" y="173"/>
                    </a:lnTo>
                    <a:lnTo>
                      <a:pt x="793" y="177"/>
                    </a:lnTo>
                    <a:lnTo>
                      <a:pt x="795" y="181"/>
                    </a:lnTo>
                    <a:lnTo>
                      <a:pt x="795" y="185"/>
                    </a:lnTo>
                    <a:lnTo>
                      <a:pt x="795" y="189"/>
                    </a:lnTo>
                    <a:lnTo>
                      <a:pt x="795" y="194"/>
                    </a:lnTo>
                    <a:lnTo>
                      <a:pt x="789" y="202"/>
                    </a:lnTo>
                    <a:lnTo>
                      <a:pt x="783" y="208"/>
                    </a:lnTo>
                    <a:lnTo>
                      <a:pt x="780" y="209"/>
                    </a:lnTo>
                    <a:lnTo>
                      <a:pt x="774" y="211"/>
                    </a:lnTo>
                    <a:lnTo>
                      <a:pt x="770" y="209"/>
                    </a:lnTo>
                    <a:lnTo>
                      <a:pt x="766" y="209"/>
                    </a:lnTo>
                    <a:lnTo>
                      <a:pt x="719" y="194"/>
                    </a:lnTo>
                    <a:lnTo>
                      <a:pt x="673" y="179"/>
                    </a:lnTo>
                    <a:lnTo>
                      <a:pt x="627" y="164"/>
                    </a:lnTo>
                    <a:lnTo>
                      <a:pt x="580" y="149"/>
                    </a:lnTo>
                    <a:lnTo>
                      <a:pt x="532" y="133"/>
                    </a:lnTo>
                    <a:lnTo>
                      <a:pt x="483" y="118"/>
                    </a:lnTo>
                    <a:lnTo>
                      <a:pt x="433" y="101"/>
                    </a:lnTo>
                    <a:lnTo>
                      <a:pt x="386" y="88"/>
                    </a:lnTo>
                    <a:lnTo>
                      <a:pt x="336" y="73"/>
                    </a:lnTo>
                    <a:lnTo>
                      <a:pt x="289" y="61"/>
                    </a:lnTo>
                    <a:lnTo>
                      <a:pt x="241" y="50"/>
                    </a:lnTo>
                    <a:lnTo>
                      <a:pt x="194" y="40"/>
                    </a:lnTo>
                    <a:lnTo>
                      <a:pt x="146" y="33"/>
                    </a:lnTo>
                    <a:lnTo>
                      <a:pt x="100" y="27"/>
                    </a:lnTo>
                    <a:lnTo>
                      <a:pt x="53" y="23"/>
                    </a:lnTo>
                    <a:lnTo>
                      <a:pt x="9" y="23"/>
                    </a:lnTo>
                    <a:lnTo>
                      <a:pt x="3" y="21"/>
                    </a:lnTo>
                    <a:lnTo>
                      <a:pt x="1" y="19"/>
                    </a:lnTo>
                    <a:lnTo>
                      <a:pt x="0" y="14"/>
                    </a:lnTo>
                    <a:lnTo>
                      <a:pt x="0" y="10"/>
                    </a:lnTo>
                    <a:lnTo>
                      <a:pt x="0" y="6"/>
                    </a:lnTo>
                    <a:lnTo>
                      <a:pt x="1" y="2"/>
                    </a:lnTo>
                    <a:lnTo>
                      <a:pt x="5" y="0"/>
                    </a:lnTo>
                    <a:lnTo>
                      <a:pt x="11" y="0"/>
                    </a:lnTo>
                    <a:lnTo>
                      <a:pt x="11" y="0"/>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2" name="Freeform 94"/>
              <p:cNvSpPr>
                <a:spLocks/>
              </p:cNvSpPr>
              <p:nvPr/>
            </p:nvSpPr>
            <p:spPr bwMode="auto">
              <a:xfrm>
                <a:off x="2955" y="1750"/>
                <a:ext cx="252" cy="326"/>
              </a:xfrm>
              <a:custGeom>
                <a:avLst/>
                <a:gdLst>
                  <a:gd name="T0" fmla="*/ 38 w 504"/>
                  <a:gd name="T1" fmla="*/ 12 h 653"/>
                  <a:gd name="T2" fmla="*/ 80 w 504"/>
                  <a:gd name="T3" fmla="*/ 8 h 653"/>
                  <a:gd name="T4" fmla="*/ 118 w 504"/>
                  <a:gd name="T5" fmla="*/ 6 h 653"/>
                  <a:gd name="T6" fmla="*/ 156 w 504"/>
                  <a:gd name="T7" fmla="*/ 4 h 653"/>
                  <a:gd name="T8" fmla="*/ 198 w 504"/>
                  <a:gd name="T9" fmla="*/ 2 h 653"/>
                  <a:gd name="T10" fmla="*/ 244 w 504"/>
                  <a:gd name="T11" fmla="*/ 2 h 653"/>
                  <a:gd name="T12" fmla="*/ 291 w 504"/>
                  <a:gd name="T13" fmla="*/ 0 h 653"/>
                  <a:gd name="T14" fmla="*/ 335 w 504"/>
                  <a:gd name="T15" fmla="*/ 2 h 653"/>
                  <a:gd name="T16" fmla="*/ 377 w 504"/>
                  <a:gd name="T17" fmla="*/ 10 h 653"/>
                  <a:gd name="T18" fmla="*/ 415 w 504"/>
                  <a:gd name="T19" fmla="*/ 25 h 653"/>
                  <a:gd name="T20" fmla="*/ 449 w 504"/>
                  <a:gd name="T21" fmla="*/ 56 h 653"/>
                  <a:gd name="T22" fmla="*/ 480 w 504"/>
                  <a:gd name="T23" fmla="*/ 101 h 653"/>
                  <a:gd name="T24" fmla="*/ 497 w 504"/>
                  <a:gd name="T25" fmla="*/ 153 h 653"/>
                  <a:gd name="T26" fmla="*/ 503 w 504"/>
                  <a:gd name="T27" fmla="*/ 208 h 653"/>
                  <a:gd name="T28" fmla="*/ 504 w 504"/>
                  <a:gd name="T29" fmla="*/ 267 h 653"/>
                  <a:gd name="T30" fmla="*/ 503 w 504"/>
                  <a:gd name="T31" fmla="*/ 326 h 653"/>
                  <a:gd name="T32" fmla="*/ 503 w 504"/>
                  <a:gd name="T33" fmla="*/ 388 h 653"/>
                  <a:gd name="T34" fmla="*/ 501 w 504"/>
                  <a:gd name="T35" fmla="*/ 443 h 653"/>
                  <a:gd name="T36" fmla="*/ 497 w 504"/>
                  <a:gd name="T37" fmla="*/ 495 h 653"/>
                  <a:gd name="T38" fmla="*/ 493 w 504"/>
                  <a:gd name="T39" fmla="*/ 544 h 653"/>
                  <a:gd name="T40" fmla="*/ 491 w 504"/>
                  <a:gd name="T41" fmla="*/ 603 h 653"/>
                  <a:gd name="T42" fmla="*/ 487 w 504"/>
                  <a:gd name="T43" fmla="*/ 651 h 653"/>
                  <a:gd name="T44" fmla="*/ 476 w 504"/>
                  <a:gd name="T45" fmla="*/ 647 h 653"/>
                  <a:gd name="T46" fmla="*/ 474 w 504"/>
                  <a:gd name="T47" fmla="*/ 579 h 653"/>
                  <a:gd name="T48" fmla="*/ 472 w 504"/>
                  <a:gd name="T49" fmla="*/ 521 h 653"/>
                  <a:gd name="T50" fmla="*/ 470 w 504"/>
                  <a:gd name="T51" fmla="*/ 468 h 653"/>
                  <a:gd name="T52" fmla="*/ 466 w 504"/>
                  <a:gd name="T53" fmla="*/ 413 h 653"/>
                  <a:gd name="T54" fmla="*/ 466 w 504"/>
                  <a:gd name="T55" fmla="*/ 352 h 653"/>
                  <a:gd name="T56" fmla="*/ 466 w 504"/>
                  <a:gd name="T57" fmla="*/ 293 h 653"/>
                  <a:gd name="T58" fmla="*/ 466 w 504"/>
                  <a:gd name="T59" fmla="*/ 244 h 653"/>
                  <a:gd name="T60" fmla="*/ 466 w 504"/>
                  <a:gd name="T61" fmla="*/ 196 h 653"/>
                  <a:gd name="T62" fmla="*/ 459 w 504"/>
                  <a:gd name="T63" fmla="*/ 151 h 653"/>
                  <a:gd name="T64" fmla="*/ 440 w 504"/>
                  <a:gd name="T65" fmla="*/ 109 h 653"/>
                  <a:gd name="T66" fmla="*/ 409 w 504"/>
                  <a:gd name="T67" fmla="*/ 73 h 653"/>
                  <a:gd name="T68" fmla="*/ 379 w 504"/>
                  <a:gd name="T69" fmla="*/ 50 h 653"/>
                  <a:gd name="T70" fmla="*/ 345 w 504"/>
                  <a:gd name="T71" fmla="*/ 37 h 653"/>
                  <a:gd name="T72" fmla="*/ 309 w 504"/>
                  <a:gd name="T73" fmla="*/ 31 h 653"/>
                  <a:gd name="T74" fmla="*/ 270 w 504"/>
                  <a:gd name="T75" fmla="*/ 31 h 653"/>
                  <a:gd name="T76" fmla="*/ 229 w 504"/>
                  <a:gd name="T77" fmla="*/ 31 h 653"/>
                  <a:gd name="T78" fmla="*/ 183 w 504"/>
                  <a:gd name="T79" fmla="*/ 31 h 653"/>
                  <a:gd name="T80" fmla="*/ 143 w 504"/>
                  <a:gd name="T81" fmla="*/ 31 h 653"/>
                  <a:gd name="T82" fmla="*/ 105 w 504"/>
                  <a:gd name="T83" fmla="*/ 29 h 653"/>
                  <a:gd name="T84" fmla="*/ 67 w 504"/>
                  <a:gd name="T85" fmla="*/ 29 h 653"/>
                  <a:gd name="T86" fmla="*/ 25 w 504"/>
                  <a:gd name="T87" fmla="*/ 29 h 653"/>
                  <a:gd name="T88" fmla="*/ 2 w 504"/>
                  <a:gd name="T89" fmla="*/ 27 h 653"/>
                  <a:gd name="T90" fmla="*/ 0 w 504"/>
                  <a:gd name="T91" fmla="*/ 17 h 653"/>
                  <a:gd name="T92" fmla="*/ 10 w 504"/>
                  <a:gd name="T93" fmla="*/ 1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653">
                    <a:moveTo>
                      <a:pt x="10" y="12"/>
                    </a:moveTo>
                    <a:lnTo>
                      <a:pt x="25" y="12"/>
                    </a:lnTo>
                    <a:lnTo>
                      <a:pt x="38" y="12"/>
                    </a:lnTo>
                    <a:lnTo>
                      <a:pt x="54" y="10"/>
                    </a:lnTo>
                    <a:lnTo>
                      <a:pt x="67" y="10"/>
                    </a:lnTo>
                    <a:lnTo>
                      <a:pt x="80" y="8"/>
                    </a:lnTo>
                    <a:lnTo>
                      <a:pt x="92" y="8"/>
                    </a:lnTo>
                    <a:lnTo>
                      <a:pt x="105" y="6"/>
                    </a:lnTo>
                    <a:lnTo>
                      <a:pt x="118" y="6"/>
                    </a:lnTo>
                    <a:lnTo>
                      <a:pt x="130" y="6"/>
                    </a:lnTo>
                    <a:lnTo>
                      <a:pt x="143" y="4"/>
                    </a:lnTo>
                    <a:lnTo>
                      <a:pt x="156" y="4"/>
                    </a:lnTo>
                    <a:lnTo>
                      <a:pt x="170" y="2"/>
                    </a:lnTo>
                    <a:lnTo>
                      <a:pt x="183" y="2"/>
                    </a:lnTo>
                    <a:lnTo>
                      <a:pt x="198" y="2"/>
                    </a:lnTo>
                    <a:lnTo>
                      <a:pt x="213" y="2"/>
                    </a:lnTo>
                    <a:lnTo>
                      <a:pt x="229" y="2"/>
                    </a:lnTo>
                    <a:lnTo>
                      <a:pt x="244" y="2"/>
                    </a:lnTo>
                    <a:lnTo>
                      <a:pt x="261" y="2"/>
                    </a:lnTo>
                    <a:lnTo>
                      <a:pt x="276" y="0"/>
                    </a:lnTo>
                    <a:lnTo>
                      <a:pt x="291" y="0"/>
                    </a:lnTo>
                    <a:lnTo>
                      <a:pt x="305" y="0"/>
                    </a:lnTo>
                    <a:lnTo>
                      <a:pt x="320" y="0"/>
                    </a:lnTo>
                    <a:lnTo>
                      <a:pt x="335" y="2"/>
                    </a:lnTo>
                    <a:lnTo>
                      <a:pt x="350" y="4"/>
                    </a:lnTo>
                    <a:lnTo>
                      <a:pt x="364" y="6"/>
                    </a:lnTo>
                    <a:lnTo>
                      <a:pt x="377" y="10"/>
                    </a:lnTo>
                    <a:lnTo>
                      <a:pt x="390" y="14"/>
                    </a:lnTo>
                    <a:lnTo>
                      <a:pt x="402" y="19"/>
                    </a:lnTo>
                    <a:lnTo>
                      <a:pt x="415" y="25"/>
                    </a:lnTo>
                    <a:lnTo>
                      <a:pt x="426" y="33"/>
                    </a:lnTo>
                    <a:lnTo>
                      <a:pt x="438" y="42"/>
                    </a:lnTo>
                    <a:lnTo>
                      <a:pt x="449" y="56"/>
                    </a:lnTo>
                    <a:lnTo>
                      <a:pt x="461" y="71"/>
                    </a:lnTo>
                    <a:lnTo>
                      <a:pt x="470" y="86"/>
                    </a:lnTo>
                    <a:lnTo>
                      <a:pt x="480" y="101"/>
                    </a:lnTo>
                    <a:lnTo>
                      <a:pt x="487" y="120"/>
                    </a:lnTo>
                    <a:lnTo>
                      <a:pt x="493" y="135"/>
                    </a:lnTo>
                    <a:lnTo>
                      <a:pt x="497" y="153"/>
                    </a:lnTo>
                    <a:lnTo>
                      <a:pt x="501" y="172"/>
                    </a:lnTo>
                    <a:lnTo>
                      <a:pt x="503" y="191"/>
                    </a:lnTo>
                    <a:lnTo>
                      <a:pt x="503" y="208"/>
                    </a:lnTo>
                    <a:lnTo>
                      <a:pt x="504" y="227"/>
                    </a:lnTo>
                    <a:lnTo>
                      <a:pt x="504" y="248"/>
                    </a:lnTo>
                    <a:lnTo>
                      <a:pt x="504" y="267"/>
                    </a:lnTo>
                    <a:lnTo>
                      <a:pt x="503" y="286"/>
                    </a:lnTo>
                    <a:lnTo>
                      <a:pt x="503" y="305"/>
                    </a:lnTo>
                    <a:lnTo>
                      <a:pt x="503" y="326"/>
                    </a:lnTo>
                    <a:lnTo>
                      <a:pt x="503" y="346"/>
                    </a:lnTo>
                    <a:lnTo>
                      <a:pt x="503" y="367"/>
                    </a:lnTo>
                    <a:lnTo>
                      <a:pt x="503" y="388"/>
                    </a:lnTo>
                    <a:lnTo>
                      <a:pt x="501" y="407"/>
                    </a:lnTo>
                    <a:lnTo>
                      <a:pt x="501" y="426"/>
                    </a:lnTo>
                    <a:lnTo>
                      <a:pt x="501" y="443"/>
                    </a:lnTo>
                    <a:lnTo>
                      <a:pt x="499" y="461"/>
                    </a:lnTo>
                    <a:lnTo>
                      <a:pt x="497" y="478"/>
                    </a:lnTo>
                    <a:lnTo>
                      <a:pt x="497" y="495"/>
                    </a:lnTo>
                    <a:lnTo>
                      <a:pt x="495" y="510"/>
                    </a:lnTo>
                    <a:lnTo>
                      <a:pt x="495" y="527"/>
                    </a:lnTo>
                    <a:lnTo>
                      <a:pt x="493" y="544"/>
                    </a:lnTo>
                    <a:lnTo>
                      <a:pt x="493" y="563"/>
                    </a:lnTo>
                    <a:lnTo>
                      <a:pt x="491" y="580"/>
                    </a:lnTo>
                    <a:lnTo>
                      <a:pt x="491" y="603"/>
                    </a:lnTo>
                    <a:lnTo>
                      <a:pt x="491" y="622"/>
                    </a:lnTo>
                    <a:lnTo>
                      <a:pt x="491" y="647"/>
                    </a:lnTo>
                    <a:lnTo>
                      <a:pt x="487" y="651"/>
                    </a:lnTo>
                    <a:lnTo>
                      <a:pt x="484" y="653"/>
                    </a:lnTo>
                    <a:lnTo>
                      <a:pt x="478" y="651"/>
                    </a:lnTo>
                    <a:lnTo>
                      <a:pt x="476" y="647"/>
                    </a:lnTo>
                    <a:lnTo>
                      <a:pt x="476" y="622"/>
                    </a:lnTo>
                    <a:lnTo>
                      <a:pt x="476" y="601"/>
                    </a:lnTo>
                    <a:lnTo>
                      <a:pt x="474" y="579"/>
                    </a:lnTo>
                    <a:lnTo>
                      <a:pt x="474" y="560"/>
                    </a:lnTo>
                    <a:lnTo>
                      <a:pt x="472" y="540"/>
                    </a:lnTo>
                    <a:lnTo>
                      <a:pt x="472" y="521"/>
                    </a:lnTo>
                    <a:lnTo>
                      <a:pt x="470" y="504"/>
                    </a:lnTo>
                    <a:lnTo>
                      <a:pt x="470" y="487"/>
                    </a:lnTo>
                    <a:lnTo>
                      <a:pt x="470" y="468"/>
                    </a:lnTo>
                    <a:lnTo>
                      <a:pt x="468" y="449"/>
                    </a:lnTo>
                    <a:lnTo>
                      <a:pt x="468" y="430"/>
                    </a:lnTo>
                    <a:lnTo>
                      <a:pt x="466" y="413"/>
                    </a:lnTo>
                    <a:lnTo>
                      <a:pt x="466" y="392"/>
                    </a:lnTo>
                    <a:lnTo>
                      <a:pt x="466" y="373"/>
                    </a:lnTo>
                    <a:lnTo>
                      <a:pt x="466" y="352"/>
                    </a:lnTo>
                    <a:lnTo>
                      <a:pt x="466" y="331"/>
                    </a:lnTo>
                    <a:lnTo>
                      <a:pt x="466" y="312"/>
                    </a:lnTo>
                    <a:lnTo>
                      <a:pt x="466" y="293"/>
                    </a:lnTo>
                    <a:lnTo>
                      <a:pt x="466" y="276"/>
                    </a:lnTo>
                    <a:lnTo>
                      <a:pt x="466" y="261"/>
                    </a:lnTo>
                    <a:lnTo>
                      <a:pt x="466" y="244"/>
                    </a:lnTo>
                    <a:lnTo>
                      <a:pt x="466" y="227"/>
                    </a:lnTo>
                    <a:lnTo>
                      <a:pt x="466" y="211"/>
                    </a:lnTo>
                    <a:lnTo>
                      <a:pt x="466" y="196"/>
                    </a:lnTo>
                    <a:lnTo>
                      <a:pt x="465" y="181"/>
                    </a:lnTo>
                    <a:lnTo>
                      <a:pt x="463" y="166"/>
                    </a:lnTo>
                    <a:lnTo>
                      <a:pt x="459" y="151"/>
                    </a:lnTo>
                    <a:lnTo>
                      <a:pt x="453" y="137"/>
                    </a:lnTo>
                    <a:lnTo>
                      <a:pt x="447" y="122"/>
                    </a:lnTo>
                    <a:lnTo>
                      <a:pt x="440" y="109"/>
                    </a:lnTo>
                    <a:lnTo>
                      <a:pt x="430" y="95"/>
                    </a:lnTo>
                    <a:lnTo>
                      <a:pt x="419" y="82"/>
                    </a:lnTo>
                    <a:lnTo>
                      <a:pt x="409" y="73"/>
                    </a:lnTo>
                    <a:lnTo>
                      <a:pt x="400" y="63"/>
                    </a:lnTo>
                    <a:lnTo>
                      <a:pt x="390" y="56"/>
                    </a:lnTo>
                    <a:lnTo>
                      <a:pt x="379" y="50"/>
                    </a:lnTo>
                    <a:lnTo>
                      <a:pt x="369" y="44"/>
                    </a:lnTo>
                    <a:lnTo>
                      <a:pt x="358" y="40"/>
                    </a:lnTo>
                    <a:lnTo>
                      <a:pt x="345" y="37"/>
                    </a:lnTo>
                    <a:lnTo>
                      <a:pt x="333" y="35"/>
                    </a:lnTo>
                    <a:lnTo>
                      <a:pt x="320" y="33"/>
                    </a:lnTo>
                    <a:lnTo>
                      <a:pt x="309" y="31"/>
                    </a:lnTo>
                    <a:lnTo>
                      <a:pt x="295" y="31"/>
                    </a:lnTo>
                    <a:lnTo>
                      <a:pt x="284" y="31"/>
                    </a:lnTo>
                    <a:lnTo>
                      <a:pt x="270" y="31"/>
                    </a:lnTo>
                    <a:lnTo>
                      <a:pt x="257" y="31"/>
                    </a:lnTo>
                    <a:lnTo>
                      <a:pt x="242" y="31"/>
                    </a:lnTo>
                    <a:lnTo>
                      <a:pt x="229" y="31"/>
                    </a:lnTo>
                    <a:lnTo>
                      <a:pt x="213" y="31"/>
                    </a:lnTo>
                    <a:lnTo>
                      <a:pt x="198" y="31"/>
                    </a:lnTo>
                    <a:lnTo>
                      <a:pt x="183" y="31"/>
                    </a:lnTo>
                    <a:lnTo>
                      <a:pt x="170" y="31"/>
                    </a:lnTo>
                    <a:lnTo>
                      <a:pt x="156" y="31"/>
                    </a:lnTo>
                    <a:lnTo>
                      <a:pt x="143" y="31"/>
                    </a:lnTo>
                    <a:lnTo>
                      <a:pt x="130" y="31"/>
                    </a:lnTo>
                    <a:lnTo>
                      <a:pt x="118" y="31"/>
                    </a:lnTo>
                    <a:lnTo>
                      <a:pt x="105" y="29"/>
                    </a:lnTo>
                    <a:lnTo>
                      <a:pt x="92" y="29"/>
                    </a:lnTo>
                    <a:lnTo>
                      <a:pt x="80" y="29"/>
                    </a:lnTo>
                    <a:lnTo>
                      <a:pt x="67" y="29"/>
                    </a:lnTo>
                    <a:lnTo>
                      <a:pt x="54" y="29"/>
                    </a:lnTo>
                    <a:lnTo>
                      <a:pt x="38" y="29"/>
                    </a:lnTo>
                    <a:lnTo>
                      <a:pt x="25" y="29"/>
                    </a:lnTo>
                    <a:lnTo>
                      <a:pt x="10" y="29"/>
                    </a:lnTo>
                    <a:lnTo>
                      <a:pt x="4" y="29"/>
                    </a:lnTo>
                    <a:lnTo>
                      <a:pt x="2" y="27"/>
                    </a:lnTo>
                    <a:lnTo>
                      <a:pt x="0" y="23"/>
                    </a:lnTo>
                    <a:lnTo>
                      <a:pt x="0" y="21"/>
                    </a:lnTo>
                    <a:lnTo>
                      <a:pt x="0" y="17"/>
                    </a:lnTo>
                    <a:lnTo>
                      <a:pt x="2" y="14"/>
                    </a:lnTo>
                    <a:lnTo>
                      <a:pt x="4" y="12"/>
                    </a:lnTo>
                    <a:lnTo>
                      <a:pt x="10" y="12"/>
                    </a:lnTo>
                    <a:lnTo>
                      <a:pt x="10" y="12"/>
                    </a:lnTo>
                    <a:close/>
                  </a:path>
                </a:pathLst>
              </a:custGeom>
              <a:solidFill>
                <a:srgbClr val="00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3" name="Freeform 95"/>
              <p:cNvSpPr>
                <a:spLocks/>
              </p:cNvSpPr>
              <p:nvPr/>
            </p:nvSpPr>
            <p:spPr bwMode="auto">
              <a:xfrm>
                <a:off x="2941" y="1779"/>
                <a:ext cx="174" cy="32"/>
              </a:xfrm>
              <a:custGeom>
                <a:avLst/>
                <a:gdLst>
                  <a:gd name="T0" fmla="*/ 26 w 348"/>
                  <a:gd name="T1" fmla="*/ 29 h 63"/>
                  <a:gd name="T2" fmla="*/ 47 w 348"/>
                  <a:gd name="T3" fmla="*/ 31 h 63"/>
                  <a:gd name="T4" fmla="*/ 66 w 348"/>
                  <a:gd name="T5" fmla="*/ 31 h 63"/>
                  <a:gd name="T6" fmla="*/ 83 w 348"/>
                  <a:gd name="T7" fmla="*/ 27 h 63"/>
                  <a:gd name="T8" fmla="*/ 102 w 348"/>
                  <a:gd name="T9" fmla="*/ 21 h 63"/>
                  <a:gd name="T10" fmla="*/ 122 w 348"/>
                  <a:gd name="T11" fmla="*/ 16 h 63"/>
                  <a:gd name="T12" fmla="*/ 141 w 348"/>
                  <a:gd name="T13" fmla="*/ 10 h 63"/>
                  <a:gd name="T14" fmla="*/ 163 w 348"/>
                  <a:gd name="T15" fmla="*/ 4 h 63"/>
                  <a:gd name="T16" fmla="*/ 184 w 348"/>
                  <a:gd name="T17" fmla="*/ 0 h 63"/>
                  <a:gd name="T18" fmla="*/ 203 w 348"/>
                  <a:gd name="T19" fmla="*/ 0 h 63"/>
                  <a:gd name="T20" fmla="*/ 222 w 348"/>
                  <a:gd name="T21" fmla="*/ 0 h 63"/>
                  <a:gd name="T22" fmla="*/ 239 w 348"/>
                  <a:gd name="T23" fmla="*/ 4 h 63"/>
                  <a:gd name="T24" fmla="*/ 257 w 348"/>
                  <a:gd name="T25" fmla="*/ 8 h 63"/>
                  <a:gd name="T26" fmla="*/ 274 w 348"/>
                  <a:gd name="T27" fmla="*/ 10 h 63"/>
                  <a:gd name="T28" fmla="*/ 291 w 348"/>
                  <a:gd name="T29" fmla="*/ 14 h 63"/>
                  <a:gd name="T30" fmla="*/ 312 w 348"/>
                  <a:gd name="T31" fmla="*/ 14 h 63"/>
                  <a:gd name="T32" fmla="*/ 327 w 348"/>
                  <a:gd name="T33" fmla="*/ 12 h 63"/>
                  <a:gd name="T34" fmla="*/ 335 w 348"/>
                  <a:gd name="T35" fmla="*/ 12 h 63"/>
                  <a:gd name="T36" fmla="*/ 344 w 348"/>
                  <a:gd name="T37" fmla="*/ 16 h 63"/>
                  <a:gd name="T38" fmla="*/ 348 w 348"/>
                  <a:gd name="T39" fmla="*/ 23 h 63"/>
                  <a:gd name="T40" fmla="*/ 342 w 348"/>
                  <a:gd name="T41" fmla="*/ 29 h 63"/>
                  <a:gd name="T42" fmla="*/ 337 w 348"/>
                  <a:gd name="T43" fmla="*/ 31 h 63"/>
                  <a:gd name="T44" fmla="*/ 321 w 348"/>
                  <a:gd name="T45" fmla="*/ 35 h 63"/>
                  <a:gd name="T46" fmla="*/ 298 w 348"/>
                  <a:gd name="T47" fmla="*/ 36 h 63"/>
                  <a:gd name="T48" fmla="*/ 276 w 348"/>
                  <a:gd name="T49" fmla="*/ 38 h 63"/>
                  <a:gd name="T50" fmla="*/ 253 w 348"/>
                  <a:gd name="T51" fmla="*/ 42 h 63"/>
                  <a:gd name="T52" fmla="*/ 230 w 348"/>
                  <a:gd name="T53" fmla="*/ 46 h 63"/>
                  <a:gd name="T54" fmla="*/ 207 w 348"/>
                  <a:gd name="T55" fmla="*/ 50 h 63"/>
                  <a:gd name="T56" fmla="*/ 184 w 348"/>
                  <a:gd name="T57" fmla="*/ 54 h 63"/>
                  <a:gd name="T58" fmla="*/ 163 w 348"/>
                  <a:gd name="T59" fmla="*/ 57 h 63"/>
                  <a:gd name="T60" fmla="*/ 141 w 348"/>
                  <a:gd name="T61" fmla="*/ 59 h 63"/>
                  <a:gd name="T62" fmla="*/ 120 w 348"/>
                  <a:gd name="T63" fmla="*/ 61 h 63"/>
                  <a:gd name="T64" fmla="*/ 102 w 348"/>
                  <a:gd name="T65" fmla="*/ 63 h 63"/>
                  <a:gd name="T66" fmla="*/ 87 w 348"/>
                  <a:gd name="T67" fmla="*/ 63 h 63"/>
                  <a:gd name="T68" fmla="*/ 72 w 348"/>
                  <a:gd name="T69" fmla="*/ 61 h 63"/>
                  <a:gd name="T70" fmla="*/ 57 w 348"/>
                  <a:gd name="T71" fmla="*/ 59 h 63"/>
                  <a:gd name="T72" fmla="*/ 40 w 348"/>
                  <a:gd name="T73" fmla="*/ 55 h 63"/>
                  <a:gd name="T74" fmla="*/ 21 w 348"/>
                  <a:gd name="T75" fmla="*/ 50 h 63"/>
                  <a:gd name="T76" fmla="*/ 2 w 348"/>
                  <a:gd name="T77" fmla="*/ 42 h 63"/>
                  <a:gd name="T78" fmla="*/ 0 w 348"/>
                  <a:gd name="T79" fmla="*/ 36 h 63"/>
                  <a:gd name="T80" fmla="*/ 2 w 348"/>
                  <a:gd name="T81" fmla="*/ 29 h 63"/>
                  <a:gd name="T82" fmla="*/ 9 w 348"/>
                  <a:gd name="T83" fmla="*/ 25 h 63"/>
                  <a:gd name="T84" fmla="*/ 17 w 348"/>
                  <a:gd name="T8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8" h="63">
                    <a:moveTo>
                      <a:pt x="17" y="27"/>
                    </a:moveTo>
                    <a:lnTo>
                      <a:pt x="26" y="29"/>
                    </a:lnTo>
                    <a:lnTo>
                      <a:pt x="36" y="31"/>
                    </a:lnTo>
                    <a:lnTo>
                      <a:pt x="47" y="31"/>
                    </a:lnTo>
                    <a:lnTo>
                      <a:pt x="57" y="31"/>
                    </a:lnTo>
                    <a:lnTo>
                      <a:pt x="66" y="31"/>
                    </a:lnTo>
                    <a:lnTo>
                      <a:pt x="76" y="29"/>
                    </a:lnTo>
                    <a:lnTo>
                      <a:pt x="83" y="27"/>
                    </a:lnTo>
                    <a:lnTo>
                      <a:pt x="95" y="25"/>
                    </a:lnTo>
                    <a:lnTo>
                      <a:pt x="102" y="21"/>
                    </a:lnTo>
                    <a:lnTo>
                      <a:pt x="112" y="19"/>
                    </a:lnTo>
                    <a:lnTo>
                      <a:pt x="122" y="16"/>
                    </a:lnTo>
                    <a:lnTo>
                      <a:pt x="131" y="14"/>
                    </a:lnTo>
                    <a:lnTo>
                      <a:pt x="141" y="10"/>
                    </a:lnTo>
                    <a:lnTo>
                      <a:pt x="152" y="6"/>
                    </a:lnTo>
                    <a:lnTo>
                      <a:pt x="163" y="4"/>
                    </a:lnTo>
                    <a:lnTo>
                      <a:pt x="175" y="2"/>
                    </a:lnTo>
                    <a:lnTo>
                      <a:pt x="184" y="0"/>
                    </a:lnTo>
                    <a:lnTo>
                      <a:pt x="194" y="0"/>
                    </a:lnTo>
                    <a:lnTo>
                      <a:pt x="203" y="0"/>
                    </a:lnTo>
                    <a:lnTo>
                      <a:pt x="213" y="0"/>
                    </a:lnTo>
                    <a:lnTo>
                      <a:pt x="222" y="0"/>
                    </a:lnTo>
                    <a:lnTo>
                      <a:pt x="230" y="2"/>
                    </a:lnTo>
                    <a:lnTo>
                      <a:pt x="239" y="4"/>
                    </a:lnTo>
                    <a:lnTo>
                      <a:pt x="249" y="6"/>
                    </a:lnTo>
                    <a:lnTo>
                      <a:pt x="257" y="8"/>
                    </a:lnTo>
                    <a:lnTo>
                      <a:pt x="264" y="10"/>
                    </a:lnTo>
                    <a:lnTo>
                      <a:pt x="274" y="10"/>
                    </a:lnTo>
                    <a:lnTo>
                      <a:pt x="281" y="12"/>
                    </a:lnTo>
                    <a:lnTo>
                      <a:pt x="291" y="14"/>
                    </a:lnTo>
                    <a:lnTo>
                      <a:pt x="300" y="14"/>
                    </a:lnTo>
                    <a:lnTo>
                      <a:pt x="312" y="14"/>
                    </a:lnTo>
                    <a:lnTo>
                      <a:pt x="323" y="14"/>
                    </a:lnTo>
                    <a:lnTo>
                      <a:pt x="327" y="12"/>
                    </a:lnTo>
                    <a:lnTo>
                      <a:pt x="333" y="12"/>
                    </a:lnTo>
                    <a:lnTo>
                      <a:pt x="335" y="12"/>
                    </a:lnTo>
                    <a:lnTo>
                      <a:pt x="338" y="14"/>
                    </a:lnTo>
                    <a:lnTo>
                      <a:pt x="344" y="16"/>
                    </a:lnTo>
                    <a:lnTo>
                      <a:pt x="348" y="19"/>
                    </a:lnTo>
                    <a:lnTo>
                      <a:pt x="348" y="23"/>
                    </a:lnTo>
                    <a:lnTo>
                      <a:pt x="346" y="27"/>
                    </a:lnTo>
                    <a:lnTo>
                      <a:pt x="342" y="29"/>
                    </a:lnTo>
                    <a:lnTo>
                      <a:pt x="340" y="31"/>
                    </a:lnTo>
                    <a:lnTo>
                      <a:pt x="337" y="31"/>
                    </a:lnTo>
                    <a:lnTo>
                      <a:pt x="333" y="33"/>
                    </a:lnTo>
                    <a:lnTo>
                      <a:pt x="321" y="35"/>
                    </a:lnTo>
                    <a:lnTo>
                      <a:pt x="310" y="35"/>
                    </a:lnTo>
                    <a:lnTo>
                      <a:pt x="298" y="36"/>
                    </a:lnTo>
                    <a:lnTo>
                      <a:pt x="287" y="38"/>
                    </a:lnTo>
                    <a:lnTo>
                      <a:pt x="276" y="38"/>
                    </a:lnTo>
                    <a:lnTo>
                      <a:pt x="264" y="40"/>
                    </a:lnTo>
                    <a:lnTo>
                      <a:pt x="253" y="42"/>
                    </a:lnTo>
                    <a:lnTo>
                      <a:pt x="241" y="44"/>
                    </a:lnTo>
                    <a:lnTo>
                      <a:pt x="230" y="46"/>
                    </a:lnTo>
                    <a:lnTo>
                      <a:pt x="219" y="48"/>
                    </a:lnTo>
                    <a:lnTo>
                      <a:pt x="207" y="50"/>
                    </a:lnTo>
                    <a:lnTo>
                      <a:pt x="196" y="52"/>
                    </a:lnTo>
                    <a:lnTo>
                      <a:pt x="184" y="54"/>
                    </a:lnTo>
                    <a:lnTo>
                      <a:pt x="175" y="55"/>
                    </a:lnTo>
                    <a:lnTo>
                      <a:pt x="163" y="57"/>
                    </a:lnTo>
                    <a:lnTo>
                      <a:pt x="154" y="59"/>
                    </a:lnTo>
                    <a:lnTo>
                      <a:pt x="141" y="59"/>
                    </a:lnTo>
                    <a:lnTo>
                      <a:pt x="129" y="61"/>
                    </a:lnTo>
                    <a:lnTo>
                      <a:pt x="120" y="61"/>
                    </a:lnTo>
                    <a:lnTo>
                      <a:pt x="110" y="63"/>
                    </a:lnTo>
                    <a:lnTo>
                      <a:pt x="102" y="63"/>
                    </a:lnTo>
                    <a:lnTo>
                      <a:pt x="95" y="63"/>
                    </a:lnTo>
                    <a:lnTo>
                      <a:pt x="87" y="63"/>
                    </a:lnTo>
                    <a:lnTo>
                      <a:pt x="80" y="63"/>
                    </a:lnTo>
                    <a:lnTo>
                      <a:pt x="72" y="61"/>
                    </a:lnTo>
                    <a:lnTo>
                      <a:pt x="64" y="61"/>
                    </a:lnTo>
                    <a:lnTo>
                      <a:pt x="57" y="59"/>
                    </a:lnTo>
                    <a:lnTo>
                      <a:pt x="49" y="57"/>
                    </a:lnTo>
                    <a:lnTo>
                      <a:pt x="40" y="55"/>
                    </a:lnTo>
                    <a:lnTo>
                      <a:pt x="30" y="54"/>
                    </a:lnTo>
                    <a:lnTo>
                      <a:pt x="21" y="50"/>
                    </a:lnTo>
                    <a:lnTo>
                      <a:pt x="7" y="46"/>
                    </a:lnTo>
                    <a:lnTo>
                      <a:pt x="2" y="42"/>
                    </a:lnTo>
                    <a:lnTo>
                      <a:pt x="0" y="40"/>
                    </a:lnTo>
                    <a:lnTo>
                      <a:pt x="0" y="36"/>
                    </a:lnTo>
                    <a:lnTo>
                      <a:pt x="0" y="33"/>
                    </a:lnTo>
                    <a:lnTo>
                      <a:pt x="2" y="29"/>
                    </a:lnTo>
                    <a:lnTo>
                      <a:pt x="5" y="27"/>
                    </a:lnTo>
                    <a:lnTo>
                      <a:pt x="9" y="25"/>
                    </a:lnTo>
                    <a:lnTo>
                      <a:pt x="17" y="27"/>
                    </a:lnTo>
                    <a:lnTo>
                      <a:pt x="17" y="27"/>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4" name="Freeform 96"/>
              <p:cNvSpPr>
                <a:spLocks/>
              </p:cNvSpPr>
              <p:nvPr/>
            </p:nvSpPr>
            <p:spPr bwMode="auto">
              <a:xfrm>
                <a:off x="3086" y="1782"/>
                <a:ext cx="36" cy="269"/>
              </a:xfrm>
              <a:custGeom>
                <a:avLst/>
                <a:gdLst>
                  <a:gd name="T0" fmla="*/ 26 w 70"/>
                  <a:gd name="T1" fmla="*/ 40 h 538"/>
                  <a:gd name="T2" fmla="*/ 26 w 70"/>
                  <a:gd name="T3" fmla="*/ 91 h 538"/>
                  <a:gd name="T4" fmla="*/ 34 w 70"/>
                  <a:gd name="T5" fmla="*/ 137 h 538"/>
                  <a:gd name="T6" fmla="*/ 46 w 70"/>
                  <a:gd name="T7" fmla="*/ 185 h 538"/>
                  <a:gd name="T8" fmla="*/ 57 w 70"/>
                  <a:gd name="T9" fmla="*/ 226 h 538"/>
                  <a:gd name="T10" fmla="*/ 66 w 70"/>
                  <a:gd name="T11" fmla="*/ 270 h 538"/>
                  <a:gd name="T12" fmla="*/ 70 w 70"/>
                  <a:gd name="T13" fmla="*/ 318 h 538"/>
                  <a:gd name="T14" fmla="*/ 68 w 70"/>
                  <a:gd name="T15" fmla="*/ 367 h 538"/>
                  <a:gd name="T16" fmla="*/ 61 w 70"/>
                  <a:gd name="T17" fmla="*/ 401 h 538"/>
                  <a:gd name="T18" fmla="*/ 59 w 70"/>
                  <a:gd name="T19" fmla="*/ 417 h 538"/>
                  <a:gd name="T20" fmla="*/ 57 w 70"/>
                  <a:gd name="T21" fmla="*/ 432 h 538"/>
                  <a:gd name="T22" fmla="*/ 55 w 70"/>
                  <a:gd name="T23" fmla="*/ 449 h 538"/>
                  <a:gd name="T24" fmla="*/ 55 w 70"/>
                  <a:gd name="T25" fmla="*/ 464 h 538"/>
                  <a:gd name="T26" fmla="*/ 55 w 70"/>
                  <a:gd name="T27" fmla="*/ 479 h 538"/>
                  <a:gd name="T28" fmla="*/ 55 w 70"/>
                  <a:gd name="T29" fmla="*/ 495 h 538"/>
                  <a:gd name="T30" fmla="*/ 57 w 70"/>
                  <a:gd name="T31" fmla="*/ 510 h 538"/>
                  <a:gd name="T32" fmla="*/ 59 w 70"/>
                  <a:gd name="T33" fmla="*/ 523 h 538"/>
                  <a:gd name="T34" fmla="*/ 59 w 70"/>
                  <a:gd name="T35" fmla="*/ 534 h 538"/>
                  <a:gd name="T36" fmla="*/ 57 w 70"/>
                  <a:gd name="T37" fmla="*/ 538 h 538"/>
                  <a:gd name="T38" fmla="*/ 49 w 70"/>
                  <a:gd name="T39" fmla="*/ 534 h 538"/>
                  <a:gd name="T40" fmla="*/ 44 w 70"/>
                  <a:gd name="T41" fmla="*/ 527 h 538"/>
                  <a:gd name="T42" fmla="*/ 38 w 70"/>
                  <a:gd name="T43" fmla="*/ 517 h 538"/>
                  <a:gd name="T44" fmla="*/ 34 w 70"/>
                  <a:gd name="T45" fmla="*/ 506 h 538"/>
                  <a:gd name="T46" fmla="*/ 30 w 70"/>
                  <a:gd name="T47" fmla="*/ 493 h 538"/>
                  <a:gd name="T48" fmla="*/ 25 w 70"/>
                  <a:gd name="T49" fmla="*/ 475 h 538"/>
                  <a:gd name="T50" fmla="*/ 19 w 70"/>
                  <a:gd name="T51" fmla="*/ 460 h 538"/>
                  <a:gd name="T52" fmla="*/ 15 w 70"/>
                  <a:gd name="T53" fmla="*/ 447 h 538"/>
                  <a:gd name="T54" fmla="*/ 11 w 70"/>
                  <a:gd name="T55" fmla="*/ 434 h 538"/>
                  <a:gd name="T56" fmla="*/ 6 w 70"/>
                  <a:gd name="T57" fmla="*/ 418 h 538"/>
                  <a:gd name="T58" fmla="*/ 6 w 70"/>
                  <a:gd name="T59" fmla="*/ 405 h 538"/>
                  <a:gd name="T60" fmla="*/ 7 w 70"/>
                  <a:gd name="T61" fmla="*/ 388 h 538"/>
                  <a:gd name="T62" fmla="*/ 13 w 70"/>
                  <a:gd name="T63" fmla="*/ 354 h 538"/>
                  <a:gd name="T64" fmla="*/ 19 w 70"/>
                  <a:gd name="T65" fmla="*/ 306 h 538"/>
                  <a:gd name="T66" fmla="*/ 19 w 70"/>
                  <a:gd name="T67" fmla="*/ 261 h 538"/>
                  <a:gd name="T68" fmla="*/ 13 w 70"/>
                  <a:gd name="T69" fmla="*/ 219 h 538"/>
                  <a:gd name="T70" fmla="*/ 7 w 70"/>
                  <a:gd name="T71" fmla="*/ 177 h 538"/>
                  <a:gd name="T72" fmla="*/ 2 w 70"/>
                  <a:gd name="T73" fmla="*/ 131 h 538"/>
                  <a:gd name="T74" fmla="*/ 0 w 70"/>
                  <a:gd name="T75" fmla="*/ 86 h 538"/>
                  <a:gd name="T76" fmla="*/ 2 w 70"/>
                  <a:gd name="T77" fmla="*/ 36 h 538"/>
                  <a:gd name="T78" fmla="*/ 7 w 70"/>
                  <a:gd name="T79" fmla="*/ 6 h 538"/>
                  <a:gd name="T80" fmla="*/ 15 w 70"/>
                  <a:gd name="T81" fmla="*/ 0 h 538"/>
                  <a:gd name="T82" fmla="*/ 23 w 70"/>
                  <a:gd name="T83" fmla="*/ 2 h 538"/>
                  <a:gd name="T84" fmla="*/ 28 w 70"/>
                  <a:gd name="T85" fmla="*/ 8 h 538"/>
                  <a:gd name="T86" fmla="*/ 30 w 70"/>
                  <a:gd name="T87" fmla="*/ 1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538">
                    <a:moveTo>
                      <a:pt x="30" y="13"/>
                    </a:moveTo>
                    <a:lnTo>
                      <a:pt x="26" y="40"/>
                    </a:lnTo>
                    <a:lnTo>
                      <a:pt x="26" y="67"/>
                    </a:lnTo>
                    <a:lnTo>
                      <a:pt x="26" y="91"/>
                    </a:lnTo>
                    <a:lnTo>
                      <a:pt x="30" y="114"/>
                    </a:lnTo>
                    <a:lnTo>
                      <a:pt x="34" y="137"/>
                    </a:lnTo>
                    <a:lnTo>
                      <a:pt x="40" y="160"/>
                    </a:lnTo>
                    <a:lnTo>
                      <a:pt x="46" y="185"/>
                    </a:lnTo>
                    <a:lnTo>
                      <a:pt x="51" y="205"/>
                    </a:lnTo>
                    <a:lnTo>
                      <a:pt x="57" y="226"/>
                    </a:lnTo>
                    <a:lnTo>
                      <a:pt x="63" y="249"/>
                    </a:lnTo>
                    <a:lnTo>
                      <a:pt x="66" y="270"/>
                    </a:lnTo>
                    <a:lnTo>
                      <a:pt x="70" y="295"/>
                    </a:lnTo>
                    <a:lnTo>
                      <a:pt x="70" y="318"/>
                    </a:lnTo>
                    <a:lnTo>
                      <a:pt x="70" y="342"/>
                    </a:lnTo>
                    <a:lnTo>
                      <a:pt x="68" y="367"/>
                    </a:lnTo>
                    <a:lnTo>
                      <a:pt x="63" y="394"/>
                    </a:lnTo>
                    <a:lnTo>
                      <a:pt x="61" y="401"/>
                    </a:lnTo>
                    <a:lnTo>
                      <a:pt x="59" y="409"/>
                    </a:lnTo>
                    <a:lnTo>
                      <a:pt x="59" y="417"/>
                    </a:lnTo>
                    <a:lnTo>
                      <a:pt x="57" y="424"/>
                    </a:lnTo>
                    <a:lnTo>
                      <a:pt x="57" y="432"/>
                    </a:lnTo>
                    <a:lnTo>
                      <a:pt x="55" y="439"/>
                    </a:lnTo>
                    <a:lnTo>
                      <a:pt x="55" y="449"/>
                    </a:lnTo>
                    <a:lnTo>
                      <a:pt x="55" y="456"/>
                    </a:lnTo>
                    <a:lnTo>
                      <a:pt x="55" y="464"/>
                    </a:lnTo>
                    <a:lnTo>
                      <a:pt x="55" y="472"/>
                    </a:lnTo>
                    <a:lnTo>
                      <a:pt x="55" y="479"/>
                    </a:lnTo>
                    <a:lnTo>
                      <a:pt x="55" y="487"/>
                    </a:lnTo>
                    <a:lnTo>
                      <a:pt x="55" y="495"/>
                    </a:lnTo>
                    <a:lnTo>
                      <a:pt x="57" y="502"/>
                    </a:lnTo>
                    <a:lnTo>
                      <a:pt x="57" y="510"/>
                    </a:lnTo>
                    <a:lnTo>
                      <a:pt x="59" y="519"/>
                    </a:lnTo>
                    <a:lnTo>
                      <a:pt x="59" y="523"/>
                    </a:lnTo>
                    <a:lnTo>
                      <a:pt x="59" y="529"/>
                    </a:lnTo>
                    <a:lnTo>
                      <a:pt x="59" y="534"/>
                    </a:lnTo>
                    <a:lnTo>
                      <a:pt x="59" y="536"/>
                    </a:lnTo>
                    <a:lnTo>
                      <a:pt x="57" y="538"/>
                    </a:lnTo>
                    <a:lnTo>
                      <a:pt x="51" y="538"/>
                    </a:lnTo>
                    <a:lnTo>
                      <a:pt x="49" y="534"/>
                    </a:lnTo>
                    <a:lnTo>
                      <a:pt x="46" y="531"/>
                    </a:lnTo>
                    <a:lnTo>
                      <a:pt x="44" y="527"/>
                    </a:lnTo>
                    <a:lnTo>
                      <a:pt x="42" y="523"/>
                    </a:lnTo>
                    <a:lnTo>
                      <a:pt x="38" y="517"/>
                    </a:lnTo>
                    <a:lnTo>
                      <a:pt x="36" y="512"/>
                    </a:lnTo>
                    <a:lnTo>
                      <a:pt x="34" y="506"/>
                    </a:lnTo>
                    <a:lnTo>
                      <a:pt x="34" y="500"/>
                    </a:lnTo>
                    <a:lnTo>
                      <a:pt x="30" y="493"/>
                    </a:lnTo>
                    <a:lnTo>
                      <a:pt x="28" y="483"/>
                    </a:lnTo>
                    <a:lnTo>
                      <a:pt x="25" y="475"/>
                    </a:lnTo>
                    <a:lnTo>
                      <a:pt x="23" y="468"/>
                    </a:lnTo>
                    <a:lnTo>
                      <a:pt x="19" y="460"/>
                    </a:lnTo>
                    <a:lnTo>
                      <a:pt x="17" y="455"/>
                    </a:lnTo>
                    <a:lnTo>
                      <a:pt x="15" y="447"/>
                    </a:lnTo>
                    <a:lnTo>
                      <a:pt x="13" y="441"/>
                    </a:lnTo>
                    <a:lnTo>
                      <a:pt x="11" y="434"/>
                    </a:lnTo>
                    <a:lnTo>
                      <a:pt x="7" y="426"/>
                    </a:lnTo>
                    <a:lnTo>
                      <a:pt x="6" y="418"/>
                    </a:lnTo>
                    <a:lnTo>
                      <a:pt x="6" y="413"/>
                    </a:lnTo>
                    <a:lnTo>
                      <a:pt x="6" y="405"/>
                    </a:lnTo>
                    <a:lnTo>
                      <a:pt x="6" y="398"/>
                    </a:lnTo>
                    <a:lnTo>
                      <a:pt x="7" y="388"/>
                    </a:lnTo>
                    <a:lnTo>
                      <a:pt x="9" y="380"/>
                    </a:lnTo>
                    <a:lnTo>
                      <a:pt x="13" y="354"/>
                    </a:lnTo>
                    <a:lnTo>
                      <a:pt x="17" y="331"/>
                    </a:lnTo>
                    <a:lnTo>
                      <a:pt x="19" y="306"/>
                    </a:lnTo>
                    <a:lnTo>
                      <a:pt x="19" y="283"/>
                    </a:lnTo>
                    <a:lnTo>
                      <a:pt x="19" y="261"/>
                    </a:lnTo>
                    <a:lnTo>
                      <a:pt x="17" y="240"/>
                    </a:lnTo>
                    <a:lnTo>
                      <a:pt x="13" y="219"/>
                    </a:lnTo>
                    <a:lnTo>
                      <a:pt x="11" y="198"/>
                    </a:lnTo>
                    <a:lnTo>
                      <a:pt x="7" y="177"/>
                    </a:lnTo>
                    <a:lnTo>
                      <a:pt x="6" y="152"/>
                    </a:lnTo>
                    <a:lnTo>
                      <a:pt x="2" y="131"/>
                    </a:lnTo>
                    <a:lnTo>
                      <a:pt x="2" y="108"/>
                    </a:lnTo>
                    <a:lnTo>
                      <a:pt x="0" y="86"/>
                    </a:lnTo>
                    <a:lnTo>
                      <a:pt x="0" y="63"/>
                    </a:lnTo>
                    <a:lnTo>
                      <a:pt x="2" y="36"/>
                    </a:lnTo>
                    <a:lnTo>
                      <a:pt x="6" y="11"/>
                    </a:lnTo>
                    <a:lnTo>
                      <a:pt x="7" y="6"/>
                    </a:lnTo>
                    <a:lnTo>
                      <a:pt x="9" y="2"/>
                    </a:lnTo>
                    <a:lnTo>
                      <a:pt x="15" y="0"/>
                    </a:lnTo>
                    <a:lnTo>
                      <a:pt x="19" y="0"/>
                    </a:lnTo>
                    <a:lnTo>
                      <a:pt x="23" y="2"/>
                    </a:lnTo>
                    <a:lnTo>
                      <a:pt x="26" y="4"/>
                    </a:lnTo>
                    <a:lnTo>
                      <a:pt x="28" y="8"/>
                    </a:lnTo>
                    <a:lnTo>
                      <a:pt x="30" y="13"/>
                    </a:lnTo>
                    <a:lnTo>
                      <a:pt x="30" y="13"/>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5" name="Freeform 97"/>
              <p:cNvSpPr>
                <a:spLocks/>
              </p:cNvSpPr>
              <p:nvPr/>
            </p:nvSpPr>
            <p:spPr bwMode="auto">
              <a:xfrm>
                <a:off x="3136" y="1996"/>
                <a:ext cx="80" cy="86"/>
              </a:xfrm>
              <a:custGeom>
                <a:avLst/>
                <a:gdLst>
                  <a:gd name="T0" fmla="*/ 17 w 160"/>
                  <a:gd name="T1" fmla="*/ 0 h 171"/>
                  <a:gd name="T2" fmla="*/ 28 w 160"/>
                  <a:gd name="T3" fmla="*/ 6 h 171"/>
                  <a:gd name="T4" fmla="*/ 44 w 160"/>
                  <a:gd name="T5" fmla="*/ 9 h 171"/>
                  <a:gd name="T6" fmla="*/ 55 w 160"/>
                  <a:gd name="T7" fmla="*/ 15 h 171"/>
                  <a:gd name="T8" fmla="*/ 68 w 160"/>
                  <a:gd name="T9" fmla="*/ 21 h 171"/>
                  <a:gd name="T10" fmla="*/ 80 w 160"/>
                  <a:gd name="T11" fmla="*/ 28 h 171"/>
                  <a:gd name="T12" fmla="*/ 91 w 160"/>
                  <a:gd name="T13" fmla="*/ 36 h 171"/>
                  <a:gd name="T14" fmla="*/ 101 w 160"/>
                  <a:gd name="T15" fmla="*/ 42 h 171"/>
                  <a:gd name="T16" fmla="*/ 110 w 160"/>
                  <a:gd name="T17" fmla="*/ 51 h 171"/>
                  <a:gd name="T18" fmla="*/ 120 w 160"/>
                  <a:gd name="T19" fmla="*/ 61 h 171"/>
                  <a:gd name="T20" fmla="*/ 125 w 160"/>
                  <a:gd name="T21" fmla="*/ 70 h 171"/>
                  <a:gd name="T22" fmla="*/ 133 w 160"/>
                  <a:gd name="T23" fmla="*/ 80 h 171"/>
                  <a:gd name="T24" fmla="*/ 141 w 160"/>
                  <a:gd name="T25" fmla="*/ 91 h 171"/>
                  <a:gd name="T26" fmla="*/ 146 w 160"/>
                  <a:gd name="T27" fmla="*/ 103 h 171"/>
                  <a:gd name="T28" fmla="*/ 152 w 160"/>
                  <a:gd name="T29" fmla="*/ 118 h 171"/>
                  <a:gd name="T30" fmla="*/ 156 w 160"/>
                  <a:gd name="T31" fmla="*/ 131 h 171"/>
                  <a:gd name="T32" fmla="*/ 160 w 160"/>
                  <a:gd name="T33" fmla="*/ 146 h 171"/>
                  <a:gd name="T34" fmla="*/ 160 w 160"/>
                  <a:gd name="T35" fmla="*/ 150 h 171"/>
                  <a:gd name="T36" fmla="*/ 160 w 160"/>
                  <a:gd name="T37" fmla="*/ 154 h 171"/>
                  <a:gd name="T38" fmla="*/ 158 w 160"/>
                  <a:gd name="T39" fmla="*/ 158 h 171"/>
                  <a:gd name="T40" fmla="*/ 156 w 160"/>
                  <a:gd name="T41" fmla="*/ 163 h 171"/>
                  <a:gd name="T42" fmla="*/ 150 w 160"/>
                  <a:gd name="T43" fmla="*/ 167 h 171"/>
                  <a:gd name="T44" fmla="*/ 144 w 160"/>
                  <a:gd name="T45" fmla="*/ 171 h 171"/>
                  <a:gd name="T46" fmla="*/ 139 w 160"/>
                  <a:gd name="T47" fmla="*/ 171 h 171"/>
                  <a:gd name="T48" fmla="*/ 135 w 160"/>
                  <a:gd name="T49" fmla="*/ 171 h 171"/>
                  <a:gd name="T50" fmla="*/ 131 w 160"/>
                  <a:gd name="T51" fmla="*/ 169 h 171"/>
                  <a:gd name="T52" fmla="*/ 127 w 160"/>
                  <a:gd name="T53" fmla="*/ 169 h 171"/>
                  <a:gd name="T54" fmla="*/ 123 w 160"/>
                  <a:gd name="T55" fmla="*/ 165 h 171"/>
                  <a:gd name="T56" fmla="*/ 122 w 160"/>
                  <a:gd name="T57" fmla="*/ 162 h 171"/>
                  <a:gd name="T58" fmla="*/ 118 w 160"/>
                  <a:gd name="T59" fmla="*/ 158 h 171"/>
                  <a:gd name="T60" fmla="*/ 118 w 160"/>
                  <a:gd name="T61" fmla="*/ 154 h 171"/>
                  <a:gd name="T62" fmla="*/ 114 w 160"/>
                  <a:gd name="T63" fmla="*/ 141 h 171"/>
                  <a:gd name="T64" fmla="*/ 110 w 160"/>
                  <a:gd name="T65" fmla="*/ 129 h 171"/>
                  <a:gd name="T66" fmla="*/ 106 w 160"/>
                  <a:gd name="T67" fmla="*/ 118 h 171"/>
                  <a:gd name="T68" fmla="*/ 103 w 160"/>
                  <a:gd name="T69" fmla="*/ 110 h 171"/>
                  <a:gd name="T70" fmla="*/ 97 w 160"/>
                  <a:gd name="T71" fmla="*/ 97 h 171"/>
                  <a:gd name="T72" fmla="*/ 93 w 160"/>
                  <a:gd name="T73" fmla="*/ 87 h 171"/>
                  <a:gd name="T74" fmla="*/ 87 w 160"/>
                  <a:gd name="T75" fmla="*/ 80 h 171"/>
                  <a:gd name="T76" fmla="*/ 82 w 160"/>
                  <a:gd name="T77" fmla="*/ 72 h 171"/>
                  <a:gd name="T78" fmla="*/ 74 w 160"/>
                  <a:gd name="T79" fmla="*/ 63 h 171"/>
                  <a:gd name="T80" fmla="*/ 66 w 160"/>
                  <a:gd name="T81" fmla="*/ 55 h 171"/>
                  <a:gd name="T82" fmla="*/ 59 w 160"/>
                  <a:gd name="T83" fmla="*/ 49 h 171"/>
                  <a:gd name="T84" fmla="*/ 49 w 160"/>
                  <a:gd name="T85" fmla="*/ 42 h 171"/>
                  <a:gd name="T86" fmla="*/ 40 w 160"/>
                  <a:gd name="T87" fmla="*/ 36 h 171"/>
                  <a:gd name="T88" fmla="*/ 32 w 160"/>
                  <a:gd name="T89" fmla="*/ 32 h 171"/>
                  <a:gd name="T90" fmla="*/ 21 w 160"/>
                  <a:gd name="T91" fmla="*/ 27 h 171"/>
                  <a:gd name="T92" fmla="*/ 9 w 160"/>
                  <a:gd name="T93" fmla="*/ 23 h 171"/>
                  <a:gd name="T94" fmla="*/ 5 w 160"/>
                  <a:gd name="T95" fmla="*/ 21 h 171"/>
                  <a:gd name="T96" fmla="*/ 2 w 160"/>
                  <a:gd name="T97" fmla="*/ 17 h 171"/>
                  <a:gd name="T98" fmla="*/ 0 w 160"/>
                  <a:gd name="T99" fmla="*/ 11 h 171"/>
                  <a:gd name="T100" fmla="*/ 2 w 160"/>
                  <a:gd name="T101" fmla="*/ 8 h 171"/>
                  <a:gd name="T102" fmla="*/ 2 w 160"/>
                  <a:gd name="T103" fmla="*/ 4 h 171"/>
                  <a:gd name="T104" fmla="*/ 7 w 160"/>
                  <a:gd name="T105" fmla="*/ 2 h 171"/>
                  <a:gd name="T106" fmla="*/ 9 w 160"/>
                  <a:gd name="T107" fmla="*/ 0 h 171"/>
                  <a:gd name="T108" fmla="*/ 17 w 160"/>
                  <a:gd name="T109" fmla="*/ 0 h 171"/>
                  <a:gd name="T110" fmla="*/ 17 w 160"/>
                  <a:gd name="T11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71">
                    <a:moveTo>
                      <a:pt x="17" y="0"/>
                    </a:moveTo>
                    <a:lnTo>
                      <a:pt x="28" y="6"/>
                    </a:lnTo>
                    <a:lnTo>
                      <a:pt x="44" y="9"/>
                    </a:lnTo>
                    <a:lnTo>
                      <a:pt x="55" y="15"/>
                    </a:lnTo>
                    <a:lnTo>
                      <a:pt x="68" y="21"/>
                    </a:lnTo>
                    <a:lnTo>
                      <a:pt x="80" y="28"/>
                    </a:lnTo>
                    <a:lnTo>
                      <a:pt x="91" y="36"/>
                    </a:lnTo>
                    <a:lnTo>
                      <a:pt x="101" y="42"/>
                    </a:lnTo>
                    <a:lnTo>
                      <a:pt x="110" y="51"/>
                    </a:lnTo>
                    <a:lnTo>
                      <a:pt x="120" y="61"/>
                    </a:lnTo>
                    <a:lnTo>
                      <a:pt x="125" y="70"/>
                    </a:lnTo>
                    <a:lnTo>
                      <a:pt x="133" y="80"/>
                    </a:lnTo>
                    <a:lnTo>
                      <a:pt x="141" y="91"/>
                    </a:lnTo>
                    <a:lnTo>
                      <a:pt x="146" y="103"/>
                    </a:lnTo>
                    <a:lnTo>
                      <a:pt x="152" y="118"/>
                    </a:lnTo>
                    <a:lnTo>
                      <a:pt x="156" y="131"/>
                    </a:lnTo>
                    <a:lnTo>
                      <a:pt x="160" y="146"/>
                    </a:lnTo>
                    <a:lnTo>
                      <a:pt x="160" y="150"/>
                    </a:lnTo>
                    <a:lnTo>
                      <a:pt x="160" y="154"/>
                    </a:lnTo>
                    <a:lnTo>
                      <a:pt x="158" y="158"/>
                    </a:lnTo>
                    <a:lnTo>
                      <a:pt x="156" y="163"/>
                    </a:lnTo>
                    <a:lnTo>
                      <a:pt x="150" y="167"/>
                    </a:lnTo>
                    <a:lnTo>
                      <a:pt x="144" y="171"/>
                    </a:lnTo>
                    <a:lnTo>
                      <a:pt x="139" y="171"/>
                    </a:lnTo>
                    <a:lnTo>
                      <a:pt x="135" y="171"/>
                    </a:lnTo>
                    <a:lnTo>
                      <a:pt x="131" y="169"/>
                    </a:lnTo>
                    <a:lnTo>
                      <a:pt x="127" y="169"/>
                    </a:lnTo>
                    <a:lnTo>
                      <a:pt x="123" y="165"/>
                    </a:lnTo>
                    <a:lnTo>
                      <a:pt x="122" y="162"/>
                    </a:lnTo>
                    <a:lnTo>
                      <a:pt x="118" y="158"/>
                    </a:lnTo>
                    <a:lnTo>
                      <a:pt x="118" y="154"/>
                    </a:lnTo>
                    <a:lnTo>
                      <a:pt x="114" y="141"/>
                    </a:lnTo>
                    <a:lnTo>
                      <a:pt x="110" y="129"/>
                    </a:lnTo>
                    <a:lnTo>
                      <a:pt x="106" y="118"/>
                    </a:lnTo>
                    <a:lnTo>
                      <a:pt x="103" y="110"/>
                    </a:lnTo>
                    <a:lnTo>
                      <a:pt x="97" y="97"/>
                    </a:lnTo>
                    <a:lnTo>
                      <a:pt x="93" y="87"/>
                    </a:lnTo>
                    <a:lnTo>
                      <a:pt x="87" y="80"/>
                    </a:lnTo>
                    <a:lnTo>
                      <a:pt x="82" y="72"/>
                    </a:lnTo>
                    <a:lnTo>
                      <a:pt x="74" y="63"/>
                    </a:lnTo>
                    <a:lnTo>
                      <a:pt x="66" y="55"/>
                    </a:lnTo>
                    <a:lnTo>
                      <a:pt x="59" y="49"/>
                    </a:lnTo>
                    <a:lnTo>
                      <a:pt x="49" y="42"/>
                    </a:lnTo>
                    <a:lnTo>
                      <a:pt x="40" y="36"/>
                    </a:lnTo>
                    <a:lnTo>
                      <a:pt x="32" y="32"/>
                    </a:lnTo>
                    <a:lnTo>
                      <a:pt x="21" y="27"/>
                    </a:lnTo>
                    <a:lnTo>
                      <a:pt x="9" y="23"/>
                    </a:lnTo>
                    <a:lnTo>
                      <a:pt x="5" y="21"/>
                    </a:lnTo>
                    <a:lnTo>
                      <a:pt x="2" y="17"/>
                    </a:lnTo>
                    <a:lnTo>
                      <a:pt x="0" y="11"/>
                    </a:lnTo>
                    <a:lnTo>
                      <a:pt x="2" y="8"/>
                    </a:lnTo>
                    <a:lnTo>
                      <a:pt x="2" y="4"/>
                    </a:lnTo>
                    <a:lnTo>
                      <a:pt x="7" y="2"/>
                    </a:lnTo>
                    <a:lnTo>
                      <a:pt x="9" y="0"/>
                    </a:lnTo>
                    <a:lnTo>
                      <a:pt x="17" y="0"/>
                    </a:lnTo>
                    <a:lnTo>
                      <a:pt x="17" y="0"/>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6" name="Freeform 98"/>
              <p:cNvSpPr>
                <a:spLocks/>
              </p:cNvSpPr>
              <p:nvPr/>
            </p:nvSpPr>
            <p:spPr bwMode="auto">
              <a:xfrm>
                <a:off x="3091" y="2061"/>
                <a:ext cx="114" cy="126"/>
              </a:xfrm>
              <a:custGeom>
                <a:avLst/>
                <a:gdLst>
                  <a:gd name="T0" fmla="*/ 225 w 229"/>
                  <a:gd name="T1" fmla="*/ 23 h 253"/>
                  <a:gd name="T2" fmla="*/ 210 w 229"/>
                  <a:gd name="T3" fmla="*/ 36 h 253"/>
                  <a:gd name="T4" fmla="*/ 194 w 229"/>
                  <a:gd name="T5" fmla="*/ 52 h 253"/>
                  <a:gd name="T6" fmla="*/ 181 w 229"/>
                  <a:gd name="T7" fmla="*/ 65 h 253"/>
                  <a:gd name="T8" fmla="*/ 170 w 229"/>
                  <a:gd name="T9" fmla="*/ 80 h 253"/>
                  <a:gd name="T10" fmla="*/ 158 w 229"/>
                  <a:gd name="T11" fmla="*/ 93 h 253"/>
                  <a:gd name="T12" fmla="*/ 147 w 229"/>
                  <a:gd name="T13" fmla="*/ 107 h 253"/>
                  <a:gd name="T14" fmla="*/ 135 w 229"/>
                  <a:gd name="T15" fmla="*/ 120 h 253"/>
                  <a:gd name="T16" fmla="*/ 126 w 229"/>
                  <a:gd name="T17" fmla="*/ 133 h 253"/>
                  <a:gd name="T18" fmla="*/ 116 w 229"/>
                  <a:gd name="T19" fmla="*/ 147 h 253"/>
                  <a:gd name="T20" fmla="*/ 105 w 229"/>
                  <a:gd name="T21" fmla="*/ 158 h 253"/>
                  <a:gd name="T22" fmla="*/ 95 w 229"/>
                  <a:gd name="T23" fmla="*/ 171 h 253"/>
                  <a:gd name="T24" fmla="*/ 84 w 229"/>
                  <a:gd name="T25" fmla="*/ 187 h 253"/>
                  <a:gd name="T26" fmla="*/ 71 w 229"/>
                  <a:gd name="T27" fmla="*/ 200 h 253"/>
                  <a:gd name="T28" fmla="*/ 59 w 229"/>
                  <a:gd name="T29" fmla="*/ 213 h 253"/>
                  <a:gd name="T30" fmla="*/ 48 w 229"/>
                  <a:gd name="T31" fmla="*/ 228 h 253"/>
                  <a:gd name="T32" fmla="*/ 35 w 229"/>
                  <a:gd name="T33" fmla="*/ 246 h 253"/>
                  <a:gd name="T34" fmla="*/ 27 w 229"/>
                  <a:gd name="T35" fmla="*/ 249 h 253"/>
                  <a:gd name="T36" fmla="*/ 19 w 229"/>
                  <a:gd name="T37" fmla="*/ 253 h 253"/>
                  <a:gd name="T38" fmla="*/ 14 w 229"/>
                  <a:gd name="T39" fmla="*/ 251 h 253"/>
                  <a:gd name="T40" fmla="*/ 8 w 229"/>
                  <a:gd name="T41" fmla="*/ 247 h 253"/>
                  <a:gd name="T42" fmla="*/ 2 w 229"/>
                  <a:gd name="T43" fmla="*/ 242 h 253"/>
                  <a:gd name="T44" fmla="*/ 0 w 229"/>
                  <a:gd name="T45" fmla="*/ 236 h 253"/>
                  <a:gd name="T46" fmla="*/ 0 w 229"/>
                  <a:gd name="T47" fmla="*/ 228 h 253"/>
                  <a:gd name="T48" fmla="*/ 4 w 229"/>
                  <a:gd name="T49" fmla="*/ 223 h 253"/>
                  <a:gd name="T50" fmla="*/ 17 w 229"/>
                  <a:gd name="T51" fmla="*/ 206 h 253"/>
                  <a:gd name="T52" fmla="*/ 31 w 229"/>
                  <a:gd name="T53" fmla="*/ 190 h 253"/>
                  <a:gd name="T54" fmla="*/ 42 w 229"/>
                  <a:gd name="T55" fmla="*/ 175 h 253"/>
                  <a:gd name="T56" fmla="*/ 56 w 229"/>
                  <a:gd name="T57" fmla="*/ 162 h 253"/>
                  <a:gd name="T58" fmla="*/ 67 w 229"/>
                  <a:gd name="T59" fmla="*/ 149 h 253"/>
                  <a:gd name="T60" fmla="*/ 80 w 229"/>
                  <a:gd name="T61" fmla="*/ 135 h 253"/>
                  <a:gd name="T62" fmla="*/ 92 w 229"/>
                  <a:gd name="T63" fmla="*/ 124 h 253"/>
                  <a:gd name="T64" fmla="*/ 103 w 229"/>
                  <a:gd name="T65" fmla="*/ 111 h 253"/>
                  <a:gd name="T66" fmla="*/ 115 w 229"/>
                  <a:gd name="T67" fmla="*/ 99 h 253"/>
                  <a:gd name="T68" fmla="*/ 126 w 229"/>
                  <a:gd name="T69" fmla="*/ 86 h 253"/>
                  <a:gd name="T70" fmla="*/ 137 w 229"/>
                  <a:gd name="T71" fmla="*/ 73 h 253"/>
                  <a:gd name="T72" fmla="*/ 151 w 229"/>
                  <a:gd name="T73" fmla="*/ 61 h 253"/>
                  <a:gd name="T74" fmla="*/ 162 w 229"/>
                  <a:gd name="T75" fmla="*/ 48 h 253"/>
                  <a:gd name="T76" fmla="*/ 175 w 229"/>
                  <a:gd name="T77" fmla="*/ 34 h 253"/>
                  <a:gd name="T78" fmla="*/ 191 w 229"/>
                  <a:gd name="T79" fmla="*/ 19 h 253"/>
                  <a:gd name="T80" fmla="*/ 206 w 229"/>
                  <a:gd name="T81" fmla="*/ 6 h 253"/>
                  <a:gd name="T82" fmla="*/ 210 w 229"/>
                  <a:gd name="T83" fmla="*/ 0 h 253"/>
                  <a:gd name="T84" fmla="*/ 215 w 229"/>
                  <a:gd name="T85" fmla="*/ 0 h 253"/>
                  <a:gd name="T86" fmla="*/ 221 w 229"/>
                  <a:gd name="T87" fmla="*/ 2 h 253"/>
                  <a:gd name="T88" fmla="*/ 225 w 229"/>
                  <a:gd name="T89" fmla="*/ 4 h 253"/>
                  <a:gd name="T90" fmla="*/ 227 w 229"/>
                  <a:gd name="T91" fmla="*/ 8 h 253"/>
                  <a:gd name="T92" fmla="*/ 229 w 229"/>
                  <a:gd name="T93" fmla="*/ 14 h 253"/>
                  <a:gd name="T94" fmla="*/ 229 w 229"/>
                  <a:gd name="T95" fmla="*/ 17 h 253"/>
                  <a:gd name="T96" fmla="*/ 225 w 229"/>
                  <a:gd name="T97" fmla="*/ 23 h 253"/>
                  <a:gd name="T98" fmla="*/ 225 w 229"/>
                  <a:gd name="T99" fmla="*/ 2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253">
                    <a:moveTo>
                      <a:pt x="225" y="23"/>
                    </a:moveTo>
                    <a:lnTo>
                      <a:pt x="210" y="36"/>
                    </a:lnTo>
                    <a:lnTo>
                      <a:pt x="194" y="52"/>
                    </a:lnTo>
                    <a:lnTo>
                      <a:pt x="181" y="65"/>
                    </a:lnTo>
                    <a:lnTo>
                      <a:pt x="170" y="80"/>
                    </a:lnTo>
                    <a:lnTo>
                      <a:pt x="158" y="93"/>
                    </a:lnTo>
                    <a:lnTo>
                      <a:pt x="147" y="107"/>
                    </a:lnTo>
                    <a:lnTo>
                      <a:pt x="135" y="120"/>
                    </a:lnTo>
                    <a:lnTo>
                      <a:pt x="126" y="133"/>
                    </a:lnTo>
                    <a:lnTo>
                      <a:pt x="116" y="147"/>
                    </a:lnTo>
                    <a:lnTo>
                      <a:pt x="105" y="158"/>
                    </a:lnTo>
                    <a:lnTo>
                      <a:pt x="95" y="171"/>
                    </a:lnTo>
                    <a:lnTo>
                      <a:pt x="84" y="187"/>
                    </a:lnTo>
                    <a:lnTo>
                      <a:pt x="71" y="200"/>
                    </a:lnTo>
                    <a:lnTo>
                      <a:pt x="59" y="213"/>
                    </a:lnTo>
                    <a:lnTo>
                      <a:pt x="48" y="228"/>
                    </a:lnTo>
                    <a:lnTo>
                      <a:pt x="35" y="246"/>
                    </a:lnTo>
                    <a:lnTo>
                      <a:pt x="27" y="249"/>
                    </a:lnTo>
                    <a:lnTo>
                      <a:pt x="19" y="253"/>
                    </a:lnTo>
                    <a:lnTo>
                      <a:pt x="14" y="251"/>
                    </a:lnTo>
                    <a:lnTo>
                      <a:pt x="8" y="247"/>
                    </a:lnTo>
                    <a:lnTo>
                      <a:pt x="2" y="242"/>
                    </a:lnTo>
                    <a:lnTo>
                      <a:pt x="0" y="236"/>
                    </a:lnTo>
                    <a:lnTo>
                      <a:pt x="0" y="228"/>
                    </a:lnTo>
                    <a:lnTo>
                      <a:pt x="4" y="223"/>
                    </a:lnTo>
                    <a:lnTo>
                      <a:pt x="17" y="206"/>
                    </a:lnTo>
                    <a:lnTo>
                      <a:pt x="31" y="190"/>
                    </a:lnTo>
                    <a:lnTo>
                      <a:pt x="42" y="175"/>
                    </a:lnTo>
                    <a:lnTo>
                      <a:pt x="56" y="162"/>
                    </a:lnTo>
                    <a:lnTo>
                      <a:pt x="67" y="149"/>
                    </a:lnTo>
                    <a:lnTo>
                      <a:pt x="80" y="135"/>
                    </a:lnTo>
                    <a:lnTo>
                      <a:pt x="92" y="124"/>
                    </a:lnTo>
                    <a:lnTo>
                      <a:pt x="103" y="111"/>
                    </a:lnTo>
                    <a:lnTo>
                      <a:pt x="115" y="99"/>
                    </a:lnTo>
                    <a:lnTo>
                      <a:pt x="126" y="86"/>
                    </a:lnTo>
                    <a:lnTo>
                      <a:pt x="137" y="73"/>
                    </a:lnTo>
                    <a:lnTo>
                      <a:pt x="151" y="61"/>
                    </a:lnTo>
                    <a:lnTo>
                      <a:pt x="162" y="48"/>
                    </a:lnTo>
                    <a:lnTo>
                      <a:pt x="175" y="34"/>
                    </a:lnTo>
                    <a:lnTo>
                      <a:pt x="191" y="19"/>
                    </a:lnTo>
                    <a:lnTo>
                      <a:pt x="206" y="6"/>
                    </a:lnTo>
                    <a:lnTo>
                      <a:pt x="210" y="0"/>
                    </a:lnTo>
                    <a:lnTo>
                      <a:pt x="215" y="0"/>
                    </a:lnTo>
                    <a:lnTo>
                      <a:pt x="221" y="2"/>
                    </a:lnTo>
                    <a:lnTo>
                      <a:pt x="225" y="4"/>
                    </a:lnTo>
                    <a:lnTo>
                      <a:pt x="227" y="8"/>
                    </a:lnTo>
                    <a:lnTo>
                      <a:pt x="229" y="14"/>
                    </a:lnTo>
                    <a:lnTo>
                      <a:pt x="229" y="17"/>
                    </a:lnTo>
                    <a:lnTo>
                      <a:pt x="225" y="23"/>
                    </a:lnTo>
                    <a:lnTo>
                      <a:pt x="225" y="23"/>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7" name="Freeform 99"/>
              <p:cNvSpPr>
                <a:spLocks/>
              </p:cNvSpPr>
              <p:nvPr/>
            </p:nvSpPr>
            <p:spPr bwMode="auto">
              <a:xfrm>
                <a:off x="3199" y="2100"/>
                <a:ext cx="211" cy="25"/>
              </a:xfrm>
              <a:custGeom>
                <a:avLst/>
                <a:gdLst>
                  <a:gd name="T0" fmla="*/ 16 w 423"/>
                  <a:gd name="T1" fmla="*/ 0 h 52"/>
                  <a:gd name="T2" fmla="*/ 42 w 423"/>
                  <a:gd name="T3" fmla="*/ 0 h 52"/>
                  <a:gd name="T4" fmla="*/ 67 w 423"/>
                  <a:gd name="T5" fmla="*/ 0 h 52"/>
                  <a:gd name="T6" fmla="*/ 92 w 423"/>
                  <a:gd name="T7" fmla="*/ 0 h 52"/>
                  <a:gd name="T8" fmla="*/ 116 w 423"/>
                  <a:gd name="T9" fmla="*/ 2 h 52"/>
                  <a:gd name="T10" fmla="*/ 139 w 423"/>
                  <a:gd name="T11" fmla="*/ 2 h 52"/>
                  <a:gd name="T12" fmla="*/ 162 w 423"/>
                  <a:gd name="T13" fmla="*/ 2 h 52"/>
                  <a:gd name="T14" fmla="*/ 185 w 423"/>
                  <a:gd name="T15" fmla="*/ 4 h 52"/>
                  <a:gd name="T16" fmla="*/ 208 w 423"/>
                  <a:gd name="T17" fmla="*/ 6 h 52"/>
                  <a:gd name="T18" fmla="*/ 231 w 423"/>
                  <a:gd name="T19" fmla="*/ 6 h 52"/>
                  <a:gd name="T20" fmla="*/ 251 w 423"/>
                  <a:gd name="T21" fmla="*/ 6 h 52"/>
                  <a:gd name="T22" fmla="*/ 274 w 423"/>
                  <a:gd name="T23" fmla="*/ 6 h 52"/>
                  <a:gd name="T24" fmla="*/ 299 w 423"/>
                  <a:gd name="T25" fmla="*/ 8 h 52"/>
                  <a:gd name="T26" fmla="*/ 322 w 423"/>
                  <a:gd name="T27" fmla="*/ 10 h 52"/>
                  <a:gd name="T28" fmla="*/ 347 w 423"/>
                  <a:gd name="T29" fmla="*/ 10 h 52"/>
                  <a:gd name="T30" fmla="*/ 373 w 423"/>
                  <a:gd name="T31" fmla="*/ 10 h 52"/>
                  <a:gd name="T32" fmla="*/ 402 w 423"/>
                  <a:gd name="T33" fmla="*/ 10 h 52"/>
                  <a:gd name="T34" fmla="*/ 406 w 423"/>
                  <a:gd name="T35" fmla="*/ 10 h 52"/>
                  <a:gd name="T36" fmla="*/ 409 w 423"/>
                  <a:gd name="T37" fmla="*/ 12 h 52"/>
                  <a:gd name="T38" fmla="*/ 413 w 423"/>
                  <a:gd name="T39" fmla="*/ 14 h 52"/>
                  <a:gd name="T40" fmla="*/ 417 w 423"/>
                  <a:gd name="T41" fmla="*/ 17 h 52"/>
                  <a:gd name="T42" fmla="*/ 421 w 423"/>
                  <a:gd name="T43" fmla="*/ 23 h 52"/>
                  <a:gd name="T44" fmla="*/ 423 w 423"/>
                  <a:gd name="T45" fmla="*/ 31 h 52"/>
                  <a:gd name="T46" fmla="*/ 421 w 423"/>
                  <a:gd name="T47" fmla="*/ 38 h 52"/>
                  <a:gd name="T48" fmla="*/ 417 w 423"/>
                  <a:gd name="T49" fmla="*/ 46 h 52"/>
                  <a:gd name="T50" fmla="*/ 413 w 423"/>
                  <a:gd name="T51" fmla="*/ 48 h 52"/>
                  <a:gd name="T52" fmla="*/ 409 w 423"/>
                  <a:gd name="T53" fmla="*/ 50 h 52"/>
                  <a:gd name="T54" fmla="*/ 406 w 423"/>
                  <a:gd name="T55" fmla="*/ 52 h 52"/>
                  <a:gd name="T56" fmla="*/ 402 w 423"/>
                  <a:gd name="T57" fmla="*/ 52 h 52"/>
                  <a:gd name="T58" fmla="*/ 373 w 423"/>
                  <a:gd name="T59" fmla="*/ 52 h 52"/>
                  <a:gd name="T60" fmla="*/ 347 w 423"/>
                  <a:gd name="T61" fmla="*/ 50 h 52"/>
                  <a:gd name="T62" fmla="*/ 322 w 423"/>
                  <a:gd name="T63" fmla="*/ 50 h 52"/>
                  <a:gd name="T64" fmla="*/ 299 w 423"/>
                  <a:gd name="T65" fmla="*/ 48 h 52"/>
                  <a:gd name="T66" fmla="*/ 274 w 423"/>
                  <a:gd name="T67" fmla="*/ 46 h 52"/>
                  <a:gd name="T68" fmla="*/ 251 w 423"/>
                  <a:gd name="T69" fmla="*/ 44 h 52"/>
                  <a:gd name="T70" fmla="*/ 231 w 423"/>
                  <a:gd name="T71" fmla="*/ 42 h 52"/>
                  <a:gd name="T72" fmla="*/ 208 w 423"/>
                  <a:gd name="T73" fmla="*/ 40 h 52"/>
                  <a:gd name="T74" fmla="*/ 185 w 423"/>
                  <a:gd name="T75" fmla="*/ 38 h 52"/>
                  <a:gd name="T76" fmla="*/ 162 w 423"/>
                  <a:gd name="T77" fmla="*/ 36 h 52"/>
                  <a:gd name="T78" fmla="*/ 139 w 423"/>
                  <a:gd name="T79" fmla="*/ 34 h 52"/>
                  <a:gd name="T80" fmla="*/ 116 w 423"/>
                  <a:gd name="T81" fmla="*/ 33 h 52"/>
                  <a:gd name="T82" fmla="*/ 92 w 423"/>
                  <a:gd name="T83" fmla="*/ 31 h 52"/>
                  <a:gd name="T84" fmla="*/ 67 w 423"/>
                  <a:gd name="T85" fmla="*/ 31 h 52"/>
                  <a:gd name="T86" fmla="*/ 42 w 423"/>
                  <a:gd name="T87" fmla="*/ 31 h 52"/>
                  <a:gd name="T88" fmla="*/ 16 w 423"/>
                  <a:gd name="T89" fmla="*/ 31 h 52"/>
                  <a:gd name="T90" fmla="*/ 8 w 423"/>
                  <a:gd name="T91" fmla="*/ 29 h 52"/>
                  <a:gd name="T92" fmla="*/ 4 w 423"/>
                  <a:gd name="T93" fmla="*/ 25 h 52"/>
                  <a:gd name="T94" fmla="*/ 0 w 423"/>
                  <a:gd name="T95" fmla="*/ 21 h 52"/>
                  <a:gd name="T96" fmla="*/ 0 w 423"/>
                  <a:gd name="T97" fmla="*/ 15 h 52"/>
                  <a:gd name="T98" fmla="*/ 0 w 423"/>
                  <a:gd name="T99" fmla="*/ 10 h 52"/>
                  <a:gd name="T100" fmla="*/ 4 w 423"/>
                  <a:gd name="T101" fmla="*/ 4 h 52"/>
                  <a:gd name="T102" fmla="*/ 8 w 423"/>
                  <a:gd name="T103" fmla="*/ 2 h 52"/>
                  <a:gd name="T104" fmla="*/ 16 w 423"/>
                  <a:gd name="T105" fmla="*/ 0 h 52"/>
                  <a:gd name="T106" fmla="*/ 16 w 423"/>
                  <a:gd name="T10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3" h="52">
                    <a:moveTo>
                      <a:pt x="16" y="0"/>
                    </a:moveTo>
                    <a:lnTo>
                      <a:pt x="42" y="0"/>
                    </a:lnTo>
                    <a:lnTo>
                      <a:pt x="67" y="0"/>
                    </a:lnTo>
                    <a:lnTo>
                      <a:pt x="92" y="0"/>
                    </a:lnTo>
                    <a:lnTo>
                      <a:pt x="116" y="2"/>
                    </a:lnTo>
                    <a:lnTo>
                      <a:pt x="139" y="2"/>
                    </a:lnTo>
                    <a:lnTo>
                      <a:pt x="162" y="2"/>
                    </a:lnTo>
                    <a:lnTo>
                      <a:pt x="185" y="4"/>
                    </a:lnTo>
                    <a:lnTo>
                      <a:pt x="208" y="6"/>
                    </a:lnTo>
                    <a:lnTo>
                      <a:pt x="231" y="6"/>
                    </a:lnTo>
                    <a:lnTo>
                      <a:pt x="251" y="6"/>
                    </a:lnTo>
                    <a:lnTo>
                      <a:pt x="274" y="6"/>
                    </a:lnTo>
                    <a:lnTo>
                      <a:pt x="299" y="8"/>
                    </a:lnTo>
                    <a:lnTo>
                      <a:pt x="322" y="10"/>
                    </a:lnTo>
                    <a:lnTo>
                      <a:pt x="347" y="10"/>
                    </a:lnTo>
                    <a:lnTo>
                      <a:pt x="373" y="10"/>
                    </a:lnTo>
                    <a:lnTo>
                      <a:pt x="402" y="10"/>
                    </a:lnTo>
                    <a:lnTo>
                      <a:pt x="406" y="10"/>
                    </a:lnTo>
                    <a:lnTo>
                      <a:pt x="409" y="12"/>
                    </a:lnTo>
                    <a:lnTo>
                      <a:pt x="413" y="14"/>
                    </a:lnTo>
                    <a:lnTo>
                      <a:pt x="417" y="17"/>
                    </a:lnTo>
                    <a:lnTo>
                      <a:pt x="421" y="23"/>
                    </a:lnTo>
                    <a:lnTo>
                      <a:pt x="423" y="31"/>
                    </a:lnTo>
                    <a:lnTo>
                      <a:pt x="421" y="38"/>
                    </a:lnTo>
                    <a:lnTo>
                      <a:pt x="417" y="46"/>
                    </a:lnTo>
                    <a:lnTo>
                      <a:pt x="413" y="48"/>
                    </a:lnTo>
                    <a:lnTo>
                      <a:pt x="409" y="50"/>
                    </a:lnTo>
                    <a:lnTo>
                      <a:pt x="406" y="52"/>
                    </a:lnTo>
                    <a:lnTo>
                      <a:pt x="402" y="52"/>
                    </a:lnTo>
                    <a:lnTo>
                      <a:pt x="373" y="52"/>
                    </a:lnTo>
                    <a:lnTo>
                      <a:pt x="347" y="50"/>
                    </a:lnTo>
                    <a:lnTo>
                      <a:pt x="322" y="50"/>
                    </a:lnTo>
                    <a:lnTo>
                      <a:pt x="299" y="48"/>
                    </a:lnTo>
                    <a:lnTo>
                      <a:pt x="274" y="46"/>
                    </a:lnTo>
                    <a:lnTo>
                      <a:pt x="251" y="44"/>
                    </a:lnTo>
                    <a:lnTo>
                      <a:pt x="231" y="42"/>
                    </a:lnTo>
                    <a:lnTo>
                      <a:pt x="208" y="40"/>
                    </a:lnTo>
                    <a:lnTo>
                      <a:pt x="185" y="38"/>
                    </a:lnTo>
                    <a:lnTo>
                      <a:pt x="162" y="36"/>
                    </a:lnTo>
                    <a:lnTo>
                      <a:pt x="139" y="34"/>
                    </a:lnTo>
                    <a:lnTo>
                      <a:pt x="116" y="33"/>
                    </a:lnTo>
                    <a:lnTo>
                      <a:pt x="92" y="31"/>
                    </a:lnTo>
                    <a:lnTo>
                      <a:pt x="67" y="31"/>
                    </a:lnTo>
                    <a:lnTo>
                      <a:pt x="42" y="31"/>
                    </a:lnTo>
                    <a:lnTo>
                      <a:pt x="16" y="31"/>
                    </a:lnTo>
                    <a:lnTo>
                      <a:pt x="8" y="29"/>
                    </a:lnTo>
                    <a:lnTo>
                      <a:pt x="4" y="25"/>
                    </a:lnTo>
                    <a:lnTo>
                      <a:pt x="0" y="21"/>
                    </a:lnTo>
                    <a:lnTo>
                      <a:pt x="0" y="15"/>
                    </a:lnTo>
                    <a:lnTo>
                      <a:pt x="0" y="10"/>
                    </a:lnTo>
                    <a:lnTo>
                      <a:pt x="4" y="4"/>
                    </a:lnTo>
                    <a:lnTo>
                      <a:pt x="8" y="2"/>
                    </a:lnTo>
                    <a:lnTo>
                      <a:pt x="16" y="0"/>
                    </a:lnTo>
                    <a:lnTo>
                      <a:pt x="16" y="0"/>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8" name="Freeform 100"/>
              <p:cNvSpPr>
                <a:spLocks/>
              </p:cNvSpPr>
              <p:nvPr/>
            </p:nvSpPr>
            <p:spPr bwMode="auto">
              <a:xfrm>
                <a:off x="3394" y="2092"/>
                <a:ext cx="21" cy="289"/>
              </a:xfrm>
              <a:custGeom>
                <a:avLst/>
                <a:gdLst>
                  <a:gd name="T0" fmla="*/ 25 w 42"/>
                  <a:gd name="T1" fmla="*/ 13 h 578"/>
                  <a:gd name="T2" fmla="*/ 23 w 42"/>
                  <a:gd name="T3" fmla="*/ 23 h 578"/>
                  <a:gd name="T4" fmla="*/ 25 w 42"/>
                  <a:gd name="T5" fmla="*/ 40 h 578"/>
                  <a:gd name="T6" fmla="*/ 25 w 42"/>
                  <a:gd name="T7" fmla="*/ 63 h 578"/>
                  <a:gd name="T8" fmla="*/ 27 w 42"/>
                  <a:gd name="T9" fmla="*/ 89 h 578"/>
                  <a:gd name="T10" fmla="*/ 29 w 42"/>
                  <a:gd name="T11" fmla="*/ 120 h 578"/>
                  <a:gd name="T12" fmla="*/ 31 w 42"/>
                  <a:gd name="T13" fmla="*/ 154 h 578"/>
                  <a:gd name="T14" fmla="*/ 33 w 42"/>
                  <a:gd name="T15" fmla="*/ 190 h 578"/>
                  <a:gd name="T16" fmla="*/ 37 w 42"/>
                  <a:gd name="T17" fmla="*/ 230 h 578"/>
                  <a:gd name="T18" fmla="*/ 37 w 42"/>
                  <a:gd name="T19" fmla="*/ 270 h 578"/>
                  <a:gd name="T20" fmla="*/ 38 w 42"/>
                  <a:gd name="T21" fmla="*/ 316 h 578"/>
                  <a:gd name="T22" fmla="*/ 40 w 42"/>
                  <a:gd name="T23" fmla="*/ 358 h 578"/>
                  <a:gd name="T24" fmla="*/ 42 w 42"/>
                  <a:gd name="T25" fmla="*/ 401 h 578"/>
                  <a:gd name="T26" fmla="*/ 40 w 42"/>
                  <a:gd name="T27" fmla="*/ 445 h 578"/>
                  <a:gd name="T28" fmla="*/ 40 w 42"/>
                  <a:gd name="T29" fmla="*/ 487 h 578"/>
                  <a:gd name="T30" fmla="*/ 40 w 42"/>
                  <a:gd name="T31" fmla="*/ 527 h 578"/>
                  <a:gd name="T32" fmla="*/ 38 w 42"/>
                  <a:gd name="T33" fmla="*/ 565 h 578"/>
                  <a:gd name="T34" fmla="*/ 37 w 42"/>
                  <a:gd name="T35" fmla="*/ 569 h 578"/>
                  <a:gd name="T36" fmla="*/ 37 w 42"/>
                  <a:gd name="T37" fmla="*/ 572 h 578"/>
                  <a:gd name="T38" fmla="*/ 33 w 42"/>
                  <a:gd name="T39" fmla="*/ 574 h 578"/>
                  <a:gd name="T40" fmla="*/ 31 w 42"/>
                  <a:gd name="T41" fmla="*/ 576 h 578"/>
                  <a:gd name="T42" fmla="*/ 25 w 42"/>
                  <a:gd name="T43" fmla="*/ 578 h 578"/>
                  <a:gd name="T44" fmla="*/ 17 w 42"/>
                  <a:gd name="T45" fmla="*/ 578 h 578"/>
                  <a:gd name="T46" fmla="*/ 10 w 42"/>
                  <a:gd name="T47" fmla="*/ 576 h 578"/>
                  <a:gd name="T48" fmla="*/ 4 w 42"/>
                  <a:gd name="T49" fmla="*/ 571 h 578"/>
                  <a:gd name="T50" fmla="*/ 2 w 42"/>
                  <a:gd name="T51" fmla="*/ 567 h 578"/>
                  <a:gd name="T52" fmla="*/ 0 w 42"/>
                  <a:gd name="T53" fmla="*/ 565 h 578"/>
                  <a:gd name="T54" fmla="*/ 0 w 42"/>
                  <a:gd name="T55" fmla="*/ 561 h 578"/>
                  <a:gd name="T56" fmla="*/ 2 w 42"/>
                  <a:gd name="T57" fmla="*/ 557 h 578"/>
                  <a:gd name="T58" fmla="*/ 0 w 42"/>
                  <a:gd name="T59" fmla="*/ 517 h 578"/>
                  <a:gd name="T60" fmla="*/ 0 w 42"/>
                  <a:gd name="T61" fmla="*/ 475 h 578"/>
                  <a:gd name="T62" fmla="*/ 0 w 42"/>
                  <a:gd name="T63" fmla="*/ 434 h 578"/>
                  <a:gd name="T64" fmla="*/ 0 w 42"/>
                  <a:gd name="T65" fmla="*/ 392 h 578"/>
                  <a:gd name="T66" fmla="*/ 0 w 42"/>
                  <a:gd name="T67" fmla="*/ 348 h 578"/>
                  <a:gd name="T68" fmla="*/ 0 w 42"/>
                  <a:gd name="T69" fmla="*/ 306 h 578"/>
                  <a:gd name="T70" fmla="*/ 0 w 42"/>
                  <a:gd name="T71" fmla="*/ 262 h 578"/>
                  <a:gd name="T72" fmla="*/ 0 w 42"/>
                  <a:gd name="T73" fmla="*/ 223 h 578"/>
                  <a:gd name="T74" fmla="*/ 0 w 42"/>
                  <a:gd name="T75" fmla="*/ 183 h 578"/>
                  <a:gd name="T76" fmla="*/ 0 w 42"/>
                  <a:gd name="T77" fmla="*/ 148 h 578"/>
                  <a:gd name="T78" fmla="*/ 0 w 42"/>
                  <a:gd name="T79" fmla="*/ 114 h 578"/>
                  <a:gd name="T80" fmla="*/ 0 w 42"/>
                  <a:gd name="T81" fmla="*/ 86 h 578"/>
                  <a:gd name="T82" fmla="*/ 0 w 42"/>
                  <a:gd name="T83" fmla="*/ 59 h 578"/>
                  <a:gd name="T84" fmla="*/ 2 w 42"/>
                  <a:gd name="T85" fmla="*/ 38 h 578"/>
                  <a:gd name="T86" fmla="*/ 2 w 42"/>
                  <a:gd name="T87" fmla="*/ 21 h 578"/>
                  <a:gd name="T88" fmla="*/ 4 w 42"/>
                  <a:gd name="T89" fmla="*/ 11 h 578"/>
                  <a:gd name="T90" fmla="*/ 4 w 42"/>
                  <a:gd name="T91" fmla="*/ 6 h 578"/>
                  <a:gd name="T92" fmla="*/ 6 w 42"/>
                  <a:gd name="T93" fmla="*/ 2 h 578"/>
                  <a:gd name="T94" fmla="*/ 10 w 42"/>
                  <a:gd name="T95" fmla="*/ 0 h 578"/>
                  <a:gd name="T96" fmla="*/ 14 w 42"/>
                  <a:gd name="T97" fmla="*/ 0 h 578"/>
                  <a:gd name="T98" fmla="*/ 17 w 42"/>
                  <a:gd name="T99" fmla="*/ 2 h 578"/>
                  <a:gd name="T100" fmla="*/ 21 w 42"/>
                  <a:gd name="T101" fmla="*/ 4 h 578"/>
                  <a:gd name="T102" fmla="*/ 23 w 42"/>
                  <a:gd name="T103" fmla="*/ 8 h 578"/>
                  <a:gd name="T104" fmla="*/ 25 w 42"/>
                  <a:gd name="T105" fmla="*/ 13 h 578"/>
                  <a:gd name="T106" fmla="*/ 25 w 42"/>
                  <a:gd name="T107" fmla="*/ 1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578">
                    <a:moveTo>
                      <a:pt x="25" y="13"/>
                    </a:moveTo>
                    <a:lnTo>
                      <a:pt x="23" y="23"/>
                    </a:lnTo>
                    <a:lnTo>
                      <a:pt x="25" y="40"/>
                    </a:lnTo>
                    <a:lnTo>
                      <a:pt x="25" y="63"/>
                    </a:lnTo>
                    <a:lnTo>
                      <a:pt x="27" y="89"/>
                    </a:lnTo>
                    <a:lnTo>
                      <a:pt x="29" y="120"/>
                    </a:lnTo>
                    <a:lnTo>
                      <a:pt x="31" y="154"/>
                    </a:lnTo>
                    <a:lnTo>
                      <a:pt x="33" y="190"/>
                    </a:lnTo>
                    <a:lnTo>
                      <a:pt x="37" y="230"/>
                    </a:lnTo>
                    <a:lnTo>
                      <a:pt x="37" y="270"/>
                    </a:lnTo>
                    <a:lnTo>
                      <a:pt x="38" y="316"/>
                    </a:lnTo>
                    <a:lnTo>
                      <a:pt x="40" y="358"/>
                    </a:lnTo>
                    <a:lnTo>
                      <a:pt x="42" y="401"/>
                    </a:lnTo>
                    <a:lnTo>
                      <a:pt x="40" y="445"/>
                    </a:lnTo>
                    <a:lnTo>
                      <a:pt x="40" y="487"/>
                    </a:lnTo>
                    <a:lnTo>
                      <a:pt x="40" y="527"/>
                    </a:lnTo>
                    <a:lnTo>
                      <a:pt x="38" y="565"/>
                    </a:lnTo>
                    <a:lnTo>
                      <a:pt x="37" y="569"/>
                    </a:lnTo>
                    <a:lnTo>
                      <a:pt x="37" y="572"/>
                    </a:lnTo>
                    <a:lnTo>
                      <a:pt x="33" y="574"/>
                    </a:lnTo>
                    <a:lnTo>
                      <a:pt x="31" y="576"/>
                    </a:lnTo>
                    <a:lnTo>
                      <a:pt x="25" y="578"/>
                    </a:lnTo>
                    <a:lnTo>
                      <a:pt x="17" y="578"/>
                    </a:lnTo>
                    <a:lnTo>
                      <a:pt x="10" y="576"/>
                    </a:lnTo>
                    <a:lnTo>
                      <a:pt x="4" y="571"/>
                    </a:lnTo>
                    <a:lnTo>
                      <a:pt x="2" y="567"/>
                    </a:lnTo>
                    <a:lnTo>
                      <a:pt x="0" y="565"/>
                    </a:lnTo>
                    <a:lnTo>
                      <a:pt x="0" y="561"/>
                    </a:lnTo>
                    <a:lnTo>
                      <a:pt x="2" y="557"/>
                    </a:lnTo>
                    <a:lnTo>
                      <a:pt x="0" y="517"/>
                    </a:lnTo>
                    <a:lnTo>
                      <a:pt x="0" y="475"/>
                    </a:lnTo>
                    <a:lnTo>
                      <a:pt x="0" y="434"/>
                    </a:lnTo>
                    <a:lnTo>
                      <a:pt x="0" y="392"/>
                    </a:lnTo>
                    <a:lnTo>
                      <a:pt x="0" y="348"/>
                    </a:lnTo>
                    <a:lnTo>
                      <a:pt x="0" y="306"/>
                    </a:lnTo>
                    <a:lnTo>
                      <a:pt x="0" y="262"/>
                    </a:lnTo>
                    <a:lnTo>
                      <a:pt x="0" y="223"/>
                    </a:lnTo>
                    <a:lnTo>
                      <a:pt x="0" y="183"/>
                    </a:lnTo>
                    <a:lnTo>
                      <a:pt x="0" y="148"/>
                    </a:lnTo>
                    <a:lnTo>
                      <a:pt x="0" y="114"/>
                    </a:lnTo>
                    <a:lnTo>
                      <a:pt x="0" y="86"/>
                    </a:lnTo>
                    <a:lnTo>
                      <a:pt x="0" y="59"/>
                    </a:lnTo>
                    <a:lnTo>
                      <a:pt x="2" y="38"/>
                    </a:lnTo>
                    <a:lnTo>
                      <a:pt x="2" y="21"/>
                    </a:lnTo>
                    <a:lnTo>
                      <a:pt x="4" y="11"/>
                    </a:lnTo>
                    <a:lnTo>
                      <a:pt x="4" y="6"/>
                    </a:lnTo>
                    <a:lnTo>
                      <a:pt x="6" y="2"/>
                    </a:lnTo>
                    <a:lnTo>
                      <a:pt x="10" y="0"/>
                    </a:lnTo>
                    <a:lnTo>
                      <a:pt x="14" y="0"/>
                    </a:lnTo>
                    <a:lnTo>
                      <a:pt x="17" y="2"/>
                    </a:lnTo>
                    <a:lnTo>
                      <a:pt x="21" y="4"/>
                    </a:lnTo>
                    <a:lnTo>
                      <a:pt x="23" y="8"/>
                    </a:lnTo>
                    <a:lnTo>
                      <a:pt x="25" y="13"/>
                    </a:lnTo>
                    <a:lnTo>
                      <a:pt x="25" y="13"/>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9" name="Freeform 101"/>
              <p:cNvSpPr>
                <a:spLocks/>
              </p:cNvSpPr>
              <p:nvPr/>
            </p:nvSpPr>
            <p:spPr bwMode="auto">
              <a:xfrm>
                <a:off x="3202" y="2100"/>
                <a:ext cx="24" cy="269"/>
              </a:xfrm>
              <a:custGeom>
                <a:avLst/>
                <a:gdLst>
                  <a:gd name="T0" fmla="*/ 27 w 48"/>
                  <a:gd name="T1" fmla="*/ 31 h 538"/>
                  <a:gd name="T2" fmla="*/ 27 w 48"/>
                  <a:gd name="T3" fmla="*/ 61 h 538"/>
                  <a:gd name="T4" fmla="*/ 30 w 48"/>
                  <a:gd name="T5" fmla="*/ 92 h 538"/>
                  <a:gd name="T6" fmla="*/ 34 w 48"/>
                  <a:gd name="T7" fmla="*/ 120 h 538"/>
                  <a:gd name="T8" fmla="*/ 38 w 48"/>
                  <a:gd name="T9" fmla="*/ 149 h 538"/>
                  <a:gd name="T10" fmla="*/ 42 w 48"/>
                  <a:gd name="T11" fmla="*/ 177 h 538"/>
                  <a:gd name="T12" fmla="*/ 46 w 48"/>
                  <a:gd name="T13" fmla="*/ 208 h 538"/>
                  <a:gd name="T14" fmla="*/ 48 w 48"/>
                  <a:gd name="T15" fmla="*/ 240 h 538"/>
                  <a:gd name="T16" fmla="*/ 48 w 48"/>
                  <a:gd name="T17" fmla="*/ 278 h 538"/>
                  <a:gd name="T18" fmla="*/ 48 w 48"/>
                  <a:gd name="T19" fmla="*/ 314 h 538"/>
                  <a:gd name="T20" fmla="*/ 46 w 48"/>
                  <a:gd name="T21" fmla="*/ 346 h 538"/>
                  <a:gd name="T22" fmla="*/ 46 w 48"/>
                  <a:gd name="T23" fmla="*/ 379 h 538"/>
                  <a:gd name="T24" fmla="*/ 44 w 48"/>
                  <a:gd name="T25" fmla="*/ 409 h 538"/>
                  <a:gd name="T26" fmla="*/ 44 w 48"/>
                  <a:gd name="T27" fmla="*/ 441 h 538"/>
                  <a:gd name="T28" fmla="*/ 42 w 48"/>
                  <a:gd name="T29" fmla="*/ 474 h 538"/>
                  <a:gd name="T30" fmla="*/ 42 w 48"/>
                  <a:gd name="T31" fmla="*/ 510 h 538"/>
                  <a:gd name="T32" fmla="*/ 42 w 48"/>
                  <a:gd name="T33" fmla="*/ 533 h 538"/>
                  <a:gd name="T34" fmla="*/ 36 w 48"/>
                  <a:gd name="T35" fmla="*/ 537 h 538"/>
                  <a:gd name="T36" fmla="*/ 30 w 48"/>
                  <a:gd name="T37" fmla="*/ 537 h 538"/>
                  <a:gd name="T38" fmla="*/ 25 w 48"/>
                  <a:gd name="T39" fmla="*/ 533 h 538"/>
                  <a:gd name="T40" fmla="*/ 23 w 48"/>
                  <a:gd name="T41" fmla="*/ 510 h 538"/>
                  <a:gd name="T42" fmla="*/ 23 w 48"/>
                  <a:gd name="T43" fmla="*/ 474 h 538"/>
                  <a:gd name="T44" fmla="*/ 19 w 48"/>
                  <a:gd name="T45" fmla="*/ 441 h 538"/>
                  <a:gd name="T46" fmla="*/ 17 w 48"/>
                  <a:gd name="T47" fmla="*/ 409 h 538"/>
                  <a:gd name="T48" fmla="*/ 15 w 48"/>
                  <a:gd name="T49" fmla="*/ 379 h 538"/>
                  <a:gd name="T50" fmla="*/ 11 w 48"/>
                  <a:gd name="T51" fmla="*/ 346 h 538"/>
                  <a:gd name="T52" fmla="*/ 11 w 48"/>
                  <a:gd name="T53" fmla="*/ 314 h 538"/>
                  <a:gd name="T54" fmla="*/ 9 w 48"/>
                  <a:gd name="T55" fmla="*/ 278 h 538"/>
                  <a:gd name="T56" fmla="*/ 9 w 48"/>
                  <a:gd name="T57" fmla="*/ 240 h 538"/>
                  <a:gd name="T58" fmla="*/ 8 w 48"/>
                  <a:gd name="T59" fmla="*/ 208 h 538"/>
                  <a:gd name="T60" fmla="*/ 6 w 48"/>
                  <a:gd name="T61" fmla="*/ 177 h 538"/>
                  <a:gd name="T62" fmla="*/ 6 w 48"/>
                  <a:gd name="T63" fmla="*/ 149 h 538"/>
                  <a:gd name="T64" fmla="*/ 4 w 48"/>
                  <a:gd name="T65" fmla="*/ 120 h 538"/>
                  <a:gd name="T66" fmla="*/ 2 w 48"/>
                  <a:gd name="T67" fmla="*/ 92 h 538"/>
                  <a:gd name="T68" fmla="*/ 0 w 48"/>
                  <a:gd name="T69" fmla="*/ 61 h 538"/>
                  <a:gd name="T70" fmla="*/ 0 w 48"/>
                  <a:gd name="T71" fmla="*/ 31 h 538"/>
                  <a:gd name="T72" fmla="*/ 0 w 48"/>
                  <a:gd name="T73" fmla="*/ 6 h 538"/>
                  <a:gd name="T74" fmla="*/ 8 w 48"/>
                  <a:gd name="T75" fmla="*/ 0 h 538"/>
                  <a:gd name="T76" fmla="*/ 17 w 48"/>
                  <a:gd name="T77" fmla="*/ 0 h 538"/>
                  <a:gd name="T78" fmla="*/ 25 w 48"/>
                  <a:gd name="T79" fmla="*/ 6 h 538"/>
                  <a:gd name="T80" fmla="*/ 27 w 48"/>
                  <a:gd name="T81" fmla="*/ 1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538">
                    <a:moveTo>
                      <a:pt x="27" y="14"/>
                    </a:moveTo>
                    <a:lnTo>
                      <a:pt x="27" y="31"/>
                    </a:lnTo>
                    <a:lnTo>
                      <a:pt x="27" y="46"/>
                    </a:lnTo>
                    <a:lnTo>
                      <a:pt x="27" y="61"/>
                    </a:lnTo>
                    <a:lnTo>
                      <a:pt x="28" y="78"/>
                    </a:lnTo>
                    <a:lnTo>
                      <a:pt x="30" y="92"/>
                    </a:lnTo>
                    <a:lnTo>
                      <a:pt x="32" y="107"/>
                    </a:lnTo>
                    <a:lnTo>
                      <a:pt x="34" y="120"/>
                    </a:lnTo>
                    <a:lnTo>
                      <a:pt x="38" y="135"/>
                    </a:lnTo>
                    <a:lnTo>
                      <a:pt x="38" y="149"/>
                    </a:lnTo>
                    <a:lnTo>
                      <a:pt x="42" y="164"/>
                    </a:lnTo>
                    <a:lnTo>
                      <a:pt x="42" y="177"/>
                    </a:lnTo>
                    <a:lnTo>
                      <a:pt x="44" y="192"/>
                    </a:lnTo>
                    <a:lnTo>
                      <a:pt x="46" y="208"/>
                    </a:lnTo>
                    <a:lnTo>
                      <a:pt x="48" y="223"/>
                    </a:lnTo>
                    <a:lnTo>
                      <a:pt x="48" y="240"/>
                    </a:lnTo>
                    <a:lnTo>
                      <a:pt x="48" y="257"/>
                    </a:lnTo>
                    <a:lnTo>
                      <a:pt x="48" y="278"/>
                    </a:lnTo>
                    <a:lnTo>
                      <a:pt x="48" y="297"/>
                    </a:lnTo>
                    <a:lnTo>
                      <a:pt x="48" y="314"/>
                    </a:lnTo>
                    <a:lnTo>
                      <a:pt x="48" y="331"/>
                    </a:lnTo>
                    <a:lnTo>
                      <a:pt x="46" y="346"/>
                    </a:lnTo>
                    <a:lnTo>
                      <a:pt x="46" y="363"/>
                    </a:lnTo>
                    <a:lnTo>
                      <a:pt x="46" y="379"/>
                    </a:lnTo>
                    <a:lnTo>
                      <a:pt x="46" y="394"/>
                    </a:lnTo>
                    <a:lnTo>
                      <a:pt x="44" y="409"/>
                    </a:lnTo>
                    <a:lnTo>
                      <a:pt x="44" y="424"/>
                    </a:lnTo>
                    <a:lnTo>
                      <a:pt x="44" y="441"/>
                    </a:lnTo>
                    <a:lnTo>
                      <a:pt x="44" y="457"/>
                    </a:lnTo>
                    <a:lnTo>
                      <a:pt x="42" y="474"/>
                    </a:lnTo>
                    <a:lnTo>
                      <a:pt x="42" y="491"/>
                    </a:lnTo>
                    <a:lnTo>
                      <a:pt x="42" y="510"/>
                    </a:lnTo>
                    <a:lnTo>
                      <a:pt x="42" y="529"/>
                    </a:lnTo>
                    <a:lnTo>
                      <a:pt x="42" y="533"/>
                    </a:lnTo>
                    <a:lnTo>
                      <a:pt x="40" y="537"/>
                    </a:lnTo>
                    <a:lnTo>
                      <a:pt x="36" y="537"/>
                    </a:lnTo>
                    <a:lnTo>
                      <a:pt x="34" y="538"/>
                    </a:lnTo>
                    <a:lnTo>
                      <a:pt x="30" y="537"/>
                    </a:lnTo>
                    <a:lnTo>
                      <a:pt x="27" y="537"/>
                    </a:lnTo>
                    <a:lnTo>
                      <a:pt x="25" y="533"/>
                    </a:lnTo>
                    <a:lnTo>
                      <a:pt x="25" y="529"/>
                    </a:lnTo>
                    <a:lnTo>
                      <a:pt x="23" y="510"/>
                    </a:lnTo>
                    <a:lnTo>
                      <a:pt x="23" y="491"/>
                    </a:lnTo>
                    <a:lnTo>
                      <a:pt x="23" y="474"/>
                    </a:lnTo>
                    <a:lnTo>
                      <a:pt x="21" y="457"/>
                    </a:lnTo>
                    <a:lnTo>
                      <a:pt x="19" y="441"/>
                    </a:lnTo>
                    <a:lnTo>
                      <a:pt x="19" y="424"/>
                    </a:lnTo>
                    <a:lnTo>
                      <a:pt x="17" y="409"/>
                    </a:lnTo>
                    <a:lnTo>
                      <a:pt x="17" y="394"/>
                    </a:lnTo>
                    <a:lnTo>
                      <a:pt x="15" y="379"/>
                    </a:lnTo>
                    <a:lnTo>
                      <a:pt x="13" y="363"/>
                    </a:lnTo>
                    <a:lnTo>
                      <a:pt x="11" y="346"/>
                    </a:lnTo>
                    <a:lnTo>
                      <a:pt x="11" y="331"/>
                    </a:lnTo>
                    <a:lnTo>
                      <a:pt x="11" y="314"/>
                    </a:lnTo>
                    <a:lnTo>
                      <a:pt x="9" y="297"/>
                    </a:lnTo>
                    <a:lnTo>
                      <a:pt x="9" y="278"/>
                    </a:lnTo>
                    <a:lnTo>
                      <a:pt x="9" y="257"/>
                    </a:lnTo>
                    <a:lnTo>
                      <a:pt x="9" y="240"/>
                    </a:lnTo>
                    <a:lnTo>
                      <a:pt x="9" y="223"/>
                    </a:lnTo>
                    <a:lnTo>
                      <a:pt x="8" y="208"/>
                    </a:lnTo>
                    <a:lnTo>
                      <a:pt x="8" y="192"/>
                    </a:lnTo>
                    <a:lnTo>
                      <a:pt x="6" y="177"/>
                    </a:lnTo>
                    <a:lnTo>
                      <a:pt x="6" y="164"/>
                    </a:lnTo>
                    <a:lnTo>
                      <a:pt x="6" y="149"/>
                    </a:lnTo>
                    <a:lnTo>
                      <a:pt x="6" y="135"/>
                    </a:lnTo>
                    <a:lnTo>
                      <a:pt x="4" y="120"/>
                    </a:lnTo>
                    <a:lnTo>
                      <a:pt x="2" y="107"/>
                    </a:lnTo>
                    <a:lnTo>
                      <a:pt x="2" y="92"/>
                    </a:lnTo>
                    <a:lnTo>
                      <a:pt x="0" y="78"/>
                    </a:lnTo>
                    <a:lnTo>
                      <a:pt x="0" y="61"/>
                    </a:lnTo>
                    <a:lnTo>
                      <a:pt x="0" y="46"/>
                    </a:lnTo>
                    <a:lnTo>
                      <a:pt x="0" y="31"/>
                    </a:lnTo>
                    <a:lnTo>
                      <a:pt x="0" y="14"/>
                    </a:lnTo>
                    <a:lnTo>
                      <a:pt x="0" y="6"/>
                    </a:lnTo>
                    <a:lnTo>
                      <a:pt x="4" y="2"/>
                    </a:lnTo>
                    <a:lnTo>
                      <a:pt x="8" y="0"/>
                    </a:lnTo>
                    <a:lnTo>
                      <a:pt x="13" y="0"/>
                    </a:lnTo>
                    <a:lnTo>
                      <a:pt x="17" y="0"/>
                    </a:lnTo>
                    <a:lnTo>
                      <a:pt x="21" y="2"/>
                    </a:lnTo>
                    <a:lnTo>
                      <a:pt x="25" y="6"/>
                    </a:lnTo>
                    <a:lnTo>
                      <a:pt x="27" y="14"/>
                    </a:lnTo>
                    <a:lnTo>
                      <a:pt x="27" y="14"/>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0" name="Freeform 102"/>
              <p:cNvSpPr>
                <a:spLocks/>
              </p:cNvSpPr>
              <p:nvPr/>
            </p:nvSpPr>
            <p:spPr bwMode="auto">
              <a:xfrm>
                <a:off x="3210" y="2167"/>
                <a:ext cx="169" cy="26"/>
              </a:xfrm>
              <a:custGeom>
                <a:avLst/>
                <a:gdLst>
                  <a:gd name="T0" fmla="*/ 31 w 339"/>
                  <a:gd name="T1" fmla="*/ 0 h 52"/>
                  <a:gd name="T2" fmla="*/ 57 w 339"/>
                  <a:gd name="T3" fmla="*/ 0 h 52"/>
                  <a:gd name="T4" fmla="*/ 80 w 339"/>
                  <a:gd name="T5" fmla="*/ 2 h 52"/>
                  <a:gd name="T6" fmla="*/ 103 w 339"/>
                  <a:gd name="T7" fmla="*/ 4 h 52"/>
                  <a:gd name="T8" fmla="*/ 126 w 339"/>
                  <a:gd name="T9" fmla="*/ 6 h 52"/>
                  <a:gd name="T10" fmla="*/ 149 w 339"/>
                  <a:gd name="T11" fmla="*/ 8 h 52"/>
                  <a:gd name="T12" fmla="*/ 171 w 339"/>
                  <a:gd name="T13" fmla="*/ 10 h 52"/>
                  <a:gd name="T14" fmla="*/ 198 w 339"/>
                  <a:gd name="T15" fmla="*/ 12 h 52"/>
                  <a:gd name="T16" fmla="*/ 221 w 339"/>
                  <a:gd name="T17" fmla="*/ 12 h 52"/>
                  <a:gd name="T18" fmla="*/ 236 w 339"/>
                  <a:gd name="T19" fmla="*/ 10 h 52"/>
                  <a:gd name="T20" fmla="*/ 249 w 339"/>
                  <a:gd name="T21" fmla="*/ 10 h 52"/>
                  <a:gd name="T22" fmla="*/ 263 w 339"/>
                  <a:gd name="T23" fmla="*/ 10 h 52"/>
                  <a:gd name="T24" fmla="*/ 276 w 339"/>
                  <a:gd name="T25" fmla="*/ 10 h 52"/>
                  <a:gd name="T26" fmla="*/ 287 w 339"/>
                  <a:gd name="T27" fmla="*/ 10 h 52"/>
                  <a:gd name="T28" fmla="*/ 301 w 339"/>
                  <a:gd name="T29" fmla="*/ 10 h 52"/>
                  <a:gd name="T30" fmla="*/ 316 w 339"/>
                  <a:gd name="T31" fmla="*/ 14 h 52"/>
                  <a:gd name="T32" fmla="*/ 331 w 339"/>
                  <a:gd name="T33" fmla="*/ 17 h 52"/>
                  <a:gd name="T34" fmla="*/ 339 w 339"/>
                  <a:gd name="T35" fmla="*/ 29 h 52"/>
                  <a:gd name="T36" fmla="*/ 337 w 339"/>
                  <a:gd name="T37" fmla="*/ 40 h 52"/>
                  <a:gd name="T38" fmla="*/ 326 w 339"/>
                  <a:gd name="T39" fmla="*/ 48 h 52"/>
                  <a:gd name="T40" fmla="*/ 310 w 339"/>
                  <a:gd name="T41" fmla="*/ 48 h 52"/>
                  <a:gd name="T42" fmla="*/ 297 w 339"/>
                  <a:gd name="T43" fmla="*/ 48 h 52"/>
                  <a:gd name="T44" fmla="*/ 284 w 339"/>
                  <a:gd name="T45" fmla="*/ 48 h 52"/>
                  <a:gd name="T46" fmla="*/ 272 w 339"/>
                  <a:gd name="T47" fmla="*/ 48 h 52"/>
                  <a:gd name="T48" fmla="*/ 261 w 339"/>
                  <a:gd name="T49" fmla="*/ 48 h 52"/>
                  <a:gd name="T50" fmla="*/ 248 w 339"/>
                  <a:gd name="T51" fmla="*/ 50 h 52"/>
                  <a:gd name="T52" fmla="*/ 236 w 339"/>
                  <a:gd name="T53" fmla="*/ 52 h 52"/>
                  <a:gd name="T54" fmla="*/ 221 w 339"/>
                  <a:gd name="T55" fmla="*/ 52 h 52"/>
                  <a:gd name="T56" fmla="*/ 198 w 339"/>
                  <a:gd name="T57" fmla="*/ 52 h 52"/>
                  <a:gd name="T58" fmla="*/ 171 w 339"/>
                  <a:gd name="T59" fmla="*/ 50 h 52"/>
                  <a:gd name="T60" fmla="*/ 150 w 339"/>
                  <a:gd name="T61" fmla="*/ 48 h 52"/>
                  <a:gd name="T62" fmla="*/ 128 w 339"/>
                  <a:gd name="T63" fmla="*/ 46 h 52"/>
                  <a:gd name="T64" fmla="*/ 105 w 339"/>
                  <a:gd name="T65" fmla="*/ 44 h 52"/>
                  <a:gd name="T66" fmla="*/ 82 w 339"/>
                  <a:gd name="T67" fmla="*/ 40 h 52"/>
                  <a:gd name="T68" fmla="*/ 59 w 339"/>
                  <a:gd name="T69" fmla="*/ 40 h 52"/>
                  <a:gd name="T70" fmla="*/ 33 w 339"/>
                  <a:gd name="T71" fmla="*/ 40 h 52"/>
                  <a:gd name="T72" fmla="*/ 15 w 339"/>
                  <a:gd name="T73" fmla="*/ 42 h 52"/>
                  <a:gd name="T74" fmla="*/ 8 w 339"/>
                  <a:gd name="T75" fmla="*/ 38 h 52"/>
                  <a:gd name="T76" fmla="*/ 0 w 339"/>
                  <a:gd name="T77" fmla="*/ 31 h 52"/>
                  <a:gd name="T78" fmla="*/ 0 w 339"/>
                  <a:gd name="T79" fmla="*/ 15 h 52"/>
                  <a:gd name="T80" fmla="*/ 6 w 339"/>
                  <a:gd name="T81" fmla="*/ 6 h 52"/>
                  <a:gd name="T82" fmla="*/ 12 w 339"/>
                  <a:gd name="T83" fmla="*/ 2 h 52"/>
                  <a:gd name="T84" fmla="*/ 17 w 339"/>
                  <a:gd name="T8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9" h="52">
                    <a:moveTo>
                      <a:pt x="17" y="2"/>
                    </a:moveTo>
                    <a:lnTo>
                      <a:pt x="31" y="0"/>
                    </a:lnTo>
                    <a:lnTo>
                      <a:pt x="44" y="0"/>
                    </a:lnTo>
                    <a:lnTo>
                      <a:pt x="57" y="0"/>
                    </a:lnTo>
                    <a:lnTo>
                      <a:pt x="69" y="2"/>
                    </a:lnTo>
                    <a:lnTo>
                      <a:pt x="80" y="2"/>
                    </a:lnTo>
                    <a:lnTo>
                      <a:pt x="91" y="2"/>
                    </a:lnTo>
                    <a:lnTo>
                      <a:pt x="103" y="4"/>
                    </a:lnTo>
                    <a:lnTo>
                      <a:pt x="114" y="6"/>
                    </a:lnTo>
                    <a:lnTo>
                      <a:pt x="126" y="6"/>
                    </a:lnTo>
                    <a:lnTo>
                      <a:pt x="137" y="8"/>
                    </a:lnTo>
                    <a:lnTo>
                      <a:pt x="149" y="8"/>
                    </a:lnTo>
                    <a:lnTo>
                      <a:pt x="160" y="10"/>
                    </a:lnTo>
                    <a:lnTo>
                      <a:pt x="171" y="10"/>
                    </a:lnTo>
                    <a:lnTo>
                      <a:pt x="185" y="10"/>
                    </a:lnTo>
                    <a:lnTo>
                      <a:pt x="198" y="12"/>
                    </a:lnTo>
                    <a:lnTo>
                      <a:pt x="215" y="12"/>
                    </a:lnTo>
                    <a:lnTo>
                      <a:pt x="221" y="12"/>
                    </a:lnTo>
                    <a:lnTo>
                      <a:pt x="228" y="12"/>
                    </a:lnTo>
                    <a:lnTo>
                      <a:pt x="236" y="10"/>
                    </a:lnTo>
                    <a:lnTo>
                      <a:pt x="244" y="10"/>
                    </a:lnTo>
                    <a:lnTo>
                      <a:pt x="249" y="10"/>
                    </a:lnTo>
                    <a:lnTo>
                      <a:pt x="255" y="10"/>
                    </a:lnTo>
                    <a:lnTo>
                      <a:pt x="263" y="10"/>
                    </a:lnTo>
                    <a:lnTo>
                      <a:pt x="268" y="10"/>
                    </a:lnTo>
                    <a:lnTo>
                      <a:pt x="276" y="10"/>
                    </a:lnTo>
                    <a:lnTo>
                      <a:pt x="282" y="10"/>
                    </a:lnTo>
                    <a:lnTo>
                      <a:pt x="287" y="10"/>
                    </a:lnTo>
                    <a:lnTo>
                      <a:pt x="295" y="10"/>
                    </a:lnTo>
                    <a:lnTo>
                      <a:pt x="301" y="10"/>
                    </a:lnTo>
                    <a:lnTo>
                      <a:pt x="308" y="12"/>
                    </a:lnTo>
                    <a:lnTo>
                      <a:pt x="316" y="14"/>
                    </a:lnTo>
                    <a:lnTo>
                      <a:pt x="324" y="15"/>
                    </a:lnTo>
                    <a:lnTo>
                      <a:pt x="331" y="17"/>
                    </a:lnTo>
                    <a:lnTo>
                      <a:pt x="335" y="21"/>
                    </a:lnTo>
                    <a:lnTo>
                      <a:pt x="339" y="29"/>
                    </a:lnTo>
                    <a:lnTo>
                      <a:pt x="339" y="34"/>
                    </a:lnTo>
                    <a:lnTo>
                      <a:pt x="337" y="40"/>
                    </a:lnTo>
                    <a:lnTo>
                      <a:pt x="331" y="46"/>
                    </a:lnTo>
                    <a:lnTo>
                      <a:pt x="326" y="48"/>
                    </a:lnTo>
                    <a:lnTo>
                      <a:pt x="320" y="50"/>
                    </a:lnTo>
                    <a:lnTo>
                      <a:pt x="310" y="48"/>
                    </a:lnTo>
                    <a:lnTo>
                      <a:pt x="305" y="48"/>
                    </a:lnTo>
                    <a:lnTo>
                      <a:pt x="297" y="48"/>
                    </a:lnTo>
                    <a:lnTo>
                      <a:pt x="291" y="48"/>
                    </a:lnTo>
                    <a:lnTo>
                      <a:pt x="284" y="48"/>
                    </a:lnTo>
                    <a:lnTo>
                      <a:pt x="278" y="48"/>
                    </a:lnTo>
                    <a:lnTo>
                      <a:pt x="272" y="48"/>
                    </a:lnTo>
                    <a:lnTo>
                      <a:pt x="267" y="48"/>
                    </a:lnTo>
                    <a:lnTo>
                      <a:pt x="261" y="48"/>
                    </a:lnTo>
                    <a:lnTo>
                      <a:pt x="253" y="50"/>
                    </a:lnTo>
                    <a:lnTo>
                      <a:pt x="248" y="50"/>
                    </a:lnTo>
                    <a:lnTo>
                      <a:pt x="242" y="52"/>
                    </a:lnTo>
                    <a:lnTo>
                      <a:pt x="236" y="52"/>
                    </a:lnTo>
                    <a:lnTo>
                      <a:pt x="228" y="52"/>
                    </a:lnTo>
                    <a:lnTo>
                      <a:pt x="221" y="52"/>
                    </a:lnTo>
                    <a:lnTo>
                      <a:pt x="215" y="52"/>
                    </a:lnTo>
                    <a:lnTo>
                      <a:pt x="198" y="52"/>
                    </a:lnTo>
                    <a:lnTo>
                      <a:pt x="187" y="52"/>
                    </a:lnTo>
                    <a:lnTo>
                      <a:pt x="171" y="50"/>
                    </a:lnTo>
                    <a:lnTo>
                      <a:pt x="160" y="50"/>
                    </a:lnTo>
                    <a:lnTo>
                      <a:pt x="150" y="48"/>
                    </a:lnTo>
                    <a:lnTo>
                      <a:pt x="139" y="48"/>
                    </a:lnTo>
                    <a:lnTo>
                      <a:pt x="128" y="46"/>
                    </a:lnTo>
                    <a:lnTo>
                      <a:pt x="116" y="44"/>
                    </a:lnTo>
                    <a:lnTo>
                      <a:pt x="105" y="44"/>
                    </a:lnTo>
                    <a:lnTo>
                      <a:pt x="93" y="42"/>
                    </a:lnTo>
                    <a:lnTo>
                      <a:pt x="82" y="40"/>
                    </a:lnTo>
                    <a:lnTo>
                      <a:pt x="71" y="40"/>
                    </a:lnTo>
                    <a:lnTo>
                      <a:pt x="59" y="40"/>
                    </a:lnTo>
                    <a:lnTo>
                      <a:pt x="48" y="40"/>
                    </a:lnTo>
                    <a:lnTo>
                      <a:pt x="33" y="40"/>
                    </a:lnTo>
                    <a:lnTo>
                      <a:pt x="21" y="42"/>
                    </a:lnTo>
                    <a:lnTo>
                      <a:pt x="15" y="42"/>
                    </a:lnTo>
                    <a:lnTo>
                      <a:pt x="12" y="40"/>
                    </a:lnTo>
                    <a:lnTo>
                      <a:pt x="8" y="38"/>
                    </a:lnTo>
                    <a:lnTo>
                      <a:pt x="6" y="36"/>
                    </a:lnTo>
                    <a:lnTo>
                      <a:pt x="0" y="31"/>
                    </a:lnTo>
                    <a:lnTo>
                      <a:pt x="0" y="23"/>
                    </a:lnTo>
                    <a:lnTo>
                      <a:pt x="0" y="15"/>
                    </a:lnTo>
                    <a:lnTo>
                      <a:pt x="4" y="10"/>
                    </a:lnTo>
                    <a:lnTo>
                      <a:pt x="6" y="6"/>
                    </a:lnTo>
                    <a:lnTo>
                      <a:pt x="8" y="4"/>
                    </a:lnTo>
                    <a:lnTo>
                      <a:pt x="12" y="2"/>
                    </a:lnTo>
                    <a:lnTo>
                      <a:pt x="17" y="2"/>
                    </a:lnTo>
                    <a:lnTo>
                      <a:pt x="17" y="2"/>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1" name="Freeform 103"/>
              <p:cNvSpPr>
                <a:spLocks/>
              </p:cNvSpPr>
              <p:nvPr/>
            </p:nvSpPr>
            <p:spPr bwMode="auto">
              <a:xfrm>
                <a:off x="3233" y="1990"/>
                <a:ext cx="83" cy="38"/>
              </a:xfrm>
              <a:custGeom>
                <a:avLst/>
                <a:gdLst>
                  <a:gd name="T0" fmla="*/ 95 w 165"/>
                  <a:gd name="T1" fmla="*/ 22 h 76"/>
                  <a:gd name="T2" fmla="*/ 87 w 165"/>
                  <a:gd name="T3" fmla="*/ 20 h 76"/>
                  <a:gd name="T4" fmla="*/ 76 w 165"/>
                  <a:gd name="T5" fmla="*/ 20 h 76"/>
                  <a:gd name="T6" fmla="*/ 65 w 165"/>
                  <a:gd name="T7" fmla="*/ 20 h 76"/>
                  <a:gd name="T8" fmla="*/ 51 w 165"/>
                  <a:gd name="T9" fmla="*/ 20 h 76"/>
                  <a:gd name="T10" fmla="*/ 40 w 165"/>
                  <a:gd name="T11" fmla="*/ 22 h 76"/>
                  <a:gd name="T12" fmla="*/ 30 w 165"/>
                  <a:gd name="T13" fmla="*/ 26 h 76"/>
                  <a:gd name="T14" fmla="*/ 25 w 165"/>
                  <a:gd name="T15" fmla="*/ 32 h 76"/>
                  <a:gd name="T16" fmla="*/ 23 w 165"/>
                  <a:gd name="T17" fmla="*/ 41 h 76"/>
                  <a:gd name="T18" fmla="*/ 26 w 165"/>
                  <a:gd name="T19" fmla="*/ 47 h 76"/>
                  <a:gd name="T20" fmla="*/ 34 w 165"/>
                  <a:gd name="T21" fmla="*/ 51 h 76"/>
                  <a:gd name="T22" fmla="*/ 42 w 165"/>
                  <a:gd name="T23" fmla="*/ 53 h 76"/>
                  <a:gd name="T24" fmla="*/ 53 w 165"/>
                  <a:gd name="T25" fmla="*/ 55 h 76"/>
                  <a:gd name="T26" fmla="*/ 65 w 165"/>
                  <a:gd name="T27" fmla="*/ 55 h 76"/>
                  <a:gd name="T28" fmla="*/ 76 w 165"/>
                  <a:gd name="T29" fmla="*/ 55 h 76"/>
                  <a:gd name="T30" fmla="*/ 85 w 165"/>
                  <a:gd name="T31" fmla="*/ 53 h 76"/>
                  <a:gd name="T32" fmla="*/ 95 w 165"/>
                  <a:gd name="T33" fmla="*/ 53 h 76"/>
                  <a:gd name="T34" fmla="*/ 104 w 165"/>
                  <a:gd name="T35" fmla="*/ 51 h 76"/>
                  <a:gd name="T36" fmla="*/ 112 w 165"/>
                  <a:gd name="T37" fmla="*/ 47 h 76"/>
                  <a:gd name="T38" fmla="*/ 122 w 165"/>
                  <a:gd name="T39" fmla="*/ 45 h 76"/>
                  <a:gd name="T40" fmla="*/ 133 w 165"/>
                  <a:gd name="T41" fmla="*/ 39 h 76"/>
                  <a:gd name="T42" fmla="*/ 137 w 165"/>
                  <a:gd name="T43" fmla="*/ 30 h 76"/>
                  <a:gd name="T44" fmla="*/ 129 w 165"/>
                  <a:gd name="T45" fmla="*/ 19 h 76"/>
                  <a:gd name="T46" fmla="*/ 127 w 165"/>
                  <a:gd name="T47" fmla="*/ 11 h 76"/>
                  <a:gd name="T48" fmla="*/ 131 w 165"/>
                  <a:gd name="T49" fmla="*/ 9 h 76"/>
                  <a:gd name="T50" fmla="*/ 143 w 165"/>
                  <a:gd name="T51" fmla="*/ 13 h 76"/>
                  <a:gd name="T52" fmla="*/ 154 w 165"/>
                  <a:gd name="T53" fmla="*/ 24 h 76"/>
                  <a:gd name="T54" fmla="*/ 162 w 165"/>
                  <a:gd name="T55" fmla="*/ 34 h 76"/>
                  <a:gd name="T56" fmla="*/ 165 w 165"/>
                  <a:gd name="T57" fmla="*/ 43 h 76"/>
                  <a:gd name="T58" fmla="*/ 165 w 165"/>
                  <a:gd name="T59" fmla="*/ 51 h 76"/>
                  <a:gd name="T60" fmla="*/ 162 w 165"/>
                  <a:gd name="T61" fmla="*/ 58 h 76"/>
                  <a:gd name="T62" fmla="*/ 154 w 165"/>
                  <a:gd name="T63" fmla="*/ 64 h 76"/>
                  <a:gd name="T64" fmla="*/ 144 w 165"/>
                  <a:gd name="T65" fmla="*/ 68 h 76"/>
                  <a:gd name="T66" fmla="*/ 131 w 165"/>
                  <a:gd name="T67" fmla="*/ 72 h 76"/>
                  <a:gd name="T68" fmla="*/ 114 w 165"/>
                  <a:gd name="T69" fmla="*/ 74 h 76"/>
                  <a:gd name="T70" fmla="*/ 95 w 165"/>
                  <a:gd name="T71" fmla="*/ 76 h 76"/>
                  <a:gd name="T72" fmla="*/ 76 w 165"/>
                  <a:gd name="T73" fmla="*/ 74 h 76"/>
                  <a:gd name="T74" fmla="*/ 55 w 165"/>
                  <a:gd name="T75" fmla="*/ 72 h 76"/>
                  <a:gd name="T76" fmla="*/ 36 w 165"/>
                  <a:gd name="T77" fmla="*/ 68 h 76"/>
                  <a:gd name="T78" fmla="*/ 19 w 165"/>
                  <a:gd name="T79" fmla="*/ 62 h 76"/>
                  <a:gd name="T80" fmla="*/ 7 w 165"/>
                  <a:gd name="T81" fmla="*/ 53 h 76"/>
                  <a:gd name="T82" fmla="*/ 0 w 165"/>
                  <a:gd name="T83" fmla="*/ 41 h 76"/>
                  <a:gd name="T84" fmla="*/ 2 w 165"/>
                  <a:gd name="T85" fmla="*/ 26 h 76"/>
                  <a:gd name="T86" fmla="*/ 7 w 165"/>
                  <a:gd name="T87" fmla="*/ 13 h 76"/>
                  <a:gd name="T88" fmla="*/ 21 w 165"/>
                  <a:gd name="T89" fmla="*/ 5 h 76"/>
                  <a:gd name="T90" fmla="*/ 38 w 165"/>
                  <a:gd name="T91" fmla="*/ 1 h 76"/>
                  <a:gd name="T92" fmla="*/ 55 w 165"/>
                  <a:gd name="T93" fmla="*/ 0 h 76"/>
                  <a:gd name="T94" fmla="*/ 72 w 165"/>
                  <a:gd name="T95" fmla="*/ 1 h 76"/>
                  <a:gd name="T96" fmla="*/ 87 w 165"/>
                  <a:gd name="T97" fmla="*/ 1 h 76"/>
                  <a:gd name="T98" fmla="*/ 97 w 165"/>
                  <a:gd name="T99" fmla="*/ 3 h 76"/>
                  <a:gd name="T100" fmla="*/ 104 w 165"/>
                  <a:gd name="T101" fmla="*/ 5 h 76"/>
                  <a:gd name="T102" fmla="*/ 112 w 165"/>
                  <a:gd name="T103" fmla="*/ 7 h 76"/>
                  <a:gd name="T104" fmla="*/ 118 w 165"/>
                  <a:gd name="T105" fmla="*/ 11 h 76"/>
                  <a:gd name="T106" fmla="*/ 116 w 165"/>
                  <a:gd name="T107" fmla="*/ 17 h 76"/>
                  <a:gd name="T108" fmla="*/ 108 w 165"/>
                  <a:gd name="T109" fmla="*/ 20 h 76"/>
                  <a:gd name="T110" fmla="*/ 103 w 165"/>
                  <a:gd name="T111" fmla="*/ 22 h 76"/>
                  <a:gd name="T112" fmla="*/ 99 w 165"/>
                  <a:gd name="T11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76">
                    <a:moveTo>
                      <a:pt x="99" y="22"/>
                    </a:moveTo>
                    <a:lnTo>
                      <a:pt x="95" y="22"/>
                    </a:lnTo>
                    <a:lnTo>
                      <a:pt x="93" y="20"/>
                    </a:lnTo>
                    <a:lnTo>
                      <a:pt x="87" y="20"/>
                    </a:lnTo>
                    <a:lnTo>
                      <a:pt x="82" y="20"/>
                    </a:lnTo>
                    <a:lnTo>
                      <a:pt x="76" y="20"/>
                    </a:lnTo>
                    <a:lnTo>
                      <a:pt x="70" y="20"/>
                    </a:lnTo>
                    <a:lnTo>
                      <a:pt x="65" y="20"/>
                    </a:lnTo>
                    <a:lnTo>
                      <a:pt x="59" y="20"/>
                    </a:lnTo>
                    <a:lnTo>
                      <a:pt x="51" y="20"/>
                    </a:lnTo>
                    <a:lnTo>
                      <a:pt x="45" y="20"/>
                    </a:lnTo>
                    <a:lnTo>
                      <a:pt x="40" y="22"/>
                    </a:lnTo>
                    <a:lnTo>
                      <a:pt x="34" y="24"/>
                    </a:lnTo>
                    <a:lnTo>
                      <a:pt x="30" y="26"/>
                    </a:lnTo>
                    <a:lnTo>
                      <a:pt x="28" y="30"/>
                    </a:lnTo>
                    <a:lnTo>
                      <a:pt x="25" y="32"/>
                    </a:lnTo>
                    <a:lnTo>
                      <a:pt x="25" y="38"/>
                    </a:lnTo>
                    <a:lnTo>
                      <a:pt x="23" y="41"/>
                    </a:lnTo>
                    <a:lnTo>
                      <a:pt x="25" y="45"/>
                    </a:lnTo>
                    <a:lnTo>
                      <a:pt x="26" y="47"/>
                    </a:lnTo>
                    <a:lnTo>
                      <a:pt x="30" y="51"/>
                    </a:lnTo>
                    <a:lnTo>
                      <a:pt x="34" y="51"/>
                    </a:lnTo>
                    <a:lnTo>
                      <a:pt x="38" y="53"/>
                    </a:lnTo>
                    <a:lnTo>
                      <a:pt x="42" y="53"/>
                    </a:lnTo>
                    <a:lnTo>
                      <a:pt x="47" y="55"/>
                    </a:lnTo>
                    <a:lnTo>
                      <a:pt x="53" y="55"/>
                    </a:lnTo>
                    <a:lnTo>
                      <a:pt x="59" y="55"/>
                    </a:lnTo>
                    <a:lnTo>
                      <a:pt x="65" y="55"/>
                    </a:lnTo>
                    <a:lnTo>
                      <a:pt x="70" y="55"/>
                    </a:lnTo>
                    <a:lnTo>
                      <a:pt x="76" y="55"/>
                    </a:lnTo>
                    <a:lnTo>
                      <a:pt x="82" y="55"/>
                    </a:lnTo>
                    <a:lnTo>
                      <a:pt x="85" y="53"/>
                    </a:lnTo>
                    <a:lnTo>
                      <a:pt x="91" y="53"/>
                    </a:lnTo>
                    <a:lnTo>
                      <a:pt x="95" y="53"/>
                    </a:lnTo>
                    <a:lnTo>
                      <a:pt x="101" y="51"/>
                    </a:lnTo>
                    <a:lnTo>
                      <a:pt x="104" y="51"/>
                    </a:lnTo>
                    <a:lnTo>
                      <a:pt x="108" y="49"/>
                    </a:lnTo>
                    <a:lnTo>
                      <a:pt x="112" y="47"/>
                    </a:lnTo>
                    <a:lnTo>
                      <a:pt x="118" y="47"/>
                    </a:lnTo>
                    <a:lnTo>
                      <a:pt x="122" y="45"/>
                    </a:lnTo>
                    <a:lnTo>
                      <a:pt x="125" y="43"/>
                    </a:lnTo>
                    <a:lnTo>
                      <a:pt x="133" y="39"/>
                    </a:lnTo>
                    <a:lnTo>
                      <a:pt x="137" y="36"/>
                    </a:lnTo>
                    <a:lnTo>
                      <a:pt x="137" y="30"/>
                    </a:lnTo>
                    <a:lnTo>
                      <a:pt x="133" y="24"/>
                    </a:lnTo>
                    <a:lnTo>
                      <a:pt x="129" y="19"/>
                    </a:lnTo>
                    <a:lnTo>
                      <a:pt x="127" y="15"/>
                    </a:lnTo>
                    <a:lnTo>
                      <a:pt x="127" y="11"/>
                    </a:lnTo>
                    <a:lnTo>
                      <a:pt x="129" y="9"/>
                    </a:lnTo>
                    <a:lnTo>
                      <a:pt x="131" y="9"/>
                    </a:lnTo>
                    <a:lnTo>
                      <a:pt x="137" y="9"/>
                    </a:lnTo>
                    <a:lnTo>
                      <a:pt x="143" y="13"/>
                    </a:lnTo>
                    <a:lnTo>
                      <a:pt x="150" y="19"/>
                    </a:lnTo>
                    <a:lnTo>
                      <a:pt x="154" y="24"/>
                    </a:lnTo>
                    <a:lnTo>
                      <a:pt x="156" y="28"/>
                    </a:lnTo>
                    <a:lnTo>
                      <a:pt x="162" y="34"/>
                    </a:lnTo>
                    <a:lnTo>
                      <a:pt x="163" y="39"/>
                    </a:lnTo>
                    <a:lnTo>
                      <a:pt x="165" y="43"/>
                    </a:lnTo>
                    <a:lnTo>
                      <a:pt x="165" y="47"/>
                    </a:lnTo>
                    <a:lnTo>
                      <a:pt x="165" y="51"/>
                    </a:lnTo>
                    <a:lnTo>
                      <a:pt x="165" y="55"/>
                    </a:lnTo>
                    <a:lnTo>
                      <a:pt x="162" y="58"/>
                    </a:lnTo>
                    <a:lnTo>
                      <a:pt x="160" y="60"/>
                    </a:lnTo>
                    <a:lnTo>
                      <a:pt x="154" y="64"/>
                    </a:lnTo>
                    <a:lnTo>
                      <a:pt x="150" y="66"/>
                    </a:lnTo>
                    <a:lnTo>
                      <a:pt x="144" y="68"/>
                    </a:lnTo>
                    <a:lnTo>
                      <a:pt x="139" y="70"/>
                    </a:lnTo>
                    <a:lnTo>
                      <a:pt x="131" y="72"/>
                    </a:lnTo>
                    <a:lnTo>
                      <a:pt x="122" y="74"/>
                    </a:lnTo>
                    <a:lnTo>
                      <a:pt x="114" y="74"/>
                    </a:lnTo>
                    <a:lnTo>
                      <a:pt x="104" y="76"/>
                    </a:lnTo>
                    <a:lnTo>
                      <a:pt x="95" y="76"/>
                    </a:lnTo>
                    <a:lnTo>
                      <a:pt x="85" y="76"/>
                    </a:lnTo>
                    <a:lnTo>
                      <a:pt x="76" y="74"/>
                    </a:lnTo>
                    <a:lnTo>
                      <a:pt x="66" y="74"/>
                    </a:lnTo>
                    <a:lnTo>
                      <a:pt x="55" y="72"/>
                    </a:lnTo>
                    <a:lnTo>
                      <a:pt x="45" y="72"/>
                    </a:lnTo>
                    <a:lnTo>
                      <a:pt x="36" y="68"/>
                    </a:lnTo>
                    <a:lnTo>
                      <a:pt x="28" y="66"/>
                    </a:lnTo>
                    <a:lnTo>
                      <a:pt x="19" y="62"/>
                    </a:lnTo>
                    <a:lnTo>
                      <a:pt x="13" y="58"/>
                    </a:lnTo>
                    <a:lnTo>
                      <a:pt x="7" y="53"/>
                    </a:lnTo>
                    <a:lnTo>
                      <a:pt x="4" y="47"/>
                    </a:lnTo>
                    <a:lnTo>
                      <a:pt x="0" y="41"/>
                    </a:lnTo>
                    <a:lnTo>
                      <a:pt x="0" y="36"/>
                    </a:lnTo>
                    <a:lnTo>
                      <a:pt x="2" y="26"/>
                    </a:lnTo>
                    <a:lnTo>
                      <a:pt x="4" y="19"/>
                    </a:lnTo>
                    <a:lnTo>
                      <a:pt x="7" y="13"/>
                    </a:lnTo>
                    <a:lnTo>
                      <a:pt x="15" y="9"/>
                    </a:lnTo>
                    <a:lnTo>
                      <a:pt x="21" y="5"/>
                    </a:lnTo>
                    <a:lnTo>
                      <a:pt x="30" y="3"/>
                    </a:lnTo>
                    <a:lnTo>
                      <a:pt x="38" y="1"/>
                    </a:lnTo>
                    <a:lnTo>
                      <a:pt x="47" y="1"/>
                    </a:lnTo>
                    <a:lnTo>
                      <a:pt x="55" y="0"/>
                    </a:lnTo>
                    <a:lnTo>
                      <a:pt x="65" y="0"/>
                    </a:lnTo>
                    <a:lnTo>
                      <a:pt x="72" y="1"/>
                    </a:lnTo>
                    <a:lnTo>
                      <a:pt x="82" y="1"/>
                    </a:lnTo>
                    <a:lnTo>
                      <a:pt x="87" y="1"/>
                    </a:lnTo>
                    <a:lnTo>
                      <a:pt x="93" y="3"/>
                    </a:lnTo>
                    <a:lnTo>
                      <a:pt x="97" y="3"/>
                    </a:lnTo>
                    <a:lnTo>
                      <a:pt x="101" y="5"/>
                    </a:lnTo>
                    <a:lnTo>
                      <a:pt x="104" y="5"/>
                    </a:lnTo>
                    <a:lnTo>
                      <a:pt x="108" y="7"/>
                    </a:lnTo>
                    <a:lnTo>
                      <a:pt x="112" y="7"/>
                    </a:lnTo>
                    <a:lnTo>
                      <a:pt x="114" y="9"/>
                    </a:lnTo>
                    <a:lnTo>
                      <a:pt x="118" y="11"/>
                    </a:lnTo>
                    <a:lnTo>
                      <a:pt x="118" y="15"/>
                    </a:lnTo>
                    <a:lnTo>
                      <a:pt x="116" y="17"/>
                    </a:lnTo>
                    <a:lnTo>
                      <a:pt x="112" y="20"/>
                    </a:lnTo>
                    <a:lnTo>
                      <a:pt x="108" y="20"/>
                    </a:lnTo>
                    <a:lnTo>
                      <a:pt x="106" y="20"/>
                    </a:lnTo>
                    <a:lnTo>
                      <a:pt x="103" y="22"/>
                    </a:lnTo>
                    <a:lnTo>
                      <a:pt x="99" y="22"/>
                    </a:lnTo>
                    <a:lnTo>
                      <a:pt x="99" y="22"/>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2" name="Freeform 104"/>
              <p:cNvSpPr>
                <a:spLocks/>
              </p:cNvSpPr>
              <p:nvPr/>
            </p:nvSpPr>
            <p:spPr bwMode="auto">
              <a:xfrm>
                <a:off x="3240" y="2008"/>
                <a:ext cx="17" cy="72"/>
              </a:xfrm>
              <a:custGeom>
                <a:avLst/>
                <a:gdLst>
                  <a:gd name="T0" fmla="*/ 15 w 34"/>
                  <a:gd name="T1" fmla="*/ 22 h 142"/>
                  <a:gd name="T2" fmla="*/ 15 w 34"/>
                  <a:gd name="T3" fmla="*/ 30 h 142"/>
                  <a:gd name="T4" fmla="*/ 15 w 34"/>
                  <a:gd name="T5" fmla="*/ 40 h 142"/>
                  <a:gd name="T6" fmla="*/ 17 w 34"/>
                  <a:gd name="T7" fmla="*/ 45 h 142"/>
                  <a:gd name="T8" fmla="*/ 17 w 34"/>
                  <a:gd name="T9" fmla="*/ 53 h 142"/>
                  <a:gd name="T10" fmla="*/ 17 w 34"/>
                  <a:gd name="T11" fmla="*/ 59 h 142"/>
                  <a:gd name="T12" fmla="*/ 19 w 34"/>
                  <a:gd name="T13" fmla="*/ 66 h 142"/>
                  <a:gd name="T14" fmla="*/ 21 w 34"/>
                  <a:gd name="T15" fmla="*/ 72 h 142"/>
                  <a:gd name="T16" fmla="*/ 21 w 34"/>
                  <a:gd name="T17" fmla="*/ 78 h 142"/>
                  <a:gd name="T18" fmla="*/ 23 w 34"/>
                  <a:gd name="T19" fmla="*/ 85 h 142"/>
                  <a:gd name="T20" fmla="*/ 25 w 34"/>
                  <a:gd name="T21" fmla="*/ 91 h 142"/>
                  <a:gd name="T22" fmla="*/ 25 w 34"/>
                  <a:gd name="T23" fmla="*/ 99 h 142"/>
                  <a:gd name="T24" fmla="*/ 27 w 34"/>
                  <a:gd name="T25" fmla="*/ 104 h 142"/>
                  <a:gd name="T26" fmla="*/ 29 w 34"/>
                  <a:gd name="T27" fmla="*/ 112 h 142"/>
                  <a:gd name="T28" fmla="*/ 31 w 34"/>
                  <a:gd name="T29" fmla="*/ 119 h 142"/>
                  <a:gd name="T30" fmla="*/ 32 w 34"/>
                  <a:gd name="T31" fmla="*/ 127 h 142"/>
                  <a:gd name="T32" fmla="*/ 34 w 34"/>
                  <a:gd name="T33" fmla="*/ 137 h 142"/>
                  <a:gd name="T34" fmla="*/ 32 w 34"/>
                  <a:gd name="T35" fmla="*/ 142 h 142"/>
                  <a:gd name="T36" fmla="*/ 25 w 34"/>
                  <a:gd name="T37" fmla="*/ 142 h 142"/>
                  <a:gd name="T38" fmla="*/ 21 w 34"/>
                  <a:gd name="T39" fmla="*/ 140 h 142"/>
                  <a:gd name="T40" fmla="*/ 19 w 34"/>
                  <a:gd name="T41" fmla="*/ 138 h 142"/>
                  <a:gd name="T42" fmla="*/ 17 w 34"/>
                  <a:gd name="T43" fmla="*/ 135 h 142"/>
                  <a:gd name="T44" fmla="*/ 15 w 34"/>
                  <a:gd name="T45" fmla="*/ 131 h 142"/>
                  <a:gd name="T46" fmla="*/ 15 w 34"/>
                  <a:gd name="T47" fmla="*/ 123 h 142"/>
                  <a:gd name="T48" fmla="*/ 13 w 34"/>
                  <a:gd name="T49" fmla="*/ 114 h 142"/>
                  <a:gd name="T50" fmla="*/ 12 w 34"/>
                  <a:gd name="T51" fmla="*/ 106 h 142"/>
                  <a:gd name="T52" fmla="*/ 12 w 34"/>
                  <a:gd name="T53" fmla="*/ 99 h 142"/>
                  <a:gd name="T54" fmla="*/ 12 w 34"/>
                  <a:gd name="T55" fmla="*/ 91 h 142"/>
                  <a:gd name="T56" fmla="*/ 12 w 34"/>
                  <a:gd name="T57" fmla="*/ 85 h 142"/>
                  <a:gd name="T58" fmla="*/ 10 w 34"/>
                  <a:gd name="T59" fmla="*/ 76 h 142"/>
                  <a:gd name="T60" fmla="*/ 10 w 34"/>
                  <a:gd name="T61" fmla="*/ 70 h 142"/>
                  <a:gd name="T62" fmla="*/ 10 w 34"/>
                  <a:gd name="T63" fmla="*/ 62 h 142"/>
                  <a:gd name="T64" fmla="*/ 8 w 34"/>
                  <a:gd name="T65" fmla="*/ 55 h 142"/>
                  <a:gd name="T66" fmla="*/ 8 w 34"/>
                  <a:gd name="T67" fmla="*/ 47 h 142"/>
                  <a:gd name="T68" fmla="*/ 8 w 34"/>
                  <a:gd name="T69" fmla="*/ 42 h 142"/>
                  <a:gd name="T70" fmla="*/ 6 w 34"/>
                  <a:gd name="T71" fmla="*/ 32 h 142"/>
                  <a:gd name="T72" fmla="*/ 4 w 34"/>
                  <a:gd name="T73" fmla="*/ 24 h 142"/>
                  <a:gd name="T74" fmla="*/ 4 w 34"/>
                  <a:gd name="T75" fmla="*/ 15 h 142"/>
                  <a:gd name="T76" fmla="*/ 2 w 34"/>
                  <a:gd name="T77" fmla="*/ 7 h 142"/>
                  <a:gd name="T78" fmla="*/ 0 w 34"/>
                  <a:gd name="T79" fmla="*/ 2 h 142"/>
                  <a:gd name="T80" fmla="*/ 2 w 34"/>
                  <a:gd name="T81" fmla="*/ 0 h 142"/>
                  <a:gd name="T82" fmla="*/ 4 w 34"/>
                  <a:gd name="T83" fmla="*/ 0 h 142"/>
                  <a:gd name="T84" fmla="*/ 8 w 34"/>
                  <a:gd name="T85" fmla="*/ 3 h 142"/>
                  <a:gd name="T86" fmla="*/ 10 w 34"/>
                  <a:gd name="T87" fmla="*/ 7 h 142"/>
                  <a:gd name="T88" fmla="*/ 12 w 34"/>
                  <a:gd name="T89" fmla="*/ 11 h 142"/>
                  <a:gd name="T90" fmla="*/ 13 w 34"/>
                  <a:gd name="T91" fmla="*/ 17 h 142"/>
                  <a:gd name="T92" fmla="*/ 15 w 34"/>
                  <a:gd name="T93" fmla="*/ 22 h 142"/>
                  <a:gd name="T94" fmla="*/ 15 w 34"/>
                  <a:gd name="T95" fmla="*/ 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142">
                    <a:moveTo>
                      <a:pt x="15" y="22"/>
                    </a:moveTo>
                    <a:lnTo>
                      <a:pt x="15" y="30"/>
                    </a:lnTo>
                    <a:lnTo>
                      <a:pt x="15" y="40"/>
                    </a:lnTo>
                    <a:lnTo>
                      <a:pt x="17" y="45"/>
                    </a:lnTo>
                    <a:lnTo>
                      <a:pt x="17" y="53"/>
                    </a:lnTo>
                    <a:lnTo>
                      <a:pt x="17" y="59"/>
                    </a:lnTo>
                    <a:lnTo>
                      <a:pt x="19" y="66"/>
                    </a:lnTo>
                    <a:lnTo>
                      <a:pt x="21" y="72"/>
                    </a:lnTo>
                    <a:lnTo>
                      <a:pt x="21" y="78"/>
                    </a:lnTo>
                    <a:lnTo>
                      <a:pt x="23" y="85"/>
                    </a:lnTo>
                    <a:lnTo>
                      <a:pt x="25" y="91"/>
                    </a:lnTo>
                    <a:lnTo>
                      <a:pt x="25" y="99"/>
                    </a:lnTo>
                    <a:lnTo>
                      <a:pt x="27" y="104"/>
                    </a:lnTo>
                    <a:lnTo>
                      <a:pt x="29" y="112"/>
                    </a:lnTo>
                    <a:lnTo>
                      <a:pt x="31" y="119"/>
                    </a:lnTo>
                    <a:lnTo>
                      <a:pt x="32" y="127"/>
                    </a:lnTo>
                    <a:lnTo>
                      <a:pt x="34" y="137"/>
                    </a:lnTo>
                    <a:lnTo>
                      <a:pt x="32" y="142"/>
                    </a:lnTo>
                    <a:lnTo>
                      <a:pt x="25" y="142"/>
                    </a:lnTo>
                    <a:lnTo>
                      <a:pt x="21" y="140"/>
                    </a:lnTo>
                    <a:lnTo>
                      <a:pt x="19" y="138"/>
                    </a:lnTo>
                    <a:lnTo>
                      <a:pt x="17" y="135"/>
                    </a:lnTo>
                    <a:lnTo>
                      <a:pt x="15" y="131"/>
                    </a:lnTo>
                    <a:lnTo>
                      <a:pt x="15" y="123"/>
                    </a:lnTo>
                    <a:lnTo>
                      <a:pt x="13" y="114"/>
                    </a:lnTo>
                    <a:lnTo>
                      <a:pt x="12" y="106"/>
                    </a:lnTo>
                    <a:lnTo>
                      <a:pt x="12" y="99"/>
                    </a:lnTo>
                    <a:lnTo>
                      <a:pt x="12" y="91"/>
                    </a:lnTo>
                    <a:lnTo>
                      <a:pt x="12" y="85"/>
                    </a:lnTo>
                    <a:lnTo>
                      <a:pt x="10" y="76"/>
                    </a:lnTo>
                    <a:lnTo>
                      <a:pt x="10" y="70"/>
                    </a:lnTo>
                    <a:lnTo>
                      <a:pt x="10" y="62"/>
                    </a:lnTo>
                    <a:lnTo>
                      <a:pt x="8" y="55"/>
                    </a:lnTo>
                    <a:lnTo>
                      <a:pt x="8" y="47"/>
                    </a:lnTo>
                    <a:lnTo>
                      <a:pt x="8" y="42"/>
                    </a:lnTo>
                    <a:lnTo>
                      <a:pt x="6" y="32"/>
                    </a:lnTo>
                    <a:lnTo>
                      <a:pt x="4" y="24"/>
                    </a:lnTo>
                    <a:lnTo>
                      <a:pt x="4" y="15"/>
                    </a:lnTo>
                    <a:lnTo>
                      <a:pt x="2" y="7"/>
                    </a:lnTo>
                    <a:lnTo>
                      <a:pt x="0" y="2"/>
                    </a:lnTo>
                    <a:lnTo>
                      <a:pt x="2" y="0"/>
                    </a:lnTo>
                    <a:lnTo>
                      <a:pt x="4" y="0"/>
                    </a:lnTo>
                    <a:lnTo>
                      <a:pt x="8" y="3"/>
                    </a:lnTo>
                    <a:lnTo>
                      <a:pt x="10" y="7"/>
                    </a:lnTo>
                    <a:lnTo>
                      <a:pt x="12" y="11"/>
                    </a:lnTo>
                    <a:lnTo>
                      <a:pt x="13" y="17"/>
                    </a:lnTo>
                    <a:lnTo>
                      <a:pt x="15" y="22"/>
                    </a:lnTo>
                    <a:lnTo>
                      <a:pt x="15" y="22"/>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3" name="Freeform 105"/>
              <p:cNvSpPr>
                <a:spLocks/>
              </p:cNvSpPr>
              <p:nvPr/>
            </p:nvSpPr>
            <p:spPr bwMode="auto">
              <a:xfrm>
                <a:off x="3277" y="2003"/>
                <a:ext cx="23" cy="79"/>
              </a:xfrm>
              <a:custGeom>
                <a:avLst/>
                <a:gdLst>
                  <a:gd name="T0" fmla="*/ 44 w 46"/>
                  <a:gd name="T1" fmla="*/ 17 h 158"/>
                  <a:gd name="T2" fmla="*/ 42 w 46"/>
                  <a:gd name="T3" fmla="*/ 27 h 158"/>
                  <a:gd name="T4" fmla="*/ 40 w 46"/>
                  <a:gd name="T5" fmla="*/ 36 h 158"/>
                  <a:gd name="T6" fmla="*/ 38 w 46"/>
                  <a:gd name="T7" fmla="*/ 46 h 158"/>
                  <a:gd name="T8" fmla="*/ 36 w 46"/>
                  <a:gd name="T9" fmla="*/ 55 h 158"/>
                  <a:gd name="T10" fmla="*/ 35 w 46"/>
                  <a:gd name="T11" fmla="*/ 65 h 158"/>
                  <a:gd name="T12" fmla="*/ 33 w 46"/>
                  <a:gd name="T13" fmla="*/ 74 h 158"/>
                  <a:gd name="T14" fmla="*/ 31 w 46"/>
                  <a:gd name="T15" fmla="*/ 84 h 158"/>
                  <a:gd name="T16" fmla="*/ 29 w 46"/>
                  <a:gd name="T17" fmla="*/ 99 h 158"/>
                  <a:gd name="T18" fmla="*/ 27 w 46"/>
                  <a:gd name="T19" fmla="*/ 112 h 158"/>
                  <a:gd name="T20" fmla="*/ 27 w 46"/>
                  <a:gd name="T21" fmla="*/ 126 h 158"/>
                  <a:gd name="T22" fmla="*/ 25 w 46"/>
                  <a:gd name="T23" fmla="*/ 137 h 158"/>
                  <a:gd name="T24" fmla="*/ 23 w 46"/>
                  <a:gd name="T25" fmla="*/ 149 h 158"/>
                  <a:gd name="T26" fmla="*/ 16 w 46"/>
                  <a:gd name="T27" fmla="*/ 156 h 158"/>
                  <a:gd name="T28" fmla="*/ 6 w 46"/>
                  <a:gd name="T29" fmla="*/ 158 h 158"/>
                  <a:gd name="T30" fmla="*/ 0 w 46"/>
                  <a:gd name="T31" fmla="*/ 156 h 158"/>
                  <a:gd name="T32" fmla="*/ 0 w 46"/>
                  <a:gd name="T33" fmla="*/ 149 h 158"/>
                  <a:gd name="T34" fmla="*/ 2 w 46"/>
                  <a:gd name="T35" fmla="*/ 141 h 158"/>
                  <a:gd name="T36" fmla="*/ 2 w 46"/>
                  <a:gd name="T37" fmla="*/ 128 h 158"/>
                  <a:gd name="T38" fmla="*/ 6 w 46"/>
                  <a:gd name="T39" fmla="*/ 112 h 158"/>
                  <a:gd name="T40" fmla="*/ 10 w 46"/>
                  <a:gd name="T41" fmla="*/ 97 h 158"/>
                  <a:gd name="T42" fmla="*/ 12 w 46"/>
                  <a:gd name="T43" fmla="*/ 80 h 158"/>
                  <a:gd name="T44" fmla="*/ 14 w 46"/>
                  <a:gd name="T45" fmla="*/ 71 h 158"/>
                  <a:gd name="T46" fmla="*/ 17 w 46"/>
                  <a:gd name="T47" fmla="*/ 61 h 158"/>
                  <a:gd name="T48" fmla="*/ 19 w 46"/>
                  <a:gd name="T49" fmla="*/ 52 h 158"/>
                  <a:gd name="T50" fmla="*/ 21 w 46"/>
                  <a:gd name="T51" fmla="*/ 44 h 158"/>
                  <a:gd name="T52" fmla="*/ 23 w 46"/>
                  <a:gd name="T53" fmla="*/ 34 h 158"/>
                  <a:gd name="T54" fmla="*/ 25 w 46"/>
                  <a:gd name="T55" fmla="*/ 25 h 158"/>
                  <a:gd name="T56" fmla="*/ 27 w 46"/>
                  <a:gd name="T57" fmla="*/ 14 h 158"/>
                  <a:gd name="T58" fmla="*/ 31 w 46"/>
                  <a:gd name="T59" fmla="*/ 4 h 158"/>
                  <a:gd name="T60" fmla="*/ 35 w 46"/>
                  <a:gd name="T61" fmla="*/ 0 h 158"/>
                  <a:gd name="T62" fmla="*/ 42 w 46"/>
                  <a:gd name="T63" fmla="*/ 2 h 158"/>
                  <a:gd name="T64" fmla="*/ 46 w 46"/>
                  <a:gd name="T65" fmla="*/ 8 h 158"/>
                  <a:gd name="T66" fmla="*/ 46 w 46"/>
                  <a:gd name="T6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158">
                    <a:moveTo>
                      <a:pt x="46" y="12"/>
                    </a:moveTo>
                    <a:lnTo>
                      <a:pt x="44" y="17"/>
                    </a:lnTo>
                    <a:lnTo>
                      <a:pt x="44" y="23"/>
                    </a:lnTo>
                    <a:lnTo>
                      <a:pt x="42" y="27"/>
                    </a:lnTo>
                    <a:lnTo>
                      <a:pt x="42" y="33"/>
                    </a:lnTo>
                    <a:lnTo>
                      <a:pt x="40" y="36"/>
                    </a:lnTo>
                    <a:lnTo>
                      <a:pt x="38" y="40"/>
                    </a:lnTo>
                    <a:lnTo>
                      <a:pt x="38" y="46"/>
                    </a:lnTo>
                    <a:lnTo>
                      <a:pt x="38" y="52"/>
                    </a:lnTo>
                    <a:lnTo>
                      <a:pt x="36" y="55"/>
                    </a:lnTo>
                    <a:lnTo>
                      <a:pt x="35" y="59"/>
                    </a:lnTo>
                    <a:lnTo>
                      <a:pt x="35" y="65"/>
                    </a:lnTo>
                    <a:lnTo>
                      <a:pt x="35" y="69"/>
                    </a:lnTo>
                    <a:lnTo>
                      <a:pt x="33" y="74"/>
                    </a:lnTo>
                    <a:lnTo>
                      <a:pt x="31" y="78"/>
                    </a:lnTo>
                    <a:lnTo>
                      <a:pt x="31" y="84"/>
                    </a:lnTo>
                    <a:lnTo>
                      <a:pt x="31" y="90"/>
                    </a:lnTo>
                    <a:lnTo>
                      <a:pt x="29" y="99"/>
                    </a:lnTo>
                    <a:lnTo>
                      <a:pt x="27" y="107"/>
                    </a:lnTo>
                    <a:lnTo>
                      <a:pt x="27" y="112"/>
                    </a:lnTo>
                    <a:lnTo>
                      <a:pt x="27" y="120"/>
                    </a:lnTo>
                    <a:lnTo>
                      <a:pt x="27" y="126"/>
                    </a:lnTo>
                    <a:lnTo>
                      <a:pt x="27" y="131"/>
                    </a:lnTo>
                    <a:lnTo>
                      <a:pt x="25" y="137"/>
                    </a:lnTo>
                    <a:lnTo>
                      <a:pt x="25" y="145"/>
                    </a:lnTo>
                    <a:lnTo>
                      <a:pt x="23" y="149"/>
                    </a:lnTo>
                    <a:lnTo>
                      <a:pt x="21" y="152"/>
                    </a:lnTo>
                    <a:lnTo>
                      <a:pt x="16" y="156"/>
                    </a:lnTo>
                    <a:lnTo>
                      <a:pt x="12" y="158"/>
                    </a:lnTo>
                    <a:lnTo>
                      <a:pt x="6" y="158"/>
                    </a:lnTo>
                    <a:lnTo>
                      <a:pt x="2" y="158"/>
                    </a:lnTo>
                    <a:lnTo>
                      <a:pt x="0" y="156"/>
                    </a:lnTo>
                    <a:lnTo>
                      <a:pt x="0" y="152"/>
                    </a:lnTo>
                    <a:lnTo>
                      <a:pt x="0" y="149"/>
                    </a:lnTo>
                    <a:lnTo>
                      <a:pt x="0" y="145"/>
                    </a:lnTo>
                    <a:lnTo>
                      <a:pt x="2" y="141"/>
                    </a:lnTo>
                    <a:lnTo>
                      <a:pt x="2" y="137"/>
                    </a:lnTo>
                    <a:lnTo>
                      <a:pt x="2" y="128"/>
                    </a:lnTo>
                    <a:lnTo>
                      <a:pt x="6" y="120"/>
                    </a:lnTo>
                    <a:lnTo>
                      <a:pt x="6" y="112"/>
                    </a:lnTo>
                    <a:lnTo>
                      <a:pt x="8" y="105"/>
                    </a:lnTo>
                    <a:lnTo>
                      <a:pt x="10" y="97"/>
                    </a:lnTo>
                    <a:lnTo>
                      <a:pt x="12" y="88"/>
                    </a:lnTo>
                    <a:lnTo>
                      <a:pt x="12" y="80"/>
                    </a:lnTo>
                    <a:lnTo>
                      <a:pt x="14" y="76"/>
                    </a:lnTo>
                    <a:lnTo>
                      <a:pt x="14" y="71"/>
                    </a:lnTo>
                    <a:lnTo>
                      <a:pt x="16" y="67"/>
                    </a:lnTo>
                    <a:lnTo>
                      <a:pt x="17" y="61"/>
                    </a:lnTo>
                    <a:lnTo>
                      <a:pt x="17" y="57"/>
                    </a:lnTo>
                    <a:lnTo>
                      <a:pt x="19" y="52"/>
                    </a:lnTo>
                    <a:lnTo>
                      <a:pt x="21" y="48"/>
                    </a:lnTo>
                    <a:lnTo>
                      <a:pt x="21" y="44"/>
                    </a:lnTo>
                    <a:lnTo>
                      <a:pt x="21" y="38"/>
                    </a:lnTo>
                    <a:lnTo>
                      <a:pt x="23" y="34"/>
                    </a:lnTo>
                    <a:lnTo>
                      <a:pt x="25" y="29"/>
                    </a:lnTo>
                    <a:lnTo>
                      <a:pt x="25" y="25"/>
                    </a:lnTo>
                    <a:lnTo>
                      <a:pt x="27" y="19"/>
                    </a:lnTo>
                    <a:lnTo>
                      <a:pt x="27" y="14"/>
                    </a:lnTo>
                    <a:lnTo>
                      <a:pt x="29" y="8"/>
                    </a:lnTo>
                    <a:lnTo>
                      <a:pt x="31" y="4"/>
                    </a:lnTo>
                    <a:lnTo>
                      <a:pt x="33" y="2"/>
                    </a:lnTo>
                    <a:lnTo>
                      <a:pt x="35" y="0"/>
                    </a:lnTo>
                    <a:lnTo>
                      <a:pt x="38" y="0"/>
                    </a:lnTo>
                    <a:lnTo>
                      <a:pt x="42" y="2"/>
                    </a:lnTo>
                    <a:lnTo>
                      <a:pt x="44" y="4"/>
                    </a:lnTo>
                    <a:lnTo>
                      <a:pt x="46" y="8"/>
                    </a:lnTo>
                    <a:lnTo>
                      <a:pt x="46" y="12"/>
                    </a:lnTo>
                    <a:lnTo>
                      <a:pt x="46" y="12"/>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4" name="Freeform 106"/>
              <p:cNvSpPr>
                <a:spLocks/>
              </p:cNvSpPr>
              <p:nvPr/>
            </p:nvSpPr>
            <p:spPr bwMode="auto">
              <a:xfrm>
                <a:off x="3241" y="2049"/>
                <a:ext cx="53" cy="34"/>
              </a:xfrm>
              <a:custGeom>
                <a:avLst/>
                <a:gdLst>
                  <a:gd name="T0" fmla="*/ 13 w 107"/>
                  <a:gd name="T1" fmla="*/ 8 h 69"/>
                  <a:gd name="T2" fmla="*/ 15 w 107"/>
                  <a:gd name="T3" fmla="*/ 12 h 69"/>
                  <a:gd name="T4" fmla="*/ 17 w 107"/>
                  <a:gd name="T5" fmla="*/ 18 h 69"/>
                  <a:gd name="T6" fmla="*/ 21 w 107"/>
                  <a:gd name="T7" fmla="*/ 23 h 69"/>
                  <a:gd name="T8" fmla="*/ 25 w 107"/>
                  <a:gd name="T9" fmla="*/ 27 h 69"/>
                  <a:gd name="T10" fmla="*/ 29 w 107"/>
                  <a:gd name="T11" fmla="*/ 31 h 69"/>
                  <a:gd name="T12" fmla="*/ 34 w 107"/>
                  <a:gd name="T13" fmla="*/ 35 h 69"/>
                  <a:gd name="T14" fmla="*/ 38 w 107"/>
                  <a:gd name="T15" fmla="*/ 37 h 69"/>
                  <a:gd name="T16" fmla="*/ 46 w 107"/>
                  <a:gd name="T17" fmla="*/ 40 h 69"/>
                  <a:gd name="T18" fmla="*/ 50 w 107"/>
                  <a:gd name="T19" fmla="*/ 40 h 69"/>
                  <a:gd name="T20" fmla="*/ 53 w 107"/>
                  <a:gd name="T21" fmla="*/ 42 h 69"/>
                  <a:gd name="T22" fmla="*/ 55 w 107"/>
                  <a:gd name="T23" fmla="*/ 42 h 69"/>
                  <a:gd name="T24" fmla="*/ 59 w 107"/>
                  <a:gd name="T25" fmla="*/ 42 h 69"/>
                  <a:gd name="T26" fmla="*/ 67 w 107"/>
                  <a:gd name="T27" fmla="*/ 42 h 69"/>
                  <a:gd name="T28" fmla="*/ 72 w 107"/>
                  <a:gd name="T29" fmla="*/ 42 h 69"/>
                  <a:gd name="T30" fmla="*/ 78 w 107"/>
                  <a:gd name="T31" fmla="*/ 38 h 69"/>
                  <a:gd name="T32" fmla="*/ 84 w 107"/>
                  <a:gd name="T33" fmla="*/ 35 h 69"/>
                  <a:gd name="T34" fmla="*/ 89 w 107"/>
                  <a:gd name="T35" fmla="*/ 29 h 69"/>
                  <a:gd name="T36" fmla="*/ 97 w 107"/>
                  <a:gd name="T37" fmla="*/ 25 h 69"/>
                  <a:gd name="T38" fmla="*/ 101 w 107"/>
                  <a:gd name="T39" fmla="*/ 23 h 69"/>
                  <a:gd name="T40" fmla="*/ 105 w 107"/>
                  <a:gd name="T41" fmla="*/ 23 h 69"/>
                  <a:gd name="T42" fmla="*/ 107 w 107"/>
                  <a:gd name="T43" fmla="*/ 27 h 69"/>
                  <a:gd name="T44" fmla="*/ 107 w 107"/>
                  <a:gd name="T45" fmla="*/ 33 h 69"/>
                  <a:gd name="T46" fmla="*/ 107 w 107"/>
                  <a:gd name="T47" fmla="*/ 37 h 69"/>
                  <a:gd name="T48" fmla="*/ 105 w 107"/>
                  <a:gd name="T49" fmla="*/ 44 h 69"/>
                  <a:gd name="T50" fmla="*/ 103 w 107"/>
                  <a:gd name="T51" fmla="*/ 48 h 69"/>
                  <a:gd name="T52" fmla="*/ 99 w 107"/>
                  <a:gd name="T53" fmla="*/ 54 h 69"/>
                  <a:gd name="T54" fmla="*/ 93 w 107"/>
                  <a:gd name="T55" fmla="*/ 56 h 69"/>
                  <a:gd name="T56" fmla="*/ 89 w 107"/>
                  <a:gd name="T57" fmla="*/ 59 h 69"/>
                  <a:gd name="T58" fmla="*/ 84 w 107"/>
                  <a:gd name="T59" fmla="*/ 61 h 69"/>
                  <a:gd name="T60" fmla="*/ 82 w 107"/>
                  <a:gd name="T61" fmla="*/ 65 h 69"/>
                  <a:gd name="T62" fmla="*/ 74 w 107"/>
                  <a:gd name="T63" fmla="*/ 67 h 69"/>
                  <a:gd name="T64" fmla="*/ 70 w 107"/>
                  <a:gd name="T65" fmla="*/ 69 h 69"/>
                  <a:gd name="T66" fmla="*/ 63 w 107"/>
                  <a:gd name="T67" fmla="*/ 69 h 69"/>
                  <a:gd name="T68" fmla="*/ 57 w 107"/>
                  <a:gd name="T69" fmla="*/ 67 h 69"/>
                  <a:gd name="T70" fmla="*/ 53 w 107"/>
                  <a:gd name="T71" fmla="*/ 67 h 69"/>
                  <a:gd name="T72" fmla="*/ 50 w 107"/>
                  <a:gd name="T73" fmla="*/ 65 h 69"/>
                  <a:gd name="T74" fmla="*/ 44 w 107"/>
                  <a:gd name="T75" fmla="*/ 63 h 69"/>
                  <a:gd name="T76" fmla="*/ 38 w 107"/>
                  <a:gd name="T77" fmla="*/ 61 h 69"/>
                  <a:gd name="T78" fmla="*/ 34 w 107"/>
                  <a:gd name="T79" fmla="*/ 59 h 69"/>
                  <a:gd name="T80" fmla="*/ 29 w 107"/>
                  <a:gd name="T81" fmla="*/ 57 h 69"/>
                  <a:gd name="T82" fmla="*/ 25 w 107"/>
                  <a:gd name="T83" fmla="*/ 56 h 69"/>
                  <a:gd name="T84" fmla="*/ 23 w 107"/>
                  <a:gd name="T85" fmla="*/ 56 h 69"/>
                  <a:gd name="T86" fmla="*/ 17 w 107"/>
                  <a:gd name="T87" fmla="*/ 52 h 69"/>
                  <a:gd name="T88" fmla="*/ 13 w 107"/>
                  <a:gd name="T89" fmla="*/ 48 h 69"/>
                  <a:gd name="T90" fmla="*/ 8 w 107"/>
                  <a:gd name="T91" fmla="*/ 44 h 69"/>
                  <a:gd name="T92" fmla="*/ 6 w 107"/>
                  <a:gd name="T93" fmla="*/ 38 h 69"/>
                  <a:gd name="T94" fmla="*/ 4 w 107"/>
                  <a:gd name="T95" fmla="*/ 35 h 69"/>
                  <a:gd name="T96" fmla="*/ 4 w 107"/>
                  <a:gd name="T97" fmla="*/ 31 h 69"/>
                  <a:gd name="T98" fmla="*/ 2 w 107"/>
                  <a:gd name="T99" fmla="*/ 27 h 69"/>
                  <a:gd name="T100" fmla="*/ 2 w 107"/>
                  <a:gd name="T101" fmla="*/ 23 h 69"/>
                  <a:gd name="T102" fmla="*/ 0 w 107"/>
                  <a:gd name="T103" fmla="*/ 16 h 69"/>
                  <a:gd name="T104" fmla="*/ 0 w 107"/>
                  <a:gd name="T105" fmla="*/ 10 h 69"/>
                  <a:gd name="T106" fmla="*/ 2 w 107"/>
                  <a:gd name="T107" fmla="*/ 4 h 69"/>
                  <a:gd name="T108" fmla="*/ 4 w 107"/>
                  <a:gd name="T109" fmla="*/ 2 h 69"/>
                  <a:gd name="T110" fmla="*/ 6 w 107"/>
                  <a:gd name="T111" fmla="*/ 0 h 69"/>
                  <a:gd name="T112" fmla="*/ 8 w 107"/>
                  <a:gd name="T113" fmla="*/ 0 h 69"/>
                  <a:gd name="T114" fmla="*/ 11 w 107"/>
                  <a:gd name="T115" fmla="*/ 2 h 69"/>
                  <a:gd name="T116" fmla="*/ 13 w 107"/>
                  <a:gd name="T117" fmla="*/ 8 h 69"/>
                  <a:gd name="T118" fmla="*/ 13 w 107"/>
                  <a:gd name="T1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69">
                    <a:moveTo>
                      <a:pt x="13" y="8"/>
                    </a:moveTo>
                    <a:lnTo>
                      <a:pt x="15" y="12"/>
                    </a:lnTo>
                    <a:lnTo>
                      <a:pt x="17" y="18"/>
                    </a:lnTo>
                    <a:lnTo>
                      <a:pt x="21" y="23"/>
                    </a:lnTo>
                    <a:lnTo>
                      <a:pt x="25" y="27"/>
                    </a:lnTo>
                    <a:lnTo>
                      <a:pt x="29" y="31"/>
                    </a:lnTo>
                    <a:lnTo>
                      <a:pt x="34" y="35"/>
                    </a:lnTo>
                    <a:lnTo>
                      <a:pt x="38" y="37"/>
                    </a:lnTo>
                    <a:lnTo>
                      <a:pt x="46" y="40"/>
                    </a:lnTo>
                    <a:lnTo>
                      <a:pt x="50" y="40"/>
                    </a:lnTo>
                    <a:lnTo>
                      <a:pt x="53" y="42"/>
                    </a:lnTo>
                    <a:lnTo>
                      <a:pt x="55" y="42"/>
                    </a:lnTo>
                    <a:lnTo>
                      <a:pt x="59" y="42"/>
                    </a:lnTo>
                    <a:lnTo>
                      <a:pt x="67" y="42"/>
                    </a:lnTo>
                    <a:lnTo>
                      <a:pt x="72" y="42"/>
                    </a:lnTo>
                    <a:lnTo>
                      <a:pt x="78" y="38"/>
                    </a:lnTo>
                    <a:lnTo>
                      <a:pt x="84" y="35"/>
                    </a:lnTo>
                    <a:lnTo>
                      <a:pt x="89" y="29"/>
                    </a:lnTo>
                    <a:lnTo>
                      <a:pt x="97" y="25"/>
                    </a:lnTo>
                    <a:lnTo>
                      <a:pt x="101" y="23"/>
                    </a:lnTo>
                    <a:lnTo>
                      <a:pt x="105" y="23"/>
                    </a:lnTo>
                    <a:lnTo>
                      <a:pt x="107" y="27"/>
                    </a:lnTo>
                    <a:lnTo>
                      <a:pt x="107" y="33"/>
                    </a:lnTo>
                    <a:lnTo>
                      <a:pt x="107" y="37"/>
                    </a:lnTo>
                    <a:lnTo>
                      <a:pt x="105" y="44"/>
                    </a:lnTo>
                    <a:lnTo>
                      <a:pt x="103" y="48"/>
                    </a:lnTo>
                    <a:lnTo>
                      <a:pt x="99" y="54"/>
                    </a:lnTo>
                    <a:lnTo>
                      <a:pt x="93" y="56"/>
                    </a:lnTo>
                    <a:lnTo>
                      <a:pt x="89" y="59"/>
                    </a:lnTo>
                    <a:lnTo>
                      <a:pt x="84" y="61"/>
                    </a:lnTo>
                    <a:lnTo>
                      <a:pt x="82" y="65"/>
                    </a:lnTo>
                    <a:lnTo>
                      <a:pt x="74" y="67"/>
                    </a:lnTo>
                    <a:lnTo>
                      <a:pt x="70" y="69"/>
                    </a:lnTo>
                    <a:lnTo>
                      <a:pt x="63" y="69"/>
                    </a:lnTo>
                    <a:lnTo>
                      <a:pt x="57" y="67"/>
                    </a:lnTo>
                    <a:lnTo>
                      <a:pt x="53" y="67"/>
                    </a:lnTo>
                    <a:lnTo>
                      <a:pt x="50" y="65"/>
                    </a:lnTo>
                    <a:lnTo>
                      <a:pt x="44" y="63"/>
                    </a:lnTo>
                    <a:lnTo>
                      <a:pt x="38" y="61"/>
                    </a:lnTo>
                    <a:lnTo>
                      <a:pt x="34" y="59"/>
                    </a:lnTo>
                    <a:lnTo>
                      <a:pt x="29" y="57"/>
                    </a:lnTo>
                    <a:lnTo>
                      <a:pt x="25" y="56"/>
                    </a:lnTo>
                    <a:lnTo>
                      <a:pt x="23" y="56"/>
                    </a:lnTo>
                    <a:lnTo>
                      <a:pt x="17" y="52"/>
                    </a:lnTo>
                    <a:lnTo>
                      <a:pt x="13" y="48"/>
                    </a:lnTo>
                    <a:lnTo>
                      <a:pt x="8" y="44"/>
                    </a:lnTo>
                    <a:lnTo>
                      <a:pt x="6" y="38"/>
                    </a:lnTo>
                    <a:lnTo>
                      <a:pt x="4" y="35"/>
                    </a:lnTo>
                    <a:lnTo>
                      <a:pt x="4" y="31"/>
                    </a:lnTo>
                    <a:lnTo>
                      <a:pt x="2" y="27"/>
                    </a:lnTo>
                    <a:lnTo>
                      <a:pt x="2" y="23"/>
                    </a:lnTo>
                    <a:lnTo>
                      <a:pt x="0" y="16"/>
                    </a:lnTo>
                    <a:lnTo>
                      <a:pt x="0" y="10"/>
                    </a:lnTo>
                    <a:lnTo>
                      <a:pt x="2" y="4"/>
                    </a:lnTo>
                    <a:lnTo>
                      <a:pt x="4" y="2"/>
                    </a:lnTo>
                    <a:lnTo>
                      <a:pt x="6" y="0"/>
                    </a:lnTo>
                    <a:lnTo>
                      <a:pt x="8" y="0"/>
                    </a:lnTo>
                    <a:lnTo>
                      <a:pt x="11" y="2"/>
                    </a:lnTo>
                    <a:lnTo>
                      <a:pt x="13" y="8"/>
                    </a:lnTo>
                    <a:lnTo>
                      <a:pt x="13" y="8"/>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5" name="Freeform 107"/>
              <p:cNvSpPr>
                <a:spLocks/>
              </p:cNvSpPr>
              <p:nvPr/>
            </p:nvSpPr>
            <p:spPr bwMode="auto">
              <a:xfrm>
                <a:off x="3263" y="1865"/>
                <a:ext cx="47" cy="24"/>
              </a:xfrm>
              <a:custGeom>
                <a:avLst/>
                <a:gdLst>
                  <a:gd name="T0" fmla="*/ 68 w 93"/>
                  <a:gd name="T1" fmla="*/ 40 h 50"/>
                  <a:gd name="T2" fmla="*/ 64 w 93"/>
                  <a:gd name="T3" fmla="*/ 39 h 50"/>
                  <a:gd name="T4" fmla="*/ 64 w 93"/>
                  <a:gd name="T5" fmla="*/ 35 h 50"/>
                  <a:gd name="T6" fmla="*/ 61 w 93"/>
                  <a:gd name="T7" fmla="*/ 31 h 50"/>
                  <a:gd name="T8" fmla="*/ 61 w 93"/>
                  <a:gd name="T9" fmla="*/ 27 h 50"/>
                  <a:gd name="T10" fmla="*/ 55 w 93"/>
                  <a:gd name="T11" fmla="*/ 20 h 50"/>
                  <a:gd name="T12" fmla="*/ 51 w 93"/>
                  <a:gd name="T13" fmla="*/ 16 h 50"/>
                  <a:gd name="T14" fmla="*/ 43 w 93"/>
                  <a:gd name="T15" fmla="*/ 16 h 50"/>
                  <a:gd name="T16" fmla="*/ 40 w 93"/>
                  <a:gd name="T17" fmla="*/ 20 h 50"/>
                  <a:gd name="T18" fmla="*/ 34 w 93"/>
                  <a:gd name="T19" fmla="*/ 21 h 50"/>
                  <a:gd name="T20" fmla="*/ 28 w 93"/>
                  <a:gd name="T21" fmla="*/ 27 h 50"/>
                  <a:gd name="T22" fmla="*/ 24 w 93"/>
                  <a:gd name="T23" fmla="*/ 31 h 50"/>
                  <a:gd name="T24" fmla="*/ 21 w 93"/>
                  <a:gd name="T25" fmla="*/ 35 h 50"/>
                  <a:gd name="T26" fmla="*/ 15 w 93"/>
                  <a:gd name="T27" fmla="*/ 39 h 50"/>
                  <a:gd name="T28" fmla="*/ 13 w 93"/>
                  <a:gd name="T29" fmla="*/ 44 h 50"/>
                  <a:gd name="T30" fmla="*/ 7 w 93"/>
                  <a:gd name="T31" fmla="*/ 46 h 50"/>
                  <a:gd name="T32" fmla="*/ 4 w 93"/>
                  <a:gd name="T33" fmla="*/ 50 h 50"/>
                  <a:gd name="T34" fmla="*/ 2 w 93"/>
                  <a:gd name="T35" fmla="*/ 50 h 50"/>
                  <a:gd name="T36" fmla="*/ 0 w 93"/>
                  <a:gd name="T37" fmla="*/ 48 h 50"/>
                  <a:gd name="T38" fmla="*/ 0 w 93"/>
                  <a:gd name="T39" fmla="*/ 44 h 50"/>
                  <a:gd name="T40" fmla="*/ 0 w 93"/>
                  <a:gd name="T41" fmla="*/ 42 h 50"/>
                  <a:gd name="T42" fmla="*/ 2 w 93"/>
                  <a:gd name="T43" fmla="*/ 39 h 50"/>
                  <a:gd name="T44" fmla="*/ 7 w 93"/>
                  <a:gd name="T45" fmla="*/ 35 h 50"/>
                  <a:gd name="T46" fmla="*/ 11 w 93"/>
                  <a:gd name="T47" fmla="*/ 27 h 50"/>
                  <a:gd name="T48" fmla="*/ 15 w 93"/>
                  <a:gd name="T49" fmla="*/ 23 h 50"/>
                  <a:gd name="T50" fmla="*/ 21 w 93"/>
                  <a:gd name="T51" fmla="*/ 16 h 50"/>
                  <a:gd name="T52" fmla="*/ 24 w 93"/>
                  <a:gd name="T53" fmla="*/ 12 h 50"/>
                  <a:gd name="T54" fmla="*/ 28 w 93"/>
                  <a:gd name="T55" fmla="*/ 8 h 50"/>
                  <a:gd name="T56" fmla="*/ 36 w 93"/>
                  <a:gd name="T57" fmla="*/ 4 h 50"/>
                  <a:gd name="T58" fmla="*/ 42 w 93"/>
                  <a:gd name="T59" fmla="*/ 0 h 50"/>
                  <a:gd name="T60" fmla="*/ 49 w 93"/>
                  <a:gd name="T61" fmla="*/ 0 h 50"/>
                  <a:gd name="T62" fmla="*/ 55 w 93"/>
                  <a:gd name="T63" fmla="*/ 0 h 50"/>
                  <a:gd name="T64" fmla="*/ 61 w 93"/>
                  <a:gd name="T65" fmla="*/ 0 h 50"/>
                  <a:gd name="T66" fmla="*/ 66 w 93"/>
                  <a:gd name="T67" fmla="*/ 4 h 50"/>
                  <a:gd name="T68" fmla="*/ 72 w 93"/>
                  <a:gd name="T69" fmla="*/ 8 h 50"/>
                  <a:gd name="T70" fmla="*/ 78 w 93"/>
                  <a:gd name="T71" fmla="*/ 10 h 50"/>
                  <a:gd name="T72" fmla="*/ 82 w 93"/>
                  <a:gd name="T73" fmla="*/ 16 h 50"/>
                  <a:gd name="T74" fmla="*/ 85 w 93"/>
                  <a:gd name="T75" fmla="*/ 20 h 50"/>
                  <a:gd name="T76" fmla="*/ 91 w 93"/>
                  <a:gd name="T77" fmla="*/ 25 h 50"/>
                  <a:gd name="T78" fmla="*/ 93 w 93"/>
                  <a:gd name="T79" fmla="*/ 31 h 50"/>
                  <a:gd name="T80" fmla="*/ 93 w 93"/>
                  <a:gd name="T81" fmla="*/ 35 h 50"/>
                  <a:gd name="T82" fmla="*/ 91 w 93"/>
                  <a:gd name="T83" fmla="*/ 40 h 50"/>
                  <a:gd name="T84" fmla="*/ 85 w 93"/>
                  <a:gd name="T85" fmla="*/ 44 h 50"/>
                  <a:gd name="T86" fmla="*/ 82 w 93"/>
                  <a:gd name="T87" fmla="*/ 46 h 50"/>
                  <a:gd name="T88" fmla="*/ 76 w 93"/>
                  <a:gd name="T89" fmla="*/ 46 h 50"/>
                  <a:gd name="T90" fmla="*/ 72 w 93"/>
                  <a:gd name="T91" fmla="*/ 44 h 50"/>
                  <a:gd name="T92" fmla="*/ 68 w 93"/>
                  <a:gd name="T93" fmla="*/ 40 h 50"/>
                  <a:gd name="T94" fmla="*/ 68 w 93"/>
                  <a:gd name="T95"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50">
                    <a:moveTo>
                      <a:pt x="68" y="40"/>
                    </a:moveTo>
                    <a:lnTo>
                      <a:pt x="64" y="39"/>
                    </a:lnTo>
                    <a:lnTo>
                      <a:pt x="64" y="35"/>
                    </a:lnTo>
                    <a:lnTo>
                      <a:pt x="61" y="31"/>
                    </a:lnTo>
                    <a:lnTo>
                      <a:pt x="61" y="27"/>
                    </a:lnTo>
                    <a:lnTo>
                      <a:pt x="55" y="20"/>
                    </a:lnTo>
                    <a:lnTo>
                      <a:pt x="51" y="16"/>
                    </a:lnTo>
                    <a:lnTo>
                      <a:pt x="43" y="16"/>
                    </a:lnTo>
                    <a:lnTo>
                      <a:pt x="40" y="20"/>
                    </a:lnTo>
                    <a:lnTo>
                      <a:pt x="34" y="21"/>
                    </a:lnTo>
                    <a:lnTo>
                      <a:pt x="28" y="27"/>
                    </a:lnTo>
                    <a:lnTo>
                      <a:pt x="24" y="31"/>
                    </a:lnTo>
                    <a:lnTo>
                      <a:pt x="21" y="35"/>
                    </a:lnTo>
                    <a:lnTo>
                      <a:pt x="15" y="39"/>
                    </a:lnTo>
                    <a:lnTo>
                      <a:pt x="13" y="44"/>
                    </a:lnTo>
                    <a:lnTo>
                      <a:pt x="7" y="46"/>
                    </a:lnTo>
                    <a:lnTo>
                      <a:pt x="4" y="50"/>
                    </a:lnTo>
                    <a:lnTo>
                      <a:pt x="2" y="50"/>
                    </a:lnTo>
                    <a:lnTo>
                      <a:pt x="0" y="48"/>
                    </a:lnTo>
                    <a:lnTo>
                      <a:pt x="0" y="44"/>
                    </a:lnTo>
                    <a:lnTo>
                      <a:pt x="0" y="42"/>
                    </a:lnTo>
                    <a:lnTo>
                      <a:pt x="2" y="39"/>
                    </a:lnTo>
                    <a:lnTo>
                      <a:pt x="7" y="35"/>
                    </a:lnTo>
                    <a:lnTo>
                      <a:pt x="11" y="27"/>
                    </a:lnTo>
                    <a:lnTo>
                      <a:pt x="15" y="23"/>
                    </a:lnTo>
                    <a:lnTo>
                      <a:pt x="21" y="16"/>
                    </a:lnTo>
                    <a:lnTo>
                      <a:pt x="24" y="12"/>
                    </a:lnTo>
                    <a:lnTo>
                      <a:pt x="28" y="8"/>
                    </a:lnTo>
                    <a:lnTo>
                      <a:pt x="36" y="4"/>
                    </a:lnTo>
                    <a:lnTo>
                      <a:pt x="42" y="0"/>
                    </a:lnTo>
                    <a:lnTo>
                      <a:pt x="49" y="0"/>
                    </a:lnTo>
                    <a:lnTo>
                      <a:pt x="55" y="0"/>
                    </a:lnTo>
                    <a:lnTo>
                      <a:pt x="61" y="0"/>
                    </a:lnTo>
                    <a:lnTo>
                      <a:pt x="66" y="4"/>
                    </a:lnTo>
                    <a:lnTo>
                      <a:pt x="72" y="8"/>
                    </a:lnTo>
                    <a:lnTo>
                      <a:pt x="78" y="10"/>
                    </a:lnTo>
                    <a:lnTo>
                      <a:pt x="82" y="16"/>
                    </a:lnTo>
                    <a:lnTo>
                      <a:pt x="85" y="20"/>
                    </a:lnTo>
                    <a:lnTo>
                      <a:pt x="91" y="25"/>
                    </a:lnTo>
                    <a:lnTo>
                      <a:pt x="93" y="31"/>
                    </a:lnTo>
                    <a:lnTo>
                      <a:pt x="93" y="35"/>
                    </a:lnTo>
                    <a:lnTo>
                      <a:pt x="91" y="40"/>
                    </a:lnTo>
                    <a:lnTo>
                      <a:pt x="85" y="44"/>
                    </a:lnTo>
                    <a:lnTo>
                      <a:pt x="82" y="46"/>
                    </a:lnTo>
                    <a:lnTo>
                      <a:pt x="76" y="46"/>
                    </a:lnTo>
                    <a:lnTo>
                      <a:pt x="72" y="44"/>
                    </a:lnTo>
                    <a:lnTo>
                      <a:pt x="68" y="40"/>
                    </a:lnTo>
                    <a:lnTo>
                      <a:pt x="68" y="4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6" name="Freeform 108"/>
              <p:cNvSpPr>
                <a:spLocks/>
              </p:cNvSpPr>
              <p:nvPr/>
            </p:nvSpPr>
            <p:spPr bwMode="auto">
              <a:xfrm>
                <a:off x="3231" y="1867"/>
                <a:ext cx="44" cy="40"/>
              </a:xfrm>
              <a:custGeom>
                <a:avLst/>
                <a:gdLst>
                  <a:gd name="T0" fmla="*/ 72 w 88"/>
                  <a:gd name="T1" fmla="*/ 36 h 80"/>
                  <a:gd name="T2" fmla="*/ 67 w 88"/>
                  <a:gd name="T3" fmla="*/ 31 h 80"/>
                  <a:gd name="T4" fmla="*/ 59 w 88"/>
                  <a:gd name="T5" fmla="*/ 25 h 80"/>
                  <a:gd name="T6" fmla="*/ 51 w 88"/>
                  <a:gd name="T7" fmla="*/ 19 h 80"/>
                  <a:gd name="T8" fmla="*/ 44 w 88"/>
                  <a:gd name="T9" fmla="*/ 17 h 80"/>
                  <a:gd name="T10" fmla="*/ 38 w 88"/>
                  <a:gd name="T11" fmla="*/ 19 h 80"/>
                  <a:gd name="T12" fmla="*/ 34 w 88"/>
                  <a:gd name="T13" fmla="*/ 27 h 80"/>
                  <a:gd name="T14" fmla="*/ 32 w 88"/>
                  <a:gd name="T15" fmla="*/ 31 h 80"/>
                  <a:gd name="T16" fmla="*/ 32 w 88"/>
                  <a:gd name="T17" fmla="*/ 35 h 80"/>
                  <a:gd name="T18" fmla="*/ 32 w 88"/>
                  <a:gd name="T19" fmla="*/ 36 h 80"/>
                  <a:gd name="T20" fmla="*/ 32 w 88"/>
                  <a:gd name="T21" fmla="*/ 40 h 80"/>
                  <a:gd name="T22" fmla="*/ 32 w 88"/>
                  <a:gd name="T23" fmla="*/ 46 h 80"/>
                  <a:gd name="T24" fmla="*/ 36 w 88"/>
                  <a:gd name="T25" fmla="*/ 48 h 80"/>
                  <a:gd name="T26" fmla="*/ 42 w 88"/>
                  <a:gd name="T27" fmla="*/ 52 h 80"/>
                  <a:gd name="T28" fmla="*/ 49 w 88"/>
                  <a:gd name="T29" fmla="*/ 54 h 80"/>
                  <a:gd name="T30" fmla="*/ 55 w 88"/>
                  <a:gd name="T31" fmla="*/ 54 h 80"/>
                  <a:gd name="T32" fmla="*/ 59 w 88"/>
                  <a:gd name="T33" fmla="*/ 57 h 80"/>
                  <a:gd name="T34" fmla="*/ 61 w 88"/>
                  <a:gd name="T35" fmla="*/ 61 h 80"/>
                  <a:gd name="T36" fmla="*/ 61 w 88"/>
                  <a:gd name="T37" fmla="*/ 67 h 80"/>
                  <a:gd name="T38" fmla="*/ 59 w 88"/>
                  <a:gd name="T39" fmla="*/ 73 h 80"/>
                  <a:gd name="T40" fmla="*/ 57 w 88"/>
                  <a:gd name="T41" fmla="*/ 76 h 80"/>
                  <a:gd name="T42" fmla="*/ 51 w 88"/>
                  <a:gd name="T43" fmla="*/ 78 h 80"/>
                  <a:gd name="T44" fmla="*/ 46 w 88"/>
                  <a:gd name="T45" fmla="*/ 80 h 80"/>
                  <a:gd name="T46" fmla="*/ 42 w 88"/>
                  <a:gd name="T47" fmla="*/ 78 h 80"/>
                  <a:gd name="T48" fmla="*/ 36 w 88"/>
                  <a:gd name="T49" fmla="*/ 78 h 80"/>
                  <a:gd name="T50" fmla="*/ 32 w 88"/>
                  <a:gd name="T51" fmla="*/ 76 h 80"/>
                  <a:gd name="T52" fmla="*/ 27 w 88"/>
                  <a:gd name="T53" fmla="*/ 74 h 80"/>
                  <a:gd name="T54" fmla="*/ 19 w 88"/>
                  <a:gd name="T55" fmla="*/ 71 h 80"/>
                  <a:gd name="T56" fmla="*/ 13 w 88"/>
                  <a:gd name="T57" fmla="*/ 67 h 80"/>
                  <a:gd name="T58" fmla="*/ 8 w 88"/>
                  <a:gd name="T59" fmla="*/ 61 h 80"/>
                  <a:gd name="T60" fmla="*/ 2 w 88"/>
                  <a:gd name="T61" fmla="*/ 55 h 80"/>
                  <a:gd name="T62" fmla="*/ 0 w 88"/>
                  <a:gd name="T63" fmla="*/ 52 h 80"/>
                  <a:gd name="T64" fmla="*/ 0 w 88"/>
                  <a:gd name="T65" fmla="*/ 48 h 80"/>
                  <a:gd name="T66" fmla="*/ 0 w 88"/>
                  <a:gd name="T67" fmla="*/ 44 h 80"/>
                  <a:gd name="T68" fmla="*/ 0 w 88"/>
                  <a:gd name="T69" fmla="*/ 40 h 80"/>
                  <a:gd name="T70" fmla="*/ 0 w 88"/>
                  <a:gd name="T71" fmla="*/ 35 h 80"/>
                  <a:gd name="T72" fmla="*/ 0 w 88"/>
                  <a:gd name="T73" fmla="*/ 31 h 80"/>
                  <a:gd name="T74" fmla="*/ 0 w 88"/>
                  <a:gd name="T75" fmla="*/ 27 h 80"/>
                  <a:gd name="T76" fmla="*/ 2 w 88"/>
                  <a:gd name="T77" fmla="*/ 23 h 80"/>
                  <a:gd name="T78" fmla="*/ 6 w 88"/>
                  <a:gd name="T79" fmla="*/ 16 h 80"/>
                  <a:gd name="T80" fmla="*/ 13 w 88"/>
                  <a:gd name="T81" fmla="*/ 12 h 80"/>
                  <a:gd name="T82" fmla="*/ 19 w 88"/>
                  <a:gd name="T83" fmla="*/ 6 h 80"/>
                  <a:gd name="T84" fmla="*/ 27 w 88"/>
                  <a:gd name="T85" fmla="*/ 2 h 80"/>
                  <a:gd name="T86" fmla="*/ 30 w 88"/>
                  <a:gd name="T87" fmla="*/ 0 h 80"/>
                  <a:gd name="T88" fmla="*/ 34 w 88"/>
                  <a:gd name="T89" fmla="*/ 0 h 80"/>
                  <a:gd name="T90" fmla="*/ 40 w 88"/>
                  <a:gd name="T91" fmla="*/ 0 h 80"/>
                  <a:gd name="T92" fmla="*/ 44 w 88"/>
                  <a:gd name="T93" fmla="*/ 0 h 80"/>
                  <a:gd name="T94" fmla="*/ 49 w 88"/>
                  <a:gd name="T95" fmla="*/ 0 h 80"/>
                  <a:gd name="T96" fmla="*/ 55 w 88"/>
                  <a:gd name="T97" fmla="*/ 0 h 80"/>
                  <a:gd name="T98" fmla="*/ 61 w 88"/>
                  <a:gd name="T99" fmla="*/ 2 h 80"/>
                  <a:gd name="T100" fmla="*/ 65 w 88"/>
                  <a:gd name="T101" fmla="*/ 6 h 80"/>
                  <a:gd name="T102" fmla="*/ 69 w 88"/>
                  <a:gd name="T103" fmla="*/ 10 h 80"/>
                  <a:gd name="T104" fmla="*/ 74 w 88"/>
                  <a:gd name="T105" fmla="*/ 14 h 80"/>
                  <a:gd name="T106" fmla="*/ 78 w 88"/>
                  <a:gd name="T107" fmla="*/ 17 h 80"/>
                  <a:gd name="T108" fmla="*/ 84 w 88"/>
                  <a:gd name="T109" fmla="*/ 23 h 80"/>
                  <a:gd name="T110" fmla="*/ 88 w 88"/>
                  <a:gd name="T111" fmla="*/ 27 h 80"/>
                  <a:gd name="T112" fmla="*/ 86 w 88"/>
                  <a:gd name="T113" fmla="*/ 35 h 80"/>
                  <a:gd name="T114" fmla="*/ 80 w 88"/>
                  <a:gd name="T115" fmla="*/ 38 h 80"/>
                  <a:gd name="T116" fmla="*/ 72 w 88"/>
                  <a:gd name="T117" fmla="*/ 36 h 80"/>
                  <a:gd name="T118" fmla="*/ 72 w 88"/>
                  <a:gd name="T119" fmla="*/ 3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80">
                    <a:moveTo>
                      <a:pt x="72" y="36"/>
                    </a:moveTo>
                    <a:lnTo>
                      <a:pt x="67" y="31"/>
                    </a:lnTo>
                    <a:lnTo>
                      <a:pt x="59" y="25"/>
                    </a:lnTo>
                    <a:lnTo>
                      <a:pt x="51" y="19"/>
                    </a:lnTo>
                    <a:lnTo>
                      <a:pt x="44" y="17"/>
                    </a:lnTo>
                    <a:lnTo>
                      <a:pt x="38" y="19"/>
                    </a:lnTo>
                    <a:lnTo>
                      <a:pt x="34" y="27"/>
                    </a:lnTo>
                    <a:lnTo>
                      <a:pt x="32" y="31"/>
                    </a:lnTo>
                    <a:lnTo>
                      <a:pt x="32" y="35"/>
                    </a:lnTo>
                    <a:lnTo>
                      <a:pt x="32" y="36"/>
                    </a:lnTo>
                    <a:lnTo>
                      <a:pt x="32" y="40"/>
                    </a:lnTo>
                    <a:lnTo>
                      <a:pt x="32" y="46"/>
                    </a:lnTo>
                    <a:lnTo>
                      <a:pt x="36" y="48"/>
                    </a:lnTo>
                    <a:lnTo>
                      <a:pt x="42" y="52"/>
                    </a:lnTo>
                    <a:lnTo>
                      <a:pt x="49" y="54"/>
                    </a:lnTo>
                    <a:lnTo>
                      <a:pt x="55" y="54"/>
                    </a:lnTo>
                    <a:lnTo>
                      <a:pt x="59" y="57"/>
                    </a:lnTo>
                    <a:lnTo>
                      <a:pt x="61" y="61"/>
                    </a:lnTo>
                    <a:lnTo>
                      <a:pt x="61" y="67"/>
                    </a:lnTo>
                    <a:lnTo>
                      <a:pt x="59" y="73"/>
                    </a:lnTo>
                    <a:lnTo>
                      <a:pt x="57" y="76"/>
                    </a:lnTo>
                    <a:lnTo>
                      <a:pt x="51" y="78"/>
                    </a:lnTo>
                    <a:lnTo>
                      <a:pt x="46" y="80"/>
                    </a:lnTo>
                    <a:lnTo>
                      <a:pt x="42" y="78"/>
                    </a:lnTo>
                    <a:lnTo>
                      <a:pt x="36" y="78"/>
                    </a:lnTo>
                    <a:lnTo>
                      <a:pt x="32" y="76"/>
                    </a:lnTo>
                    <a:lnTo>
                      <a:pt x="27" y="74"/>
                    </a:lnTo>
                    <a:lnTo>
                      <a:pt x="19" y="71"/>
                    </a:lnTo>
                    <a:lnTo>
                      <a:pt x="13" y="67"/>
                    </a:lnTo>
                    <a:lnTo>
                      <a:pt x="8" y="61"/>
                    </a:lnTo>
                    <a:lnTo>
                      <a:pt x="2" y="55"/>
                    </a:lnTo>
                    <a:lnTo>
                      <a:pt x="0" y="52"/>
                    </a:lnTo>
                    <a:lnTo>
                      <a:pt x="0" y="48"/>
                    </a:lnTo>
                    <a:lnTo>
                      <a:pt x="0" y="44"/>
                    </a:lnTo>
                    <a:lnTo>
                      <a:pt x="0" y="40"/>
                    </a:lnTo>
                    <a:lnTo>
                      <a:pt x="0" y="35"/>
                    </a:lnTo>
                    <a:lnTo>
                      <a:pt x="0" y="31"/>
                    </a:lnTo>
                    <a:lnTo>
                      <a:pt x="0" y="27"/>
                    </a:lnTo>
                    <a:lnTo>
                      <a:pt x="2" y="23"/>
                    </a:lnTo>
                    <a:lnTo>
                      <a:pt x="6" y="16"/>
                    </a:lnTo>
                    <a:lnTo>
                      <a:pt x="13" y="12"/>
                    </a:lnTo>
                    <a:lnTo>
                      <a:pt x="19" y="6"/>
                    </a:lnTo>
                    <a:lnTo>
                      <a:pt x="27" y="2"/>
                    </a:lnTo>
                    <a:lnTo>
                      <a:pt x="30" y="0"/>
                    </a:lnTo>
                    <a:lnTo>
                      <a:pt x="34" y="0"/>
                    </a:lnTo>
                    <a:lnTo>
                      <a:pt x="40" y="0"/>
                    </a:lnTo>
                    <a:lnTo>
                      <a:pt x="44" y="0"/>
                    </a:lnTo>
                    <a:lnTo>
                      <a:pt x="49" y="0"/>
                    </a:lnTo>
                    <a:lnTo>
                      <a:pt x="55" y="0"/>
                    </a:lnTo>
                    <a:lnTo>
                      <a:pt x="61" y="2"/>
                    </a:lnTo>
                    <a:lnTo>
                      <a:pt x="65" y="6"/>
                    </a:lnTo>
                    <a:lnTo>
                      <a:pt x="69" y="10"/>
                    </a:lnTo>
                    <a:lnTo>
                      <a:pt x="74" y="14"/>
                    </a:lnTo>
                    <a:lnTo>
                      <a:pt x="78" y="17"/>
                    </a:lnTo>
                    <a:lnTo>
                      <a:pt x="84" y="23"/>
                    </a:lnTo>
                    <a:lnTo>
                      <a:pt x="88" y="27"/>
                    </a:lnTo>
                    <a:lnTo>
                      <a:pt x="86" y="35"/>
                    </a:lnTo>
                    <a:lnTo>
                      <a:pt x="80" y="38"/>
                    </a:lnTo>
                    <a:lnTo>
                      <a:pt x="72" y="36"/>
                    </a:lnTo>
                    <a:lnTo>
                      <a:pt x="72" y="36"/>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7" name="Freeform 109"/>
              <p:cNvSpPr>
                <a:spLocks/>
              </p:cNvSpPr>
              <p:nvPr/>
            </p:nvSpPr>
            <p:spPr bwMode="auto">
              <a:xfrm>
                <a:off x="3234" y="1894"/>
                <a:ext cx="57" cy="52"/>
              </a:xfrm>
              <a:custGeom>
                <a:avLst/>
                <a:gdLst>
                  <a:gd name="T0" fmla="*/ 36 w 114"/>
                  <a:gd name="T1" fmla="*/ 23 h 103"/>
                  <a:gd name="T2" fmla="*/ 26 w 114"/>
                  <a:gd name="T3" fmla="*/ 35 h 103"/>
                  <a:gd name="T4" fmla="*/ 23 w 114"/>
                  <a:gd name="T5" fmla="*/ 44 h 103"/>
                  <a:gd name="T6" fmla="*/ 26 w 114"/>
                  <a:gd name="T7" fmla="*/ 54 h 103"/>
                  <a:gd name="T8" fmla="*/ 36 w 114"/>
                  <a:gd name="T9" fmla="*/ 63 h 103"/>
                  <a:gd name="T10" fmla="*/ 47 w 114"/>
                  <a:gd name="T11" fmla="*/ 67 h 103"/>
                  <a:gd name="T12" fmla="*/ 59 w 114"/>
                  <a:gd name="T13" fmla="*/ 63 h 103"/>
                  <a:gd name="T14" fmla="*/ 72 w 114"/>
                  <a:gd name="T15" fmla="*/ 57 h 103"/>
                  <a:gd name="T16" fmla="*/ 82 w 114"/>
                  <a:gd name="T17" fmla="*/ 48 h 103"/>
                  <a:gd name="T18" fmla="*/ 87 w 114"/>
                  <a:gd name="T19" fmla="*/ 35 h 103"/>
                  <a:gd name="T20" fmla="*/ 93 w 114"/>
                  <a:gd name="T21" fmla="*/ 23 h 103"/>
                  <a:gd name="T22" fmla="*/ 101 w 114"/>
                  <a:gd name="T23" fmla="*/ 19 h 103"/>
                  <a:gd name="T24" fmla="*/ 110 w 114"/>
                  <a:gd name="T25" fmla="*/ 21 h 103"/>
                  <a:gd name="T26" fmla="*/ 114 w 114"/>
                  <a:gd name="T27" fmla="*/ 29 h 103"/>
                  <a:gd name="T28" fmla="*/ 112 w 114"/>
                  <a:gd name="T29" fmla="*/ 42 h 103"/>
                  <a:gd name="T30" fmla="*/ 112 w 114"/>
                  <a:gd name="T31" fmla="*/ 56 h 103"/>
                  <a:gd name="T32" fmla="*/ 106 w 114"/>
                  <a:gd name="T33" fmla="*/ 69 h 103"/>
                  <a:gd name="T34" fmla="*/ 101 w 114"/>
                  <a:gd name="T35" fmla="*/ 80 h 103"/>
                  <a:gd name="T36" fmla="*/ 91 w 114"/>
                  <a:gd name="T37" fmla="*/ 90 h 103"/>
                  <a:gd name="T38" fmla="*/ 82 w 114"/>
                  <a:gd name="T39" fmla="*/ 96 h 103"/>
                  <a:gd name="T40" fmla="*/ 68 w 114"/>
                  <a:gd name="T41" fmla="*/ 101 h 103"/>
                  <a:gd name="T42" fmla="*/ 57 w 114"/>
                  <a:gd name="T43" fmla="*/ 103 h 103"/>
                  <a:gd name="T44" fmla="*/ 43 w 114"/>
                  <a:gd name="T45" fmla="*/ 103 h 103"/>
                  <a:gd name="T46" fmla="*/ 32 w 114"/>
                  <a:gd name="T47" fmla="*/ 101 h 103"/>
                  <a:gd name="T48" fmla="*/ 23 w 114"/>
                  <a:gd name="T49" fmla="*/ 96 h 103"/>
                  <a:gd name="T50" fmla="*/ 15 w 114"/>
                  <a:gd name="T51" fmla="*/ 86 h 103"/>
                  <a:gd name="T52" fmla="*/ 7 w 114"/>
                  <a:gd name="T53" fmla="*/ 75 h 103"/>
                  <a:gd name="T54" fmla="*/ 4 w 114"/>
                  <a:gd name="T55" fmla="*/ 59 h 103"/>
                  <a:gd name="T56" fmla="*/ 0 w 114"/>
                  <a:gd name="T57" fmla="*/ 46 h 103"/>
                  <a:gd name="T58" fmla="*/ 0 w 114"/>
                  <a:gd name="T59" fmla="*/ 33 h 103"/>
                  <a:gd name="T60" fmla="*/ 4 w 114"/>
                  <a:gd name="T61" fmla="*/ 21 h 103"/>
                  <a:gd name="T62" fmla="*/ 11 w 114"/>
                  <a:gd name="T63" fmla="*/ 14 h 103"/>
                  <a:gd name="T64" fmla="*/ 23 w 114"/>
                  <a:gd name="T65" fmla="*/ 8 h 103"/>
                  <a:gd name="T66" fmla="*/ 36 w 114"/>
                  <a:gd name="T67" fmla="*/ 4 h 103"/>
                  <a:gd name="T68" fmla="*/ 45 w 114"/>
                  <a:gd name="T69" fmla="*/ 0 h 103"/>
                  <a:gd name="T70" fmla="*/ 49 w 114"/>
                  <a:gd name="T71" fmla="*/ 4 h 103"/>
                  <a:gd name="T72" fmla="*/ 49 w 114"/>
                  <a:gd name="T73" fmla="*/ 10 h 103"/>
                  <a:gd name="T74" fmla="*/ 45 w 114"/>
                  <a:gd name="T75" fmla="*/ 18 h 103"/>
                  <a:gd name="T76" fmla="*/ 42 w 114"/>
                  <a:gd name="T77" fmla="*/ 1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03">
                    <a:moveTo>
                      <a:pt x="42" y="19"/>
                    </a:moveTo>
                    <a:lnTo>
                      <a:pt x="36" y="23"/>
                    </a:lnTo>
                    <a:lnTo>
                      <a:pt x="30" y="27"/>
                    </a:lnTo>
                    <a:lnTo>
                      <a:pt x="26" y="35"/>
                    </a:lnTo>
                    <a:lnTo>
                      <a:pt x="24" y="40"/>
                    </a:lnTo>
                    <a:lnTo>
                      <a:pt x="23" y="44"/>
                    </a:lnTo>
                    <a:lnTo>
                      <a:pt x="24" y="50"/>
                    </a:lnTo>
                    <a:lnTo>
                      <a:pt x="26" y="54"/>
                    </a:lnTo>
                    <a:lnTo>
                      <a:pt x="30" y="59"/>
                    </a:lnTo>
                    <a:lnTo>
                      <a:pt x="36" y="63"/>
                    </a:lnTo>
                    <a:lnTo>
                      <a:pt x="40" y="65"/>
                    </a:lnTo>
                    <a:lnTo>
                      <a:pt x="47" y="67"/>
                    </a:lnTo>
                    <a:lnTo>
                      <a:pt x="53" y="67"/>
                    </a:lnTo>
                    <a:lnTo>
                      <a:pt x="59" y="63"/>
                    </a:lnTo>
                    <a:lnTo>
                      <a:pt x="66" y="61"/>
                    </a:lnTo>
                    <a:lnTo>
                      <a:pt x="72" y="57"/>
                    </a:lnTo>
                    <a:lnTo>
                      <a:pt x="78" y="54"/>
                    </a:lnTo>
                    <a:lnTo>
                      <a:pt x="82" y="48"/>
                    </a:lnTo>
                    <a:lnTo>
                      <a:pt x="85" y="42"/>
                    </a:lnTo>
                    <a:lnTo>
                      <a:pt x="87" y="35"/>
                    </a:lnTo>
                    <a:lnTo>
                      <a:pt x="91" y="29"/>
                    </a:lnTo>
                    <a:lnTo>
                      <a:pt x="93" y="23"/>
                    </a:lnTo>
                    <a:lnTo>
                      <a:pt x="97" y="19"/>
                    </a:lnTo>
                    <a:lnTo>
                      <a:pt x="101" y="19"/>
                    </a:lnTo>
                    <a:lnTo>
                      <a:pt x="106" y="19"/>
                    </a:lnTo>
                    <a:lnTo>
                      <a:pt x="110" y="21"/>
                    </a:lnTo>
                    <a:lnTo>
                      <a:pt x="112" y="25"/>
                    </a:lnTo>
                    <a:lnTo>
                      <a:pt x="114" y="29"/>
                    </a:lnTo>
                    <a:lnTo>
                      <a:pt x="114" y="35"/>
                    </a:lnTo>
                    <a:lnTo>
                      <a:pt x="112" y="42"/>
                    </a:lnTo>
                    <a:lnTo>
                      <a:pt x="112" y="50"/>
                    </a:lnTo>
                    <a:lnTo>
                      <a:pt x="112" y="56"/>
                    </a:lnTo>
                    <a:lnTo>
                      <a:pt x="110" y="63"/>
                    </a:lnTo>
                    <a:lnTo>
                      <a:pt x="106" y="69"/>
                    </a:lnTo>
                    <a:lnTo>
                      <a:pt x="104" y="75"/>
                    </a:lnTo>
                    <a:lnTo>
                      <a:pt x="101" y="80"/>
                    </a:lnTo>
                    <a:lnTo>
                      <a:pt x="97" y="86"/>
                    </a:lnTo>
                    <a:lnTo>
                      <a:pt x="91" y="90"/>
                    </a:lnTo>
                    <a:lnTo>
                      <a:pt x="87" y="94"/>
                    </a:lnTo>
                    <a:lnTo>
                      <a:pt x="82" y="96"/>
                    </a:lnTo>
                    <a:lnTo>
                      <a:pt x="76" y="99"/>
                    </a:lnTo>
                    <a:lnTo>
                      <a:pt x="68" y="101"/>
                    </a:lnTo>
                    <a:lnTo>
                      <a:pt x="63" y="103"/>
                    </a:lnTo>
                    <a:lnTo>
                      <a:pt x="57" y="103"/>
                    </a:lnTo>
                    <a:lnTo>
                      <a:pt x="51" y="103"/>
                    </a:lnTo>
                    <a:lnTo>
                      <a:pt x="43" y="103"/>
                    </a:lnTo>
                    <a:lnTo>
                      <a:pt x="38" y="103"/>
                    </a:lnTo>
                    <a:lnTo>
                      <a:pt x="32" y="101"/>
                    </a:lnTo>
                    <a:lnTo>
                      <a:pt x="28" y="99"/>
                    </a:lnTo>
                    <a:lnTo>
                      <a:pt x="23" y="96"/>
                    </a:lnTo>
                    <a:lnTo>
                      <a:pt x="19" y="92"/>
                    </a:lnTo>
                    <a:lnTo>
                      <a:pt x="15" y="86"/>
                    </a:lnTo>
                    <a:lnTo>
                      <a:pt x="11" y="80"/>
                    </a:lnTo>
                    <a:lnTo>
                      <a:pt x="7" y="75"/>
                    </a:lnTo>
                    <a:lnTo>
                      <a:pt x="5" y="67"/>
                    </a:lnTo>
                    <a:lnTo>
                      <a:pt x="4" y="59"/>
                    </a:lnTo>
                    <a:lnTo>
                      <a:pt x="2" y="54"/>
                    </a:lnTo>
                    <a:lnTo>
                      <a:pt x="0" y="46"/>
                    </a:lnTo>
                    <a:lnTo>
                      <a:pt x="0" y="40"/>
                    </a:lnTo>
                    <a:lnTo>
                      <a:pt x="0" y="33"/>
                    </a:lnTo>
                    <a:lnTo>
                      <a:pt x="4" y="27"/>
                    </a:lnTo>
                    <a:lnTo>
                      <a:pt x="4" y="21"/>
                    </a:lnTo>
                    <a:lnTo>
                      <a:pt x="7" y="18"/>
                    </a:lnTo>
                    <a:lnTo>
                      <a:pt x="11" y="14"/>
                    </a:lnTo>
                    <a:lnTo>
                      <a:pt x="19" y="12"/>
                    </a:lnTo>
                    <a:lnTo>
                      <a:pt x="23" y="8"/>
                    </a:lnTo>
                    <a:lnTo>
                      <a:pt x="28" y="6"/>
                    </a:lnTo>
                    <a:lnTo>
                      <a:pt x="36" y="4"/>
                    </a:lnTo>
                    <a:lnTo>
                      <a:pt x="42" y="2"/>
                    </a:lnTo>
                    <a:lnTo>
                      <a:pt x="45" y="0"/>
                    </a:lnTo>
                    <a:lnTo>
                      <a:pt x="47" y="2"/>
                    </a:lnTo>
                    <a:lnTo>
                      <a:pt x="49" y="4"/>
                    </a:lnTo>
                    <a:lnTo>
                      <a:pt x="51" y="8"/>
                    </a:lnTo>
                    <a:lnTo>
                      <a:pt x="49" y="10"/>
                    </a:lnTo>
                    <a:lnTo>
                      <a:pt x="47" y="14"/>
                    </a:lnTo>
                    <a:lnTo>
                      <a:pt x="45" y="18"/>
                    </a:lnTo>
                    <a:lnTo>
                      <a:pt x="42" y="19"/>
                    </a:lnTo>
                    <a:lnTo>
                      <a:pt x="42" y="19"/>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8" name="Freeform 110"/>
              <p:cNvSpPr>
                <a:spLocks/>
              </p:cNvSpPr>
              <p:nvPr/>
            </p:nvSpPr>
            <p:spPr bwMode="auto">
              <a:xfrm>
                <a:off x="3287" y="1880"/>
                <a:ext cx="59" cy="57"/>
              </a:xfrm>
              <a:custGeom>
                <a:avLst/>
                <a:gdLst>
                  <a:gd name="T0" fmla="*/ 25 w 118"/>
                  <a:gd name="T1" fmla="*/ 85 h 114"/>
                  <a:gd name="T2" fmla="*/ 36 w 118"/>
                  <a:gd name="T3" fmla="*/ 89 h 114"/>
                  <a:gd name="T4" fmla="*/ 44 w 118"/>
                  <a:gd name="T5" fmla="*/ 91 h 114"/>
                  <a:gd name="T6" fmla="*/ 57 w 118"/>
                  <a:gd name="T7" fmla="*/ 91 h 114"/>
                  <a:gd name="T8" fmla="*/ 71 w 118"/>
                  <a:gd name="T9" fmla="*/ 84 h 114"/>
                  <a:gd name="T10" fmla="*/ 80 w 118"/>
                  <a:gd name="T11" fmla="*/ 74 h 114"/>
                  <a:gd name="T12" fmla="*/ 82 w 118"/>
                  <a:gd name="T13" fmla="*/ 65 h 114"/>
                  <a:gd name="T14" fmla="*/ 84 w 118"/>
                  <a:gd name="T15" fmla="*/ 55 h 114"/>
                  <a:gd name="T16" fmla="*/ 86 w 118"/>
                  <a:gd name="T17" fmla="*/ 47 h 114"/>
                  <a:gd name="T18" fmla="*/ 82 w 118"/>
                  <a:gd name="T19" fmla="*/ 38 h 114"/>
                  <a:gd name="T20" fmla="*/ 71 w 118"/>
                  <a:gd name="T21" fmla="*/ 36 h 114"/>
                  <a:gd name="T22" fmla="*/ 61 w 118"/>
                  <a:gd name="T23" fmla="*/ 32 h 114"/>
                  <a:gd name="T24" fmla="*/ 54 w 118"/>
                  <a:gd name="T25" fmla="*/ 28 h 114"/>
                  <a:gd name="T26" fmla="*/ 48 w 118"/>
                  <a:gd name="T27" fmla="*/ 21 h 114"/>
                  <a:gd name="T28" fmla="*/ 54 w 118"/>
                  <a:gd name="T29" fmla="*/ 8 h 114"/>
                  <a:gd name="T30" fmla="*/ 59 w 118"/>
                  <a:gd name="T31" fmla="*/ 0 h 114"/>
                  <a:gd name="T32" fmla="*/ 67 w 118"/>
                  <a:gd name="T33" fmla="*/ 0 h 114"/>
                  <a:gd name="T34" fmla="*/ 80 w 118"/>
                  <a:gd name="T35" fmla="*/ 0 h 114"/>
                  <a:gd name="T36" fmla="*/ 94 w 118"/>
                  <a:gd name="T37" fmla="*/ 6 h 114"/>
                  <a:gd name="T38" fmla="*/ 105 w 118"/>
                  <a:gd name="T39" fmla="*/ 15 h 114"/>
                  <a:gd name="T40" fmla="*/ 114 w 118"/>
                  <a:gd name="T41" fmla="*/ 27 h 114"/>
                  <a:gd name="T42" fmla="*/ 118 w 118"/>
                  <a:gd name="T43" fmla="*/ 42 h 114"/>
                  <a:gd name="T44" fmla="*/ 118 w 118"/>
                  <a:gd name="T45" fmla="*/ 55 h 114"/>
                  <a:gd name="T46" fmla="*/ 113 w 118"/>
                  <a:gd name="T47" fmla="*/ 68 h 114"/>
                  <a:gd name="T48" fmla="*/ 107 w 118"/>
                  <a:gd name="T49" fmla="*/ 80 h 114"/>
                  <a:gd name="T50" fmla="*/ 99 w 118"/>
                  <a:gd name="T51" fmla="*/ 91 h 114"/>
                  <a:gd name="T52" fmla="*/ 88 w 118"/>
                  <a:gd name="T53" fmla="*/ 101 h 114"/>
                  <a:gd name="T54" fmla="*/ 74 w 118"/>
                  <a:gd name="T55" fmla="*/ 106 h 114"/>
                  <a:gd name="T56" fmla="*/ 63 w 118"/>
                  <a:gd name="T57" fmla="*/ 112 h 114"/>
                  <a:gd name="T58" fmla="*/ 46 w 118"/>
                  <a:gd name="T59" fmla="*/ 114 h 114"/>
                  <a:gd name="T60" fmla="*/ 33 w 118"/>
                  <a:gd name="T61" fmla="*/ 112 h 114"/>
                  <a:gd name="T62" fmla="*/ 21 w 118"/>
                  <a:gd name="T63" fmla="*/ 108 h 114"/>
                  <a:gd name="T64" fmla="*/ 10 w 118"/>
                  <a:gd name="T65" fmla="*/ 101 h 114"/>
                  <a:gd name="T66" fmla="*/ 0 w 118"/>
                  <a:gd name="T67" fmla="*/ 91 h 114"/>
                  <a:gd name="T68" fmla="*/ 0 w 118"/>
                  <a:gd name="T69" fmla="*/ 84 h 114"/>
                  <a:gd name="T70" fmla="*/ 6 w 118"/>
                  <a:gd name="T71" fmla="*/ 78 h 114"/>
                  <a:gd name="T72" fmla="*/ 14 w 118"/>
                  <a:gd name="T73" fmla="*/ 78 h 114"/>
                  <a:gd name="T74" fmla="*/ 19 w 118"/>
                  <a:gd name="T75" fmla="*/ 8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4">
                    <a:moveTo>
                      <a:pt x="19" y="80"/>
                    </a:moveTo>
                    <a:lnTo>
                      <a:pt x="25" y="85"/>
                    </a:lnTo>
                    <a:lnTo>
                      <a:pt x="33" y="89"/>
                    </a:lnTo>
                    <a:lnTo>
                      <a:pt x="36" y="89"/>
                    </a:lnTo>
                    <a:lnTo>
                      <a:pt x="40" y="91"/>
                    </a:lnTo>
                    <a:lnTo>
                      <a:pt x="44" y="91"/>
                    </a:lnTo>
                    <a:lnTo>
                      <a:pt x="48" y="91"/>
                    </a:lnTo>
                    <a:lnTo>
                      <a:pt x="57" y="91"/>
                    </a:lnTo>
                    <a:lnTo>
                      <a:pt x="65" y="87"/>
                    </a:lnTo>
                    <a:lnTo>
                      <a:pt x="71" y="84"/>
                    </a:lnTo>
                    <a:lnTo>
                      <a:pt x="78" y="78"/>
                    </a:lnTo>
                    <a:lnTo>
                      <a:pt x="80" y="74"/>
                    </a:lnTo>
                    <a:lnTo>
                      <a:pt x="82" y="70"/>
                    </a:lnTo>
                    <a:lnTo>
                      <a:pt x="82" y="65"/>
                    </a:lnTo>
                    <a:lnTo>
                      <a:pt x="84" y="61"/>
                    </a:lnTo>
                    <a:lnTo>
                      <a:pt x="84" y="55"/>
                    </a:lnTo>
                    <a:lnTo>
                      <a:pt x="86" y="51"/>
                    </a:lnTo>
                    <a:lnTo>
                      <a:pt x="86" y="47"/>
                    </a:lnTo>
                    <a:lnTo>
                      <a:pt x="86" y="44"/>
                    </a:lnTo>
                    <a:lnTo>
                      <a:pt x="82" y="38"/>
                    </a:lnTo>
                    <a:lnTo>
                      <a:pt x="78" y="36"/>
                    </a:lnTo>
                    <a:lnTo>
                      <a:pt x="71" y="36"/>
                    </a:lnTo>
                    <a:lnTo>
                      <a:pt x="65" y="36"/>
                    </a:lnTo>
                    <a:lnTo>
                      <a:pt x="61" y="32"/>
                    </a:lnTo>
                    <a:lnTo>
                      <a:pt x="57" y="32"/>
                    </a:lnTo>
                    <a:lnTo>
                      <a:pt x="54" y="28"/>
                    </a:lnTo>
                    <a:lnTo>
                      <a:pt x="54" y="27"/>
                    </a:lnTo>
                    <a:lnTo>
                      <a:pt x="48" y="21"/>
                    </a:lnTo>
                    <a:lnTo>
                      <a:pt x="48" y="13"/>
                    </a:lnTo>
                    <a:lnTo>
                      <a:pt x="54" y="8"/>
                    </a:lnTo>
                    <a:lnTo>
                      <a:pt x="57" y="2"/>
                    </a:lnTo>
                    <a:lnTo>
                      <a:pt x="59" y="0"/>
                    </a:lnTo>
                    <a:lnTo>
                      <a:pt x="63" y="0"/>
                    </a:lnTo>
                    <a:lnTo>
                      <a:pt x="67" y="0"/>
                    </a:lnTo>
                    <a:lnTo>
                      <a:pt x="73" y="0"/>
                    </a:lnTo>
                    <a:lnTo>
                      <a:pt x="80" y="0"/>
                    </a:lnTo>
                    <a:lnTo>
                      <a:pt x="88" y="4"/>
                    </a:lnTo>
                    <a:lnTo>
                      <a:pt x="94" y="6"/>
                    </a:lnTo>
                    <a:lnTo>
                      <a:pt x="101" y="11"/>
                    </a:lnTo>
                    <a:lnTo>
                      <a:pt x="105" y="15"/>
                    </a:lnTo>
                    <a:lnTo>
                      <a:pt x="111" y="21"/>
                    </a:lnTo>
                    <a:lnTo>
                      <a:pt x="114" y="27"/>
                    </a:lnTo>
                    <a:lnTo>
                      <a:pt x="116" y="36"/>
                    </a:lnTo>
                    <a:lnTo>
                      <a:pt x="118" y="42"/>
                    </a:lnTo>
                    <a:lnTo>
                      <a:pt x="118" y="49"/>
                    </a:lnTo>
                    <a:lnTo>
                      <a:pt x="118" y="55"/>
                    </a:lnTo>
                    <a:lnTo>
                      <a:pt x="116" y="63"/>
                    </a:lnTo>
                    <a:lnTo>
                      <a:pt x="113" y="68"/>
                    </a:lnTo>
                    <a:lnTo>
                      <a:pt x="111" y="74"/>
                    </a:lnTo>
                    <a:lnTo>
                      <a:pt x="107" y="80"/>
                    </a:lnTo>
                    <a:lnTo>
                      <a:pt x="103" y="87"/>
                    </a:lnTo>
                    <a:lnTo>
                      <a:pt x="99" y="91"/>
                    </a:lnTo>
                    <a:lnTo>
                      <a:pt x="94" y="97"/>
                    </a:lnTo>
                    <a:lnTo>
                      <a:pt x="88" y="101"/>
                    </a:lnTo>
                    <a:lnTo>
                      <a:pt x="82" y="105"/>
                    </a:lnTo>
                    <a:lnTo>
                      <a:pt x="74" y="106"/>
                    </a:lnTo>
                    <a:lnTo>
                      <a:pt x="69" y="110"/>
                    </a:lnTo>
                    <a:lnTo>
                      <a:pt x="63" y="112"/>
                    </a:lnTo>
                    <a:lnTo>
                      <a:pt x="55" y="114"/>
                    </a:lnTo>
                    <a:lnTo>
                      <a:pt x="46" y="114"/>
                    </a:lnTo>
                    <a:lnTo>
                      <a:pt x="40" y="114"/>
                    </a:lnTo>
                    <a:lnTo>
                      <a:pt x="33" y="112"/>
                    </a:lnTo>
                    <a:lnTo>
                      <a:pt x="27" y="110"/>
                    </a:lnTo>
                    <a:lnTo>
                      <a:pt x="21" y="108"/>
                    </a:lnTo>
                    <a:lnTo>
                      <a:pt x="14" y="105"/>
                    </a:lnTo>
                    <a:lnTo>
                      <a:pt x="10" y="101"/>
                    </a:lnTo>
                    <a:lnTo>
                      <a:pt x="4" y="97"/>
                    </a:lnTo>
                    <a:lnTo>
                      <a:pt x="0" y="91"/>
                    </a:lnTo>
                    <a:lnTo>
                      <a:pt x="0" y="87"/>
                    </a:lnTo>
                    <a:lnTo>
                      <a:pt x="0" y="84"/>
                    </a:lnTo>
                    <a:lnTo>
                      <a:pt x="4" y="80"/>
                    </a:lnTo>
                    <a:lnTo>
                      <a:pt x="6" y="78"/>
                    </a:lnTo>
                    <a:lnTo>
                      <a:pt x="10" y="78"/>
                    </a:lnTo>
                    <a:lnTo>
                      <a:pt x="14" y="78"/>
                    </a:lnTo>
                    <a:lnTo>
                      <a:pt x="19" y="80"/>
                    </a:lnTo>
                    <a:lnTo>
                      <a:pt x="19" y="8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9" name="Freeform 111"/>
              <p:cNvSpPr>
                <a:spLocks/>
              </p:cNvSpPr>
              <p:nvPr/>
            </p:nvSpPr>
            <p:spPr bwMode="auto">
              <a:xfrm>
                <a:off x="3252" y="1844"/>
                <a:ext cx="28" cy="32"/>
              </a:xfrm>
              <a:custGeom>
                <a:avLst/>
                <a:gdLst>
                  <a:gd name="T0" fmla="*/ 0 w 57"/>
                  <a:gd name="T1" fmla="*/ 57 h 64"/>
                  <a:gd name="T2" fmla="*/ 0 w 57"/>
                  <a:gd name="T3" fmla="*/ 53 h 64"/>
                  <a:gd name="T4" fmla="*/ 0 w 57"/>
                  <a:gd name="T5" fmla="*/ 47 h 64"/>
                  <a:gd name="T6" fmla="*/ 0 w 57"/>
                  <a:gd name="T7" fmla="*/ 40 h 64"/>
                  <a:gd name="T8" fmla="*/ 2 w 57"/>
                  <a:gd name="T9" fmla="*/ 36 h 64"/>
                  <a:gd name="T10" fmla="*/ 2 w 57"/>
                  <a:gd name="T11" fmla="*/ 30 h 64"/>
                  <a:gd name="T12" fmla="*/ 4 w 57"/>
                  <a:gd name="T13" fmla="*/ 26 h 64"/>
                  <a:gd name="T14" fmla="*/ 7 w 57"/>
                  <a:gd name="T15" fmla="*/ 22 h 64"/>
                  <a:gd name="T16" fmla="*/ 9 w 57"/>
                  <a:gd name="T17" fmla="*/ 19 h 64"/>
                  <a:gd name="T18" fmla="*/ 15 w 57"/>
                  <a:gd name="T19" fmla="*/ 11 h 64"/>
                  <a:gd name="T20" fmla="*/ 23 w 57"/>
                  <a:gd name="T21" fmla="*/ 5 h 64"/>
                  <a:gd name="T22" fmla="*/ 27 w 57"/>
                  <a:gd name="T23" fmla="*/ 3 h 64"/>
                  <a:gd name="T24" fmla="*/ 30 w 57"/>
                  <a:gd name="T25" fmla="*/ 2 h 64"/>
                  <a:gd name="T26" fmla="*/ 36 w 57"/>
                  <a:gd name="T27" fmla="*/ 0 h 64"/>
                  <a:gd name="T28" fmla="*/ 40 w 57"/>
                  <a:gd name="T29" fmla="*/ 2 h 64"/>
                  <a:gd name="T30" fmla="*/ 47 w 57"/>
                  <a:gd name="T31" fmla="*/ 3 h 64"/>
                  <a:gd name="T32" fmla="*/ 53 w 57"/>
                  <a:gd name="T33" fmla="*/ 7 h 64"/>
                  <a:gd name="T34" fmla="*/ 55 w 57"/>
                  <a:gd name="T35" fmla="*/ 13 h 64"/>
                  <a:gd name="T36" fmla="*/ 57 w 57"/>
                  <a:gd name="T37" fmla="*/ 19 h 64"/>
                  <a:gd name="T38" fmla="*/ 55 w 57"/>
                  <a:gd name="T39" fmla="*/ 24 h 64"/>
                  <a:gd name="T40" fmla="*/ 51 w 57"/>
                  <a:gd name="T41" fmla="*/ 30 h 64"/>
                  <a:gd name="T42" fmla="*/ 46 w 57"/>
                  <a:gd name="T43" fmla="*/ 34 h 64"/>
                  <a:gd name="T44" fmla="*/ 40 w 57"/>
                  <a:gd name="T45" fmla="*/ 36 h 64"/>
                  <a:gd name="T46" fmla="*/ 34 w 57"/>
                  <a:gd name="T47" fmla="*/ 36 h 64"/>
                  <a:gd name="T48" fmla="*/ 30 w 57"/>
                  <a:gd name="T49" fmla="*/ 36 h 64"/>
                  <a:gd name="T50" fmla="*/ 27 w 57"/>
                  <a:gd name="T51" fmla="*/ 38 h 64"/>
                  <a:gd name="T52" fmla="*/ 23 w 57"/>
                  <a:gd name="T53" fmla="*/ 40 h 64"/>
                  <a:gd name="T54" fmla="*/ 19 w 57"/>
                  <a:gd name="T55" fmla="*/ 41 h 64"/>
                  <a:gd name="T56" fmla="*/ 19 w 57"/>
                  <a:gd name="T57" fmla="*/ 47 h 64"/>
                  <a:gd name="T58" fmla="*/ 17 w 57"/>
                  <a:gd name="T59" fmla="*/ 51 h 64"/>
                  <a:gd name="T60" fmla="*/ 17 w 57"/>
                  <a:gd name="T61" fmla="*/ 57 h 64"/>
                  <a:gd name="T62" fmla="*/ 15 w 57"/>
                  <a:gd name="T63" fmla="*/ 62 h 64"/>
                  <a:gd name="T64" fmla="*/ 9 w 57"/>
                  <a:gd name="T65" fmla="*/ 64 h 64"/>
                  <a:gd name="T66" fmla="*/ 4 w 57"/>
                  <a:gd name="T67" fmla="*/ 62 h 64"/>
                  <a:gd name="T68" fmla="*/ 0 w 57"/>
                  <a:gd name="T69" fmla="*/ 57 h 64"/>
                  <a:gd name="T70" fmla="*/ 0 w 57"/>
                  <a:gd name="T7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4">
                    <a:moveTo>
                      <a:pt x="0" y="57"/>
                    </a:moveTo>
                    <a:lnTo>
                      <a:pt x="0" y="53"/>
                    </a:lnTo>
                    <a:lnTo>
                      <a:pt x="0" y="47"/>
                    </a:lnTo>
                    <a:lnTo>
                      <a:pt x="0" y="40"/>
                    </a:lnTo>
                    <a:lnTo>
                      <a:pt x="2" y="36"/>
                    </a:lnTo>
                    <a:lnTo>
                      <a:pt x="2" y="30"/>
                    </a:lnTo>
                    <a:lnTo>
                      <a:pt x="4" y="26"/>
                    </a:lnTo>
                    <a:lnTo>
                      <a:pt x="7" y="22"/>
                    </a:lnTo>
                    <a:lnTo>
                      <a:pt x="9" y="19"/>
                    </a:lnTo>
                    <a:lnTo>
                      <a:pt x="15" y="11"/>
                    </a:lnTo>
                    <a:lnTo>
                      <a:pt x="23" y="5"/>
                    </a:lnTo>
                    <a:lnTo>
                      <a:pt x="27" y="3"/>
                    </a:lnTo>
                    <a:lnTo>
                      <a:pt x="30" y="2"/>
                    </a:lnTo>
                    <a:lnTo>
                      <a:pt x="36" y="0"/>
                    </a:lnTo>
                    <a:lnTo>
                      <a:pt x="40" y="2"/>
                    </a:lnTo>
                    <a:lnTo>
                      <a:pt x="47" y="3"/>
                    </a:lnTo>
                    <a:lnTo>
                      <a:pt x="53" y="7"/>
                    </a:lnTo>
                    <a:lnTo>
                      <a:pt x="55" y="13"/>
                    </a:lnTo>
                    <a:lnTo>
                      <a:pt x="57" y="19"/>
                    </a:lnTo>
                    <a:lnTo>
                      <a:pt x="55" y="24"/>
                    </a:lnTo>
                    <a:lnTo>
                      <a:pt x="51" y="30"/>
                    </a:lnTo>
                    <a:lnTo>
                      <a:pt x="46" y="34"/>
                    </a:lnTo>
                    <a:lnTo>
                      <a:pt x="40" y="36"/>
                    </a:lnTo>
                    <a:lnTo>
                      <a:pt x="34" y="36"/>
                    </a:lnTo>
                    <a:lnTo>
                      <a:pt x="30" y="36"/>
                    </a:lnTo>
                    <a:lnTo>
                      <a:pt x="27" y="38"/>
                    </a:lnTo>
                    <a:lnTo>
                      <a:pt x="23" y="40"/>
                    </a:lnTo>
                    <a:lnTo>
                      <a:pt x="19" y="41"/>
                    </a:lnTo>
                    <a:lnTo>
                      <a:pt x="19" y="47"/>
                    </a:lnTo>
                    <a:lnTo>
                      <a:pt x="17" y="51"/>
                    </a:lnTo>
                    <a:lnTo>
                      <a:pt x="17" y="57"/>
                    </a:lnTo>
                    <a:lnTo>
                      <a:pt x="15" y="62"/>
                    </a:lnTo>
                    <a:lnTo>
                      <a:pt x="9" y="64"/>
                    </a:lnTo>
                    <a:lnTo>
                      <a:pt x="4" y="62"/>
                    </a:lnTo>
                    <a:lnTo>
                      <a:pt x="0" y="57"/>
                    </a:lnTo>
                    <a:lnTo>
                      <a:pt x="0" y="57"/>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0" name="Freeform 112"/>
              <p:cNvSpPr>
                <a:spLocks/>
              </p:cNvSpPr>
              <p:nvPr/>
            </p:nvSpPr>
            <p:spPr bwMode="auto">
              <a:xfrm>
                <a:off x="3265" y="1808"/>
                <a:ext cx="66" cy="49"/>
              </a:xfrm>
              <a:custGeom>
                <a:avLst/>
                <a:gdLst>
                  <a:gd name="T0" fmla="*/ 9 w 131"/>
                  <a:gd name="T1" fmla="*/ 86 h 99"/>
                  <a:gd name="T2" fmla="*/ 3 w 131"/>
                  <a:gd name="T3" fmla="*/ 76 h 99"/>
                  <a:gd name="T4" fmla="*/ 0 w 131"/>
                  <a:gd name="T5" fmla="*/ 65 h 99"/>
                  <a:gd name="T6" fmla="*/ 0 w 131"/>
                  <a:gd name="T7" fmla="*/ 52 h 99"/>
                  <a:gd name="T8" fmla="*/ 3 w 131"/>
                  <a:gd name="T9" fmla="*/ 38 h 99"/>
                  <a:gd name="T10" fmla="*/ 7 w 131"/>
                  <a:gd name="T11" fmla="*/ 27 h 99"/>
                  <a:gd name="T12" fmla="*/ 15 w 131"/>
                  <a:gd name="T13" fmla="*/ 17 h 99"/>
                  <a:gd name="T14" fmla="*/ 24 w 131"/>
                  <a:gd name="T15" fmla="*/ 8 h 99"/>
                  <a:gd name="T16" fmla="*/ 34 w 131"/>
                  <a:gd name="T17" fmla="*/ 2 h 99"/>
                  <a:gd name="T18" fmla="*/ 47 w 131"/>
                  <a:gd name="T19" fmla="*/ 0 h 99"/>
                  <a:gd name="T20" fmla="*/ 58 w 131"/>
                  <a:gd name="T21" fmla="*/ 0 h 99"/>
                  <a:gd name="T22" fmla="*/ 70 w 131"/>
                  <a:gd name="T23" fmla="*/ 0 h 99"/>
                  <a:gd name="T24" fmla="*/ 81 w 131"/>
                  <a:gd name="T25" fmla="*/ 4 h 99"/>
                  <a:gd name="T26" fmla="*/ 91 w 131"/>
                  <a:gd name="T27" fmla="*/ 8 h 99"/>
                  <a:gd name="T28" fmla="*/ 102 w 131"/>
                  <a:gd name="T29" fmla="*/ 12 h 99"/>
                  <a:gd name="T30" fmla="*/ 110 w 131"/>
                  <a:gd name="T31" fmla="*/ 19 h 99"/>
                  <a:gd name="T32" fmla="*/ 117 w 131"/>
                  <a:gd name="T33" fmla="*/ 25 h 99"/>
                  <a:gd name="T34" fmla="*/ 125 w 131"/>
                  <a:gd name="T35" fmla="*/ 35 h 99"/>
                  <a:gd name="T36" fmla="*/ 129 w 131"/>
                  <a:gd name="T37" fmla="*/ 44 h 99"/>
                  <a:gd name="T38" fmla="*/ 131 w 131"/>
                  <a:gd name="T39" fmla="*/ 56 h 99"/>
                  <a:gd name="T40" fmla="*/ 127 w 131"/>
                  <a:gd name="T41" fmla="*/ 63 h 99"/>
                  <a:gd name="T42" fmla="*/ 121 w 131"/>
                  <a:gd name="T43" fmla="*/ 71 h 99"/>
                  <a:gd name="T44" fmla="*/ 114 w 131"/>
                  <a:gd name="T45" fmla="*/ 75 h 99"/>
                  <a:gd name="T46" fmla="*/ 104 w 131"/>
                  <a:gd name="T47" fmla="*/ 76 h 99"/>
                  <a:gd name="T48" fmla="*/ 97 w 131"/>
                  <a:gd name="T49" fmla="*/ 75 h 99"/>
                  <a:gd name="T50" fmla="*/ 85 w 131"/>
                  <a:gd name="T51" fmla="*/ 69 h 99"/>
                  <a:gd name="T52" fmla="*/ 79 w 131"/>
                  <a:gd name="T53" fmla="*/ 57 h 99"/>
                  <a:gd name="T54" fmla="*/ 76 w 131"/>
                  <a:gd name="T55" fmla="*/ 46 h 99"/>
                  <a:gd name="T56" fmla="*/ 68 w 131"/>
                  <a:gd name="T57" fmla="*/ 37 h 99"/>
                  <a:gd name="T58" fmla="*/ 60 w 131"/>
                  <a:gd name="T59" fmla="*/ 29 h 99"/>
                  <a:gd name="T60" fmla="*/ 49 w 131"/>
                  <a:gd name="T61" fmla="*/ 29 h 99"/>
                  <a:gd name="T62" fmla="*/ 36 w 131"/>
                  <a:gd name="T63" fmla="*/ 33 h 99"/>
                  <a:gd name="T64" fmla="*/ 24 w 131"/>
                  <a:gd name="T65" fmla="*/ 40 h 99"/>
                  <a:gd name="T66" fmla="*/ 20 w 131"/>
                  <a:gd name="T67" fmla="*/ 52 h 99"/>
                  <a:gd name="T68" fmla="*/ 22 w 131"/>
                  <a:gd name="T69" fmla="*/ 63 h 99"/>
                  <a:gd name="T70" fmla="*/ 30 w 131"/>
                  <a:gd name="T71" fmla="*/ 76 h 99"/>
                  <a:gd name="T72" fmla="*/ 34 w 131"/>
                  <a:gd name="T73" fmla="*/ 88 h 99"/>
                  <a:gd name="T74" fmla="*/ 30 w 131"/>
                  <a:gd name="T75" fmla="*/ 95 h 99"/>
                  <a:gd name="T76" fmla="*/ 24 w 131"/>
                  <a:gd name="T77" fmla="*/ 99 h 99"/>
                  <a:gd name="T78" fmla="*/ 17 w 131"/>
                  <a:gd name="T79" fmla="*/ 95 h 99"/>
                  <a:gd name="T80" fmla="*/ 13 w 131"/>
                  <a:gd name="T81"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99">
                    <a:moveTo>
                      <a:pt x="13" y="94"/>
                    </a:moveTo>
                    <a:lnTo>
                      <a:pt x="9" y="86"/>
                    </a:lnTo>
                    <a:lnTo>
                      <a:pt x="5" y="82"/>
                    </a:lnTo>
                    <a:lnTo>
                      <a:pt x="3" y="76"/>
                    </a:lnTo>
                    <a:lnTo>
                      <a:pt x="1" y="71"/>
                    </a:lnTo>
                    <a:lnTo>
                      <a:pt x="0" y="65"/>
                    </a:lnTo>
                    <a:lnTo>
                      <a:pt x="0" y="57"/>
                    </a:lnTo>
                    <a:lnTo>
                      <a:pt x="0" y="52"/>
                    </a:lnTo>
                    <a:lnTo>
                      <a:pt x="1" y="44"/>
                    </a:lnTo>
                    <a:lnTo>
                      <a:pt x="3" y="38"/>
                    </a:lnTo>
                    <a:lnTo>
                      <a:pt x="5" y="33"/>
                    </a:lnTo>
                    <a:lnTo>
                      <a:pt x="7" y="27"/>
                    </a:lnTo>
                    <a:lnTo>
                      <a:pt x="11" y="21"/>
                    </a:lnTo>
                    <a:lnTo>
                      <a:pt x="15" y="17"/>
                    </a:lnTo>
                    <a:lnTo>
                      <a:pt x="19" y="12"/>
                    </a:lnTo>
                    <a:lnTo>
                      <a:pt x="24" y="8"/>
                    </a:lnTo>
                    <a:lnTo>
                      <a:pt x="30" y="6"/>
                    </a:lnTo>
                    <a:lnTo>
                      <a:pt x="34" y="2"/>
                    </a:lnTo>
                    <a:lnTo>
                      <a:pt x="39" y="0"/>
                    </a:lnTo>
                    <a:lnTo>
                      <a:pt x="47" y="0"/>
                    </a:lnTo>
                    <a:lnTo>
                      <a:pt x="53" y="0"/>
                    </a:lnTo>
                    <a:lnTo>
                      <a:pt x="58" y="0"/>
                    </a:lnTo>
                    <a:lnTo>
                      <a:pt x="64" y="0"/>
                    </a:lnTo>
                    <a:lnTo>
                      <a:pt x="70" y="0"/>
                    </a:lnTo>
                    <a:lnTo>
                      <a:pt x="76" y="2"/>
                    </a:lnTo>
                    <a:lnTo>
                      <a:pt x="81" y="4"/>
                    </a:lnTo>
                    <a:lnTo>
                      <a:pt x="87" y="6"/>
                    </a:lnTo>
                    <a:lnTo>
                      <a:pt x="91" y="8"/>
                    </a:lnTo>
                    <a:lnTo>
                      <a:pt x="98" y="10"/>
                    </a:lnTo>
                    <a:lnTo>
                      <a:pt x="102" y="12"/>
                    </a:lnTo>
                    <a:lnTo>
                      <a:pt x="106" y="16"/>
                    </a:lnTo>
                    <a:lnTo>
                      <a:pt x="110" y="19"/>
                    </a:lnTo>
                    <a:lnTo>
                      <a:pt x="114" y="21"/>
                    </a:lnTo>
                    <a:lnTo>
                      <a:pt x="117" y="25"/>
                    </a:lnTo>
                    <a:lnTo>
                      <a:pt x="121" y="31"/>
                    </a:lnTo>
                    <a:lnTo>
                      <a:pt x="125" y="35"/>
                    </a:lnTo>
                    <a:lnTo>
                      <a:pt x="129" y="40"/>
                    </a:lnTo>
                    <a:lnTo>
                      <a:pt x="129" y="44"/>
                    </a:lnTo>
                    <a:lnTo>
                      <a:pt x="131" y="50"/>
                    </a:lnTo>
                    <a:lnTo>
                      <a:pt x="131" y="56"/>
                    </a:lnTo>
                    <a:lnTo>
                      <a:pt x="129" y="59"/>
                    </a:lnTo>
                    <a:lnTo>
                      <a:pt x="127" y="63"/>
                    </a:lnTo>
                    <a:lnTo>
                      <a:pt x="125" y="67"/>
                    </a:lnTo>
                    <a:lnTo>
                      <a:pt x="121" y="71"/>
                    </a:lnTo>
                    <a:lnTo>
                      <a:pt x="117" y="73"/>
                    </a:lnTo>
                    <a:lnTo>
                      <a:pt x="114" y="75"/>
                    </a:lnTo>
                    <a:lnTo>
                      <a:pt x="110" y="76"/>
                    </a:lnTo>
                    <a:lnTo>
                      <a:pt x="104" y="76"/>
                    </a:lnTo>
                    <a:lnTo>
                      <a:pt x="100" y="76"/>
                    </a:lnTo>
                    <a:lnTo>
                      <a:pt x="97" y="75"/>
                    </a:lnTo>
                    <a:lnTo>
                      <a:pt x="89" y="73"/>
                    </a:lnTo>
                    <a:lnTo>
                      <a:pt x="85" y="69"/>
                    </a:lnTo>
                    <a:lnTo>
                      <a:pt x="83" y="65"/>
                    </a:lnTo>
                    <a:lnTo>
                      <a:pt x="79" y="57"/>
                    </a:lnTo>
                    <a:lnTo>
                      <a:pt x="78" y="54"/>
                    </a:lnTo>
                    <a:lnTo>
                      <a:pt x="76" y="46"/>
                    </a:lnTo>
                    <a:lnTo>
                      <a:pt x="72" y="42"/>
                    </a:lnTo>
                    <a:lnTo>
                      <a:pt x="68" y="37"/>
                    </a:lnTo>
                    <a:lnTo>
                      <a:pt x="64" y="33"/>
                    </a:lnTo>
                    <a:lnTo>
                      <a:pt x="60" y="29"/>
                    </a:lnTo>
                    <a:lnTo>
                      <a:pt x="55" y="29"/>
                    </a:lnTo>
                    <a:lnTo>
                      <a:pt x="49" y="29"/>
                    </a:lnTo>
                    <a:lnTo>
                      <a:pt x="43" y="31"/>
                    </a:lnTo>
                    <a:lnTo>
                      <a:pt x="36" y="33"/>
                    </a:lnTo>
                    <a:lnTo>
                      <a:pt x="32" y="37"/>
                    </a:lnTo>
                    <a:lnTo>
                      <a:pt x="24" y="40"/>
                    </a:lnTo>
                    <a:lnTo>
                      <a:pt x="22" y="46"/>
                    </a:lnTo>
                    <a:lnTo>
                      <a:pt x="20" y="52"/>
                    </a:lnTo>
                    <a:lnTo>
                      <a:pt x="20" y="57"/>
                    </a:lnTo>
                    <a:lnTo>
                      <a:pt x="22" y="63"/>
                    </a:lnTo>
                    <a:lnTo>
                      <a:pt x="26" y="71"/>
                    </a:lnTo>
                    <a:lnTo>
                      <a:pt x="30" y="76"/>
                    </a:lnTo>
                    <a:lnTo>
                      <a:pt x="34" y="84"/>
                    </a:lnTo>
                    <a:lnTo>
                      <a:pt x="34" y="88"/>
                    </a:lnTo>
                    <a:lnTo>
                      <a:pt x="34" y="92"/>
                    </a:lnTo>
                    <a:lnTo>
                      <a:pt x="30" y="95"/>
                    </a:lnTo>
                    <a:lnTo>
                      <a:pt x="28" y="97"/>
                    </a:lnTo>
                    <a:lnTo>
                      <a:pt x="24" y="99"/>
                    </a:lnTo>
                    <a:lnTo>
                      <a:pt x="20" y="99"/>
                    </a:lnTo>
                    <a:lnTo>
                      <a:pt x="17" y="95"/>
                    </a:lnTo>
                    <a:lnTo>
                      <a:pt x="13" y="94"/>
                    </a:lnTo>
                    <a:lnTo>
                      <a:pt x="13" y="94"/>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1" name="Freeform 113"/>
              <p:cNvSpPr>
                <a:spLocks/>
              </p:cNvSpPr>
              <p:nvPr/>
            </p:nvSpPr>
            <p:spPr bwMode="auto">
              <a:xfrm>
                <a:off x="3310" y="1822"/>
                <a:ext cx="52" cy="51"/>
              </a:xfrm>
              <a:custGeom>
                <a:avLst/>
                <a:gdLst>
                  <a:gd name="T0" fmla="*/ 9 w 105"/>
                  <a:gd name="T1" fmla="*/ 21 h 103"/>
                  <a:gd name="T2" fmla="*/ 19 w 105"/>
                  <a:gd name="T3" fmla="*/ 11 h 103"/>
                  <a:gd name="T4" fmla="*/ 30 w 105"/>
                  <a:gd name="T5" fmla="*/ 4 h 103"/>
                  <a:gd name="T6" fmla="*/ 44 w 105"/>
                  <a:gd name="T7" fmla="*/ 0 h 103"/>
                  <a:gd name="T8" fmla="*/ 55 w 105"/>
                  <a:gd name="T9" fmla="*/ 0 h 103"/>
                  <a:gd name="T10" fmla="*/ 68 w 105"/>
                  <a:gd name="T11" fmla="*/ 2 h 103"/>
                  <a:gd name="T12" fmla="*/ 80 w 105"/>
                  <a:gd name="T13" fmla="*/ 8 h 103"/>
                  <a:gd name="T14" fmla="*/ 93 w 105"/>
                  <a:gd name="T15" fmla="*/ 19 h 103"/>
                  <a:gd name="T16" fmla="*/ 103 w 105"/>
                  <a:gd name="T17" fmla="*/ 30 h 103"/>
                  <a:gd name="T18" fmla="*/ 105 w 105"/>
                  <a:gd name="T19" fmla="*/ 40 h 103"/>
                  <a:gd name="T20" fmla="*/ 105 w 105"/>
                  <a:gd name="T21" fmla="*/ 51 h 103"/>
                  <a:gd name="T22" fmla="*/ 99 w 105"/>
                  <a:gd name="T23" fmla="*/ 63 h 103"/>
                  <a:gd name="T24" fmla="*/ 93 w 105"/>
                  <a:gd name="T25" fmla="*/ 72 h 103"/>
                  <a:gd name="T26" fmla="*/ 84 w 105"/>
                  <a:gd name="T27" fmla="*/ 82 h 103"/>
                  <a:gd name="T28" fmla="*/ 72 w 105"/>
                  <a:gd name="T29" fmla="*/ 91 h 103"/>
                  <a:gd name="T30" fmla="*/ 63 w 105"/>
                  <a:gd name="T31" fmla="*/ 99 h 103"/>
                  <a:gd name="T32" fmla="*/ 53 w 105"/>
                  <a:gd name="T33" fmla="*/ 101 h 103"/>
                  <a:gd name="T34" fmla="*/ 44 w 105"/>
                  <a:gd name="T35" fmla="*/ 103 h 103"/>
                  <a:gd name="T36" fmla="*/ 38 w 105"/>
                  <a:gd name="T37" fmla="*/ 101 h 103"/>
                  <a:gd name="T38" fmla="*/ 36 w 105"/>
                  <a:gd name="T39" fmla="*/ 93 h 103"/>
                  <a:gd name="T40" fmla="*/ 42 w 105"/>
                  <a:gd name="T41" fmla="*/ 84 h 103"/>
                  <a:gd name="T42" fmla="*/ 48 w 105"/>
                  <a:gd name="T43" fmla="*/ 82 h 103"/>
                  <a:gd name="T44" fmla="*/ 57 w 105"/>
                  <a:gd name="T45" fmla="*/ 78 h 103"/>
                  <a:gd name="T46" fmla="*/ 65 w 105"/>
                  <a:gd name="T47" fmla="*/ 70 h 103"/>
                  <a:gd name="T48" fmla="*/ 74 w 105"/>
                  <a:gd name="T49" fmla="*/ 63 h 103"/>
                  <a:gd name="T50" fmla="*/ 76 w 105"/>
                  <a:gd name="T51" fmla="*/ 49 h 103"/>
                  <a:gd name="T52" fmla="*/ 68 w 105"/>
                  <a:gd name="T53" fmla="*/ 36 h 103"/>
                  <a:gd name="T54" fmla="*/ 55 w 105"/>
                  <a:gd name="T55" fmla="*/ 28 h 103"/>
                  <a:gd name="T56" fmla="*/ 44 w 105"/>
                  <a:gd name="T57" fmla="*/ 28 h 103"/>
                  <a:gd name="T58" fmla="*/ 34 w 105"/>
                  <a:gd name="T59" fmla="*/ 30 h 103"/>
                  <a:gd name="T60" fmla="*/ 23 w 105"/>
                  <a:gd name="T61" fmla="*/ 36 h 103"/>
                  <a:gd name="T62" fmla="*/ 13 w 105"/>
                  <a:gd name="T63" fmla="*/ 42 h 103"/>
                  <a:gd name="T64" fmla="*/ 8 w 105"/>
                  <a:gd name="T65" fmla="*/ 42 h 103"/>
                  <a:gd name="T66" fmla="*/ 0 w 105"/>
                  <a:gd name="T67" fmla="*/ 36 h 103"/>
                  <a:gd name="T68" fmla="*/ 0 w 105"/>
                  <a:gd name="T69" fmla="*/ 28 h 103"/>
                  <a:gd name="T70" fmla="*/ 6 w 105"/>
                  <a:gd name="T7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03">
                    <a:moveTo>
                      <a:pt x="6" y="27"/>
                    </a:moveTo>
                    <a:lnTo>
                      <a:pt x="9" y="21"/>
                    </a:lnTo>
                    <a:lnTo>
                      <a:pt x="13" y="15"/>
                    </a:lnTo>
                    <a:lnTo>
                      <a:pt x="19" y="11"/>
                    </a:lnTo>
                    <a:lnTo>
                      <a:pt x="25" y="8"/>
                    </a:lnTo>
                    <a:lnTo>
                      <a:pt x="30" y="4"/>
                    </a:lnTo>
                    <a:lnTo>
                      <a:pt x="36" y="2"/>
                    </a:lnTo>
                    <a:lnTo>
                      <a:pt x="44" y="0"/>
                    </a:lnTo>
                    <a:lnTo>
                      <a:pt x="49" y="0"/>
                    </a:lnTo>
                    <a:lnTo>
                      <a:pt x="55" y="0"/>
                    </a:lnTo>
                    <a:lnTo>
                      <a:pt x="61" y="0"/>
                    </a:lnTo>
                    <a:lnTo>
                      <a:pt x="68" y="2"/>
                    </a:lnTo>
                    <a:lnTo>
                      <a:pt x="74" y="4"/>
                    </a:lnTo>
                    <a:lnTo>
                      <a:pt x="80" y="8"/>
                    </a:lnTo>
                    <a:lnTo>
                      <a:pt x="87" y="11"/>
                    </a:lnTo>
                    <a:lnTo>
                      <a:pt x="93" y="19"/>
                    </a:lnTo>
                    <a:lnTo>
                      <a:pt x="101" y="27"/>
                    </a:lnTo>
                    <a:lnTo>
                      <a:pt x="103" y="30"/>
                    </a:lnTo>
                    <a:lnTo>
                      <a:pt x="105" y="34"/>
                    </a:lnTo>
                    <a:lnTo>
                      <a:pt x="105" y="40"/>
                    </a:lnTo>
                    <a:lnTo>
                      <a:pt x="105" y="46"/>
                    </a:lnTo>
                    <a:lnTo>
                      <a:pt x="105" y="51"/>
                    </a:lnTo>
                    <a:lnTo>
                      <a:pt x="103" y="57"/>
                    </a:lnTo>
                    <a:lnTo>
                      <a:pt x="99" y="63"/>
                    </a:lnTo>
                    <a:lnTo>
                      <a:pt x="97" y="68"/>
                    </a:lnTo>
                    <a:lnTo>
                      <a:pt x="93" y="72"/>
                    </a:lnTo>
                    <a:lnTo>
                      <a:pt x="87" y="78"/>
                    </a:lnTo>
                    <a:lnTo>
                      <a:pt x="84" y="82"/>
                    </a:lnTo>
                    <a:lnTo>
                      <a:pt x="80" y="89"/>
                    </a:lnTo>
                    <a:lnTo>
                      <a:pt x="72" y="91"/>
                    </a:lnTo>
                    <a:lnTo>
                      <a:pt x="68" y="95"/>
                    </a:lnTo>
                    <a:lnTo>
                      <a:pt x="63" y="99"/>
                    </a:lnTo>
                    <a:lnTo>
                      <a:pt x="57" y="101"/>
                    </a:lnTo>
                    <a:lnTo>
                      <a:pt x="53" y="101"/>
                    </a:lnTo>
                    <a:lnTo>
                      <a:pt x="49" y="103"/>
                    </a:lnTo>
                    <a:lnTo>
                      <a:pt x="44" y="103"/>
                    </a:lnTo>
                    <a:lnTo>
                      <a:pt x="42" y="103"/>
                    </a:lnTo>
                    <a:lnTo>
                      <a:pt x="38" y="101"/>
                    </a:lnTo>
                    <a:lnTo>
                      <a:pt x="36" y="97"/>
                    </a:lnTo>
                    <a:lnTo>
                      <a:pt x="36" y="93"/>
                    </a:lnTo>
                    <a:lnTo>
                      <a:pt x="40" y="89"/>
                    </a:lnTo>
                    <a:lnTo>
                      <a:pt x="42" y="84"/>
                    </a:lnTo>
                    <a:lnTo>
                      <a:pt x="44" y="82"/>
                    </a:lnTo>
                    <a:lnTo>
                      <a:pt x="48" y="82"/>
                    </a:lnTo>
                    <a:lnTo>
                      <a:pt x="53" y="80"/>
                    </a:lnTo>
                    <a:lnTo>
                      <a:pt x="57" y="78"/>
                    </a:lnTo>
                    <a:lnTo>
                      <a:pt x="61" y="74"/>
                    </a:lnTo>
                    <a:lnTo>
                      <a:pt x="65" y="70"/>
                    </a:lnTo>
                    <a:lnTo>
                      <a:pt x="70" y="66"/>
                    </a:lnTo>
                    <a:lnTo>
                      <a:pt x="74" y="63"/>
                    </a:lnTo>
                    <a:lnTo>
                      <a:pt x="76" y="55"/>
                    </a:lnTo>
                    <a:lnTo>
                      <a:pt x="76" y="49"/>
                    </a:lnTo>
                    <a:lnTo>
                      <a:pt x="74" y="42"/>
                    </a:lnTo>
                    <a:lnTo>
                      <a:pt x="68" y="36"/>
                    </a:lnTo>
                    <a:lnTo>
                      <a:pt x="63" y="32"/>
                    </a:lnTo>
                    <a:lnTo>
                      <a:pt x="55" y="28"/>
                    </a:lnTo>
                    <a:lnTo>
                      <a:pt x="48" y="28"/>
                    </a:lnTo>
                    <a:lnTo>
                      <a:pt x="44" y="28"/>
                    </a:lnTo>
                    <a:lnTo>
                      <a:pt x="38" y="28"/>
                    </a:lnTo>
                    <a:lnTo>
                      <a:pt x="34" y="30"/>
                    </a:lnTo>
                    <a:lnTo>
                      <a:pt x="30" y="32"/>
                    </a:lnTo>
                    <a:lnTo>
                      <a:pt x="23" y="36"/>
                    </a:lnTo>
                    <a:lnTo>
                      <a:pt x="17" y="42"/>
                    </a:lnTo>
                    <a:lnTo>
                      <a:pt x="13" y="42"/>
                    </a:lnTo>
                    <a:lnTo>
                      <a:pt x="11" y="42"/>
                    </a:lnTo>
                    <a:lnTo>
                      <a:pt x="8" y="42"/>
                    </a:lnTo>
                    <a:lnTo>
                      <a:pt x="6" y="40"/>
                    </a:lnTo>
                    <a:lnTo>
                      <a:pt x="0" y="36"/>
                    </a:lnTo>
                    <a:lnTo>
                      <a:pt x="0" y="32"/>
                    </a:lnTo>
                    <a:lnTo>
                      <a:pt x="0" y="28"/>
                    </a:lnTo>
                    <a:lnTo>
                      <a:pt x="6" y="27"/>
                    </a:lnTo>
                    <a:lnTo>
                      <a:pt x="6" y="27"/>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2" name="Freeform 114"/>
              <p:cNvSpPr>
                <a:spLocks/>
              </p:cNvSpPr>
              <p:nvPr/>
            </p:nvSpPr>
            <p:spPr bwMode="auto">
              <a:xfrm>
                <a:off x="3317" y="1862"/>
                <a:ext cx="57" cy="58"/>
              </a:xfrm>
              <a:custGeom>
                <a:avLst/>
                <a:gdLst>
                  <a:gd name="T0" fmla="*/ 59 w 114"/>
                  <a:gd name="T1" fmla="*/ 4 h 116"/>
                  <a:gd name="T2" fmla="*/ 71 w 114"/>
                  <a:gd name="T3" fmla="*/ 4 h 116"/>
                  <a:gd name="T4" fmla="*/ 80 w 114"/>
                  <a:gd name="T5" fmla="*/ 5 h 116"/>
                  <a:gd name="T6" fmla="*/ 90 w 114"/>
                  <a:gd name="T7" fmla="*/ 13 h 116"/>
                  <a:gd name="T8" fmla="*/ 97 w 114"/>
                  <a:gd name="T9" fmla="*/ 23 h 116"/>
                  <a:gd name="T10" fmla="*/ 105 w 114"/>
                  <a:gd name="T11" fmla="*/ 36 h 116"/>
                  <a:gd name="T12" fmla="*/ 109 w 114"/>
                  <a:gd name="T13" fmla="*/ 49 h 116"/>
                  <a:gd name="T14" fmla="*/ 113 w 114"/>
                  <a:gd name="T15" fmla="*/ 63 h 116"/>
                  <a:gd name="T16" fmla="*/ 113 w 114"/>
                  <a:gd name="T17" fmla="*/ 76 h 116"/>
                  <a:gd name="T18" fmla="*/ 111 w 114"/>
                  <a:gd name="T19" fmla="*/ 89 h 116"/>
                  <a:gd name="T20" fmla="*/ 105 w 114"/>
                  <a:gd name="T21" fmla="*/ 101 h 116"/>
                  <a:gd name="T22" fmla="*/ 95 w 114"/>
                  <a:gd name="T23" fmla="*/ 108 h 116"/>
                  <a:gd name="T24" fmla="*/ 86 w 114"/>
                  <a:gd name="T25" fmla="*/ 112 h 116"/>
                  <a:gd name="T26" fmla="*/ 76 w 114"/>
                  <a:gd name="T27" fmla="*/ 114 h 116"/>
                  <a:gd name="T28" fmla="*/ 67 w 114"/>
                  <a:gd name="T29" fmla="*/ 116 h 116"/>
                  <a:gd name="T30" fmla="*/ 57 w 114"/>
                  <a:gd name="T31" fmla="*/ 116 h 116"/>
                  <a:gd name="T32" fmla="*/ 48 w 114"/>
                  <a:gd name="T33" fmla="*/ 116 h 116"/>
                  <a:gd name="T34" fmla="*/ 36 w 114"/>
                  <a:gd name="T35" fmla="*/ 114 h 116"/>
                  <a:gd name="T36" fmla="*/ 29 w 114"/>
                  <a:gd name="T37" fmla="*/ 112 h 116"/>
                  <a:gd name="T38" fmla="*/ 19 w 114"/>
                  <a:gd name="T39" fmla="*/ 108 h 116"/>
                  <a:gd name="T40" fmla="*/ 10 w 114"/>
                  <a:gd name="T41" fmla="*/ 104 h 116"/>
                  <a:gd name="T42" fmla="*/ 4 w 114"/>
                  <a:gd name="T43" fmla="*/ 99 h 116"/>
                  <a:gd name="T44" fmla="*/ 0 w 114"/>
                  <a:gd name="T45" fmla="*/ 91 h 116"/>
                  <a:gd name="T46" fmla="*/ 2 w 114"/>
                  <a:gd name="T47" fmla="*/ 83 h 116"/>
                  <a:gd name="T48" fmla="*/ 10 w 114"/>
                  <a:gd name="T49" fmla="*/ 80 h 116"/>
                  <a:gd name="T50" fmla="*/ 19 w 114"/>
                  <a:gd name="T51" fmla="*/ 82 h 116"/>
                  <a:gd name="T52" fmla="*/ 29 w 114"/>
                  <a:gd name="T53" fmla="*/ 85 h 116"/>
                  <a:gd name="T54" fmla="*/ 40 w 114"/>
                  <a:gd name="T55" fmla="*/ 87 h 116"/>
                  <a:gd name="T56" fmla="*/ 54 w 114"/>
                  <a:gd name="T57" fmla="*/ 89 h 116"/>
                  <a:gd name="T58" fmla="*/ 67 w 114"/>
                  <a:gd name="T59" fmla="*/ 87 h 116"/>
                  <a:gd name="T60" fmla="*/ 78 w 114"/>
                  <a:gd name="T61" fmla="*/ 82 h 116"/>
                  <a:gd name="T62" fmla="*/ 82 w 114"/>
                  <a:gd name="T63" fmla="*/ 68 h 116"/>
                  <a:gd name="T64" fmla="*/ 84 w 114"/>
                  <a:gd name="T65" fmla="*/ 57 h 116"/>
                  <a:gd name="T66" fmla="*/ 82 w 114"/>
                  <a:gd name="T67" fmla="*/ 49 h 116"/>
                  <a:gd name="T68" fmla="*/ 80 w 114"/>
                  <a:gd name="T69" fmla="*/ 40 h 116"/>
                  <a:gd name="T70" fmla="*/ 73 w 114"/>
                  <a:gd name="T71" fmla="*/ 30 h 116"/>
                  <a:gd name="T72" fmla="*/ 65 w 114"/>
                  <a:gd name="T73" fmla="*/ 26 h 116"/>
                  <a:gd name="T74" fmla="*/ 55 w 114"/>
                  <a:gd name="T75" fmla="*/ 25 h 116"/>
                  <a:gd name="T76" fmla="*/ 44 w 114"/>
                  <a:gd name="T77" fmla="*/ 23 h 116"/>
                  <a:gd name="T78" fmla="*/ 35 w 114"/>
                  <a:gd name="T79" fmla="*/ 17 h 116"/>
                  <a:gd name="T80" fmla="*/ 33 w 114"/>
                  <a:gd name="T81" fmla="*/ 9 h 116"/>
                  <a:gd name="T82" fmla="*/ 36 w 114"/>
                  <a:gd name="T83" fmla="*/ 2 h 116"/>
                  <a:gd name="T84" fmla="*/ 46 w 114"/>
                  <a:gd name="T85" fmla="*/ 0 h 116"/>
                  <a:gd name="T86" fmla="*/ 54 w 114"/>
                  <a:gd name="T8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6">
                    <a:moveTo>
                      <a:pt x="54" y="2"/>
                    </a:moveTo>
                    <a:lnTo>
                      <a:pt x="59" y="4"/>
                    </a:lnTo>
                    <a:lnTo>
                      <a:pt x="67" y="4"/>
                    </a:lnTo>
                    <a:lnTo>
                      <a:pt x="71" y="4"/>
                    </a:lnTo>
                    <a:lnTo>
                      <a:pt x="76" y="5"/>
                    </a:lnTo>
                    <a:lnTo>
                      <a:pt x="80" y="5"/>
                    </a:lnTo>
                    <a:lnTo>
                      <a:pt x="86" y="9"/>
                    </a:lnTo>
                    <a:lnTo>
                      <a:pt x="90" y="13"/>
                    </a:lnTo>
                    <a:lnTo>
                      <a:pt x="95" y="19"/>
                    </a:lnTo>
                    <a:lnTo>
                      <a:pt x="97" y="23"/>
                    </a:lnTo>
                    <a:lnTo>
                      <a:pt x="101" y="28"/>
                    </a:lnTo>
                    <a:lnTo>
                      <a:pt x="105" y="36"/>
                    </a:lnTo>
                    <a:lnTo>
                      <a:pt x="107" y="44"/>
                    </a:lnTo>
                    <a:lnTo>
                      <a:pt x="109" y="49"/>
                    </a:lnTo>
                    <a:lnTo>
                      <a:pt x="111" y="57"/>
                    </a:lnTo>
                    <a:lnTo>
                      <a:pt x="113" y="63"/>
                    </a:lnTo>
                    <a:lnTo>
                      <a:pt x="114" y="70"/>
                    </a:lnTo>
                    <a:lnTo>
                      <a:pt x="113" y="76"/>
                    </a:lnTo>
                    <a:lnTo>
                      <a:pt x="113" y="83"/>
                    </a:lnTo>
                    <a:lnTo>
                      <a:pt x="111" y="89"/>
                    </a:lnTo>
                    <a:lnTo>
                      <a:pt x="109" y="95"/>
                    </a:lnTo>
                    <a:lnTo>
                      <a:pt x="105" y="101"/>
                    </a:lnTo>
                    <a:lnTo>
                      <a:pt x="101" y="104"/>
                    </a:lnTo>
                    <a:lnTo>
                      <a:pt x="95" y="108"/>
                    </a:lnTo>
                    <a:lnTo>
                      <a:pt x="92" y="112"/>
                    </a:lnTo>
                    <a:lnTo>
                      <a:pt x="86" y="112"/>
                    </a:lnTo>
                    <a:lnTo>
                      <a:pt x="80" y="114"/>
                    </a:lnTo>
                    <a:lnTo>
                      <a:pt x="76" y="114"/>
                    </a:lnTo>
                    <a:lnTo>
                      <a:pt x="73" y="116"/>
                    </a:lnTo>
                    <a:lnTo>
                      <a:pt x="67" y="116"/>
                    </a:lnTo>
                    <a:lnTo>
                      <a:pt x="61" y="116"/>
                    </a:lnTo>
                    <a:lnTo>
                      <a:pt x="57" y="116"/>
                    </a:lnTo>
                    <a:lnTo>
                      <a:pt x="52" y="116"/>
                    </a:lnTo>
                    <a:lnTo>
                      <a:pt x="48" y="116"/>
                    </a:lnTo>
                    <a:lnTo>
                      <a:pt x="42" y="114"/>
                    </a:lnTo>
                    <a:lnTo>
                      <a:pt x="36" y="114"/>
                    </a:lnTo>
                    <a:lnTo>
                      <a:pt x="33" y="114"/>
                    </a:lnTo>
                    <a:lnTo>
                      <a:pt x="29" y="112"/>
                    </a:lnTo>
                    <a:lnTo>
                      <a:pt x="23" y="110"/>
                    </a:lnTo>
                    <a:lnTo>
                      <a:pt x="19" y="108"/>
                    </a:lnTo>
                    <a:lnTo>
                      <a:pt x="15" y="106"/>
                    </a:lnTo>
                    <a:lnTo>
                      <a:pt x="10" y="104"/>
                    </a:lnTo>
                    <a:lnTo>
                      <a:pt x="6" y="101"/>
                    </a:lnTo>
                    <a:lnTo>
                      <a:pt x="4" y="99"/>
                    </a:lnTo>
                    <a:lnTo>
                      <a:pt x="2" y="97"/>
                    </a:lnTo>
                    <a:lnTo>
                      <a:pt x="0" y="91"/>
                    </a:lnTo>
                    <a:lnTo>
                      <a:pt x="0" y="87"/>
                    </a:lnTo>
                    <a:lnTo>
                      <a:pt x="2" y="83"/>
                    </a:lnTo>
                    <a:lnTo>
                      <a:pt x="8" y="82"/>
                    </a:lnTo>
                    <a:lnTo>
                      <a:pt x="10" y="80"/>
                    </a:lnTo>
                    <a:lnTo>
                      <a:pt x="14" y="82"/>
                    </a:lnTo>
                    <a:lnTo>
                      <a:pt x="19" y="82"/>
                    </a:lnTo>
                    <a:lnTo>
                      <a:pt x="23" y="83"/>
                    </a:lnTo>
                    <a:lnTo>
                      <a:pt x="29" y="85"/>
                    </a:lnTo>
                    <a:lnTo>
                      <a:pt x="35" y="87"/>
                    </a:lnTo>
                    <a:lnTo>
                      <a:pt x="40" y="87"/>
                    </a:lnTo>
                    <a:lnTo>
                      <a:pt x="48" y="89"/>
                    </a:lnTo>
                    <a:lnTo>
                      <a:pt x="54" y="89"/>
                    </a:lnTo>
                    <a:lnTo>
                      <a:pt x="61" y="87"/>
                    </a:lnTo>
                    <a:lnTo>
                      <a:pt x="67" y="87"/>
                    </a:lnTo>
                    <a:lnTo>
                      <a:pt x="74" y="85"/>
                    </a:lnTo>
                    <a:lnTo>
                      <a:pt x="78" y="82"/>
                    </a:lnTo>
                    <a:lnTo>
                      <a:pt x="80" y="76"/>
                    </a:lnTo>
                    <a:lnTo>
                      <a:pt x="82" y="68"/>
                    </a:lnTo>
                    <a:lnTo>
                      <a:pt x="84" y="63"/>
                    </a:lnTo>
                    <a:lnTo>
                      <a:pt x="84" y="57"/>
                    </a:lnTo>
                    <a:lnTo>
                      <a:pt x="84" y="53"/>
                    </a:lnTo>
                    <a:lnTo>
                      <a:pt x="82" y="49"/>
                    </a:lnTo>
                    <a:lnTo>
                      <a:pt x="82" y="45"/>
                    </a:lnTo>
                    <a:lnTo>
                      <a:pt x="80" y="40"/>
                    </a:lnTo>
                    <a:lnTo>
                      <a:pt x="78" y="34"/>
                    </a:lnTo>
                    <a:lnTo>
                      <a:pt x="73" y="30"/>
                    </a:lnTo>
                    <a:lnTo>
                      <a:pt x="71" y="28"/>
                    </a:lnTo>
                    <a:lnTo>
                      <a:pt x="65" y="26"/>
                    </a:lnTo>
                    <a:lnTo>
                      <a:pt x="61" y="25"/>
                    </a:lnTo>
                    <a:lnTo>
                      <a:pt x="55" y="25"/>
                    </a:lnTo>
                    <a:lnTo>
                      <a:pt x="50" y="25"/>
                    </a:lnTo>
                    <a:lnTo>
                      <a:pt x="44" y="23"/>
                    </a:lnTo>
                    <a:lnTo>
                      <a:pt x="40" y="21"/>
                    </a:lnTo>
                    <a:lnTo>
                      <a:pt x="35" y="17"/>
                    </a:lnTo>
                    <a:lnTo>
                      <a:pt x="33" y="13"/>
                    </a:lnTo>
                    <a:lnTo>
                      <a:pt x="33" y="9"/>
                    </a:lnTo>
                    <a:lnTo>
                      <a:pt x="35" y="4"/>
                    </a:lnTo>
                    <a:lnTo>
                      <a:pt x="36" y="2"/>
                    </a:lnTo>
                    <a:lnTo>
                      <a:pt x="40" y="0"/>
                    </a:lnTo>
                    <a:lnTo>
                      <a:pt x="46" y="0"/>
                    </a:lnTo>
                    <a:lnTo>
                      <a:pt x="54" y="2"/>
                    </a:lnTo>
                    <a:lnTo>
                      <a:pt x="54" y="2"/>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3" name="Freeform 115"/>
              <p:cNvSpPr>
                <a:spLocks/>
              </p:cNvSpPr>
              <p:nvPr/>
            </p:nvSpPr>
            <p:spPr bwMode="auto">
              <a:xfrm>
                <a:off x="3237" y="1786"/>
                <a:ext cx="61" cy="42"/>
              </a:xfrm>
              <a:custGeom>
                <a:avLst/>
                <a:gdLst>
                  <a:gd name="T0" fmla="*/ 105 w 122"/>
                  <a:gd name="T1" fmla="*/ 49 h 83"/>
                  <a:gd name="T2" fmla="*/ 97 w 122"/>
                  <a:gd name="T3" fmla="*/ 40 h 83"/>
                  <a:gd name="T4" fmla="*/ 88 w 122"/>
                  <a:gd name="T5" fmla="*/ 28 h 83"/>
                  <a:gd name="T6" fmla="*/ 80 w 122"/>
                  <a:gd name="T7" fmla="*/ 22 h 83"/>
                  <a:gd name="T8" fmla="*/ 73 w 122"/>
                  <a:gd name="T9" fmla="*/ 21 h 83"/>
                  <a:gd name="T10" fmla="*/ 61 w 122"/>
                  <a:gd name="T11" fmla="*/ 21 h 83"/>
                  <a:gd name="T12" fmla="*/ 52 w 122"/>
                  <a:gd name="T13" fmla="*/ 21 h 83"/>
                  <a:gd name="T14" fmla="*/ 46 w 122"/>
                  <a:gd name="T15" fmla="*/ 26 h 83"/>
                  <a:gd name="T16" fmla="*/ 42 w 122"/>
                  <a:gd name="T17" fmla="*/ 34 h 83"/>
                  <a:gd name="T18" fmla="*/ 40 w 122"/>
                  <a:gd name="T19" fmla="*/ 43 h 83"/>
                  <a:gd name="T20" fmla="*/ 38 w 122"/>
                  <a:gd name="T21" fmla="*/ 51 h 83"/>
                  <a:gd name="T22" fmla="*/ 38 w 122"/>
                  <a:gd name="T23" fmla="*/ 62 h 83"/>
                  <a:gd name="T24" fmla="*/ 35 w 122"/>
                  <a:gd name="T25" fmla="*/ 70 h 83"/>
                  <a:gd name="T26" fmla="*/ 29 w 122"/>
                  <a:gd name="T27" fmla="*/ 80 h 83"/>
                  <a:gd name="T28" fmla="*/ 16 w 122"/>
                  <a:gd name="T29" fmla="*/ 83 h 83"/>
                  <a:gd name="T30" fmla="*/ 4 w 122"/>
                  <a:gd name="T31" fmla="*/ 76 h 83"/>
                  <a:gd name="T32" fmla="*/ 0 w 122"/>
                  <a:gd name="T33" fmla="*/ 62 h 83"/>
                  <a:gd name="T34" fmla="*/ 6 w 122"/>
                  <a:gd name="T35" fmla="*/ 49 h 83"/>
                  <a:gd name="T36" fmla="*/ 14 w 122"/>
                  <a:gd name="T37" fmla="*/ 38 h 83"/>
                  <a:gd name="T38" fmla="*/ 21 w 122"/>
                  <a:gd name="T39" fmla="*/ 26 h 83"/>
                  <a:gd name="T40" fmla="*/ 31 w 122"/>
                  <a:gd name="T41" fmla="*/ 17 h 83"/>
                  <a:gd name="T42" fmla="*/ 42 w 122"/>
                  <a:gd name="T43" fmla="*/ 7 h 83"/>
                  <a:gd name="T44" fmla="*/ 52 w 122"/>
                  <a:gd name="T45" fmla="*/ 3 h 83"/>
                  <a:gd name="T46" fmla="*/ 63 w 122"/>
                  <a:gd name="T47" fmla="*/ 0 h 83"/>
                  <a:gd name="T48" fmla="*/ 77 w 122"/>
                  <a:gd name="T49" fmla="*/ 0 h 83"/>
                  <a:gd name="T50" fmla="*/ 90 w 122"/>
                  <a:gd name="T51" fmla="*/ 5 h 83"/>
                  <a:gd name="T52" fmla="*/ 99 w 122"/>
                  <a:gd name="T53" fmla="*/ 13 h 83"/>
                  <a:gd name="T54" fmla="*/ 107 w 122"/>
                  <a:gd name="T55" fmla="*/ 24 h 83"/>
                  <a:gd name="T56" fmla="*/ 116 w 122"/>
                  <a:gd name="T57" fmla="*/ 36 h 83"/>
                  <a:gd name="T58" fmla="*/ 122 w 122"/>
                  <a:gd name="T59" fmla="*/ 49 h 83"/>
                  <a:gd name="T60" fmla="*/ 115 w 122"/>
                  <a:gd name="T61" fmla="*/ 57 h 83"/>
                  <a:gd name="T62" fmla="*/ 109 w 122"/>
                  <a:gd name="T63"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3">
                    <a:moveTo>
                      <a:pt x="109" y="55"/>
                    </a:moveTo>
                    <a:lnTo>
                      <a:pt x="105" y="49"/>
                    </a:lnTo>
                    <a:lnTo>
                      <a:pt x="101" y="43"/>
                    </a:lnTo>
                    <a:lnTo>
                      <a:pt x="97" y="40"/>
                    </a:lnTo>
                    <a:lnTo>
                      <a:pt x="94" y="34"/>
                    </a:lnTo>
                    <a:lnTo>
                      <a:pt x="88" y="28"/>
                    </a:lnTo>
                    <a:lnTo>
                      <a:pt x="84" y="24"/>
                    </a:lnTo>
                    <a:lnTo>
                      <a:pt x="80" y="22"/>
                    </a:lnTo>
                    <a:lnTo>
                      <a:pt x="77" y="22"/>
                    </a:lnTo>
                    <a:lnTo>
                      <a:pt x="73" y="21"/>
                    </a:lnTo>
                    <a:lnTo>
                      <a:pt x="69" y="21"/>
                    </a:lnTo>
                    <a:lnTo>
                      <a:pt x="61" y="21"/>
                    </a:lnTo>
                    <a:lnTo>
                      <a:pt x="58" y="21"/>
                    </a:lnTo>
                    <a:lnTo>
                      <a:pt x="52" y="21"/>
                    </a:lnTo>
                    <a:lnTo>
                      <a:pt x="50" y="24"/>
                    </a:lnTo>
                    <a:lnTo>
                      <a:pt x="46" y="26"/>
                    </a:lnTo>
                    <a:lnTo>
                      <a:pt x="44" y="30"/>
                    </a:lnTo>
                    <a:lnTo>
                      <a:pt x="42" y="34"/>
                    </a:lnTo>
                    <a:lnTo>
                      <a:pt x="42" y="40"/>
                    </a:lnTo>
                    <a:lnTo>
                      <a:pt x="40" y="43"/>
                    </a:lnTo>
                    <a:lnTo>
                      <a:pt x="40" y="47"/>
                    </a:lnTo>
                    <a:lnTo>
                      <a:pt x="38" y="51"/>
                    </a:lnTo>
                    <a:lnTo>
                      <a:pt x="38" y="57"/>
                    </a:lnTo>
                    <a:lnTo>
                      <a:pt x="38" y="62"/>
                    </a:lnTo>
                    <a:lnTo>
                      <a:pt x="37" y="66"/>
                    </a:lnTo>
                    <a:lnTo>
                      <a:pt x="35" y="70"/>
                    </a:lnTo>
                    <a:lnTo>
                      <a:pt x="35" y="74"/>
                    </a:lnTo>
                    <a:lnTo>
                      <a:pt x="29" y="80"/>
                    </a:lnTo>
                    <a:lnTo>
                      <a:pt x="23" y="83"/>
                    </a:lnTo>
                    <a:lnTo>
                      <a:pt x="16" y="83"/>
                    </a:lnTo>
                    <a:lnTo>
                      <a:pt x="10" y="80"/>
                    </a:lnTo>
                    <a:lnTo>
                      <a:pt x="4" y="76"/>
                    </a:lnTo>
                    <a:lnTo>
                      <a:pt x="0" y="70"/>
                    </a:lnTo>
                    <a:lnTo>
                      <a:pt x="0" y="62"/>
                    </a:lnTo>
                    <a:lnTo>
                      <a:pt x="2" y="57"/>
                    </a:lnTo>
                    <a:lnTo>
                      <a:pt x="6" y="49"/>
                    </a:lnTo>
                    <a:lnTo>
                      <a:pt x="10" y="43"/>
                    </a:lnTo>
                    <a:lnTo>
                      <a:pt x="14" y="38"/>
                    </a:lnTo>
                    <a:lnTo>
                      <a:pt x="18" y="32"/>
                    </a:lnTo>
                    <a:lnTo>
                      <a:pt x="21" y="26"/>
                    </a:lnTo>
                    <a:lnTo>
                      <a:pt x="27" y="21"/>
                    </a:lnTo>
                    <a:lnTo>
                      <a:pt x="31" y="17"/>
                    </a:lnTo>
                    <a:lnTo>
                      <a:pt x="37" y="13"/>
                    </a:lnTo>
                    <a:lnTo>
                      <a:pt x="42" y="7"/>
                    </a:lnTo>
                    <a:lnTo>
                      <a:pt x="46" y="5"/>
                    </a:lnTo>
                    <a:lnTo>
                      <a:pt x="52" y="3"/>
                    </a:lnTo>
                    <a:lnTo>
                      <a:pt x="58" y="2"/>
                    </a:lnTo>
                    <a:lnTo>
                      <a:pt x="63" y="0"/>
                    </a:lnTo>
                    <a:lnTo>
                      <a:pt x="69" y="0"/>
                    </a:lnTo>
                    <a:lnTo>
                      <a:pt x="77" y="0"/>
                    </a:lnTo>
                    <a:lnTo>
                      <a:pt x="82" y="3"/>
                    </a:lnTo>
                    <a:lnTo>
                      <a:pt x="90" y="5"/>
                    </a:lnTo>
                    <a:lnTo>
                      <a:pt x="96" y="9"/>
                    </a:lnTo>
                    <a:lnTo>
                      <a:pt x="99" y="13"/>
                    </a:lnTo>
                    <a:lnTo>
                      <a:pt x="105" y="21"/>
                    </a:lnTo>
                    <a:lnTo>
                      <a:pt x="107" y="24"/>
                    </a:lnTo>
                    <a:lnTo>
                      <a:pt x="111" y="30"/>
                    </a:lnTo>
                    <a:lnTo>
                      <a:pt x="116" y="36"/>
                    </a:lnTo>
                    <a:lnTo>
                      <a:pt x="122" y="43"/>
                    </a:lnTo>
                    <a:lnTo>
                      <a:pt x="122" y="49"/>
                    </a:lnTo>
                    <a:lnTo>
                      <a:pt x="120" y="55"/>
                    </a:lnTo>
                    <a:lnTo>
                      <a:pt x="115" y="57"/>
                    </a:lnTo>
                    <a:lnTo>
                      <a:pt x="109" y="55"/>
                    </a:lnTo>
                    <a:lnTo>
                      <a:pt x="109" y="55"/>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4" name="Freeform 116"/>
              <p:cNvSpPr>
                <a:spLocks/>
              </p:cNvSpPr>
              <p:nvPr/>
            </p:nvSpPr>
            <p:spPr bwMode="auto">
              <a:xfrm>
                <a:off x="3220" y="1817"/>
                <a:ext cx="43" cy="55"/>
              </a:xfrm>
              <a:custGeom>
                <a:avLst/>
                <a:gdLst>
                  <a:gd name="T0" fmla="*/ 53 w 88"/>
                  <a:gd name="T1" fmla="*/ 23 h 111"/>
                  <a:gd name="T2" fmla="*/ 42 w 88"/>
                  <a:gd name="T3" fmla="*/ 27 h 111"/>
                  <a:gd name="T4" fmla="*/ 29 w 88"/>
                  <a:gd name="T5" fmla="*/ 35 h 111"/>
                  <a:gd name="T6" fmla="*/ 21 w 88"/>
                  <a:gd name="T7" fmla="*/ 44 h 111"/>
                  <a:gd name="T8" fmla="*/ 21 w 88"/>
                  <a:gd name="T9" fmla="*/ 54 h 111"/>
                  <a:gd name="T10" fmla="*/ 29 w 88"/>
                  <a:gd name="T11" fmla="*/ 65 h 111"/>
                  <a:gd name="T12" fmla="*/ 42 w 88"/>
                  <a:gd name="T13" fmla="*/ 71 h 111"/>
                  <a:gd name="T14" fmla="*/ 50 w 88"/>
                  <a:gd name="T15" fmla="*/ 73 h 111"/>
                  <a:gd name="T16" fmla="*/ 59 w 88"/>
                  <a:gd name="T17" fmla="*/ 76 h 111"/>
                  <a:gd name="T18" fmla="*/ 69 w 88"/>
                  <a:gd name="T19" fmla="*/ 76 h 111"/>
                  <a:gd name="T20" fmla="*/ 78 w 88"/>
                  <a:gd name="T21" fmla="*/ 78 h 111"/>
                  <a:gd name="T22" fmla="*/ 86 w 88"/>
                  <a:gd name="T23" fmla="*/ 88 h 111"/>
                  <a:gd name="T24" fmla="*/ 84 w 88"/>
                  <a:gd name="T25" fmla="*/ 101 h 111"/>
                  <a:gd name="T26" fmla="*/ 76 w 88"/>
                  <a:gd name="T27" fmla="*/ 111 h 111"/>
                  <a:gd name="T28" fmla="*/ 63 w 88"/>
                  <a:gd name="T29" fmla="*/ 111 h 111"/>
                  <a:gd name="T30" fmla="*/ 48 w 88"/>
                  <a:gd name="T31" fmla="*/ 107 h 111"/>
                  <a:gd name="T32" fmla="*/ 34 w 88"/>
                  <a:gd name="T33" fmla="*/ 101 h 111"/>
                  <a:gd name="T34" fmla="*/ 23 w 88"/>
                  <a:gd name="T35" fmla="*/ 92 h 111"/>
                  <a:gd name="T36" fmla="*/ 14 w 88"/>
                  <a:gd name="T37" fmla="*/ 82 h 111"/>
                  <a:gd name="T38" fmla="*/ 6 w 88"/>
                  <a:gd name="T39" fmla="*/ 71 h 111"/>
                  <a:gd name="T40" fmla="*/ 0 w 88"/>
                  <a:gd name="T41" fmla="*/ 59 h 111"/>
                  <a:gd name="T42" fmla="*/ 0 w 88"/>
                  <a:gd name="T43" fmla="*/ 46 h 111"/>
                  <a:gd name="T44" fmla="*/ 2 w 88"/>
                  <a:gd name="T45" fmla="*/ 35 h 111"/>
                  <a:gd name="T46" fmla="*/ 6 w 88"/>
                  <a:gd name="T47" fmla="*/ 25 h 111"/>
                  <a:gd name="T48" fmla="*/ 14 w 88"/>
                  <a:gd name="T49" fmla="*/ 14 h 111"/>
                  <a:gd name="T50" fmla="*/ 25 w 88"/>
                  <a:gd name="T51" fmla="*/ 6 h 111"/>
                  <a:gd name="T52" fmla="*/ 34 w 88"/>
                  <a:gd name="T53" fmla="*/ 2 h 111"/>
                  <a:gd name="T54" fmla="*/ 44 w 88"/>
                  <a:gd name="T55" fmla="*/ 0 h 111"/>
                  <a:gd name="T56" fmla="*/ 53 w 88"/>
                  <a:gd name="T57" fmla="*/ 0 h 111"/>
                  <a:gd name="T58" fmla="*/ 65 w 88"/>
                  <a:gd name="T59" fmla="*/ 0 h 111"/>
                  <a:gd name="T60" fmla="*/ 69 w 88"/>
                  <a:gd name="T61" fmla="*/ 6 h 111"/>
                  <a:gd name="T62" fmla="*/ 69 w 88"/>
                  <a:gd name="T63" fmla="*/ 14 h 111"/>
                  <a:gd name="T64" fmla="*/ 65 w 88"/>
                  <a:gd name="T65" fmla="*/ 21 h 111"/>
                  <a:gd name="T66" fmla="*/ 59 w 88"/>
                  <a:gd name="T67"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11">
                    <a:moveTo>
                      <a:pt x="59" y="23"/>
                    </a:moveTo>
                    <a:lnTo>
                      <a:pt x="53" y="23"/>
                    </a:lnTo>
                    <a:lnTo>
                      <a:pt x="48" y="25"/>
                    </a:lnTo>
                    <a:lnTo>
                      <a:pt x="42" y="27"/>
                    </a:lnTo>
                    <a:lnTo>
                      <a:pt x="36" y="31"/>
                    </a:lnTo>
                    <a:lnTo>
                      <a:pt x="29" y="35"/>
                    </a:lnTo>
                    <a:lnTo>
                      <a:pt x="25" y="38"/>
                    </a:lnTo>
                    <a:lnTo>
                      <a:pt x="21" y="44"/>
                    </a:lnTo>
                    <a:lnTo>
                      <a:pt x="21" y="48"/>
                    </a:lnTo>
                    <a:lnTo>
                      <a:pt x="21" y="54"/>
                    </a:lnTo>
                    <a:lnTo>
                      <a:pt x="25" y="59"/>
                    </a:lnTo>
                    <a:lnTo>
                      <a:pt x="29" y="65"/>
                    </a:lnTo>
                    <a:lnTo>
                      <a:pt x="38" y="69"/>
                    </a:lnTo>
                    <a:lnTo>
                      <a:pt x="42" y="71"/>
                    </a:lnTo>
                    <a:lnTo>
                      <a:pt x="46" y="73"/>
                    </a:lnTo>
                    <a:lnTo>
                      <a:pt x="50" y="73"/>
                    </a:lnTo>
                    <a:lnTo>
                      <a:pt x="55" y="75"/>
                    </a:lnTo>
                    <a:lnTo>
                      <a:pt x="59" y="76"/>
                    </a:lnTo>
                    <a:lnTo>
                      <a:pt x="63" y="76"/>
                    </a:lnTo>
                    <a:lnTo>
                      <a:pt x="69" y="76"/>
                    </a:lnTo>
                    <a:lnTo>
                      <a:pt x="72" y="78"/>
                    </a:lnTo>
                    <a:lnTo>
                      <a:pt x="78" y="78"/>
                    </a:lnTo>
                    <a:lnTo>
                      <a:pt x="84" y="82"/>
                    </a:lnTo>
                    <a:lnTo>
                      <a:pt x="86" y="88"/>
                    </a:lnTo>
                    <a:lnTo>
                      <a:pt x="88" y="94"/>
                    </a:lnTo>
                    <a:lnTo>
                      <a:pt x="84" y="101"/>
                    </a:lnTo>
                    <a:lnTo>
                      <a:pt x="82" y="107"/>
                    </a:lnTo>
                    <a:lnTo>
                      <a:pt x="76" y="111"/>
                    </a:lnTo>
                    <a:lnTo>
                      <a:pt x="71" y="111"/>
                    </a:lnTo>
                    <a:lnTo>
                      <a:pt x="63" y="111"/>
                    </a:lnTo>
                    <a:lnTo>
                      <a:pt x="55" y="109"/>
                    </a:lnTo>
                    <a:lnTo>
                      <a:pt x="48" y="107"/>
                    </a:lnTo>
                    <a:lnTo>
                      <a:pt x="42" y="105"/>
                    </a:lnTo>
                    <a:lnTo>
                      <a:pt x="34" y="101"/>
                    </a:lnTo>
                    <a:lnTo>
                      <a:pt x="29" y="95"/>
                    </a:lnTo>
                    <a:lnTo>
                      <a:pt x="23" y="92"/>
                    </a:lnTo>
                    <a:lnTo>
                      <a:pt x="17" y="88"/>
                    </a:lnTo>
                    <a:lnTo>
                      <a:pt x="14" y="82"/>
                    </a:lnTo>
                    <a:lnTo>
                      <a:pt x="10" y="76"/>
                    </a:lnTo>
                    <a:lnTo>
                      <a:pt x="6" y="71"/>
                    </a:lnTo>
                    <a:lnTo>
                      <a:pt x="4" y="65"/>
                    </a:lnTo>
                    <a:lnTo>
                      <a:pt x="0" y="59"/>
                    </a:lnTo>
                    <a:lnTo>
                      <a:pt x="0" y="52"/>
                    </a:lnTo>
                    <a:lnTo>
                      <a:pt x="0" y="46"/>
                    </a:lnTo>
                    <a:lnTo>
                      <a:pt x="2" y="38"/>
                    </a:lnTo>
                    <a:lnTo>
                      <a:pt x="2" y="35"/>
                    </a:lnTo>
                    <a:lnTo>
                      <a:pt x="4" y="29"/>
                    </a:lnTo>
                    <a:lnTo>
                      <a:pt x="6" y="25"/>
                    </a:lnTo>
                    <a:lnTo>
                      <a:pt x="8" y="21"/>
                    </a:lnTo>
                    <a:lnTo>
                      <a:pt x="14" y="14"/>
                    </a:lnTo>
                    <a:lnTo>
                      <a:pt x="21" y="10"/>
                    </a:lnTo>
                    <a:lnTo>
                      <a:pt x="25" y="6"/>
                    </a:lnTo>
                    <a:lnTo>
                      <a:pt x="29" y="4"/>
                    </a:lnTo>
                    <a:lnTo>
                      <a:pt x="34" y="2"/>
                    </a:lnTo>
                    <a:lnTo>
                      <a:pt x="38" y="2"/>
                    </a:lnTo>
                    <a:lnTo>
                      <a:pt x="44" y="0"/>
                    </a:lnTo>
                    <a:lnTo>
                      <a:pt x="48" y="0"/>
                    </a:lnTo>
                    <a:lnTo>
                      <a:pt x="53" y="0"/>
                    </a:lnTo>
                    <a:lnTo>
                      <a:pt x="59" y="0"/>
                    </a:lnTo>
                    <a:lnTo>
                      <a:pt x="65" y="0"/>
                    </a:lnTo>
                    <a:lnTo>
                      <a:pt x="69" y="2"/>
                    </a:lnTo>
                    <a:lnTo>
                      <a:pt x="69" y="6"/>
                    </a:lnTo>
                    <a:lnTo>
                      <a:pt x="71" y="10"/>
                    </a:lnTo>
                    <a:lnTo>
                      <a:pt x="69" y="14"/>
                    </a:lnTo>
                    <a:lnTo>
                      <a:pt x="69" y="19"/>
                    </a:lnTo>
                    <a:lnTo>
                      <a:pt x="65" y="21"/>
                    </a:lnTo>
                    <a:lnTo>
                      <a:pt x="59" y="23"/>
                    </a:lnTo>
                    <a:lnTo>
                      <a:pt x="59" y="2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5" name="Freeform 117"/>
              <p:cNvSpPr>
                <a:spLocks/>
              </p:cNvSpPr>
              <p:nvPr/>
            </p:nvSpPr>
            <p:spPr bwMode="auto">
              <a:xfrm>
                <a:off x="3275" y="1921"/>
                <a:ext cx="20" cy="74"/>
              </a:xfrm>
              <a:custGeom>
                <a:avLst/>
                <a:gdLst>
                  <a:gd name="T0" fmla="*/ 34 w 39"/>
                  <a:gd name="T1" fmla="*/ 9 h 148"/>
                  <a:gd name="T2" fmla="*/ 34 w 39"/>
                  <a:gd name="T3" fmla="*/ 17 h 148"/>
                  <a:gd name="T4" fmla="*/ 34 w 39"/>
                  <a:gd name="T5" fmla="*/ 26 h 148"/>
                  <a:gd name="T6" fmla="*/ 34 w 39"/>
                  <a:gd name="T7" fmla="*/ 36 h 148"/>
                  <a:gd name="T8" fmla="*/ 36 w 39"/>
                  <a:gd name="T9" fmla="*/ 43 h 148"/>
                  <a:gd name="T10" fmla="*/ 38 w 39"/>
                  <a:gd name="T11" fmla="*/ 51 h 148"/>
                  <a:gd name="T12" fmla="*/ 38 w 39"/>
                  <a:gd name="T13" fmla="*/ 59 h 148"/>
                  <a:gd name="T14" fmla="*/ 38 w 39"/>
                  <a:gd name="T15" fmla="*/ 66 h 148"/>
                  <a:gd name="T16" fmla="*/ 39 w 39"/>
                  <a:gd name="T17" fmla="*/ 74 h 148"/>
                  <a:gd name="T18" fmla="*/ 39 w 39"/>
                  <a:gd name="T19" fmla="*/ 81 h 148"/>
                  <a:gd name="T20" fmla="*/ 39 w 39"/>
                  <a:gd name="T21" fmla="*/ 89 h 148"/>
                  <a:gd name="T22" fmla="*/ 39 w 39"/>
                  <a:gd name="T23" fmla="*/ 97 h 148"/>
                  <a:gd name="T24" fmla="*/ 39 w 39"/>
                  <a:gd name="T25" fmla="*/ 104 h 148"/>
                  <a:gd name="T26" fmla="*/ 38 w 39"/>
                  <a:gd name="T27" fmla="*/ 112 h 148"/>
                  <a:gd name="T28" fmla="*/ 36 w 39"/>
                  <a:gd name="T29" fmla="*/ 120 h 148"/>
                  <a:gd name="T30" fmla="*/ 34 w 39"/>
                  <a:gd name="T31" fmla="*/ 129 h 148"/>
                  <a:gd name="T32" fmla="*/ 32 w 39"/>
                  <a:gd name="T33" fmla="*/ 139 h 148"/>
                  <a:gd name="T34" fmla="*/ 28 w 39"/>
                  <a:gd name="T35" fmla="*/ 144 h 148"/>
                  <a:gd name="T36" fmla="*/ 22 w 39"/>
                  <a:gd name="T37" fmla="*/ 146 h 148"/>
                  <a:gd name="T38" fmla="*/ 15 w 39"/>
                  <a:gd name="T39" fmla="*/ 148 h 148"/>
                  <a:gd name="T40" fmla="*/ 9 w 39"/>
                  <a:gd name="T41" fmla="*/ 146 h 148"/>
                  <a:gd name="T42" fmla="*/ 3 w 39"/>
                  <a:gd name="T43" fmla="*/ 144 h 148"/>
                  <a:gd name="T44" fmla="*/ 1 w 39"/>
                  <a:gd name="T45" fmla="*/ 139 h 148"/>
                  <a:gd name="T46" fmla="*/ 0 w 39"/>
                  <a:gd name="T47" fmla="*/ 133 h 148"/>
                  <a:gd name="T48" fmla="*/ 1 w 39"/>
                  <a:gd name="T49" fmla="*/ 127 h 148"/>
                  <a:gd name="T50" fmla="*/ 3 w 39"/>
                  <a:gd name="T51" fmla="*/ 118 h 148"/>
                  <a:gd name="T52" fmla="*/ 5 w 39"/>
                  <a:gd name="T53" fmla="*/ 110 h 148"/>
                  <a:gd name="T54" fmla="*/ 7 w 39"/>
                  <a:gd name="T55" fmla="*/ 102 h 148"/>
                  <a:gd name="T56" fmla="*/ 9 w 39"/>
                  <a:gd name="T57" fmla="*/ 97 h 148"/>
                  <a:gd name="T58" fmla="*/ 11 w 39"/>
                  <a:gd name="T59" fmla="*/ 89 h 148"/>
                  <a:gd name="T60" fmla="*/ 13 w 39"/>
                  <a:gd name="T61" fmla="*/ 83 h 148"/>
                  <a:gd name="T62" fmla="*/ 13 w 39"/>
                  <a:gd name="T63" fmla="*/ 76 h 148"/>
                  <a:gd name="T64" fmla="*/ 13 w 39"/>
                  <a:gd name="T65" fmla="*/ 68 h 148"/>
                  <a:gd name="T66" fmla="*/ 13 w 39"/>
                  <a:gd name="T67" fmla="*/ 62 h 148"/>
                  <a:gd name="T68" fmla="*/ 13 w 39"/>
                  <a:gd name="T69" fmla="*/ 55 h 148"/>
                  <a:gd name="T70" fmla="*/ 13 w 39"/>
                  <a:gd name="T71" fmla="*/ 49 h 148"/>
                  <a:gd name="T72" fmla="*/ 15 w 39"/>
                  <a:gd name="T73" fmla="*/ 42 h 148"/>
                  <a:gd name="T74" fmla="*/ 13 w 39"/>
                  <a:gd name="T75" fmla="*/ 34 h 148"/>
                  <a:gd name="T76" fmla="*/ 13 w 39"/>
                  <a:gd name="T77" fmla="*/ 26 h 148"/>
                  <a:gd name="T78" fmla="*/ 13 w 39"/>
                  <a:gd name="T79" fmla="*/ 19 h 148"/>
                  <a:gd name="T80" fmla="*/ 13 w 39"/>
                  <a:gd name="T81" fmla="*/ 11 h 148"/>
                  <a:gd name="T82" fmla="*/ 13 w 39"/>
                  <a:gd name="T83" fmla="*/ 5 h 148"/>
                  <a:gd name="T84" fmla="*/ 15 w 39"/>
                  <a:gd name="T85" fmla="*/ 3 h 148"/>
                  <a:gd name="T86" fmla="*/ 17 w 39"/>
                  <a:gd name="T87" fmla="*/ 2 h 148"/>
                  <a:gd name="T88" fmla="*/ 20 w 39"/>
                  <a:gd name="T89" fmla="*/ 0 h 148"/>
                  <a:gd name="T90" fmla="*/ 24 w 39"/>
                  <a:gd name="T91" fmla="*/ 0 h 148"/>
                  <a:gd name="T92" fmla="*/ 28 w 39"/>
                  <a:gd name="T93" fmla="*/ 2 h 148"/>
                  <a:gd name="T94" fmla="*/ 30 w 39"/>
                  <a:gd name="T95" fmla="*/ 3 h 148"/>
                  <a:gd name="T96" fmla="*/ 34 w 39"/>
                  <a:gd name="T97" fmla="*/ 9 h 148"/>
                  <a:gd name="T98" fmla="*/ 34 w 39"/>
                  <a:gd name="T99"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148">
                    <a:moveTo>
                      <a:pt x="34" y="9"/>
                    </a:moveTo>
                    <a:lnTo>
                      <a:pt x="34" y="17"/>
                    </a:lnTo>
                    <a:lnTo>
                      <a:pt x="34" y="26"/>
                    </a:lnTo>
                    <a:lnTo>
                      <a:pt x="34" y="36"/>
                    </a:lnTo>
                    <a:lnTo>
                      <a:pt x="36" y="43"/>
                    </a:lnTo>
                    <a:lnTo>
                      <a:pt x="38" y="51"/>
                    </a:lnTo>
                    <a:lnTo>
                      <a:pt x="38" y="59"/>
                    </a:lnTo>
                    <a:lnTo>
                      <a:pt x="38" y="66"/>
                    </a:lnTo>
                    <a:lnTo>
                      <a:pt x="39" y="74"/>
                    </a:lnTo>
                    <a:lnTo>
                      <a:pt x="39" y="81"/>
                    </a:lnTo>
                    <a:lnTo>
                      <a:pt x="39" y="89"/>
                    </a:lnTo>
                    <a:lnTo>
                      <a:pt x="39" y="97"/>
                    </a:lnTo>
                    <a:lnTo>
                      <a:pt x="39" y="104"/>
                    </a:lnTo>
                    <a:lnTo>
                      <a:pt x="38" y="112"/>
                    </a:lnTo>
                    <a:lnTo>
                      <a:pt x="36" y="120"/>
                    </a:lnTo>
                    <a:lnTo>
                      <a:pt x="34" y="129"/>
                    </a:lnTo>
                    <a:lnTo>
                      <a:pt x="32" y="139"/>
                    </a:lnTo>
                    <a:lnTo>
                      <a:pt x="28" y="144"/>
                    </a:lnTo>
                    <a:lnTo>
                      <a:pt x="22" y="146"/>
                    </a:lnTo>
                    <a:lnTo>
                      <a:pt x="15" y="148"/>
                    </a:lnTo>
                    <a:lnTo>
                      <a:pt x="9" y="146"/>
                    </a:lnTo>
                    <a:lnTo>
                      <a:pt x="3" y="144"/>
                    </a:lnTo>
                    <a:lnTo>
                      <a:pt x="1" y="139"/>
                    </a:lnTo>
                    <a:lnTo>
                      <a:pt x="0" y="133"/>
                    </a:lnTo>
                    <a:lnTo>
                      <a:pt x="1" y="127"/>
                    </a:lnTo>
                    <a:lnTo>
                      <a:pt x="3" y="118"/>
                    </a:lnTo>
                    <a:lnTo>
                      <a:pt x="5" y="110"/>
                    </a:lnTo>
                    <a:lnTo>
                      <a:pt x="7" y="102"/>
                    </a:lnTo>
                    <a:lnTo>
                      <a:pt x="9" y="97"/>
                    </a:lnTo>
                    <a:lnTo>
                      <a:pt x="11" y="89"/>
                    </a:lnTo>
                    <a:lnTo>
                      <a:pt x="13" y="83"/>
                    </a:lnTo>
                    <a:lnTo>
                      <a:pt x="13" y="76"/>
                    </a:lnTo>
                    <a:lnTo>
                      <a:pt x="13" y="68"/>
                    </a:lnTo>
                    <a:lnTo>
                      <a:pt x="13" y="62"/>
                    </a:lnTo>
                    <a:lnTo>
                      <a:pt x="13" y="55"/>
                    </a:lnTo>
                    <a:lnTo>
                      <a:pt x="13" y="49"/>
                    </a:lnTo>
                    <a:lnTo>
                      <a:pt x="15" y="42"/>
                    </a:lnTo>
                    <a:lnTo>
                      <a:pt x="13" y="34"/>
                    </a:lnTo>
                    <a:lnTo>
                      <a:pt x="13" y="26"/>
                    </a:lnTo>
                    <a:lnTo>
                      <a:pt x="13" y="19"/>
                    </a:lnTo>
                    <a:lnTo>
                      <a:pt x="13" y="11"/>
                    </a:lnTo>
                    <a:lnTo>
                      <a:pt x="13" y="5"/>
                    </a:lnTo>
                    <a:lnTo>
                      <a:pt x="15" y="3"/>
                    </a:lnTo>
                    <a:lnTo>
                      <a:pt x="17" y="2"/>
                    </a:lnTo>
                    <a:lnTo>
                      <a:pt x="20" y="0"/>
                    </a:lnTo>
                    <a:lnTo>
                      <a:pt x="24" y="0"/>
                    </a:lnTo>
                    <a:lnTo>
                      <a:pt x="28" y="2"/>
                    </a:lnTo>
                    <a:lnTo>
                      <a:pt x="30" y="3"/>
                    </a:lnTo>
                    <a:lnTo>
                      <a:pt x="34" y="9"/>
                    </a:lnTo>
                    <a:lnTo>
                      <a:pt x="34" y="9"/>
                    </a:lnTo>
                    <a:close/>
                  </a:path>
                </a:pathLst>
              </a:custGeom>
              <a:solidFill>
                <a:srgbClr val="FFD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6" name="Freeform 118"/>
              <p:cNvSpPr>
                <a:spLocks/>
              </p:cNvSpPr>
              <p:nvPr/>
            </p:nvSpPr>
            <p:spPr bwMode="auto">
              <a:xfrm>
                <a:off x="3324" y="1942"/>
                <a:ext cx="42" cy="137"/>
              </a:xfrm>
              <a:custGeom>
                <a:avLst/>
                <a:gdLst>
                  <a:gd name="T0" fmla="*/ 16 w 84"/>
                  <a:gd name="T1" fmla="*/ 17 h 273"/>
                  <a:gd name="T2" fmla="*/ 16 w 84"/>
                  <a:gd name="T3" fmla="*/ 32 h 273"/>
                  <a:gd name="T4" fmla="*/ 18 w 84"/>
                  <a:gd name="T5" fmla="*/ 47 h 273"/>
                  <a:gd name="T6" fmla="*/ 20 w 84"/>
                  <a:gd name="T7" fmla="*/ 62 h 273"/>
                  <a:gd name="T8" fmla="*/ 23 w 84"/>
                  <a:gd name="T9" fmla="*/ 76 h 273"/>
                  <a:gd name="T10" fmla="*/ 29 w 84"/>
                  <a:gd name="T11" fmla="*/ 89 h 273"/>
                  <a:gd name="T12" fmla="*/ 33 w 84"/>
                  <a:gd name="T13" fmla="*/ 104 h 273"/>
                  <a:gd name="T14" fmla="*/ 40 w 84"/>
                  <a:gd name="T15" fmla="*/ 121 h 273"/>
                  <a:gd name="T16" fmla="*/ 48 w 84"/>
                  <a:gd name="T17" fmla="*/ 136 h 273"/>
                  <a:gd name="T18" fmla="*/ 59 w 84"/>
                  <a:gd name="T19" fmla="*/ 148 h 273"/>
                  <a:gd name="T20" fmla="*/ 73 w 84"/>
                  <a:gd name="T21" fmla="*/ 159 h 273"/>
                  <a:gd name="T22" fmla="*/ 80 w 84"/>
                  <a:gd name="T23" fmla="*/ 169 h 273"/>
                  <a:gd name="T24" fmla="*/ 84 w 84"/>
                  <a:gd name="T25" fmla="*/ 178 h 273"/>
                  <a:gd name="T26" fmla="*/ 84 w 84"/>
                  <a:gd name="T27" fmla="*/ 188 h 273"/>
                  <a:gd name="T28" fmla="*/ 84 w 84"/>
                  <a:gd name="T29" fmla="*/ 201 h 273"/>
                  <a:gd name="T30" fmla="*/ 82 w 84"/>
                  <a:gd name="T31" fmla="*/ 214 h 273"/>
                  <a:gd name="T32" fmla="*/ 80 w 84"/>
                  <a:gd name="T33" fmla="*/ 226 h 273"/>
                  <a:gd name="T34" fmla="*/ 75 w 84"/>
                  <a:gd name="T35" fmla="*/ 237 h 273"/>
                  <a:gd name="T36" fmla="*/ 69 w 84"/>
                  <a:gd name="T37" fmla="*/ 247 h 273"/>
                  <a:gd name="T38" fmla="*/ 61 w 84"/>
                  <a:gd name="T39" fmla="*/ 256 h 273"/>
                  <a:gd name="T40" fmla="*/ 52 w 84"/>
                  <a:gd name="T41" fmla="*/ 266 h 273"/>
                  <a:gd name="T42" fmla="*/ 40 w 84"/>
                  <a:gd name="T43" fmla="*/ 271 h 273"/>
                  <a:gd name="T44" fmla="*/ 29 w 84"/>
                  <a:gd name="T45" fmla="*/ 273 h 273"/>
                  <a:gd name="T46" fmla="*/ 21 w 84"/>
                  <a:gd name="T47" fmla="*/ 271 h 273"/>
                  <a:gd name="T48" fmla="*/ 14 w 84"/>
                  <a:gd name="T49" fmla="*/ 266 h 273"/>
                  <a:gd name="T50" fmla="*/ 8 w 84"/>
                  <a:gd name="T51" fmla="*/ 258 h 273"/>
                  <a:gd name="T52" fmla="*/ 8 w 84"/>
                  <a:gd name="T53" fmla="*/ 251 h 273"/>
                  <a:gd name="T54" fmla="*/ 10 w 84"/>
                  <a:gd name="T55" fmla="*/ 243 h 273"/>
                  <a:gd name="T56" fmla="*/ 16 w 84"/>
                  <a:gd name="T57" fmla="*/ 235 h 273"/>
                  <a:gd name="T58" fmla="*/ 27 w 84"/>
                  <a:gd name="T59" fmla="*/ 228 h 273"/>
                  <a:gd name="T60" fmla="*/ 35 w 84"/>
                  <a:gd name="T61" fmla="*/ 218 h 273"/>
                  <a:gd name="T62" fmla="*/ 40 w 84"/>
                  <a:gd name="T63" fmla="*/ 205 h 273"/>
                  <a:gd name="T64" fmla="*/ 42 w 84"/>
                  <a:gd name="T65" fmla="*/ 192 h 273"/>
                  <a:gd name="T66" fmla="*/ 40 w 84"/>
                  <a:gd name="T67" fmla="*/ 178 h 273"/>
                  <a:gd name="T68" fmla="*/ 37 w 84"/>
                  <a:gd name="T69" fmla="*/ 169 h 273"/>
                  <a:gd name="T70" fmla="*/ 31 w 84"/>
                  <a:gd name="T71" fmla="*/ 161 h 273"/>
                  <a:gd name="T72" fmla="*/ 25 w 84"/>
                  <a:gd name="T73" fmla="*/ 150 h 273"/>
                  <a:gd name="T74" fmla="*/ 20 w 84"/>
                  <a:gd name="T75" fmla="*/ 136 h 273"/>
                  <a:gd name="T76" fmla="*/ 12 w 84"/>
                  <a:gd name="T77" fmla="*/ 117 h 273"/>
                  <a:gd name="T78" fmla="*/ 8 w 84"/>
                  <a:gd name="T79" fmla="*/ 102 h 273"/>
                  <a:gd name="T80" fmla="*/ 4 w 84"/>
                  <a:gd name="T81" fmla="*/ 85 h 273"/>
                  <a:gd name="T82" fmla="*/ 2 w 84"/>
                  <a:gd name="T83" fmla="*/ 70 h 273"/>
                  <a:gd name="T84" fmla="*/ 0 w 84"/>
                  <a:gd name="T85" fmla="*/ 53 h 273"/>
                  <a:gd name="T86" fmla="*/ 0 w 84"/>
                  <a:gd name="T87" fmla="*/ 36 h 273"/>
                  <a:gd name="T88" fmla="*/ 0 w 84"/>
                  <a:gd name="T89" fmla="*/ 17 h 273"/>
                  <a:gd name="T90" fmla="*/ 2 w 84"/>
                  <a:gd name="T91" fmla="*/ 1 h 273"/>
                  <a:gd name="T92" fmla="*/ 12 w 84"/>
                  <a:gd name="T93" fmla="*/ 1 h 273"/>
                  <a:gd name="T94" fmla="*/ 16 w 84"/>
                  <a:gd name="T95"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 h="273">
                    <a:moveTo>
                      <a:pt x="16" y="7"/>
                    </a:moveTo>
                    <a:lnTo>
                      <a:pt x="16" y="17"/>
                    </a:lnTo>
                    <a:lnTo>
                      <a:pt x="16" y="24"/>
                    </a:lnTo>
                    <a:lnTo>
                      <a:pt x="16" y="32"/>
                    </a:lnTo>
                    <a:lnTo>
                      <a:pt x="16" y="41"/>
                    </a:lnTo>
                    <a:lnTo>
                      <a:pt x="18" y="47"/>
                    </a:lnTo>
                    <a:lnTo>
                      <a:pt x="20" y="55"/>
                    </a:lnTo>
                    <a:lnTo>
                      <a:pt x="20" y="62"/>
                    </a:lnTo>
                    <a:lnTo>
                      <a:pt x="21" y="70"/>
                    </a:lnTo>
                    <a:lnTo>
                      <a:pt x="23" y="76"/>
                    </a:lnTo>
                    <a:lnTo>
                      <a:pt x="25" y="83"/>
                    </a:lnTo>
                    <a:lnTo>
                      <a:pt x="29" y="89"/>
                    </a:lnTo>
                    <a:lnTo>
                      <a:pt x="31" y="97"/>
                    </a:lnTo>
                    <a:lnTo>
                      <a:pt x="33" y="104"/>
                    </a:lnTo>
                    <a:lnTo>
                      <a:pt x="37" y="112"/>
                    </a:lnTo>
                    <a:lnTo>
                      <a:pt x="40" y="121"/>
                    </a:lnTo>
                    <a:lnTo>
                      <a:pt x="44" y="129"/>
                    </a:lnTo>
                    <a:lnTo>
                      <a:pt x="48" y="136"/>
                    </a:lnTo>
                    <a:lnTo>
                      <a:pt x="54" y="142"/>
                    </a:lnTo>
                    <a:lnTo>
                      <a:pt x="59" y="148"/>
                    </a:lnTo>
                    <a:lnTo>
                      <a:pt x="67" y="154"/>
                    </a:lnTo>
                    <a:lnTo>
                      <a:pt x="73" y="159"/>
                    </a:lnTo>
                    <a:lnTo>
                      <a:pt x="78" y="167"/>
                    </a:lnTo>
                    <a:lnTo>
                      <a:pt x="80" y="169"/>
                    </a:lnTo>
                    <a:lnTo>
                      <a:pt x="82" y="173"/>
                    </a:lnTo>
                    <a:lnTo>
                      <a:pt x="84" y="178"/>
                    </a:lnTo>
                    <a:lnTo>
                      <a:pt x="84" y="182"/>
                    </a:lnTo>
                    <a:lnTo>
                      <a:pt x="84" y="188"/>
                    </a:lnTo>
                    <a:lnTo>
                      <a:pt x="84" y="195"/>
                    </a:lnTo>
                    <a:lnTo>
                      <a:pt x="84" y="201"/>
                    </a:lnTo>
                    <a:lnTo>
                      <a:pt x="84" y="207"/>
                    </a:lnTo>
                    <a:lnTo>
                      <a:pt x="82" y="214"/>
                    </a:lnTo>
                    <a:lnTo>
                      <a:pt x="80" y="220"/>
                    </a:lnTo>
                    <a:lnTo>
                      <a:pt x="80" y="226"/>
                    </a:lnTo>
                    <a:lnTo>
                      <a:pt x="78" y="233"/>
                    </a:lnTo>
                    <a:lnTo>
                      <a:pt x="75" y="237"/>
                    </a:lnTo>
                    <a:lnTo>
                      <a:pt x="73" y="243"/>
                    </a:lnTo>
                    <a:lnTo>
                      <a:pt x="69" y="247"/>
                    </a:lnTo>
                    <a:lnTo>
                      <a:pt x="65" y="252"/>
                    </a:lnTo>
                    <a:lnTo>
                      <a:pt x="61" y="256"/>
                    </a:lnTo>
                    <a:lnTo>
                      <a:pt x="58" y="262"/>
                    </a:lnTo>
                    <a:lnTo>
                      <a:pt x="52" y="266"/>
                    </a:lnTo>
                    <a:lnTo>
                      <a:pt x="46" y="270"/>
                    </a:lnTo>
                    <a:lnTo>
                      <a:pt x="40" y="271"/>
                    </a:lnTo>
                    <a:lnTo>
                      <a:pt x="35" y="273"/>
                    </a:lnTo>
                    <a:lnTo>
                      <a:pt x="29" y="273"/>
                    </a:lnTo>
                    <a:lnTo>
                      <a:pt x="25" y="273"/>
                    </a:lnTo>
                    <a:lnTo>
                      <a:pt x="21" y="271"/>
                    </a:lnTo>
                    <a:lnTo>
                      <a:pt x="18" y="270"/>
                    </a:lnTo>
                    <a:lnTo>
                      <a:pt x="14" y="266"/>
                    </a:lnTo>
                    <a:lnTo>
                      <a:pt x="12" y="264"/>
                    </a:lnTo>
                    <a:lnTo>
                      <a:pt x="8" y="258"/>
                    </a:lnTo>
                    <a:lnTo>
                      <a:pt x="8" y="256"/>
                    </a:lnTo>
                    <a:lnTo>
                      <a:pt x="8" y="251"/>
                    </a:lnTo>
                    <a:lnTo>
                      <a:pt x="8" y="249"/>
                    </a:lnTo>
                    <a:lnTo>
                      <a:pt x="10" y="243"/>
                    </a:lnTo>
                    <a:lnTo>
                      <a:pt x="12" y="239"/>
                    </a:lnTo>
                    <a:lnTo>
                      <a:pt x="16" y="235"/>
                    </a:lnTo>
                    <a:lnTo>
                      <a:pt x="21" y="233"/>
                    </a:lnTo>
                    <a:lnTo>
                      <a:pt x="27" y="228"/>
                    </a:lnTo>
                    <a:lnTo>
                      <a:pt x="31" y="224"/>
                    </a:lnTo>
                    <a:lnTo>
                      <a:pt x="35" y="218"/>
                    </a:lnTo>
                    <a:lnTo>
                      <a:pt x="39" y="211"/>
                    </a:lnTo>
                    <a:lnTo>
                      <a:pt x="40" y="205"/>
                    </a:lnTo>
                    <a:lnTo>
                      <a:pt x="42" y="199"/>
                    </a:lnTo>
                    <a:lnTo>
                      <a:pt x="42" y="192"/>
                    </a:lnTo>
                    <a:lnTo>
                      <a:pt x="42" y="186"/>
                    </a:lnTo>
                    <a:lnTo>
                      <a:pt x="40" y="178"/>
                    </a:lnTo>
                    <a:lnTo>
                      <a:pt x="40" y="173"/>
                    </a:lnTo>
                    <a:lnTo>
                      <a:pt x="37" y="169"/>
                    </a:lnTo>
                    <a:lnTo>
                      <a:pt x="35" y="165"/>
                    </a:lnTo>
                    <a:lnTo>
                      <a:pt x="31" y="161"/>
                    </a:lnTo>
                    <a:lnTo>
                      <a:pt x="29" y="155"/>
                    </a:lnTo>
                    <a:lnTo>
                      <a:pt x="25" y="150"/>
                    </a:lnTo>
                    <a:lnTo>
                      <a:pt x="23" y="146"/>
                    </a:lnTo>
                    <a:lnTo>
                      <a:pt x="20" y="136"/>
                    </a:lnTo>
                    <a:lnTo>
                      <a:pt x="16" y="127"/>
                    </a:lnTo>
                    <a:lnTo>
                      <a:pt x="12" y="117"/>
                    </a:lnTo>
                    <a:lnTo>
                      <a:pt x="10" y="110"/>
                    </a:lnTo>
                    <a:lnTo>
                      <a:pt x="8" y="102"/>
                    </a:lnTo>
                    <a:lnTo>
                      <a:pt x="6" y="95"/>
                    </a:lnTo>
                    <a:lnTo>
                      <a:pt x="4" y="85"/>
                    </a:lnTo>
                    <a:lnTo>
                      <a:pt x="4" y="78"/>
                    </a:lnTo>
                    <a:lnTo>
                      <a:pt x="2" y="70"/>
                    </a:lnTo>
                    <a:lnTo>
                      <a:pt x="0" y="62"/>
                    </a:lnTo>
                    <a:lnTo>
                      <a:pt x="0" y="53"/>
                    </a:lnTo>
                    <a:lnTo>
                      <a:pt x="0" y="45"/>
                    </a:lnTo>
                    <a:lnTo>
                      <a:pt x="0" y="36"/>
                    </a:lnTo>
                    <a:lnTo>
                      <a:pt x="0" y="26"/>
                    </a:lnTo>
                    <a:lnTo>
                      <a:pt x="0" y="17"/>
                    </a:lnTo>
                    <a:lnTo>
                      <a:pt x="0" y="7"/>
                    </a:lnTo>
                    <a:lnTo>
                      <a:pt x="2" y="1"/>
                    </a:lnTo>
                    <a:lnTo>
                      <a:pt x="8" y="0"/>
                    </a:lnTo>
                    <a:lnTo>
                      <a:pt x="12" y="1"/>
                    </a:lnTo>
                    <a:lnTo>
                      <a:pt x="16" y="7"/>
                    </a:lnTo>
                    <a:lnTo>
                      <a:pt x="16" y="7"/>
                    </a:lnTo>
                    <a:close/>
                  </a:path>
                </a:pathLst>
              </a:custGeom>
              <a:solidFill>
                <a:srgbClr val="FFD9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7" name="Freeform 119"/>
              <p:cNvSpPr>
                <a:spLocks/>
              </p:cNvSpPr>
              <p:nvPr/>
            </p:nvSpPr>
            <p:spPr bwMode="auto">
              <a:xfrm>
                <a:off x="3392" y="2056"/>
                <a:ext cx="48" cy="73"/>
              </a:xfrm>
              <a:custGeom>
                <a:avLst/>
                <a:gdLst>
                  <a:gd name="T0" fmla="*/ 95 w 97"/>
                  <a:gd name="T1" fmla="*/ 23 h 146"/>
                  <a:gd name="T2" fmla="*/ 91 w 97"/>
                  <a:gd name="T3" fmla="*/ 32 h 146"/>
                  <a:gd name="T4" fmla="*/ 85 w 97"/>
                  <a:gd name="T5" fmla="*/ 40 h 146"/>
                  <a:gd name="T6" fmla="*/ 81 w 97"/>
                  <a:gd name="T7" fmla="*/ 47 h 146"/>
                  <a:gd name="T8" fmla="*/ 78 w 97"/>
                  <a:gd name="T9" fmla="*/ 55 h 146"/>
                  <a:gd name="T10" fmla="*/ 74 w 97"/>
                  <a:gd name="T11" fmla="*/ 63 h 146"/>
                  <a:gd name="T12" fmla="*/ 70 w 97"/>
                  <a:gd name="T13" fmla="*/ 68 h 146"/>
                  <a:gd name="T14" fmla="*/ 66 w 97"/>
                  <a:gd name="T15" fmla="*/ 76 h 146"/>
                  <a:gd name="T16" fmla="*/ 62 w 97"/>
                  <a:gd name="T17" fmla="*/ 83 h 146"/>
                  <a:gd name="T18" fmla="*/ 59 w 97"/>
                  <a:gd name="T19" fmla="*/ 89 h 146"/>
                  <a:gd name="T20" fmla="*/ 55 w 97"/>
                  <a:gd name="T21" fmla="*/ 95 h 146"/>
                  <a:gd name="T22" fmla="*/ 51 w 97"/>
                  <a:gd name="T23" fmla="*/ 102 h 146"/>
                  <a:gd name="T24" fmla="*/ 47 w 97"/>
                  <a:gd name="T25" fmla="*/ 108 h 146"/>
                  <a:gd name="T26" fmla="*/ 43 w 97"/>
                  <a:gd name="T27" fmla="*/ 116 h 146"/>
                  <a:gd name="T28" fmla="*/ 38 w 97"/>
                  <a:gd name="T29" fmla="*/ 123 h 146"/>
                  <a:gd name="T30" fmla="*/ 34 w 97"/>
                  <a:gd name="T31" fmla="*/ 131 h 146"/>
                  <a:gd name="T32" fmla="*/ 28 w 97"/>
                  <a:gd name="T33" fmla="*/ 139 h 146"/>
                  <a:gd name="T34" fmla="*/ 24 w 97"/>
                  <a:gd name="T35" fmla="*/ 144 h 146"/>
                  <a:gd name="T36" fmla="*/ 17 w 97"/>
                  <a:gd name="T37" fmla="*/ 146 h 146"/>
                  <a:gd name="T38" fmla="*/ 11 w 97"/>
                  <a:gd name="T39" fmla="*/ 146 h 146"/>
                  <a:gd name="T40" fmla="*/ 7 w 97"/>
                  <a:gd name="T41" fmla="*/ 144 h 146"/>
                  <a:gd name="T42" fmla="*/ 3 w 97"/>
                  <a:gd name="T43" fmla="*/ 139 h 146"/>
                  <a:gd name="T44" fmla="*/ 0 w 97"/>
                  <a:gd name="T45" fmla="*/ 135 h 146"/>
                  <a:gd name="T46" fmla="*/ 0 w 97"/>
                  <a:gd name="T47" fmla="*/ 129 h 146"/>
                  <a:gd name="T48" fmla="*/ 3 w 97"/>
                  <a:gd name="T49" fmla="*/ 123 h 146"/>
                  <a:gd name="T50" fmla="*/ 7 w 97"/>
                  <a:gd name="T51" fmla="*/ 114 h 146"/>
                  <a:gd name="T52" fmla="*/ 13 w 97"/>
                  <a:gd name="T53" fmla="*/ 106 h 146"/>
                  <a:gd name="T54" fmla="*/ 17 w 97"/>
                  <a:gd name="T55" fmla="*/ 101 h 146"/>
                  <a:gd name="T56" fmla="*/ 20 w 97"/>
                  <a:gd name="T57" fmla="*/ 93 h 146"/>
                  <a:gd name="T58" fmla="*/ 24 w 97"/>
                  <a:gd name="T59" fmla="*/ 87 h 146"/>
                  <a:gd name="T60" fmla="*/ 28 w 97"/>
                  <a:gd name="T61" fmla="*/ 80 h 146"/>
                  <a:gd name="T62" fmla="*/ 32 w 97"/>
                  <a:gd name="T63" fmla="*/ 74 h 146"/>
                  <a:gd name="T64" fmla="*/ 36 w 97"/>
                  <a:gd name="T65" fmla="*/ 68 h 146"/>
                  <a:gd name="T66" fmla="*/ 40 w 97"/>
                  <a:gd name="T67" fmla="*/ 61 h 146"/>
                  <a:gd name="T68" fmla="*/ 43 w 97"/>
                  <a:gd name="T69" fmla="*/ 55 h 146"/>
                  <a:gd name="T70" fmla="*/ 47 w 97"/>
                  <a:gd name="T71" fmla="*/ 47 h 146"/>
                  <a:gd name="T72" fmla="*/ 51 w 97"/>
                  <a:gd name="T73" fmla="*/ 42 h 146"/>
                  <a:gd name="T74" fmla="*/ 55 w 97"/>
                  <a:gd name="T75" fmla="*/ 34 h 146"/>
                  <a:gd name="T76" fmla="*/ 59 w 97"/>
                  <a:gd name="T77" fmla="*/ 26 h 146"/>
                  <a:gd name="T78" fmla="*/ 62 w 97"/>
                  <a:gd name="T79" fmla="*/ 17 h 146"/>
                  <a:gd name="T80" fmla="*/ 68 w 97"/>
                  <a:gd name="T81" fmla="*/ 9 h 146"/>
                  <a:gd name="T82" fmla="*/ 70 w 97"/>
                  <a:gd name="T83" fmla="*/ 4 h 146"/>
                  <a:gd name="T84" fmla="*/ 76 w 97"/>
                  <a:gd name="T85" fmla="*/ 2 h 146"/>
                  <a:gd name="T86" fmla="*/ 81 w 97"/>
                  <a:gd name="T87" fmla="*/ 0 h 146"/>
                  <a:gd name="T88" fmla="*/ 87 w 97"/>
                  <a:gd name="T89" fmla="*/ 2 h 146"/>
                  <a:gd name="T90" fmla="*/ 91 w 97"/>
                  <a:gd name="T91" fmla="*/ 5 h 146"/>
                  <a:gd name="T92" fmla="*/ 95 w 97"/>
                  <a:gd name="T93" fmla="*/ 11 h 146"/>
                  <a:gd name="T94" fmla="*/ 97 w 97"/>
                  <a:gd name="T95" fmla="*/ 17 h 146"/>
                  <a:gd name="T96" fmla="*/ 95 w 97"/>
                  <a:gd name="T97" fmla="*/ 23 h 146"/>
                  <a:gd name="T98" fmla="*/ 95 w 97"/>
                  <a:gd name="T99" fmla="*/ 2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46">
                    <a:moveTo>
                      <a:pt x="95" y="23"/>
                    </a:moveTo>
                    <a:lnTo>
                      <a:pt x="91" y="32"/>
                    </a:lnTo>
                    <a:lnTo>
                      <a:pt x="85" y="40"/>
                    </a:lnTo>
                    <a:lnTo>
                      <a:pt x="81" y="47"/>
                    </a:lnTo>
                    <a:lnTo>
                      <a:pt x="78" y="55"/>
                    </a:lnTo>
                    <a:lnTo>
                      <a:pt x="74" y="63"/>
                    </a:lnTo>
                    <a:lnTo>
                      <a:pt x="70" y="68"/>
                    </a:lnTo>
                    <a:lnTo>
                      <a:pt x="66" y="76"/>
                    </a:lnTo>
                    <a:lnTo>
                      <a:pt x="62" y="83"/>
                    </a:lnTo>
                    <a:lnTo>
                      <a:pt x="59" y="89"/>
                    </a:lnTo>
                    <a:lnTo>
                      <a:pt x="55" y="95"/>
                    </a:lnTo>
                    <a:lnTo>
                      <a:pt x="51" y="102"/>
                    </a:lnTo>
                    <a:lnTo>
                      <a:pt x="47" y="108"/>
                    </a:lnTo>
                    <a:lnTo>
                      <a:pt x="43" y="116"/>
                    </a:lnTo>
                    <a:lnTo>
                      <a:pt x="38" y="123"/>
                    </a:lnTo>
                    <a:lnTo>
                      <a:pt x="34" y="131"/>
                    </a:lnTo>
                    <a:lnTo>
                      <a:pt x="28" y="139"/>
                    </a:lnTo>
                    <a:lnTo>
                      <a:pt x="24" y="144"/>
                    </a:lnTo>
                    <a:lnTo>
                      <a:pt x="17" y="146"/>
                    </a:lnTo>
                    <a:lnTo>
                      <a:pt x="11" y="146"/>
                    </a:lnTo>
                    <a:lnTo>
                      <a:pt x="7" y="144"/>
                    </a:lnTo>
                    <a:lnTo>
                      <a:pt x="3" y="139"/>
                    </a:lnTo>
                    <a:lnTo>
                      <a:pt x="0" y="135"/>
                    </a:lnTo>
                    <a:lnTo>
                      <a:pt x="0" y="129"/>
                    </a:lnTo>
                    <a:lnTo>
                      <a:pt x="3" y="123"/>
                    </a:lnTo>
                    <a:lnTo>
                      <a:pt x="7" y="114"/>
                    </a:lnTo>
                    <a:lnTo>
                      <a:pt x="13" y="106"/>
                    </a:lnTo>
                    <a:lnTo>
                      <a:pt x="17" y="101"/>
                    </a:lnTo>
                    <a:lnTo>
                      <a:pt x="20" y="93"/>
                    </a:lnTo>
                    <a:lnTo>
                      <a:pt x="24" y="87"/>
                    </a:lnTo>
                    <a:lnTo>
                      <a:pt x="28" y="80"/>
                    </a:lnTo>
                    <a:lnTo>
                      <a:pt x="32" y="74"/>
                    </a:lnTo>
                    <a:lnTo>
                      <a:pt x="36" y="68"/>
                    </a:lnTo>
                    <a:lnTo>
                      <a:pt x="40" y="61"/>
                    </a:lnTo>
                    <a:lnTo>
                      <a:pt x="43" y="55"/>
                    </a:lnTo>
                    <a:lnTo>
                      <a:pt x="47" y="47"/>
                    </a:lnTo>
                    <a:lnTo>
                      <a:pt x="51" y="42"/>
                    </a:lnTo>
                    <a:lnTo>
                      <a:pt x="55" y="34"/>
                    </a:lnTo>
                    <a:lnTo>
                      <a:pt x="59" y="26"/>
                    </a:lnTo>
                    <a:lnTo>
                      <a:pt x="62" y="17"/>
                    </a:lnTo>
                    <a:lnTo>
                      <a:pt x="68" y="9"/>
                    </a:lnTo>
                    <a:lnTo>
                      <a:pt x="70" y="4"/>
                    </a:lnTo>
                    <a:lnTo>
                      <a:pt x="76" y="2"/>
                    </a:lnTo>
                    <a:lnTo>
                      <a:pt x="81" y="0"/>
                    </a:lnTo>
                    <a:lnTo>
                      <a:pt x="87" y="2"/>
                    </a:lnTo>
                    <a:lnTo>
                      <a:pt x="91" y="5"/>
                    </a:lnTo>
                    <a:lnTo>
                      <a:pt x="95" y="11"/>
                    </a:lnTo>
                    <a:lnTo>
                      <a:pt x="97" y="17"/>
                    </a:lnTo>
                    <a:lnTo>
                      <a:pt x="95" y="23"/>
                    </a:lnTo>
                    <a:lnTo>
                      <a:pt x="95" y="23"/>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8" name="Freeform 120"/>
              <p:cNvSpPr>
                <a:spLocks/>
              </p:cNvSpPr>
              <p:nvPr/>
            </p:nvSpPr>
            <p:spPr bwMode="auto">
              <a:xfrm>
                <a:off x="3421" y="2026"/>
                <a:ext cx="19" cy="315"/>
              </a:xfrm>
              <a:custGeom>
                <a:avLst/>
                <a:gdLst>
                  <a:gd name="T0" fmla="*/ 34 w 38"/>
                  <a:gd name="T1" fmla="*/ 26 h 629"/>
                  <a:gd name="T2" fmla="*/ 32 w 38"/>
                  <a:gd name="T3" fmla="*/ 82 h 629"/>
                  <a:gd name="T4" fmla="*/ 30 w 38"/>
                  <a:gd name="T5" fmla="*/ 165 h 629"/>
                  <a:gd name="T6" fmla="*/ 30 w 38"/>
                  <a:gd name="T7" fmla="*/ 266 h 629"/>
                  <a:gd name="T8" fmla="*/ 32 w 38"/>
                  <a:gd name="T9" fmla="*/ 373 h 629"/>
                  <a:gd name="T10" fmla="*/ 32 w 38"/>
                  <a:gd name="T11" fmla="*/ 473 h 629"/>
                  <a:gd name="T12" fmla="*/ 34 w 38"/>
                  <a:gd name="T13" fmla="*/ 557 h 629"/>
                  <a:gd name="T14" fmla="*/ 36 w 38"/>
                  <a:gd name="T15" fmla="*/ 608 h 629"/>
                  <a:gd name="T16" fmla="*/ 36 w 38"/>
                  <a:gd name="T17" fmla="*/ 624 h 629"/>
                  <a:gd name="T18" fmla="*/ 30 w 38"/>
                  <a:gd name="T19" fmla="*/ 627 h 629"/>
                  <a:gd name="T20" fmla="*/ 22 w 38"/>
                  <a:gd name="T21" fmla="*/ 627 h 629"/>
                  <a:gd name="T22" fmla="*/ 15 w 38"/>
                  <a:gd name="T23" fmla="*/ 624 h 629"/>
                  <a:gd name="T24" fmla="*/ 11 w 38"/>
                  <a:gd name="T25" fmla="*/ 612 h 629"/>
                  <a:gd name="T26" fmla="*/ 9 w 38"/>
                  <a:gd name="T27" fmla="*/ 605 h 629"/>
                  <a:gd name="T28" fmla="*/ 7 w 38"/>
                  <a:gd name="T29" fmla="*/ 595 h 629"/>
                  <a:gd name="T30" fmla="*/ 7 w 38"/>
                  <a:gd name="T31" fmla="*/ 587 h 629"/>
                  <a:gd name="T32" fmla="*/ 5 w 38"/>
                  <a:gd name="T33" fmla="*/ 578 h 629"/>
                  <a:gd name="T34" fmla="*/ 5 w 38"/>
                  <a:gd name="T35" fmla="*/ 568 h 629"/>
                  <a:gd name="T36" fmla="*/ 3 w 38"/>
                  <a:gd name="T37" fmla="*/ 561 h 629"/>
                  <a:gd name="T38" fmla="*/ 3 w 38"/>
                  <a:gd name="T39" fmla="*/ 551 h 629"/>
                  <a:gd name="T40" fmla="*/ 1 w 38"/>
                  <a:gd name="T41" fmla="*/ 528 h 629"/>
                  <a:gd name="T42" fmla="*/ 0 w 38"/>
                  <a:gd name="T43" fmla="*/ 496 h 629"/>
                  <a:gd name="T44" fmla="*/ 0 w 38"/>
                  <a:gd name="T45" fmla="*/ 468 h 629"/>
                  <a:gd name="T46" fmla="*/ 0 w 38"/>
                  <a:gd name="T47" fmla="*/ 441 h 629"/>
                  <a:gd name="T48" fmla="*/ 0 w 38"/>
                  <a:gd name="T49" fmla="*/ 412 h 629"/>
                  <a:gd name="T50" fmla="*/ 0 w 38"/>
                  <a:gd name="T51" fmla="*/ 382 h 629"/>
                  <a:gd name="T52" fmla="*/ 1 w 38"/>
                  <a:gd name="T53" fmla="*/ 354 h 629"/>
                  <a:gd name="T54" fmla="*/ 1 w 38"/>
                  <a:gd name="T55" fmla="*/ 321 h 629"/>
                  <a:gd name="T56" fmla="*/ 1 w 38"/>
                  <a:gd name="T57" fmla="*/ 291 h 629"/>
                  <a:gd name="T58" fmla="*/ 1 w 38"/>
                  <a:gd name="T59" fmla="*/ 266 h 629"/>
                  <a:gd name="T60" fmla="*/ 1 w 38"/>
                  <a:gd name="T61" fmla="*/ 241 h 629"/>
                  <a:gd name="T62" fmla="*/ 3 w 38"/>
                  <a:gd name="T63" fmla="*/ 219 h 629"/>
                  <a:gd name="T64" fmla="*/ 3 w 38"/>
                  <a:gd name="T65" fmla="*/ 198 h 629"/>
                  <a:gd name="T66" fmla="*/ 5 w 38"/>
                  <a:gd name="T67" fmla="*/ 175 h 629"/>
                  <a:gd name="T68" fmla="*/ 5 w 38"/>
                  <a:gd name="T69" fmla="*/ 152 h 629"/>
                  <a:gd name="T70" fmla="*/ 7 w 38"/>
                  <a:gd name="T71" fmla="*/ 125 h 629"/>
                  <a:gd name="T72" fmla="*/ 7 w 38"/>
                  <a:gd name="T73" fmla="*/ 104 h 629"/>
                  <a:gd name="T74" fmla="*/ 7 w 38"/>
                  <a:gd name="T75" fmla="*/ 91 h 629"/>
                  <a:gd name="T76" fmla="*/ 7 w 38"/>
                  <a:gd name="T77" fmla="*/ 80 h 629"/>
                  <a:gd name="T78" fmla="*/ 7 w 38"/>
                  <a:gd name="T79" fmla="*/ 68 h 629"/>
                  <a:gd name="T80" fmla="*/ 7 w 38"/>
                  <a:gd name="T81" fmla="*/ 55 h 629"/>
                  <a:gd name="T82" fmla="*/ 9 w 38"/>
                  <a:gd name="T83" fmla="*/ 42 h 629"/>
                  <a:gd name="T84" fmla="*/ 9 w 38"/>
                  <a:gd name="T85" fmla="*/ 30 h 629"/>
                  <a:gd name="T86" fmla="*/ 13 w 38"/>
                  <a:gd name="T87" fmla="*/ 17 h 629"/>
                  <a:gd name="T88" fmla="*/ 17 w 38"/>
                  <a:gd name="T89" fmla="*/ 6 h 629"/>
                  <a:gd name="T90" fmla="*/ 22 w 38"/>
                  <a:gd name="T91" fmla="*/ 0 h 629"/>
                  <a:gd name="T92" fmla="*/ 30 w 38"/>
                  <a:gd name="T93" fmla="*/ 2 h 629"/>
                  <a:gd name="T94" fmla="*/ 36 w 38"/>
                  <a:gd name="T95" fmla="*/ 7 h 629"/>
                  <a:gd name="T96" fmla="*/ 36 w 38"/>
                  <a:gd name="T97" fmla="*/ 1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629">
                    <a:moveTo>
                      <a:pt x="36" y="13"/>
                    </a:moveTo>
                    <a:lnTo>
                      <a:pt x="34" y="26"/>
                    </a:lnTo>
                    <a:lnTo>
                      <a:pt x="32" y="49"/>
                    </a:lnTo>
                    <a:lnTo>
                      <a:pt x="32" y="82"/>
                    </a:lnTo>
                    <a:lnTo>
                      <a:pt x="32" y="122"/>
                    </a:lnTo>
                    <a:lnTo>
                      <a:pt x="30" y="165"/>
                    </a:lnTo>
                    <a:lnTo>
                      <a:pt x="30" y="215"/>
                    </a:lnTo>
                    <a:lnTo>
                      <a:pt x="30" y="266"/>
                    </a:lnTo>
                    <a:lnTo>
                      <a:pt x="32" y="319"/>
                    </a:lnTo>
                    <a:lnTo>
                      <a:pt x="32" y="373"/>
                    </a:lnTo>
                    <a:lnTo>
                      <a:pt x="32" y="426"/>
                    </a:lnTo>
                    <a:lnTo>
                      <a:pt x="32" y="473"/>
                    </a:lnTo>
                    <a:lnTo>
                      <a:pt x="34" y="519"/>
                    </a:lnTo>
                    <a:lnTo>
                      <a:pt x="34" y="557"/>
                    </a:lnTo>
                    <a:lnTo>
                      <a:pt x="36" y="587"/>
                    </a:lnTo>
                    <a:lnTo>
                      <a:pt x="36" y="608"/>
                    </a:lnTo>
                    <a:lnTo>
                      <a:pt x="38" y="620"/>
                    </a:lnTo>
                    <a:lnTo>
                      <a:pt x="36" y="624"/>
                    </a:lnTo>
                    <a:lnTo>
                      <a:pt x="34" y="627"/>
                    </a:lnTo>
                    <a:lnTo>
                      <a:pt x="30" y="627"/>
                    </a:lnTo>
                    <a:lnTo>
                      <a:pt x="28" y="629"/>
                    </a:lnTo>
                    <a:lnTo>
                      <a:pt x="22" y="627"/>
                    </a:lnTo>
                    <a:lnTo>
                      <a:pt x="19" y="625"/>
                    </a:lnTo>
                    <a:lnTo>
                      <a:pt x="15" y="624"/>
                    </a:lnTo>
                    <a:lnTo>
                      <a:pt x="13" y="620"/>
                    </a:lnTo>
                    <a:lnTo>
                      <a:pt x="11" y="612"/>
                    </a:lnTo>
                    <a:lnTo>
                      <a:pt x="11" y="608"/>
                    </a:lnTo>
                    <a:lnTo>
                      <a:pt x="9" y="605"/>
                    </a:lnTo>
                    <a:lnTo>
                      <a:pt x="9" y="599"/>
                    </a:lnTo>
                    <a:lnTo>
                      <a:pt x="7" y="595"/>
                    </a:lnTo>
                    <a:lnTo>
                      <a:pt x="7" y="591"/>
                    </a:lnTo>
                    <a:lnTo>
                      <a:pt x="7" y="587"/>
                    </a:lnTo>
                    <a:lnTo>
                      <a:pt x="7" y="584"/>
                    </a:lnTo>
                    <a:lnTo>
                      <a:pt x="5" y="578"/>
                    </a:lnTo>
                    <a:lnTo>
                      <a:pt x="5" y="574"/>
                    </a:lnTo>
                    <a:lnTo>
                      <a:pt x="5" y="568"/>
                    </a:lnTo>
                    <a:lnTo>
                      <a:pt x="5" y="565"/>
                    </a:lnTo>
                    <a:lnTo>
                      <a:pt x="3" y="561"/>
                    </a:lnTo>
                    <a:lnTo>
                      <a:pt x="3" y="557"/>
                    </a:lnTo>
                    <a:lnTo>
                      <a:pt x="3" y="551"/>
                    </a:lnTo>
                    <a:lnTo>
                      <a:pt x="3" y="546"/>
                    </a:lnTo>
                    <a:lnTo>
                      <a:pt x="1" y="528"/>
                    </a:lnTo>
                    <a:lnTo>
                      <a:pt x="1" y="513"/>
                    </a:lnTo>
                    <a:lnTo>
                      <a:pt x="0" y="496"/>
                    </a:lnTo>
                    <a:lnTo>
                      <a:pt x="0" y="483"/>
                    </a:lnTo>
                    <a:lnTo>
                      <a:pt x="0" y="468"/>
                    </a:lnTo>
                    <a:lnTo>
                      <a:pt x="0" y="454"/>
                    </a:lnTo>
                    <a:lnTo>
                      <a:pt x="0" y="441"/>
                    </a:lnTo>
                    <a:lnTo>
                      <a:pt x="0" y="428"/>
                    </a:lnTo>
                    <a:lnTo>
                      <a:pt x="0" y="412"/>
                    </a:lnTo>
                    <a:lnTo>
                      <a:pt x="0" y="397"/>
                    </a:lnTo>
                    <a:lnTo>
                      <a:pt x="0" y="382"/>
                    </a:lnTo>
                    <a:lnTo>
                      <a:pt x="1" y="369"/>
                    </a:lnTo>
                    <a:lnTo>
                      <a:pt x="1" y="354"/>
                    </a:lnTo>
                    <a:lnTo>
                      <a:pt x="1" y="338"/>
                    </a:lnTo>
                    <a:lnTo>
                      <a:pt x="1" y="321"/>
                    </a:lnTo>
                    <a:lnTo>
                      <a:pt x="1" y="306"/>
                    </a:lnTo>
                    <a:lnTo>
                      <a:pt x="1" y="291"/>
                    </a:lnTo>
                    <a:lnTo>
                      <a:pt x="1" y="279"/>
                    </a:lnTo>
                    <a:lnTo>
                      <a:pt x="1" y="266"/>
                    </a:lnTo>
                    <a:lnTo>
                      <a:pt x="1" y="255"/>
                    </a:lnTo>
                    <a:lnTo>
                      <a:pt x="1" y="241"/>
                    </a:lnTo>
                    <a:lnTo>
                      <a:pt x="1" y="230"/>
                    </a:lnTo>
                    <a:lnTo>
                      <a:pt x="3" y="219"/>
                    </a:lnTo>
                    <a:lnTo>
                      <a:pt x="3" y="209"/>
                    </a:lnTo>
                    <a:lnTo>
                      <a:pt x="3" y="198"/>
                    </a:lnTo>
                    <a:lnTo>
                      <a:pt x="5" y="186"/>
                    </a:lnTo>
                    <a:lnTo>
                      <a:pt x="5" y="175"/>
                    </a:lnTo>
                    <a:lnTo>
                      <a:pt x="5" y="163"/>
                    </a:lnTo>
                    <a:lnTo>
                      <a:pt x="5" y="152"/>
                    </a:lnTo>
                    <a:lnTo>
                      <a:pt x="7" y="139"/>
                    </a:lnTo>
                    <a:lnTo>
                      <a:pt x="7" y="125"/>
                    </a:lnTo>
                    <a:lnTo>
                      <a:pt x="7" y="114"/>
                    </a:lnTo>
                    <a:lnTo>
                      <a:pt x="7" y="104"/>
                    </a:lnTo>
                    <a:lnTo>
                      <a:pt x="7" y="99"/>
                    </a:lnTo>
                    <a:lnTo>
                      <a:pt x="7" y="91"/>
                    </a:lnTo>
                    <a:lnTo>
                      <a:pt x="7" y="85"/>
                    </a:lnTo>
                    <a:lnTo>
                      <a:pt x="7" y="80"/>
                    </a:lnTo>
                    <a:lnTo>
                      <a:pt x="7" y="74"/>
                    </a:lnTo>
                    <a:lnTo>
                      <a:pt x="7" y="68"/>
                    </a:lnTo>
                    <a:lnTo>
                      <a:pt x="7" y="63"/>
                    </a:lnTo>
                    <a:lnTo>
                      <a:pt x="7" y="55"/>
                    </a:lnTo>
                    <a:lnTo>
                      <a:pt x="7" y="49"/>
                    </a:lnTo>
                    <a:lnTo>
                      <a:pt x="9" y="42"/>
                    </a:lnTo>
                    <a:lnTo>
                      <a:pt x="9" y="36"/>
                    </a:lnTo>
                    <a:lnTo>
                      <a:pt x="9" y="30"/>
                    </a:lnTo>
                    <a:lnTo>
                      <a:pt x="11" y="23"/>
                    </a:lnTo>
                    <a:lnTo>
                      <a:pt x="13" y="17"/>
                    </a:lnTo>
                    <a:lnTo>
                      <a:pt x="15" y="11"/>
                    </a:lnTo>
                    <a:lnTo>
                      <a:pt x="17" y="6"/>
                    </a:lnTo>
                    <a:lnTo>
                      <a:pt x="19" y="2"/>
                    </a:lnTo>
                    <a:lnTo>
                      <a:pt x="22" y="0"/>
                    </a:lnTo>
                    <a:lnTo>
                      <a:pt x="28" y="2"/>
                    </a:lnTo>
                    <a:lnTo>
                      <a:pt x="30" y="2"/>
                    </a:lnTo>
                    <a:lnTo>
                      <a:pt x="34" y="6"/>
                    </a:lnTo>
                    <a:lnTo>
                      <a:pt x="36" y="7"/>
                    </a:lnTo>
                    <a:lnTo>
                      <a:pt x="36" y="13"/>
                    </a:lnTo>
                    <a:lnTo>
                      <a:pt x="36" y="13"/>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9" name="Freeform 121"/>
              <p:cNvSpPr>
                <a:spLocks/>
              </p:cNvSpPr>
              <p:nvPr/>
            </p:nvSpPr>
            <p:spPr bwMode="auto">
              <a:xfrm>
                <a:off x="3391" y="2287"/>
                <a:ext cx="51" cy="57"/>
              </a:xfrm>
              <a:custGeom>
                <a:avLst/>
                <a:gdLst>
                  <a:gd name="T0" fmla="*/ 100 w 102"/>
                  <a:gd name="T1" fmla="*/ 23 h 114"/>
                  <a:gd name="T2" fmla="*/ 95 w 102"/>
                  <a:gd name="T3" fmla="*/ 27 h 114"/>
                  <a:gd name="T4" fmla="*/ 93 w 102"/>
                  <a:gd name="T5" fmla="*/ 30 h 114"/>
                  <a:gd name="T6" fmla="*/ 89 w 102"/>
                  <a:gd name="T7" fmla="*/ 34 h 114"/>
                  <a:gd name="T8" fmla="*/ 87 w 102"/>
                  <a:gd name="T9" fmla="*/ 40 h 114"/>
                  <a:gd name="T10" fmla="*/ 83 w 102"/>
                  <a:gd name="T11" fmla="*/ 44 h 114"/>
                  <a:gd name="T12" fmla="*/ 81 w 102"/>
                  <a:gd name="T13" fmla="*/ 47 h 114"/>
                  <a:gd name="T14" fmla="*/ 78 w 102"/>
                  <a:gd name="T15" fmla="*/ 51 h 114"/>
                  <a:gd name="T16" fmla="*/ 74 w 102"/>
                  <a:gd name="T17" fmla="*/ 57 h 114"/>
                  <a:gd name="T18" fmla="*/ 66 w 102"/>
                  <a:gd name="T19" fmla="*/ 63 h 114"/>
                  <a:gd name="T20" fmla="*/ 59 w 102"/>
                  <a:gd name="T21" fmla="*/ 70 h 114"/>
                  <a:gd name="T22" fmla="*/ 53 w 102"/>
                  <a:gd name="T23" fmla="*/ 76 h 114"/>
                  <a:gd name="T24" fmla="*/ 45 w 102"/>
                  <a:gd name="T25" fmla="*/ 82 h 114"/>
                  <a:gd name="T26" fmla="*/ 38 w 102"/>
                  <a:gd name="T27" fmla="*/ 87 h 114"/>
                  <a:gd name="T28" fmla="*/ 32 w 102"/>
                  <a:gd name="T29" fmla="*/ 93 h 114"/>
                  <a:gd name="T30" fmla="*/ 28 w 102"/>
                  <a:gd name="T31" fmla="*/ 97 h 114"/>
                  <a:gd name="T32" fmla="*/ 26 w 102"/>
                  <a:gd name="T33" fmla="*/ 101 h 114"/>
                  <a:gd name="T34" fmla="*/ 22 w 102"/>
                  <a:gd name="T35" fmla="*/ 104 h 114"/>
                  <a:gd name="T36" fmla="*/ 19 w 102"/>
                  <a:gd name="T37" fmla="*/ 110 h 114"/>
                  <a:gd name="T38" fmla="*/ 15 w 102"/>
                  <a:gd name="T39" fmla="*/ 112 h 114"/>
                  <a:gd name="T40" fmla="*/ 11 w 102"/>
                  <a:gd name="T41" fmla="*/ 114 h 114"/>
                  <a:gd name="T42" fmla="*/ 7 w 102"/>
                  <a:gd name="T43" fmla="*/ 114 h 114"/>
                  <a:gd name="T44" fmla="*/ 3 w 102"/>
                  <a:gd name="T45" fmla="*/ 112 h 114"/>
                  <a:gd name="T46" fmla="*/ 0 w 102"/>
                  <a:gd name="T47" fmla="*/ 108 h 114"/>
                  <a:gd name="T48" fmla="*/ 0 w 102"/>
                  <a:gd name="T49" fmla="*/ 104 h 114"/>
                  <a:gd name="T50" fmla="*/ 0 w 102"/>
                  <a:gd name="T51" fmla="*/ 99 h 114"/>
                  <a:gd name="T52" fmla="*/ 2 w 102"/>
                  <a:gd name="T53" fmla="*/ 95 h 114"/>
                  <a:gd name="T54" fmla="*/ 5 w 102"/>
                  <a:gd name="T55" fmla="*/ 91 h 114"/>
                  <a:gd name="T56" fmla="*/ 9 w 102"/>
                  <a:gd name="T57" fmla="*/ 85 h 114"/>
                  <a:gd name="T58" fmla="*/ 11 w 102"/>
                  <a:gd name="T59" fmla="*/ 82 h 114"/>
                  <a:gd name="T60" fmla="*/ 15 w 102"/>
                  <a:gd name="T61" fmla="*/ 78 h 114"/>
                  <a:gd name="T62" fmla="*/ 19 w 102"/>
                  <a:gd name="T63" fmla="*/ 70 h 114"/>
                  <a:gd name="T64" fmla="*/ 26 w 102"/>
                  <a:gd name="T65" fmla="*/ 63 h 114"/>
                  <a:gd name="T66" fmla="*/ 30 w 102"/>
                  <a:gd name="T67" fmla="*/ 55 h 114"/>
                  <a:gd name="T68" fmla="*/ 38 w 102"/>
                  <a:gd name="T69" fmla="*/ 47 h 114"/>
                  <a:gd name="T70" fmla="*/ 40 w 102"/>
                  <a:gd name="T71" fmla="*/ 44 h 114"/>
                  <a:gd name="T72" fmla="*/ 43 w 102"/>
                  <a:gd name="T73" fmla="*/ 40 h 114"/>
                  <a:gd name="T74" fmla="*/ 47 w 102"/>
                  <a:gd name="T75" fmla="*/ 36 h 114"/>
                  <a:gd name="T76" fmla="*/ 53 w 102"/>
                  <a:gd name="T77" fmla="*/ 32 h 114"/>
                  <a:gd name="T78" fmla="*/ 55 w 102"/>
                  <a:gd name="T79" fmla="*/ 28 h 114"/>
                  <a:gd name="T80" fmla="*/ 59 w 102"/>
                  <a:gd name="T81" fmla="*/ 25 h 114"/>
                  <a:gd name="T82" fmla="*/ 61 w 102"/>
                  <a:gd name="T83" fmla="*/ 21 h 114"/>
                  <a:gd name="T84" fmla="*/ 64 w 102"/>
                  <a:gd name="T85" fmla="*/ 17 h 114"/>
                  <a:gd name="T86" fmla="*/ 68 w 102"/>
                  <a:gd name="T87" fmla="*/ 15 h 114"/>
                  <a:gd name="T88" fmla="*/ 72 w 102"/>
                  <a:gd name="T89" fmla="*/ 11 h 114"/>
                  <a:gd name="T90" fmla="*/ 76 w 102"/>
                  <a:gd name="T91" fmla="*/ 7 h 114"/>
                  <a:gd name="T92" fmla="*/ 81 w 102"/>
                  <a:gd name="T93" fmla="*/ 4 h 114"/>
                  <a:gd name="T94" fmla="*/ 85 w 102"/>
                  <a:gd name="T95" fmla="*/ 0 h 114"/>
                  <a:gd name="T96" fmla="*/ 91 w 102"/>
                  <a:gd name="T97" fmla="*/ 0 h 114"/>
                  <a:gd name="T98" fmla="*/ 95 w 102"/>
                  <a:gd name="T99" fmla="*/ 0 h 114"/>
                  <a:gd name="T100" fmla="*/ 100 w 102"/>
                  <a:gd name="T101" fmla="*/ 4 h 114"/>
                  <a:gd name="T102" fmla="*/ 102 w 102"/>
                  <a:gd name="T103" fmla="*/ 7 h 114"/>
                  <a:gd name="T104" fmla="*/ 102 w 102"/>
                  <a:gd name="T105" fmla="*/ 11 h 114"/>
                  <a:gd name="T106" fmla="*/ 102 w 102"/>
                  <a:gd name="T107" fmla="*/ 17 h 114"/>
                  <a:gd name="T108" fmla="*/ 100 w 102"/>
                  <a:gd name="T109" fmla="*/ 23 h 114"/>
                  <a:gd name="T110" fmla="*/ 100 w 102"/>
                  <a:gd name="T111"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114">
                    <a:moveTo>
                      <a:pt x="100" y="23"/>
                    </a:moveTo>
                    <a:lnTo>
                      <a:pt x="95" y="27"/>
                    </a:lnTo>
                    <a:lnTo>
                      <a:pt x="93" y="30"/>
                    </a:lnTo>
                    <a:lnTo>
                      <a:pt x="89" y="34"/>
                    </a:lnTo>
                    <a:lnTo>
                      <a:pt x="87" y="40"/>
                    </a:lnTo>
                    <a:lnTo>
                      <a:pt x="83" y="44"/>
                    </a:lnTo>
                    <a:lnTo>
                      <a:pt x="81" y="47"/>
                    </a:lnTo>
                    <a:lnTo>
                      <a:pt x="78" y="51"/>
                    </a:lnTo>
                    <a:lnTo>
                      <a:pt x="74" y="57"/>
                    </a:lnTo>
                    <a:lnTo>
                      <a:pt x="66" y="63"/>
                    </a:lnTo>
                    <a:lnTo>
                      <a:pt x="59" y="70"/>
                    </a:lnTo>
                    <a:lnTo>
                      <a:pt x="53" y="76"/>
                    </a:lnTo>
                    <a:lnTo>
                      <a:pt x="45" y="82"/>
                    </a:lnTo>
                    <a:lnTo>
                      <a:pt x="38" y="87"/>
                    </a:lnTo>
                    <a:lnTo>
                      <a:pt x="32" y="93"/>
                    </a:lnTo>
                    <a:lnTo>
                      <a:pt x="28" y="97"/>
                    </a:lnTo>
                    <a:lnTo>
                      <a:pt x="26" y="101"/>
                    </a:lnTo>
                    <a:lnTo>
                      <a:pt x="22" y="104"/>
                    </a:lnTo>
                    <a:lnTo>
                      <a:pt x="19" y="110"/>
                    </a:lnTo>
                    <a:lnTo>
                      <a:pt x="15" y="112"/>
                    </a:lnTo>
                    <a:lnTo>
                      <a:pt x="11" y="114"/>
                    </a:lnTo>
                    <a:lnTo>
                      <a:pt x="7" y="114"/>
                    </a:lnTo>
                    <a:lnTo>
                      <a:pt x="3" y="112"/>
                    </a:lnTo>
                    <a:lnTo>
                      <a:pt x="0" y="108"/>
                    </a:lnTo>
                    <a:lnTo>
                      <a:pt x="0" y="104"/>
                    </a:lnTo>
                    <a:lnTo>
                      <a:pt x="0" y="99"/>
                    </a:lnTo>
                    <a:lnTo>
                      <a:pt x="2" y="95"/>
                    </a:lnTo>
                    <a:lnTo>
                      <a:pt x="5" y="91"/>
                    </a:lnTo>
                    <a:lnTo>
                      <a:pt x="9" y="85"/>
                    </a:lnTo>
                    <a:lnTo>
                      <a:pt x="11" y="82"/>
                    </a:lnTo>
                    <a:lnTo>
                      <a:pt x="15" y="78"/>
                    </a:lnTo>
                    <a:lnTo>
                      <a:pt x="19" y="70"/>
                    </a:lnTo>
                    <a:lnTo>
                      <a:pt x="26" y="63"/>
                    </a:lnTo>
                    <a:lnTo>
                      <a:pt x="30" y="55"/>
                    </a:lnTo>
                    <a:lnTo>
                      <a:pt x="38" y="47"/>
                    </a:lnTo>
                    <a:lnTo>
                      <a:pt x="40" y="44"/>
                    </a:lnTo>
                    <a:lnTo>
                      <a:pt x="43" y="40"/>
                    </a:lnTo>
                    <a:lnTo>
                      <a:pt x="47" y="36"/>
                    </a:lnTo>
                    <a:lnTo>
                      <a:pt x="53" y="32"/>
                    </a:lnTo>
                    <a:lnTo>
                      <a:pt x="55" y="28"/>
                    </a:lnTo>
                    <a:lnTo>
                      <a:pt x="59" y="25"/>
                    </a:lnTo>
                    <a:lnTo>
                      <a:pt x="61" y="21"/>
                    </a:lnTo>
                    <a:lnTo>
                      <a:pt x="64" y="17"/>
                    </a:lnTo>
                    <a:lnTo>
                      <a:pt x="68" y="15"/>
                    </a:lnTo>
                    <a:lnTo>
                      <a:pt x="72" y="11"/>
                    </a:lnTo>
                    <a:lnTo>
                      <a:pt x="76" y="7"/>
                    </a:lnTo>
                    <a:lnTo>
                      <a:pt x="81" y="4"/>
                    </a:lnTo>
                    <a:lnTo>
                      <a:pt x="85" y="0"/>
                    </a:lnTo>
                    <a:lnTo>
                      <a:pt x="91" y="0"/>
                    </a:lnTo>
                    <a:lnTo>
                      <a:pt x="95" y="0"/>
                    </a:lnTo>
                    <a:lnTo>
                      <a:pt x="100" y="4"/>
                    </a:lnTo>
                    <a:lnTo>
                      <a:pt x="102" y="7"/>
                    </a:lnTo>
                    <a:lnTo>
                      <a:pt x="102" y="11"/>
                    </a:lnTo>
                    <a:lnTo>
                      <a:pt x="102" y="17"/>
                    </a:lnTo>
                    <a:lnTo>
                      <a:pt x="100" y="23"/>
                    </a:lnTo>
                    <a:lnTo>
                      <a:pt x="100" y="23"/>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0" name="Freeform 122"/>
              <p:cNvSpPr>
                <a:spLocks/>
              </p:cNvSpPr>
              <p:nvPr/>
            </p:nvSpPr>
            <p:spPr bwMode="auto">
              <a:xfrm>
                <a:off x="3212" y="2316"/>
                <a:ext cx="162" cy="20"/>
              </a:xfrm>
              <a:custGeom>
                <a:avLst/>
                <a:gdLst>
                  <a:gd name="T0" fmla="*/ 8 w 323"/>
                  <a:gd name="T1" fmla="*/ 0 h 40"/>
                  <a:gd name="T2" fmla="*/ 15 w 323"/>
                  <a:gd name="T3" fmla="*/ 0 h 40"/>
                  <a:gd name="T4" fmla="*/ 25 w 323"/>
                  <a:gd name="T5" fmla="*/ 0 h 40"/>
                  <a:gd name="T6" fmla="*/ 40 w 323"/>
                  <a:gd name="T7" fmla="*/ 0 h 40"/>
                  <a:gd name="T8" fmla="*/ 55 w 323"/>
                  <a:gd name="T9" fmla="*/ 0 h 40"/>
                  <a:gd name="T10" fmla="*/ 72 w 323"/>
                  <a:gd name="T11" fmla="*/ 0 h 40"/>
                  <a:gd name="T12" fmla="*/ 93 w 323"/>
                  <a:gd name="T13" fmla="*/ 0 h 40"/>
                  <a:gd name="T14" fmla="*/ 114 w 323"/>
                  <a:gd name="T15" fmla="*/ 0 h 40"/>
                  <a:gd name="T16" fmla="*/ 137 w 323"/>
                  <a:gd name="T17" fmla="*/ 0 h 40"/>
                  <a:gd name="T18" fmla="*/ 160 w 323"/>
                  <a:gd name="T19" fmla="*/ 0 h 40"/>
                  <a:gd name="T20" fmla="*/ 183 w 323"/>
                  <a:gd name="T21" fmla="*/ 0 h 40"/>
                  <a:gd name="T22" fmla="*/ 205 w 323"/>
                  <a:gd name="T23" fmla="*/ 0 h 40"/>
                  <a:gd name="T24" fmla="*/ 228 w 323"/>
                  <a:gd name="T25" fmla="*/ 0 h 40"/>
                  <a:gd name="T26" fmla="*/ 249 w 323"/>
                  <a:gd name="T27" fmla="*/ 0 h 40"/>
                  <a:gd name="T28" fmla="*/ 270 w 323"/>
                  <a:gd name="T29" fmla="*/ 0 h 40"/>
                  <a:gd name="T30" fmla="*/ 287 w 323"/>
                  <a:gd name="T31" fmla="*/ 0 h 40"/>
                  <a:gd name="T32" fmla="*/ 304 w 323"/>
                  <a:gd name="T33" fmla="*/ 0 h 40"/>
                  <a:gd name="T34" fmla="*/ 308 w 323"/>
                  <a:gd name="T35" fmla="*/ 0 h 40"/>
                  <a:gd name="T36" fmla="*/ 312 w 323"/>
                  <a:gd name="T37" fmla="*/ 2 h 40"/>
                  <a:gd name="T38" fmla="*/ 314 w 323"/>
                  <a:gd name="T39" fmla="*/ 4 h 40"/>
                  <a:gd name="T40" fmla="*/ 318 w 323"/>
                  <a:gd name="T41" fmla="*/ 6 h 40"/>
                  <a:gd name="T42" fmla="*/ 322 w 323"/>
                  <a:gd name="T43" fmla="*/ 11 h 40"/>
                  <a:gd name="T44" fmla="*/ 323 w 323"/>
                  <a:gd name="T45" fmla="*/ 19 h 40"/>
                  <a:gd name="T46" fmla="*/ 322 w 323"/>
                  <a:gd name="T47" fmla="*/ 26 h 40"/>
                  <a:gd name="T48" fmla="*/ 318 w 323"/>
                  <a:gd name="T49" fmla="*/ 32 h 40"/>
                  <a:gd name="T50" fmla="*/ 314 w 323"/>
                  <a:gd name="T51" fmla="*/ 34 h 40"/>
                  <a:gd name="T52" fmla="*/ 312 w 323"/>
                  <a:gd name="T53" fmla="*/ 36 h 40"/>
                  <a:gd name="T54" fmla="*/ 308 w 323"/>
                  <a:gd name="T55" fmla="*/ 38 h 40"/>
                  <a:gd name="T56" fmla="*/ 304 w 323"/>
                  <a:gd name="T57" fmla="*/ 40 h 40"/>
                  <a:gd name="T58" fmla="*/ 287 w 323"/>
                  <a:gd name="T59" fmla="*/ 38 h 40"/>
                  <a:gd name="T60" fmla="*/ 270 w 323"/>
                  <a:gd name="T61" fmla="*/ 38 h 40"/>
                  <a:gd name="T62" fmla="*/ 249 w 323"/>
                  <a:gd name="T63" fmla="*/ 38 h 40"/>
                  <a:gd name="T64" fmla="*/ 230 w 323"/>
                  <a:gd name="T65" fmla="*/ 36 h 40"/>
                  <a:gd name="T66" fmla="*/ 207 w 323"/>
                  <a:gd name="T67" fmla="*/ 36 h 40"/>
                  <a:gd name="T68" fmla="*/ 185 w 323"/>
                  <a:gd name="T69" fmla="*/ 34 h 40"/>
                  <a:gd name="T70" fmla="*/ 162 w 323"/>
                  <a:gd name="T71" fmla="*/ 34 h 40"/>
                  <a:gd name="T72" fmla="*/ 141 w 323"/>
                  <a:gd name="T73" fmla="*/ 32 h 40"/>
                  <a:gd name="T74" fmla="*/ 118 w 323"/>
                  <a:gd name="T75" fmla="*/ 32 h 40"/>
                  <a:gd name="T76" fmla="*/ 99 w 323"/>
                  <a:gd name="T77" fmla="*/ 30 h 40"/>
                  <a:gd name="T78" fmla="*/ 78 w 323"/>
                  <a:gd name="T79" fmla="*/ 28 h 40"/>
                  <a:gd name="T80" fmla="*/ 61 w 323"/>
                  <a:gd name="T81" fmla="*/ 28 h 40"/>
                  <a:gd name="T82" fmla="*/ 46 w 323"/>
                  <a:gd name="T83" fmla="*/ 28 h 40"/>
                  <a:gd name="T84" fmla="*/ 32 w 323"/>
                  <a:gd name="T85" fmla="*/ 28 h 40"/>
                  <a:gd name="T86" fmla="*/ 21 w 323"/>
                  <a:gd name="T87" fmla="*/ 28 h 40"/>
                  <a:gd name="T88" fmla="*/ 13 w 323"/>
                  <a:gd name="T89" fmla="*/ 28 h 40"/>
                  <a:gd name="T90" fmla="*/ 9 w 323"/>
                  <a:gd name="T91" fmla="*/ 26 h 40"/>
                  <a:gd name="T92" fmla="*/ 6 w 323"/>
                  <a:gd name="T93" fmla="*/ 23 h 40"/>
                  <a:gd name="T94" fmla="*/ 4 w 323"/>
                  <a:gd name="T95" fmla="*/ 19 h 40"/>
                  <a:gd name="T96" fmla="*/ 2 w 323"/>
                  <a:gd name="T97" fmla="*/ 15 h 40"/>
                  <a:gd name="T98" fmla="*/ 0 w 323"/>
                  <a:gd name="T99" fmla="*/ 9 h 40"/>
                  <a:gd name="T100" fmla="*/ 0 w 323"/>
                  <a:gd name="T101" fmla="*/ 4 h 40"/>
                  <a:gd name="T102" fmla="*/ 2 w 323"/>
                  <a:gd name="T103" fmla="*/ 2 h 40"/>
                  <a:gd name="T104" fmla="*/ 8 w 323"/>
                  <a:gd name="T105" fmla="*/ 0 h 40"/>
                  <a:gd name="T106" fmla="*/ 8 w 323"/>
                  <a:gd name="T10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3" h="40">
                    <a:moveTo>
                      <a:pt x="8" y="0"/>
                    </a:moveTo>
                    <a:lnTo>
                      <a:pt x="15" y="0"/>
                    </a:lnTo>
                    <a:lnTo>
                      <a:pt x="25" y="0"/>
                    </a:lnTo>
                    <a:lnTo>
                      <a:pt x="40" y="0"/>
                    </a:lnTo>
                    <a:lnTo>
                      <a:pt x="55" y="0"/>
                    </a:lnTo>
                    <a:lnTo>
                      <a:pt x="72" y="0"/>
                    </a:lnTo>
                    <a:lnTo>
                      <a:pt x="93" y="0"/>
                    </a:lnTo>
                    <a:lnTo>
                      <a:pt x="114" y="0"/>
                    </a:lnTo>
                    <a:lnTo>
                      <a:pt x="137" y="0"/>
                    </a:lnTo>
                    <a:lnTo>
                      <a:pt x="160" y="0"/>
                    </a:lnTo>
                    <a:lnTo>
                      <a:pt x="183" y="0"/>
                    </a:lnTo>
                    <a:lnTo>
                      <a:pt x="205" y="0"/>
                    </a:lnTo>
                    <a:lnTo>
                      <a:pt x="228" y="0"/>
                    </a:lnTo>
                    <a:lnTo>
                      <a:pt x="249" y="0"/>
                    </a:lnTo>
                    <a:lnTo>
                      <a:pt x="270" y="0"/>
                    </a:lnTo>
                    <a:lnTo>
                      <a:pt x="287" y="0"/>
                    </a:lnTo>
                    <a:lnTo>
                      <a:pt x="304" y="0"/>
                    </a:lnTo>
                    <a:lnTo>
                      <a:pt x="308" y="0"/>
                    </a:lnTo>
                    <a:lnTo>
                      <a:pt x="312" y="2"/>
                    </a:lnTo>
                    <a:lnTo>
                      <a:pt x="314" y="4"/>
                    </a:lnTo>
                    <a:lnTo>
                      <a:pt x="318" y="6"/>
                    </a:lnTo>
                    <a:lnTo>
                      <a:pt x="322" y="11"/>
                    </a:lnTo>
                    <a:lnTo>
                      <a:pt x="323" y="19"/>
                    </a:lnTo>
                    <a:lnTo>
                      <a:pt x="322" y="26"/>
                    </a:lnTo>
                    <a:lnTo>
                      <a:pt x="318" y="32"/>
                    </a:lnTo>
                    <a:lnTo>
                      <a:pt x="314" y="34"/>
                    </a:lnTo>
                    <a:lnTo>
                      <a:pt x="312" y="36"/>
                    </a:lnTo>
                    <a:lnTo>
                      <a:pt x="308" y="38"/>
                    </a:lnTo>
                    <a:lnTo>
                      <a:pt x="304" y="40"/>
                    </a:lnTo>
                    <a:lnTo>
                      <a:pt x="287" y="38"/>
                    </a:lnTo>
                    <a:lnTo>
                      <a:pt x="270" y="38"/>
                    </a:lnTo>
                    <a:lnTo>
                      <a:pt x="249" y="38"/>
                    </a:lnTo>
                    <a:lnTo>
                      <a:pt x="230" y="36"/>
                    </a:lnTo>
                    <a:lnTo>
                      <a:pt x="207" y="36"/>
                    </a:lnTo>
                    <a:lnTo>
                      <a:pt x="185" y="34"/>
                    </a:lnTo>
                    <a:lnTo>
                      <a:pt x="162" y="34"/>
                    </a:lnTo>
                    <a:lnTo>
                      <a:pt x="141" y="32"/>
                    </a:lnTo>
                    <a:lnTo>
                      <a:pt x="118" y="32"/>
                    </a:lnTo>
                    <a:lnTo>
                      <a:pt x="99" y="30"/>
                    </a:lnTo>
                    <a:lnTo>
                      <a:pt x="78" y="28"/>
                    </a:lnTo>
                    <a:lnTo>
                      <a:pt x="61" y="28"/>
                    </a:lnTo>
                    <a:lnTo>
                      <a:pt x="46" y="28"/>
                    </a:lnTo>
                    <a:lnTo>
                      <a:pt x="32" y="28"/>
                    </a:lnTo>
                    <a:lnTo>
                      <a:pt x="21" y="28"/>
                    </a:lnTo>
                    <a:lnTo>
                      <a:pt x="13" y="28"/>
                    </a:lnTo>
                    <a:lnTo>
                      <a:pt x="9" y="26"/>
                    </a:lnTo>
                    <a:lnTo>
                      <a:pt x="6" y="23"/>
                    </a:lnTo>
                    <a:lnTo>
                      <a:pt x="4" y="19"/>
                    </a:lnTo>
                    <a:lnTo>
                      <a:pt x="2" y="15"/>
                    </a:lnTo>
                    <a:lnTo>
                      <a:pt x="0" y="9"/>
                    </a:lnTo>
                    <a:lnTo>
                      <a:pt x="0" y="4"/>
                    </a:lnTo>
                    <a:lnTo>
                      <a:pt x="2" y="2"/>
                    </a:lnTo>
                    <a:lnTo>
                      <a:pt x="8" y="0"/>
                    </a:lnTo>
                    <a:lnTo>
                      <a:pt x="8" y="0"/>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1" name="Freeform 123"/>
              <p:cNvSpPr>
                <a:spLocks/>
              </p:cNvSpPr>
              <p:nvPr/>
            </p:nvSpPr>
            <p:spPr bwMode="auto">
              <a:xfrm>
                <a:off x="3273" y="2122"/>
                <a:ext cx="40" cy="34"/>
              </a:xfrm>
              <a:custGeom>
                <a:avLst/>
                <a:gdLst>
                  <a:gd name="T0" fmla="*/ 17 w 80"/>
                  <a:gd name="T1" fmla="*/ 21 h 66"/>
                  <a:gd name="T2" fmla="*/ 17 w 80"/>
                  <a:gd name="T3" fmla="*/ 30 h 66"/>
                  <a:gd name="T4" fmla="*/ 19 w 80"/>
                  <a:gd name="T5" fmla="*/ 38 h 66"/>
                  <a:gd name="T6" fmla="*/ 24 w 80"/>
                  <a:gd name="T7" fmla="*/ 42 h 66"/>
                  <a:gd name="T8" fmla="*/ 32 w 80"/>
                  <a:gd name="T9" fmla="*/ 44 h 66"/>
                  <a:gd name="T10" fmla="*/ 40 w 80"/>
                  <a:gd name="T11" fmla="*/ 42 h 66"/>
                  <a:gd name="T12" fmla="*/ 45 w 80"/>
                  <a:gd name="T13" fmla="*/ 38 h 66"/>
                  <a:gd name="T14" fmla="*/ 45 w 80"/>
                  <a:gd name="T15" fmla="*/ 30 h 66"/>
                  <a:gd name="T16" fmla="*/ 42 w 80"/>
                  <a:gd name="T17" fmla="*/ 23 h 66"/>
                  <a:gd name="T18" fmla="*/ 36 w 80"/>
                  <a:gd name="T19" fmla="*/ 15 h 66"/>
                  <a:gd name="T20" fmla="*/ 38 w 80"/>
                  <a:gd name="T21" fmla="*/ 7 h 66"/>
                  <a:gd name="T22" fmla="*/ 45 w 80"/>
                  <a:gd name="T23" fmla="*/ 2 h 66"/>
                  <a:gd name="T24" fmla="*/ 57 w 80"/>
                  <a:gd name="T25" fmla="*/ 0 h 66"/>
                  <a:gd name="T26" fmla="*/ 64 w 80"/>
                  <a:gd name="T27" fmla="*/ 2 h 66"/>
                  <a:gd name="T28" fmla="*/ 72 w 80"/>
                  <a:gd name="T29" fmla="*/ 7 h 66"/>
                  <a:gd name="T30" fmla="*/ 76 w 80"/>
                  <a:gd name="T31" fmla="*/ 13 h 66"/>
                  <a:gd name="T32" fmla="*/ 76 w 80"/>
                  <a:gd name="T33" fmla="*/ 23 h 66"/>
                  <a:gd name="T34" fmla="*/ 74 w 80"/>
                  <a:gd name="T35" fmla="*/ 32 h 66"/>
                  <a:gd name="T36" fmla="*/ 70 w 80"/>
                  <a:gd name="T37" fmla="*/ 44 h 66"/>
                  <a:gd name="T38" fmla="*/ 61 w 80"/>
                  <a:gd name="T39" fmla="*/ 57 h 66"/>
                  <a:gd name="T40" fmla="*/ 49 w 80"/>
                  <a:gd name="T41" fmla="*/ 63 h 66"/>
                  <a:gd name="T42" fmla="*/ 42 w 80"/>
                  <a:gd name="T43" fmla="*/ 65 h 66"/>
                  <a:gd name="T44" fmla="*/ 32 w 80"/>
                  <a:gd name="T45" fmla="*/ 65 h 66"/>
                  <a:gd name="T46" fmla="*/ 24 w 80"/>
                  <a:gd name="T47" fmla="*/ 63 h 66"/>
                  <a:gd name="T48" fmla="*/ 13 w 80"/>
                  <a:gd name="T49" fmla="*/ 55 h 66"/>
                  <a:gd name="T50" fmla="*/ 5 w 80"/>
                  <a:gd name="T51" fmla="*/ 42 h 66"/>
                  <a:gd name="T52" fmla="*/ 2 w 80"/>
                  <a:gd name="T53" fmla="*/ 30 h 66"/>
                  <a:gd name="T54" fmla="*/ 0 w 80"/>
                  <a:gd name="T55" fmla="*/ 21 h 66"/>
                  <a:gd name="T56" fmla="*/ 0 w 80"/>
                  <a:gd name="T57" fmla="*/ 11 h 66"/>
                  <a:gd name="T58" fmla="*/ 4 w 80"/>
                  <a:gd name="T59" fmla="*/ 4 h 66"/>
                  <a:gd name="T60" fmla="*/ 9 w 80"/>
                  <a:gd name="T61" fmla="*/ 4 h 66"/>
                  <a:gd name="T62" fmla="*/ 15 w 80"/>
                  <a:gd name="T63" fmla="*/ 11 h 66"/>
                  <a:gd name="T64" fmla="*/ 17 w 80"/>
                  <a:gd name="T65"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66">
                    <a:moveTo>
                      <a:pt x="17" y="19"/>
                    </a:moveTo>
                    <a:lnTo>
                      <a:pt x="17" y="21"/>
                    </a:lnTo>
                    <a:lnTo>
                      <a:pt x="17" y="27"/>
                    </a:lnTo>
                    <a:lnTo>
                      <a:pt x="17" y="30"/>
                    </a:lnTo>
                    <a:lnTo>
                      <a:pt x="17" y="34"/>
                    </a:lnTo>
                    <a:lnTo>
                      <a:pt x="19" y="38"/>
                    </a:lnTo>
                    <a:lnTo>
                      <a:pt x="23" y="42"/>
                    </a:lnTo>
                    <a:lnTo>
                      <a:pt x="24" y="42"/>
                    </a:lnTo>
                    <a:lnTo>
                      <a:pt x="28" y="44"/>
                    </a:lnTo>
                    <a:lnTo>
                      <a:pt x="32" y="44"/>
                    </a:lnTo>
                    <a:lnTo>
                      <a:pt x="36" y="44"/>
                    </a:lnTo>
                    <a:lnTo>
                      <a:pt x="40" y="42"/>
                    </a:lnTo>
                    <a:lnTo>
                      <a:pt x="43" y="40"/>
                    </a:lnTo>
                    <a:lnTo>
                      <a:pt x="45" y="38"/>
                    </a:lnTo>
                    <a:lnTo>
                      <a:pt x="45" y="34"/>
                    </a:lnTo>
                    <a:lnTo>
                      <a:pt x="45" y="30"/>
                    </a:lnTo>
                    <a:lnTo>
                      <a:pt x="43" y="27"/>
                    </a:lnTo>
                    <a:lnTo>
                      <a:pt x="42" y="23"/>
                    </a:lnTo>
                    <a:lnTo>
                      <a:pt x="38" y="19"/>
                    </a:lnTo>
                    <a:lnTo>
                      <a:pt x="36" y="15"/>
                    </a:lnTo>
                    <a:lnTo>
                      <a:pt x="36" y="11"/>
                    </a:lnTo>
                    <a:lnTo>
                      <a:pt x="38" y="7"/>
                    </a:lnTo>
                    <a:lnTo>
                      <a:pt x="40" y="6"/>
                    </a:lnTo>
                    <a:lnTo>
                      <a:pt x="45" y="2"/>
                    </a:lnTo>
                    <a:lnTo>
                      <a:pt x="53" y="0"/>
                    </a:lnTo>
                    <a:lnTo>
                      <a:pt x="57" y="0"/>
                    </a:lnTo>
                    <a:lnTo>
                      <a:pt x="61" y="0"/>
                    </a:lnTo>
                    <a:lnTo>
                      <a:pt x="64" y="2"/>
                    </a:lnTo>
                    <a:lnTo>
                      <a:pt x="68" y="4"/>
                    </a:lnTo>
                    <a:lnTo>
                      <a:pt x="72" y="7"/>
                    </a:lnTo>
                    <a:lnTo>
                      <a:pt x="74" y="9"/>
                    </a:lnTo>
                    <a:lnTo>
                      <a:pt x="76" y="13"/>
                    </a:lnTo>
                    <a:lnTo>
                      <a:pt x="80" y="19"/>
                    </a:lnTo>
                    <a:lnTo>
                      <a:pt x="76" y="23"/>
                    </a:lnTo>
                    <a:lnTo>
                      <a:pt x="76" y="27"/>
                    </a:lnTo>
                    <a:lnTo>
                      <a:pt x="74" y="32"/>
                    </a:lnTo>
                    <a:lnTo>
                      <a:pt x="74" y="36"/>
                    </a:lnTo>
                    <a:lnTo>
                      <a:pt x="70" y="44"/>
                    </a:lnTo>
                    <a:lnTo>
                      <a:pt x="66" y="51"/>
                    </a:lnTo>
                    <a:lnTo>
                      <a:pt x="61" y="57"/>
                    </a:lnTo>
                    <a:lnTo>
                      <a:pt x="53" y="61"/>
                    </a:lnTo>
                    <a:lnTo>
                      <a:pt x="49" y="63"/>
                    </a:lnTo>
                    <a:lnTo>
                      <a:pt x="45" y="65"/>
                    </a:lnTo>
                    <a:lnTo>
                      <a:pt x="42" y="65"/>
                    </a:lnTo>
                    <a:lnTo>
                      <a:pt x="38" y="66"/>
                    </a:lnTo>
                    <a:lnTo>
                      <a:pt x="32" y="65"/>
                    </a:lnTo>
                    <a:lnTo>
                      <a:pt x="28" y="63"/>
                    </a:lnTo>
                    <a:lnTo>
                      <a:pt x="24" y="63"/>
                    </a:lnTo>
                    <a:lnTo>
                      <a:pt x="21" y="61"/>
                    </a:lnTo>
                    <a:lnTo>
                      <a:pt x="13" y="55"/>
                    </a:lnTo>
                    <a:lnTo>
                      <a:pt x="9" y="49"/>
                    </a:lnTo>
                    <a:lnTo>
                      <a:pt x="5" y="42"/>
                    </a:lnTo>
                    <a:lnTo>
                      <a:pt x="2" y="34"/>
                    </a:lnTo>
                    <a:lnTo>
                      <a:pt x="2" y="30"/>
                    </a:lnTo>
                    <a:lnTo>
                      <a:pt x="0" y="27"/>
                    </a:lnTo>
                    <a:lnTo>
                      <a:pt x="0" y="21"/>
                    </a:lnTo>
                    <a:lnTo>
                      <a:pt x="0" y="17"/>
                    </a:lnTo>
                    <a:lnTo>
                      <a:pt x="0" y="11"/>
                    </a:lnTo>
                    <a:lnTo>
                      <a:pt x="2" y="6"/>
                    </a:lnTo>
                    <a:lnTo>
                      <a:pt x="4" y="4"/>
                    </a:lnTo>
                    <a:lnTo>
                      <a:pt x="7" y="4"/>
                    </a:lnTo>
                    <a:lnTo>
                      <a:pt x="9" y="4"/>
                    </a:lnTo>
                    <a:lnTo>
                      <a:pt x="13" y="7"/>
                    </a:lnTo>
                    <a:lnTo>
                      <a:pt x="15" y="11"/>
                    </a:lnTo>
                    <a:lnTo>
                      <a:pt x="17" y="19"/>
                    </a:lnTo>
                    <a:lnTo>
                      <a:pt x="17" y="19"/>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2" name="Freeform 124"/>
              <p:cNvSpPr>
                <a:spLocks/>
              </p:cNvSpPr>
              <p:nvPr/>
            </p:nvSpPr>
            <p:spPr bwMode="auto">
              <a:xfrm>
                <a:off x="2730" y="1634"/>
                <a:ext cx="66" cy="58"/>
              </a:xfrm>
              <a:custGeom>
                <a:avLst/>
                <a:gdLst>
                  <a:gd name="T0" fmla="*/ 38 w 134"/>
                  <a:gd name="T1" fmla="*/ 107 h 116"/>
                  <a:gd name="T2" fmla="*/ 40 w 134"/>
                  <a:gd name="T3" fmla="*/ 97 h 116"/>
                  <a:gd name="T4" fmla="*/ 48 w 134"/>
                  <a:gd name="T5" fmla="*/ 84 h 116"/>
                  <a:gd name="T6" fmla="*/ 54 w 134"/>
                  <a:gd name="T7" fmla="*/ 78 h 116"/>
                  <a:gd name="T8" fmla="*/ 61 w 134"/>
                  <a:gd name="T9" fmla="*/ 78 h 116"/>
                  <a:gd name="T10" fmla="*/ 73 w 134"/>
                  <a:gd name="T11" fmla="*/ 82 h 116"/>
                  <a:gd name="T12" fmla="*/ 84 w 134"/>
                  <a:gd name="T13" fmla="*/ 95 h 116"/>
                  <a:gd name="T14" fmla="*/ 82 w 134"/>
                  <a:gd name="T15" fmla="*/ 88 h 116"/>
                  <a:gd name="T16" fmla="*/ 80 w 134"/>
                  <a:gd name="T17" fmla="*/ 80 h 116"/>
                  <a:gd name="T18" fmla="*/ 80 w 134"/>
                  <a:gd name="T19" fmla="*/ 71 h 116"/>
                  <a:gd name="T20" fmla="*/ 78 w 134"/>
                  <a:gd name="T21" fmla="*/ 61 h 116"/>
                  <a:gd name="T22" fmla="*/ 80 w 134"/>
                  <a:gd name="T23" fmla="*/ 52 h 116"/>
                  <a:gd name="T24" fmla="*/ 84 w 134"/>
                  <a:gd name="T25" fmla="*/ 42 h 116"/>
                  <a:gd name="T26" fmla="*/ 92 w 134"/>
                  <a:gd name="T27" fmla="*/ 36 h 116"/>
                  <a:gd name="T28" fmla="*/ 107 w 134"/>
                  <a:gd name="T29" fmla="*/ 27 h 116"/>
                  <a:gd name="T30" fmla="*/ 120 w 134"/>
                  <a:gd name="T31" fmla="*/ 25 h 116"/>
                  <a:gd name="T32" fmla="*/ 130 w 134"/>
                  <a:gd name="T33" fmla="*/ 25 h 116"/>
                  <a:gd name="T34" fmla="*/ 134 w 134"/>
                  <a:gd name="T35" fmla="*/ 25 h 116"/>
                  <a:gd name="T36" fmla="*/ 126 w 134"/>
                  <a:gd name="T37" fmla="*/ 19 h 116"/>
                  <a:gd name="T38" fmla="*/ 116 w 134"/>
                  <a:gd name="T39" fmla="*/ 16 h 116"/>
                  <a:gd name="T40" fmla="*/ 107 w 134"/>
                  <a:gd name="T41" fmla="*/ 10 h 116"/>
                  <a:gd name="T42" fmla="*/ 94 w 134"/>
                  <a:gd name="T43" fmla="*/ 4 h 116"/>
                  <a:gd name="T44" fmla="*/ 82 w 134"/>
                  <a:gd name="T45" fmla="*/ 0 h 116"/>
                  <a:gd name="T46" fmla="*/ 67 w 134"/>
                  <a:gd name="T47" fmla="*/ 0 h 116"/>
                  <a:gd name="T48" fmla="*/ 56 w 134"/>
                  <a:gd name="T49" fmla="*/ 2 h 116"/>
                  <a:gd name="T50" fmla="*/ 42 w 134"/>
                  <a:gd name="T51" fmla="*/ 6 h 116"/>
                  <a:gd name="T52" fmla="*/ 33 w 134"/>
                  <a:gd name="T53" fmla="*/ 14 h 116"/>
                  <a:gd name="T54" fmla="*/ 23 w 134"/>
                  <a:gd name="T55" fmla="*/ 21 h 116"/>
                  <a:gd name="T56" fmla="*/ 16 w 134"/>
                  <a:gd name="T57" fmla="*/ 29 h 116"/>
                  <a:gd name="T58" fmla="*/ 4 w 134"/>
                  <a:gd name="T59" fmla="*/ 42 h 116"/>
                  <a:gd name="T60" fmla="*/ 0 w 134"/>
                  <a:gd name="T61" fmla="*/ 50 h 116"/>
                  <a:gd name="T62" fmla="*/ 12 w 134"/>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16">
                    <a:moveTo>
                      <a:pt x="12" y="116"/>
                    </a:moveTo>
                    <a:lnTo>
                      <a:pt x="38" y="107"/>
                    </a:lnTo>
                    <a:lnTo>
                      <a:pt x="38" y="105"/>
                    </a:lnTo>
                    <a:lnTo>
                      <a:pt x="40" y="97"/>
                    </a:lnTo>
                    <a:lnTo>
                      <a:pt x="42" y="90"/>
                    </a:lnTo>
                    <a:lnTo>
                      <a:pt x="48" y="84"/>
                    </a:lnTo>
                    <a:lnTo>
                      <a:pt x="50" y="82"/>
                    </a:lnTo>
                    <a:lnTo>
                      <a:pt x="54" y="78"/>
                    </a:lnTo>
                    <a:lnTo>
                      <a:pt x="57" y="78"/>
                    </a:lnTo>
                    <a:lnTo>
                      <a:pt x="61" y="78"/>
                    </a:lnTo>
                    <a:lnTo>
                      <a:pt x="65" y="80"/>
                    </a:lnTo>
                    <a:lnTo>
                      <a:pt x="73" y="82"/>
                    </a:lnTo>
                    <a:lnTo>
                      <a:pt x="78" y="88"/>
                    </a:lnTo>
                    <a:lnTo>
                      <a:pt x="84" y="95"/>
                    </a:lnTo>
                    <a:lnTo>
                      <a:pt x="82" y="94"/>
                    </a:lnTo>
                    <a:lnTo>
                      <a:pt x="82" y="88"/>
                    </a:lnTo>
                    <a:lnTo>
                      <a:pt x="80" y="84"/>
                    </a:lnTo>
                    <a:lnTo>
                      <a:pt x="80" y="80"/>
                    </a:lnTo>
                    <a:lnTo>
                      <a:pt x="80" y="75"/>
                    </a:lnTo>
                    <a:lnTo>
                      <a:pt x="80" y="71"/>
                    </a:lnTo>
                    <a:lnTo>
                      <a:pt x="78" y="67"/>
                    </a:lnTo>
                    <a:lnTo>
                      <a:pt x="78" y="61"/>
                    </a:lnTo>
                    <a:lnTo>
                      <a:pt x="78" y="57"/>
                    </a:lnTo>
                    <a:lnTo>
                      <a:pt x="80" y="52"/>
                    </a:lnTo>
                    <a:lnTo>
                      <a:pt x="82" y="48"/>
                    </a:lnTo>
                    <a:lnTo>
                      <a:pt x="84" y="42"/>
                    </a:lnTo>
                    <a:lnTo>
                      <a:pt x="86" y="38"/>
                    </a:lnTo>
                    <a:lnTo>
                      <a:pt x="92" y="36"/>
                    </a:lnTo>
                    <a:lnTo>
                      <a:pt x="99" y="31"/>
                    </a:lnTo>
                    <a:lnTo>
                      <a:pt x="107" y="27"/>
                    </a:lnTo>
                    <a:lnTo>
                      <a:pt x="113" y="25"/>
                    </a:lnTo>
                    <a:lnTo>
                      <a:pt x="120" y="25"/>
                    </a:lnTo>
                    <a:lnTo>
                      <a:pt x="124" y="23"/>
                    </a:lnTo>
                    <a:lnTo>
                      <a:pt x="130" y="25"/>
                    </a:lnTo>
                    <a:lnTo>
                      <a:pt x="132" y="25"/>
                    </a:lnTo>
                    <a:lnTo>
                      <a:pt x="134" y="25"/>
                    </a:lnTo>
                    <a:lnTo>
                      <a:pt x="130" y="23"/>
                    </a:lnTo>
                    <a:lnTo>
                      <a:pt x="126" y="19"/>
                    </a:lnTo>
                    <a:lnTo>
                      <a:pt x="120" y="17"/>
                    </a:lnTo>
                    <a:lnTo>
                      <a:pt x="116" y="16"/>
                    </a:lnTo>
                    <a:lnTo>
                      <a:pt x="111" y="12"/>
                    </a:lnTo>
                    <a:lnTo>
                      <a:pt x="107" y="10"/>
                    </a:lnTo>
                    <a:lnTo>
                      <a:pt x="101" y="6"/>
                    </a:lnTo>
                    <a:lnTo>
                      <a:pt x="94" y="4"/>
                    </a:lnTo>
                    <a:lnTo>
                      <a:pt x="88" y="2"/>
                    </a:lnTo>
                    <a:lnTo>
                      <a:pt x="82" y="0"/>
                    </a:lnTo>
                    <a:lnTo>
                      <a:pt x="75" y="0"/>
                    </a:lnTo>
                    <a:lnTo>
                      <a:pt x="67" y="0"/>
                    </a:lnTo>
                    <a:lnTo>
                      <a:pt x="61" y="0"/>
                    </a:lnTo>
                    <a:lnTo>
                      <a:pt x="56" y="2"/>
                    </a:lnTo>
                    <a:lnTo>
                      <a:pt x="48" y="4"/>
                    </a:lnTo>
                    <a:lnTo>
                      <a:pt x="42" y="6"/>
                    </a:lnTo>
                    <a:lnTo>
                      <a:pt x="37" y="10"/>
                    </a:lnTo>
                    <a:lnTo>
                      <a:pt x="33" y="14"/>
                    </a:lnTo>
                    <a:lnTo>
                      <a:pt x="27" y="17"/>
                    </a:lnTo>
                    <a:lnTo>
                      <a:pt x="23" y="21"/>
                    </a:lnTo>
                    <a:lnTo>
                      <a:pt x="18" y="25"/>
                    </a:lnTo>
                    <a:lnTo>
                      <a:pt x="16" y="29"/>
                    </a:lnTo>
                    <a:lnTo>
                      <a:pt x="8" y="36"/>
                    </a:lnTo>
                    <a:lnTo>
                      <a:pt x="4" y="42"/>
                    </a:lnTo>
                    <a:lnTo>
                      <a:pt x="0" y="48"/>
                    </a:lnTo>
                    <a:lnTo>
                      <a:pt x="0" y="50"/>
                    </a:lnTo>
                    <a:lnTo>
                      <a:pt x="12" y="116"/>
                    </a:lnTo>
                    <a:lnTo>
                      <a:pt x="12" y="116"/>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3" name="Freeform 125"/>
              <p:cNvSpPr>
                <a:spLocks/>
              </p:cNvSpPr>
              <p:nvPr/>
            </p:nvSpPr>
            <p:spPr bwMode="auto">
              <a:xfrm>
                <a:off x="2882" y="1749"/>
                <a:ext cx="62" cy="53"/>
              </a:xfrm>
              <a:custGeom>
                <a:avLst/>
                <a:gdLst>
                  <a:gd name="T0" fmla="*/ 0 w 123"/>
                  <a:gd name="T1" fmla="*/ 23 h 107"/>
                  <a:gd name="T2" fmla="*/ 2 w 123"/>
                  <a:gd name="T3" fmla="*/ 23 h 107"/>
                  <a:gd name="T4" fmla="*/ 6 w 123"/>
                  <a:gd name="T5" fmla="*/ 25 h 107"/>
                  <a:gd name="T6" fmla="*/ 11 w 123"/>
                  <a:gd name="T7" fmla="*/ 25 h 107"/>
                  <a:gd name="T8" fmla="*/ 15 w 123"/>
                  <a:gd name="T9" fmla="*/ 27 h 107"/>
                  <a:gd name="T10" fmla="*/ 21 w 123"/>
                  <a:gd name="T11" fmla="*/ 31 h 107"/>
                  <a:gd name="T12" fmla="*/ 26 w 123"/>
                  <a:gd name="T13" fmla="*/ 33 h 107"/>
                  <a:gd name="T14" fmla="*/ 34 w 123"/>
                  <a:gd name="T15" fmla="*/ 37 h 107"/>
                  <a:gd name="T16" fmla="*/ 38 w 123"/>
                  <a:gd name="T17" fmla="*/ 39 h 107"/>
                  <a:gd name="T18" fmla="*/ 44 w 123"/>
                  <a:gd name="T19" fmla="*/ 42 h 107"/>
                  <a:gd name="T20" fmla="*/ 49 w 123"/>
                  <a:gd name="T21" fmla="*/ 46 h 107"/>
                  <a:gd name="T22" fmla="*/ 55 w 123"/>
                  <a:gd name="T23" fmla="*/ 52 h 107"/>
                  <a:gd name="T24" fmla="*/ 57 w 123"/>
                  <a:gd name="T25" fmla="*/ 56 h 107"/>
                  <a:gd name="T26" fmla="*/ 59 w 123"/>
                  <a:gd name="T27" fmla="*/ 59 h 107"/>
                  <a:gd name="T28" fmla="*/ 61 w 123"/>
                  <a:gd name="T29" fmla="*/ 65 h 107"/>
                  <a:gd name="T30" fmla="*/ 61 w 123"/>
                  <a:gd name="T31" fmla="*/ 73 h 107"/>
                  <a:gd name="T32" fmla="*/ 59 w 123"/>
                  <a:gd name="T33" fmla="*/ 77 h 107"/>
                  <a:gd name="T34" fmla="*/ 57 w 123"/>
                  <a:gd name="T35" fmla="*/ 80 h 107"/>
                  <a:gd name="T36" fmla="*/ 55 w 123"/>
                  <a:gd name="T37" fmla="*/ 84 h 107"/>
                  <a:gd name="T38" fmla="*/ 55 w 123"/>
                  <a:gd name="T39" fmla="*/ 88 h 107"/>
                  <a:gd name="T40" fmla="*/ 49 w 123"/>
                  <a:gd name="T41" fmla="*/ 96 h 107"/>
                  <a:gd name="T42" fmla="*/ 59 w 123"/>
                  <a:gd name="T43" fmla="*/ 92 h 107"/>
                  <a:gd name="T44" fmla="*/ 66 w 123"/>
                  <a:gd name="T45" fmla="*/ 92 h 107"/>
                  <a:gd name="T46" fmla="*/ 72 w 123"/>
                  <a:gd name="T47" fmla="*/ 92 h 107"/>
                  <a:gd name="T48" fmla="*/ 82 w 123"/>
                  <a:gd name="T49" fmla="*/ 92 h 107"/>
                  <a:gd name="T50" fmla="*/ 87 w 123"/>
                  <a:gd name="T51" fmla="*/ 96 h 107"/>
                  <a:gd name="T52" fmla="*/ 95 w 123"/>
                  <a:gd name="T53" fmla="*/ 99 h 107"/>
                  <a:gd name="T54" fmla="*/ 99 w 123"/>
                  <a:gd name="T55" fmla="*/ 103 h 107"/>
                  <a:gd name="T56" fmla="*/ 103 w 123"/>
                  <a:gd name="T57" fmla="*/ 105 h 107"/>
                  <a:gd name="T58" fmla="*/ 106 w 123"/>
                  <a:gd name="T59" fmla="*/ 107 h 107"/>
                  <a:gd name="T60" fmla="*/ 110 w 123"/>
                  <a:gd name="T61" fmla="*/ 107 h 107"/>
                  <a:gd name="T62" fmla="*/ 116 w 123"/>
                  <a:gd name="T63" fmla="*/ 107 h 107"/>
                  <a:gd name="T64" fmla="*/ 118 w 123"/>
                  <a:gd name="T65" fmla="*/ 107 h 107"/>
                  <a:gd name="T66" fmla="*/ 123 w 123"/>
                  <a:gd name="T67" fmla="*/ 84 h 107"/>
                  <a:gd name="T68" fmla="*/ 106 w 123"/>
                  <a:gd name="T69" fmla="*/ 16 h 107"/>
                  <a:gd name="T70" fmla="*/ 55 w 123"/>
                  <a:gd name="T71" fmla="*/ 0 h 107"/>
                  <a:gd name="T72" fmla="*/ 0 w 123"/>
                  <a:gd name="T73" fmla="*/ 23 h 107"/>
                  <a:gd name="T74" fmla="*/ 0 w 123"/>
                  <a:gd name="T75"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07">
                    <a:moveTo>
                      <a:pt x="0" y="23"/>
                    </a:moveTo>
                    <a:lnTo>
                      <a:pt x="2" y="23"/>
                    </a:lnTo>
                    <a:lnTo>
                      <a:pt x="6" y="25"/>
                    </a:lnTo>
                    <a:lnTo>
                      <a:pt x="11" y="25"/>
                    </a:lnTo>
                    <a:lnTo>
                      <a:pt x="15" y="27"/>
                    </a:lnTo>
                    <a:lnTo>
                      <a:pt x="21" y="31"/>
                    </a:lnTo>
                    <a:lnTo>
                      <a:pt x="26" y="33"/>
                    </a:lnTo>
                    <a:lnTo>
                      <a:pt x="34" y="37"/>
                    </a:lnTo>
                    <a:lnTo>
                      <a:pt x="38" y="39"/>
                    </a:lnTo>
                    <a:lnTo>
                      <a:pt x="44" y="42"/>
                    </a:lnTo>
                    <a:lnTo>
                      <a:pt x="49" y="46"/>
                    </a:lnTo>
                    <a:lnTo>
                      <a:pt x="55" y="52"/>
                    </a:lnTo>
                    <a:lnTo>
                      <a:pt x="57" y="56"/>
                    </a:lnTo>
                    <a:lnTo>
                      <a:pt x="59" y="59"/>
                    </a:lnTo>
                    <a:lnTo>
                      <a:pt x="61" y="65"/>
                    </a:lnTo>
                    <a:lnTo>
                      <a:pt x="61" y="73"/>
                    </a:lnTo>
                    <a:lnTo>
                      <a:pt x="59" y="77"/>
                    </a:lnTo>
                    <a:lnTo>
                      <a:pt x="57" y="80"/>
                    </a:lnTo>
                    <a:lnTo>
                      <a:pt x="55" y="84"/>
                    </a:lnTo>
                    <a:lnTo>
                      <a:pt x="55" y="88"/>
                    </a:lnTo>
                    <a:lnTo>
                      <a:pt x="49" y="96"/>
                    </a:lnTo>
                    <a:lnTo>
                      <a:pt x="59" y="92"/>
                    </a:lnTo>
                    <a:lnTo>
                      <a:pt x="66" y="92"/>
                    </a:lnTo>
                    <a:lnTo>
                      <a:pt x="72" y="92"/>
                    </a:lnTo>
                    <a:lnTo>
                      <a:pt x="82" y="92"/>
                    </a:lnTo>
                    <a:lnTo>
                      <a:pt x="87" y="96"/>
                    </a:lnTo>
                    <a:lnTo>
                      <a:pt x="95" y="99"/>
                    </a:lnTo>
                    <a:lnTo>
                      <a:pt x="99" y="103"/>
                    </a:lnTo>
                    <a:lnTo>
                      <a:pt x="103" y="105"/>
                    </a:lnTo>
                    <a:lnTo>
                      <a:pt x="106" y="107"/>
                    </a:lnTo>
                    <a:lnTo>
                      <a:pt x="110" y="107"/>
                    </a:lnTo>
                    <a:lnTo>
                      <a:pt x="116" y="107"/>
                    </a:lnTo>
                    <a:lnTo>
                      <a:pt x="118" y="107"/>
                    </a:lnTo>
                    <a:lnTo>
                      <a:pt x="123" y="84"/>
                    </a:lnTo>
                    <a:lnTo>
                      <a:pt x="106" y="16"/>
                    </a:lnTo>
                    <a:lnTo>
                      <a:pt x="55" y="0"/>
                    </a:lnTo>
                    <a:lnTo>
                      <a:pt x="0" y="23"/>
                    </a:lnTo>
                    <a:lnTo>
                      <a:pt x="0" y="23"/>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4" name="Freeform 126"/>
              <p:cNvSpPr>
                <a:spLocks/>
              </p:cNvSpPr>
              <p:nvPr/>
            </p:nvSpPr>
            <p:spPr bwMode="auto">
              <a:xfrm>
                <a:off x="2914" y="1869"/>
                <a:ext cx="51" cy="18"/>
              </a:xfrm>
              <a:custGeom>
                <a:avLst/>
                <a:gdLst>
                  <a:gd name="T0" fmla="*/ 2 w 101"/>
                  <a:gd name="T1" fmla="*/ 25 h 34"/>
                  <a:gd name="T2" fmla="*/ 4 w 101"/>
                  <a:gd name="T3" fmla="*/ 17 h 34"/>
                  <a:gd name="T4" fmla="*/ 6 w 101"/>
                  <a:gd name="T5" fmla="*/ 13 h 34"/>
                  <a:gd name="T6" fmla="*/ 10 w 101"/>
                  <a:gd name="T7" fmla="*/ 10 h 34"/>
                  <a:gd name="T8" fmla="*/ 16 w 101"/>
                  <a:gd name="T9" fmla="*/ 6 h 34"/>
                  <a:gd name="T10" fmla="*/ 20 w 101"/>
                  <a:gd name="T11" fmla="*/ 4 h 34"/>
                  <a:gd name="T12" fmla="*/ 25 w 101"/>
                  <a:gd name="T13" fmla="*/ 2 h 34"/>
                  <a:gd name="T14" fmla="*/ 31 w 101"/>
                  <a:gd name="T15" fmla="*/ 2 h 34"/>
                  <a:gd name="T16" fmla="*/ 37 w 101"/>
                  <a:gd name="T17" fmla="*/ 2 h 34"/>
                  <a:gd name="T18" fmla="*/ 42 w 101"/>
                  <a:gd name="T19" fmla="*/ 2 h 34"/>
                  <a:gd name="T20" fmla="*/ 48 w 101"/>
                  <a:gd name="T21" fmla="*/ 2 h 34"/>
                  <a:gd name="T22" fmla="*/ 56 w 101"/>
                  <a:gd name="T23" fmla="*/ 2 h 34"/>
                  <a:gd name="T24" fmla="*/ 61 w 101"/>
                  <a:gd name="T25" fmla="*/ 2 h 34"/>
                  <a:gd name="T26" fmla="*/ 71 w 101"/>
                  <a:gd name="T27" fmla="*/ 2 h 34"/>
                  <a:gd name="T28" fmla="*/ 77 w 101"/>
                  <a:gd name="T29" fmla="*/ 2 h 34"/>
                  <a:gd name="T30" fmla="*/ 84 w 101"/>
                  <a:gd name="T31" fmla="*/ 0 h 34"/>
                  <a:gd name="T32" fmla="*/ 92 w 101"/>
                  <a:gd name="T33" fmla="*/ 0 h 34"/>
                  <a:gd name="T34" fmla="*/ 96 w 101"/>
                  <a:gd name="T35" fmla="*/ 0 h 34"/>
                  <a:gd name="T36" fmla="*/ 98 w 101"/>
                  <a:gd name="T37" fmla="*/ 2 h 34"/>
                  <a:gd name="T38" fmla="*/ 101 w 101"/>
                  <a:gd name="T39" fmla="*/ 4 h 34"/>
                  <a:gd name="T40" fmla="*/ 101 w 101"/>
                  <a:gd name="T41" fmla="*/ 10 h 34"/>
                  <a:gd name="T42" fmla="*/ 101 w 101"/>
                  <a:gd name="T43" fmla="*/ 11 h 34"/>
                  <a:gd name="T44" fmla="*/ 101 w 101"/>
                  <a:gd name="T45" fmla="*/ 15 h 34"/>
                  <a:gd name="T46" fmla="*/ 98 w 101"/>
                  <a:gd name="T47" fmla="*/ 19 h 34"/>
                  <a:gd name="T48" fmla="*/ 96 w 101"/>
                  <a:gd name="T49" fmla="*/ 21 h 34"/>
                  <a:gd name="T50" fmla="*/ 88 w 101"/>
                  <a:gd name="T51" fmla="*/ 21 h 34"/>
                  <a:gd name="T52" fmla="*/ 82 w 101"/>
                  <a:gd name="T53" fmla="*/ 21 h 34"/>
                  <a:gd name="T54" fmla="*/ 77 w 101"/>
                  <a:gd name="T55" fmla="*/ 21 h 34"/>
                  <a:gd name="T56" fmla="*/ 71 w 101"/>
                  <a:gd name="T57" fmla="*/ 21 h 34"/>
                  <a:gd name="T58" fmla="*/ 63 w 101"/>
                  <a:gd name="T59" fmla="*/ 19 h 34"/>
                  <a:gd name="T60" fmla="*/ 58 w 101"/>
                  <a:gd name="T61" fmla="*/ 17 h 34"/>
                  <a:gd name="T62" fmla="*/ 52 w 101"/>
                  <a:gd name="T63" fmla="*/ 17 h 34"/>
                  <a:gd name="T64" fmla="*/ 46 w 101"/>
                  <a:gd name="T65" fmla="*/ 17 h 34"/>
                  <a:gd name="T66" fmla="*/ 40 w 101"/>
                  <a:gd name="T67" fmla="*/ 15 h 34"/>
                  <a:gd name="T68" fmla="*/ 37 w 101"/>
                  <a:gd name="T69" fmla="*/ 15 h 34"/>
                  <a:gd name="T70" fmla="*/ 31 w 101"/>
                  <a:gd name="T71" fmla="*/ 15 h 34"/>
                  <a:gd name="T72" fmla="*/ 27 w 101"/>
                  <a:gd name="T73" fmla="*/ 17 h 34"/>
                  <a:gd name="T74" fmla="*/ 23 w 101"/>
                  <a:gd name="T75" fmla="*/ 17 h 34"/>
                  <a:gd name="T76" fmla="*/ 20 w 101"/>
                  <a:gd name="T77" fmla="*/ 21 h 34"/>
                  <a:gd name="T78" fmla="*/ 18 w 101"/>
                  <a:gd name="T79" fmla="*/ 25 h 34"/>
                  <a:gd name="T80" fmla="*/ 16 w 101"/>
                  <a:gd name="T81" fmla="*/ 29 h 34"/>
                  <a:gd name="T82" fmla="*/ 10 w 101"/>
                  <a:gd name="T83" fmla="*/ 34 h 34"/>
                  <a:gd name="T84" fmla="*/ 4 w 101"/>
                  <a:gd name="T85" fmla="*/ 34 h 34"/>
                  <a:gd name="T86" fmla="*/ 0 w 101"/>
                  <a:gd name="T87" fmla="*/ 30 h 34"/>
                  <a:gd name="T88" fmla="*/ 2 w 101"/>
                  <a:gd name="T89" fmla="*/ 25 h 34"/>
                  <a:gd name="T90" fmla="*/ 2 w 101"/>
                  <a:gd name="T91"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34">
                    <a:moveTo>
                      <a:pt x="2" y="25"/>
                    </a:moveTo>
                    <a:lnTo>
                      <a:pt x="4" y="17"/>
                    </a:lnTo>
                    <a:lnTo>
                      <a:pt x="6" y="13"/>
                    </a:lnTo>
                    <a:lnTo>
                      <a:pt x="10" y="10"/>
                    </a:lnTo>
                    <a:lnTo>
                      <a:pt x="16" y="6"/>
                    </a:lnTo>
                    <a:lnTo>
                      <a:pt x="20" y="4"/>
                    </a:lnTo>
                    <a:lnTo>
                      <a:pt x="25" y="2"/>
                    </a:lnTo>
                    <a:lnTo>
                      <a:pt x="31" y="2"/>
                    </a:lnTo>
                    <a:lnTo>
                      <a:pt x="37" y="2"/>
                    </a:lnTo>
                    <a:lnTo>
                      <a:pt x="42" y="2"/>
                    </a:lnTo>
                    <a:lnTo>
                      <a:pt x="48" y="2"/>
                    </a:lnTo>
                    <a:lnTo>
                      <a:pt x="56" y="2"/>
                    </a:lnTo>
                    <a:lnTo>
                      <a:pt x="61" y="2"/>
                    </a:lnTo>
                    <a:lnTo>
                      <a:pt x="71" y="2"/>
                    </a:lnTo>
                    <a:lnTo>
                      <a:pt x="77" y="2"/>
                    </a:lnTo>
                    <a:lnTo>
                      <a:pt x="84" y="0"/>
                    </a:lnTo>
                    <a:lnTo>
                      <a:pt x="92" y="0"/>
                    </a:lnTo>
                    <a:lnTo>
                      <a:pt x="96" y="0"/>
                    </a:lnTo>
                    <a:lnTo>
                      <a:pt x="98" y="2"/>
                    </a:lnTo>
                    <a:lnTo>
                      <a:pt x="101" y="4"/>
                    </a:lnTo>
                    <a:lnTo>
                      <a:pt x="101" y="10"/>
                    </a:lnTo>
                    <a:lnTo>
                      <a:pt x="101" y="11"/>
                    </a:lnTo>
                    <a:lnTo>
                      <a:pt x="101" y="15"/>
                    </a:lnTo>
                    <a:lnTo>
                      <a:pt x="98" y="19"/>
                    </a:lnTo>
                    <a:lnTo>
                      <a:pt x="96" y="21"/>
                    </a:lnTo>
                    <a:lnTo>
                      <a:pt x="88" y="21"/>
                    </a:lnTo>
                    <a:lnTo>
                      <a:pt x="82" y="21"/>
                    </a:lnTo>
                    <a:lnTo>
                      <a:pt x="77" y="21"/>
                    </a:lnTo>
                    <a:lnTo>
                      <a:pt x="71" y="21"/>
                    </a:lnTo>
                    <a:lnTo>
                      <a:pt x="63" y="19"/>
                    </a:lnTo>
                    <a:lnTo>
                      <a:pt x="58" y="17"/>
                    </a:lnTo>
                    <a:lnTo>
                      <a:pt x="52" y="17"/>
                    </a:lnTo>
                    <a:lnTo>
                      <a:pt x="46" y="17"/>
                    </a:lnTo>
                    <a:lnTo>
                      <a:pt x="40" y="15"/>
                    </a:lnTo>
                    <a:lnTo>
                      <a:pt x="37" y="15"/>
                    </a:lnTo>
                    <a:lnTo>
                      <a:pt x="31" y="15"/>
                    </a:lnTo>
                    <a:lnTo>
                      <a:pt x="27" y="17"/>
                    </a:lnTo>
                    <a:lnTo>
                      <a:pt x="23" y="17"/>
                    </a:lnTo>
                    <a:lnTo>
                      <a:pt x="20" y="21"/>
                    </a:lnTo>
                    <a:lnTo>
                      <a:pt x="18" y="25"/>
                    </a:lnTo>
                    <a:lnTo>
                      <a:pt x="16" y="29"/>
                    </a:lnTo>
                    <a:lnTo>
                      <a:pt x="10" y="34"/>
                    </a:lnTo>
                    <a:lnTo>
                      <a:pt x="4" y="34"/>
                    </a:lnTo>
                    <a:lnTo>
                      <a:pt x="0" y="30"/>
                    </a:lnTo>
                    <a:lnTo>
                      <a:pt x="2" y="25"/>
                    </a:lnTo>
                    <a:lnTo>
                      <a:pt x="2" y="25"/>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5" name="Freeform 127"/>
              <p:cNvSpPr>
                <a:spLocks/>
              </p:cNvSpPr>
              <p:nvPr/>
            </p:nvSpPr>
            <p:spPr bwMode="auto">
              <a:xfrm>
                <a:off x="2848" y="1879"/>
                <a:ext cx="42" cy="20"/>
              </a:xfrm>
              <a:custGeom>
                <a:avLst/>
                <a:gdLst>
                  <a:gd name="T0" fmla="*/ 78 w 86"/>
                  <a:gd name="T1" fmla="*/ 21 h 40"/>
                  <a:gd name="T2" fmla="*/ 73 w 86"/>
                  <a:gd name="T3" fmla="*/ 21 h 40"/>
                  <a:gd name="T4" fmla="*/ 67 w 86"/>
                  <a:gd name="T5" fmla="*/ 23 h 40"/>
                  <a:gd name="T6" fmla="*/ 61 w 86"/>
                  <a:gd name="T7" fmla="*/ 23 h 40"/>
                  <a:gd name="T8" fmla="*/ 57 w 86"/>
                  <a:gd name="T9" fmla="*/ 25 h 40"/>
                  <a:gd name="T10" fmla="*/ 50 w 86"/>
                  <a:gd name="T11" fmla="*/ 25 h 40"/>
                  <a:gd name="T12" fmla="*/ 44 w 86"/>
                  <a:gd name="T13" fmla="*/ 27 h 40"/>
                  <a:gd name="T14" fmla="*/ 40 w 86"/>
                  <a:gd name="T15" fmla="*/ 29 h 40"/>
                  <a:gd name="T16" fmla="*/ 35 w 86"/>
                  <a:gd name="T17" fmla="*/ 30 h 40"/>
                  <a:gd name="T18" fmla="*/ 29 w 86"/>
                  <a:gd name="T19" fmla="*/ 34 h 40"/>
                  <a:gd name="T20" fmla="*/ 25 w 86"/>
                  <a:gd name="T21" fmla="*/ 36 h 40"/>
                  <a:gd name="T22" fmla="*/ 17 w 86"/>
                  <a:gd name="T23" fmla="*/ 38 h 40"/>
                  <a:gd name="T24" fmla="*/ 12 w 86"/>
                  <a:gd name="T25" fmla="*/ 40 h 40"/>
                  <a:gd name="T26" fmla="*/ 6 w 86"/>
                  <a:gd name="T27" fmla="*/ 40 h 40"/>
                  <a:gd name="T28" fmla="*/ 4 w 86"/>
                  <a:gd name="T29" fmla="*/ 38 h 40"/>
                  <a:gd name="T30" fmla="*/ 2 w 86"/>
                  <a:gd name="T31" fmla="*/ 34 h 40"/>
                  <a:gd name="T32" fmla="*/ 0 w 86"/>
                  <a:gd name="T33" fmla="*/ 30 h 40"/>
                  <a:gd name="T34" fmla="*/ 0 w 86"/>
                  <a:gd name="T35" fmla="*/ 27 h 40"/>
                  <a:gd name="T36" fmla="*/ 2 w 86"/>
                  <a:gd name="T37" fmla="*/ 23 h 40"/>
                  <a:gd name="T38" fmla="*/ 4 w 86"/>
                  <a:gd name="T39" fmla="*/ 21 h 40"/>
                  <a:gd name="T40" fmla="*/ 10 w 86"/>
                  <a:gd name="T41" fmla="*/ 21 h 40"/>
                  <a:gd name="T42" fmla="*/ 16 w 86"/>
                  <a:gd name="T43" fmla="*/ 17 h 40"/>
                  <a:gd name="T44" fmla="*/ 21 w 86"/>
                  <a:gd name="T45" fmla="*/ 15 h 40"/>
                  <a:gd name="T46" fmla="*/ 27 w 86"/>
                  <a:gd name="T47" fmla="*/ 11 h 40"/>
                  <a:gd name="T48" fmla="*/ 33 w 86"/>
                  <a:gd name="T49" fmla="*/ 10 h 40"/>
                  <a:gd name="T50" fmla="*/ 38 w 86"/>
                  <a:gd name="T51" fmla="*/ 6 h 40"/>
                  <a:gd name="T52" fmla="*/ 44 w 86"/>
                  <a:gd name="T53" fmla="*/ 2 h 40"/>
                  <a:gd name="T54" fmla="*/ 50 w 86"/>
                  <a:gd name="T55" fmla="*/ 0 h 40"/>
                  <a:gd name="T56" fmla="*/ 57 w 86"/>
                  <a:gd name="T57" fmla="*/ 0 h 40"/>
                  <a:gd name="T58" fmla="*/ 61 w 86"/>
                  <a:gd name="T59" fmla="*/ 0 h 40"/>
                  <a:gd name="T60" fmla="*/ 67 w 86"/>
                  <a:gd name="T61" fmla="*/ 2 h 40"/>
                  <a:gd name="T62" fmla="*/ 73 w 86"/>
                  <a:gd name="T63" fmla="*/ 2 h 40"/>
                  <a:gd name="T64" fmla="*/ 78 w 86"/>
                  <a:gd name="T65" fmla="*/ 4 h 40"/>
                  <a:gd name="T66" fmla="*/ 84 w 86"/>
                  <a:gd name="T67" fmla="*/ 6 h 40"/>
                  <a:gd name="T68" fmla="*/ 86 w 86"/>
                  <a:gd name="T69" fmla="*/ 13 h 40"/>
                  <a:gd name="T70" fmla="*/ 84 w 86"/>
                  <a:gd name="T71" fmla="*/ 19 h 40"/>
                  <a:gd name="T72" fmla="*/ 78 w 86"/>
                  <a:gd name="T73" fmla="*/ 21 h 40"/>
                  <a:gd name="T74" fmla="*/ 78 w 86"/>
                  <a:gd name="T7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40">
                    <a:moveTo>
                      <a:pt x="78" y="21"/>
                    </a:moveTo>
                    <a:lnTo>
                      <a:pt x="73" y="21"/>
                    </a:lnTo>
                    <a:lnTo>
                      <a:pt x="67" y="23"/>
                    </a:lnTo>
                    <a:lnTo>
                      <a:pt x="61" y="23"/>
                    </a:lnTo>
                    <a:lnTo>
                      <a:pt x="57" y="25"/>
                    </a:lnTo>
                    <a:lnTo>
                      <a:pt x="50" y="25"/>
                    </a:lnTo>
                    <a:lnTo>
                      <a:pt x="44" y="27"/>
                    </a:lnTo>
                    <a:lnTo>
                      <a:pt x="40" y="29"/>
                    </a:lnTo>
                    <a:lnTo>
                      <a:pt x="35" y="30"/>
                    </a:lnTo>
                    <a:lnTo>
                      <a:pt x="29" y="34"/>
                    </a:lnTo>
                    <a:lnTo>
                      <a:pt x="25" y="36"/>
                    </a:lnTo>
                    <a:lnTo>
                      <a:pt x="17" y="38"/>
                    </a:lnTo>
                    <a:lnTo>
                      <a:pt x="12" y="40"/>
                    </a:lnTo>
                    <a:lnTo>
                      <a:pt x="6" y="40"/>
                    </a:lnTo>
                    <a:lnTo>
                      <a:pt x="4" y="38"/>
                    </a:lnTo>
                    <a:lnTo>
                      <a:pt x="2" y="34"/>
                    </a:lnTo>
                    <a:lnTo>
                      <a:pt x="0" y="30"/>
                    </a:lnTo>
                    <a:lnTo>
                      <a:pt x="0" y="27"/>
                    </a:lnTo>
                    <a:lnTo>
                      <a:pt x="2" y="23"/>
                    </a:lnTo>
                    <a:lnTo>
                      <a:pt x="4" y="21"/>
                    </a:lnTo>
                    <a:lnTo>
                      <a:pt x="10" y="21"/>
                    </a:lnTo>
                    <a:lnTo>
                      <a:pt x="16" y="17"/>
                    </a:lnTo>
                    <a:lnTo>
                      <a:pt x="21" y="15"/>
                    </a:lnTo>
                    <a:lnTo>
                      <a:pt x="27" y="11"/>
                    </a:lnTo>
                    <a:lnTo>
                      <a:pt x="33" y="10"/>
                    </a:lnTo>
                    <a:lnTo>
                      <a:pt x="38" y="6"/>
                    </a:lnTo>
                    <a:lnTo>
                      <a:pt x="44" y="2"/>
                    </a:lnTo>
                    <a:lnTo>
                      <a:pt x="50" y="0"/>
                    </a:lnTo>
                    <a:lnTo>
                      <a:pt x="57" y="0"/>
                    </a:lnTo>
                    <a:lnTo>
                      <a:pt x="61" y="0"/>
                    </a:lnTo>
                    <a:lnTo>
                      <a:pt x="67" y="2"/>
                    </a:lnTo>
                    <a:lnTo>
                      <a:pt x="73" y="2"/>
                    </a:lnTo>
                    <a:lnTo>
                      <a:pt x="78" y="4"/>
                    </a:lnTo>
                    <a:lnTo>
                      <a:pt x="84" y="6"/>
                    </a:lnTo>
                    <a:lnTo>
                      <a:pt x="86" y="13"/>
                    </a:lnTo>
                    <a:lnTo>
                      <a:pt x="84" y="19"/>
                    </a:lnTo>
                    <a:lnTo>
                      <a:pt x="78" y="21"/>
                    </a:lnTo>
                    <a:lnTo>
                      <a:pt x="78" y="21"/>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6" name="Freeform 128"/>
              <p:cNvSpPr>
                <a:spLocks/>
              </p:cNvSpPr>
              <p:nvPr/>
            </p:nvSpPr>
            <p:spPr bwMode="auto">
              <a:xfrm>
                <a:off x="2714" y="2024"/>
                <a:ext cx="39" cy="36"/>
              </a:xfrm>
              <a:custGeom>
                <a:avLst/>
                <a:gdLst>
                  <a:gd name="T0" fmla="*/ 76 w 78"/>
                  <a:gd name="T1" fmla="*/ 0 h 70"/>
                  <a:gd name="T2" fmla="*/ 0 w 78"/>
                  <a:gd name="T3" fmla="*/ 57 h 70"/>
                  <a:gd name="T4" fmla="*/ 21 w 78"/>
                  <a:gd name="T5" fmla="*/ 70 h 70"/>
                  <a:gd name="T6" fmla="*/ 21 w 78"/>
                  <a:gd name="T7" fmla="*/ 68 h 70"/>
                  <a:gd name="T8" fmla="*/ 25 w 78"/>
                  <a:gd name="T9" fmla="*/ 67 h 70"/>
                  <a:gd name="T10" fmla="*/ 29 w 78"/>
                  <a:gd name="T11" fmla="*/ 63 h 70"/>
                  <a:gd name="T12" fmla="*/ 32 w 78"/>
                  <a:gd name="T13" fmla="*/ 61 h 70"/>
                  <a:gd name="T14" fmla="*/ 36 w 78"/>
                  <a:gd name="T15" fmla="*/ 57 h 70"/>
                  <a:gd name="T16" fmla="*/ 40 w 78"/>
                  <a:gd name="T17" fmla="*/ 55 h 70"/>
                  <a:gd name="T18" fmla="*/ 44 w 78"/>
                  <a:gd name="T19" fmla="*/ 51 h 70"/>
                  <a:gd name="T20" fmla="*/ 50 w 78"/>
                  <a:gd name="T21" fmla="*/ 46 h 70"/>
                  <a:gd name="T22" fmla="*/ 53 w 78"/>
                  <a:gd name="T23" fmla="*/ 42 h 70"/>
                  <a:gd name="T24" fmla="*/ 57 w 78"/>
                  <a:gd name="T25" fmla="*/ 40 h 70"/>
                  <a:gd name="T26" fmla="*/ 61 w 78"/>
                  <a:gd name="T27" fmla="*/ 34 h 70"/>
                  <a:gd name="T28" fmla="*/ 65 w 78"/>
                  <a:gd name="T29" fmla="*/ 32 h 70"/>
                  <a:gd name="T30" fmla="*/ 69 w 78"/>
                  <a:gd name="T31" fmla="*/ 29 h 70"/>
                  <a:gd name="T32" fmla="*/ 72 w 78"/>
                  <a:gd name="T33" fmla="*/ 27 h 70"/>
                  <a:gd name="T34" fmla="*/ 74 w 78"/>
                  <a:gd name="T35" fmla="*/ 19 h 70"/>
                  <a:gd name="T36" fmla="*/ 76 w 78"/>
                  <a:gd name="T37" fmla="*/ 13 h 70"/>
                  <a:gd name="T38" fmla="*/ 76 w 78"/>
                  <a:gd name="T39" fmla="*/ 10 h 70"/>
                  <a:gd name="T40" fmla="*/ 78 w 78"/>
                  <a:gd name="T41" fmla="*/ 6 h 70"/>
                  <a:gd name="T42" fmla="*/ 76 w 78"/>
                  <a:gd name="T43" fmla="*/ 0 h 70"/>
                  <a:gd name="T44" fmla="*/ 76 w 78"/>
                  <a:gd name="T45" fmla="*/ 0 h 70"/>
                  <a:gd name="T46" fmla="*/ 76 w 78"/>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0">
                    <a:moveTo>
                      <a:pt x="76" y="0"/>
                    </a:moveTo>
                    <a:lnTo>
                      <a:pt x="0" y="57"/>
                    </a:lnTo>
                    <a:lnTo>
                      <a:pt x="21" y="70"/>
                    </a:lnTo>
                    <a:lnTo>
                      <a:pt x="21" y="68"/>
                    </a:lnTo>
                    <a:lnTo>
                      <a:pt x="25" y="67"/>
                    </a:lnTo>
                    <a:lnTo>
                      <a:pt x="29" y="63"/>
                    </a:lnTo>
                    <a:lnTo>
                      <a:pt x="32" y="61"/>
                    </a:lnTo>
                    <a:lnTo>
                      <a:pt x="36" y="57"/>
                    </a:lnTo>
                    <a:lnTo>
                      <a:pt x="40" y="55"/>
                    </a:lnTo>
                    <a:lnTo>
                      <a:pt x="44" y="51"/>
                    </a:lnTo>
                    <a:lnTo>
                      <a:pt x="50" y="46"/>
                    </a:lnTo>
                    <a:lnTo>
                      <a:pt x="53" y="42"/>
                    </a:lnTo>
                    <a:lnTo>
                      <a:pt x="57" y="40"/>
                    </a:lnTo>
                    <a:lnTo>
                      <a:pt x="61" y="34"/>
                    </a:lnTo>
                    <a:lnTo>
                      <a:pt x="65" y="32"/>
                    </a:lnTo>
                    <a:lnTo>
                      <a:pt x="69" y="29"/>
                    </a:lnTo>
                    <a:lnTo>
                      <a:pt x="72" y="27"/>
                    </a:lnTo>
                    <a:lnTo>
                      <a:pt x="74" y="19"/>
                    </a:lnTo>
                    <a:lnTo>
                      <a:pt x="76" y="13"/>
                    </a:lnTo>
                    <a:lnTo>
                      <a:pt x="76" y="10"/>
                    </a:lnTo>
                    <a:lnTo>
                      <a:pt x="78" y="6"/>
                    </a:lnTo>
                    <a:lnTo>
                      <a:pt x="76" y="0"/>
                    </a:lnTo>
                    <a:lnTo>
                      <a:pt x="76" y="0"/>
                    </a:lnTo>
                    <a:lnTo>
                      <a:pt x="76" y="0"/>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7" name="Freeform 129"/>
              <p:cNvSpPr>
                <a:spLocks/>
              </p:cNvSpPr>
              <p:nvPr/>
            </p:nvSpPr>
            <p:spPr bwMode="auto">
              <a:xfrm>
                <a:off x="2516" y="1920"/>
                <a:ext cx="21" cy="50"/>
              </a:xfrm>
              <a:custGeom>
                <a:avLst/>
                <a:gdLst>
                  <a:gd name="T0" fmla="*/ 25 w 42"/>
                  <a:gd name="T1" fmla="*/ 0 h 101"/>
                  <a:gd name="T2" fmla="*/ 25 w 42"/>
                  <a:gd name="T3" fmla="*/ 0 h 101"/>
                  <a:gd name="T4" fmla="*/ 23 w 42"/>
                  <a:gd name="T5" fmla="*/ 4 h 101"/>
                  <a:gd name="T6" fmla="*/ 21 w 42"/>
                  <a:gd name="T7" fmla="*/ 5 h 101"/>
                  <a:gd name="T8" fmla="*/ 21 w 42"/>
                  <a:gd name="T9" fmla="*/ 11 h 101"/>
                  <a:gd name="T10" fmla="*/ 19 w 42"/>
                  <a:gd name="T11" fmla="*/ 17 h 101"/>
                  <a:gd name="T12" fmla="*/ 17 w 42"/>
                  <a:gd name="T13" fmla="*/ 23 h 101"/>
                  <a:gd name="T14" fmla="*/ 16 w 42"/>
                  <a:gd name="T15" fmla="*/ 30 h 101"/>
                  <a:gd name="T16" fmla="*/ 14 w 42"/>
                  <a:gd name="T17" fmla="*/ 38 h 101"/>
                  <a:gd name="T18" fmla="*/ 10 w 42"/>
                  <a:gd name="T19" fmla="*/ 45 h 101"/>
                  <a:gd name="T20" fmla="*/ 8 w 42"/>
                  <a:gd name="T21" fmla="*/ 55 h 101"/>
                  <a:gd name="T22" fmla="*/ 6 w 42"/>
                  <a:gd name="T23" fmla="*/ 63 h 101"/>
                  <a:gd name="T24" fmla="*/ 4 w 42"/>
                  <a:gd name="T25" fmla="*/ 70 h 101"/>
                  <a:gd name="T26" fmla="*/ 2 w 42"/>
                  <a:gd name="T27" fmla="*/ 78 h 101"/>
                  <a:gd name="T28" fmla="*/ 2 w 42"/>
                  <a:gd name="T29" fmla="*/ 85 h 101"/>
                  <a:gd name="T30" fmla="*/ 0 w 42"/>
                  <a:gd name="T31" fmla="*/ 91 h 101"/>
                  <a:gd name="T32" fmla="*/ 0 w 42"/>
                  <a:gd name="T33" fmla="*/ 97 h 101"/>
                  <a:gd name="T34" fmla="*/ 0 w 42"/>
                  <a:gd name="T35" fmla="*/ 99 h 101"/>
                  <a:gd name="T36" fmla="*/ 2 w 42"/>
                  <a:gd name="T37" fmla="*/ 101 h 101"/>
                  <a:gd name="T38" fmla="*/ 4 w 42"/>
                  <a:gd name="T39" fmla="*/ 101 h 101"/>
                  <a:gd name="T40" fmla="*/ 8 w 42"/>
                  <a:gd name="T41" fmla="*/ 99 h 101"/>
                  <a:gd name="T42" fmla="*/ 10 w 42"/>
                  <a:gd name="T43" fmla="*/ 93 h 101"/>
                  <a:gd name="T44" fmla="*/ 14 w 42"/>
                  <a:gd name="T45" fmla="*/ 89 h 101"/>
                  <a:gd name="T46" fmla="*/ 17 w 42"/>
                  <a:gd name="T47" fmla="*/ 83 h 101"/>
                  <a:gd name="T48" fmla="*/ 21 w 42"/>
                  <a:gd name="T49" fmla="*/ 78 h 101"/>
                  <a:gd name="T50" fmla="*/ 25 w 42"/>
                  <a:gd name="T51" fmla="*/ 70 h 101"/>
                  <a:gd name="T52" fmla="*/ 29 w 42"/>
                  <a:gd name="T53" fmla="*/ 63 h 101"/>
                  <a:gd name="T54" fmla="*/ 33 w 42"/>
                  <a:gd name="T55" fmla="*/ 57 h 101"/>
                  <a:gd name="T56" fmla="*/ 36 w 42"/>
                  <a:gd name="T57" fmla="*/ 51 h 101"/>
                  <a:gd name="T58" fmla="*/ 38 w 42"/>
                  <a:gd name="T59" fmla="*/ 45 h 101"/>
                  <a:gd name="T60" fmla="*/ 40 w 42"/>
                  <a:gd name="T61" fmla="*/ 42 h 101"/>
                  <a:gd name="T62" fmla="*/ 42 w 42"/>
                  <a:gd name="T63" fmla="*/ 40 h 101"/>
                  <a:gd name="T64" fmla="*/ 42 w 42"/>
                  <a:gd name="T65" fmla="*/ 40 h 101"/>
                  <a:gd name="T66" fmla="*/ 25 w 42"/>
                  <a:gd name="T67" fmla="*/ 0 h 101"/>
                  <a:gd name="T68" fmla="*/ 25 w 42"/>
                  <a:gd name="T6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101">
                    <a:moveTo>
                      <a:pt x="25" y="0"/>
                    </a:moveTo>
                    <a:lnTo>
                      <a:pt x="25" y="0"/>
                    </a:lnTo>
                    <a:lnTo>
                      <a:pt x="23" y="4"/>
                    </a:lnTo>
                    <a:lnTo>
                      <a:pt x="21" y="5"/>
                    </a:lnTo>
                    <a:lnTo>
                      <a:pt x="21" y="11"/>
                    </a:lnTo>
                    <a:lnTo>
                      <a:pt x="19" y="17"/>
                    </a:lnTo>
                    <a:lnTo>
                      <a:pt x="17" y="23"/>
                    </a:lnTo>
                    <a:lnTo>
                      <a:pt x="16" y="30"/>
                    </a:lnTo>
                    <a:lnTo>
                      <a:pt x="14" y="38"/>
                    </a:lnTo>
                    <a:lnTo>
                      <a:pt x="10" y="45"/>
                    </a:lnTo>
                    <a:lnTo>
                      <a:pt x="8" y="55"/>
                    </a:lnTo>
                    <a:lnTo>
                      <a:pt x="6" y="63"/>
                    </a:lnTo>
                    <a:lnTo>
                      <a:pt x="4" y="70"/>
                    </a:lnTo>
                    <a:lnTo>
                      <a:pt x="2" y="78"/>
                    </a:lnTo>
                    <a:lnTo>
                      <a:pt x="2" y="85"/>
                    </a:lnTo>
                    <a:lnTo>
                      <a:pt x="0" y="91"/>
                    </a:lnTo>
                    <a:lnTo>
                      <a:pt x="0" y="97"/>
                    </a:lnTo>
                    <a:lnTo>
                      <a:pt x="0" y="99"/>
                    </a:lnTo>
                    <a:lnTo>
                      <a:pt x="2" y="101"/>
                    </a:lnTo>
                    <a:lnTo>
                      <a:pt x="4" y="101"/>
                    </a:lnTo>
                    <a:lnTo>
                      <a:pt x="8" y="99"/>
                    </a:lnTo>
                    <a:lnTo>
                      <a:pt x="10" y="93"/>
                    </a:lnTo>
                    <a:lnTo>
                      <a:pt x="14" y="89"/>
                    </a:lnTo>
                    <a:lnTo>
                      <a:pt x="17" y="83"/>
                    </a:lnTo>
                    <a:lnTo>
                      <a:pt x="21" y="78"/>
                    </a:lnTo>
                    <a:lnTo>
                      <a:pt x="25" y="70"/>
                    </a:lnTo>
                    <a:lnTo>
                      <a:pt x="29" y="63"/>
                    </a:lnTo>
                    <a:lnTo>
                      <a:pt x="33" y="57"/>
                    </a:lnTo>
                    <a:lnTo>
                      <a:pt x="36" y="51"/>
                    </a:lnTo>
                    <a:lnTo>
                      <a:pt x="38" y="45"/>
                    </a:lnTo>
                    <a:lnTo>
                      <a:pt x="40" y="42"/>
                    </a:lnTo>
                    <a:lnTo>
                      <a:pt x="42" y="40"/>
                    </a:lnTo>
                    <a:lnTo>
                      <a:pt x="42" y="40"/>
                    </a:lnTo>
                    <a:lnTo>
                      <a:pt x="25" y="0"/>
                    </a:lnTo>
                    <a:lnTo>
                      <a:pt x="25" y="0"/>
                    </a:lnTo>
                    <a:close/>
                  </a:path>
                </a:pathLst>
              </a:custGeom>
              <a:solidFill>
                <a:srgbClr val="BA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8" name="Freeform 130"/>
              <p:cNvSpPr>
                <a:spLocks/>
              </p:cNvSpPr>
              <p:nvPr/>
            </p:nvSpPr>
            <p:spPr bwMode="auto">
              <a:xfrm>
                <a:off x="2880" y="1897"/>
                <a:ext cx="132" cy="253"/>
              </a:xfrm>
              <a:custGeom>
                <a:avLst/>
                <a:gdLst>
                  <a:gd name="T0" fmla="*/ 245 w 264"/>
                  <a:gd name="T1" fmla="*/ 32 h 506"/>
                  <a:gd name="T2" fmla="*/ 249 w 264"/>
                  <a:gd name="T3" fmla="*/ 63 h 506"/>
                  <a:gd name="T4" fmla="*/ 255 w 264"/>
                  <a:gd name="T5" fmla="*/ 93 h 506"/>
                  <a:gd name="T6" fmla="*/ 261 w 264"/>
                  <a:gd name="T7" fmla="*/ 122 h 506"/>
                  <a:gd name="T8" fmla="*/ 264 w 264"/>
                  <a:gd name="T9" fmla="*/ 154 h 506"/>
                  <a:gd name="T10" fmla="*/ 264 w 264"/>
                  <a:gd name="T11" fmla="*/ 192 h 506"/>
                  <a:gd name="T12" fmla="*/ 255 w 264"/>
                  <a:gd name="T13" fmla="*/ 234 h 506"/>
                  <a:gd name="T14" fmla="*/ 240 w 264"/>
                  <a:gd name="T15" fmla="*/ 270 h 506"/>
                  <a:gd name="T16" fmla="*/ 217 w 264"/>
                  <a:gd name="T17" fmla="*/ 304 h 506"/>
                  <a:gd name="T18" fmla="*/ 188 w 264"/>
                  <a:gd name="T19" fmla="*/ 335 h 506"/>
                  <a:gd name="T20" fmla="*/ 156 w 264"/>
                  <a:gd name="T21" fmla="*/ 363 h 506"/>
                  <a:gd name="T22" fmla="*/ 143 w 264"/>
                  <a:gd name="T23" fmla="*/ 375 h 506"/>
                  <a:gd name="T24" fmla="*/ 122 w 264"/>
                  <a:gd name="T25" fmla="*/ 390 h 506"/>
                  <a:gd name="T26" fmla="*/ 107 w 264"/>
                  <a:gd name="T27" fmla="*/ 398 h 506"/>
                  <a:gd name="T28" fmla="*/ 95 w 264"/>
                  <a:gd name="T29" fmla="*/ 405 h 506"/>
                  <a:gd name="T30" fmla="*/ 78 w 264"/>
                  <a:gd name="T31" fmla="*/ 415 h 506"/>
                  <a:gd name="T32" fmla="*/ 63 w 264"/>
                  <a:gd name="T33" fmla="*/ 428 h 506"/>
                  <a:gd name="T34" fmla="*/ 48 w 264"/>
                  <a:gd name="T35" fmla="*/ 441 h 506"/>
                  <a:gd name="T36" fmla="*/ 34 w 264"/>
                  <a:gd name="T37" fmla="*/ 455 h 506"/>
                  <a:gd name="T38" fmla="*/ 25 w 264"/>
                  <a:gd name="T39" fmla="*/ 472 h 506"/>
                  <a:gd name="T40" fmla="*/ 21 w 264"/>
                  <a:gd name="T41" fmla="*/ 493 h 506"/>
                  <a:gd name="T42" fmla="*/ 11 w 264"/>
                  <a:gd name="T43" fmla="*/ 504 h 506"/>
                  <a:gd name="T44" fmla="*/ 2 w 264"/>
                  <a:gd name="T45" fmla="*/ 502 h 506"/>
                  <a:gd name="T46" fmla="*/ 4 w 264"/>
                  <a:gd name="T47" fmla="*/ 481 h 506"/>
                  <a:gd name="T48" fmla="*/ 10 w 264"/>
                  <a:gd name="T49" fmla="*/ 458 h 506"/>
                  <a:gd name="T50" fmla="*/ 19 w 264"/>
                  <a:gd name="T51" fmla="*/ 436 h 506"/>
                  <a:gd name="T52" fmla="*/ 32 w 264"/>
                  <a:gd name="T53" fmla="*/ 419 h 506"/>
                  <a:gd name="T54" fmla="*/ 48 w 264"/>
                  <a:gd name="T55" fmla="*/ 401 h 506"/>
                  <a:gd name="T56" fmla="*/ 70 w 264"/>
                  <a:gd name="T57" fmla="*/ 386 h 506"/>
                  <a:gd name="T58" fmla="*/ 84 w 264"/>
                  <a:gd name="T59" fmla="*/ 379 h 506"/>
                  <a:gd name="T60" fmla="*/ 97 w 264"/>
                  <a:gd name="T61" fmla="*/ 371 h 506"/>
                  <a:gd name="T62" fmla="*/ 110 w 264"/>
                  <a:gd name="T63" fmla="*/ 367 h 506"/>
                  <a:gd name="T64" fmla="*/ 124 w 264"/>
                  <a:gd name="T65" fmla="*/ 360 h 506"/>
                  <a:gd name="T66" fmla="*/ 141 w 264"/>
                  <a:gd name="T67" fmla="*/ 352 h 506"/>
                  <a:gd name="T68" fmla="*/ 164 w 264"/>
                  <a:gd name="T69" fmla="*/ 329 h 506"/>
                  <a:gd name="T70" fmla="*/ 190 w 264"/>
                  <a:gd name="T71" fmla="*/ 299 h 506"/>
                  <a:gd name="T72" fmla="*/ 211 w 264"/>
                  <a:gd name="T73" fmla="*/ 272 h 506"/>
                  <a:gd name="T74" fmla="*/ 224 w 264"/>
                  <a:gd name="T75" fmla="*/ 240 h 506"/>
                  <a:gd name="T76" fmla="*/ 234 w 264"/>
                  <a:gd name="T77" fmla="*/ 204 h 506"/>
                  <a:gd name="T78" fmla="*/ 238 w 264"/>
                  <a:gd name="T79" fmla="*/ 166 h 506"/>
                  <a:gd name="T80" fmla="*/ 238 w 264"/>
                  <a:gd name="T81" fmla="*/ 133 h 506"/>
                  <a:gd name="T82" fmla="*/ 234 w 264"/>
                  <a:gd name="T83" fmla="*/ 103 h 506"/>
                  <a:gd name="T84" fmla="*/ 232 w 264"/>
                  <a:gd name="T85" fmla="*/ 74 h 506"/>
                  <a:gd name="T86" fmla="*/ 230 w 264"/>
                  <a:gd name="T87" fmla="*/ 44 h 506"/>
                  <a:gd name="T88" fmla="*/ 230 w 264"/>
                  <a:gd name="T89" fmla="*/ 10 h 506"/>
                  <a:gd name="T90" fmla="*/ 234 w 264"/>
                  <a:gd name="T91" fmla="*/ 0 h 506"/>
                  <a:gd name="T92" fmla="*/ 242 w 264"/>
                  <a:gd name="T93" fmla="*/ 2 h 506"/>
                  <a:gd name="T94" fmla="*/ 245 w 264"/>
                  <a:gd name="T95" fmla="*/ 1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 h="506">
                    <a:moveTo>
                      <a:pt x="245" y="10"/>
                    </a:moveTo>
                    <a:lnTo>
                      <a:pt x="245" y="21"/>
                    </a:lnTo>
                    <a:lnTo>
                      <a:pt x="245" y="32"/>
                    </a:lnTo>
                    <a:lnTo>
                      <a:pt x="247" y="44"/>
                    </a:lnTo>
                    <a:lnTo>
                      <a:pt x="249" y="53"/>
                    </a:lnTo>
                    <a:lnTo>
                      <a:pt x="249" y="63"/>
                    </a:lnTo>
                    <a:lnTo>
                      <a:pt x="251" y="74"/>
                    </a:lnTo>
                    <a:lnTo>
                      <a:pt x="253" y="84"/>
                    </a:lnTo>
                    <a:lnTo>
                      <a:pt x="255" y="93"/>
                    </a:lnTo>
                    <a:lnTo>
                      <a:pt x="257" y="103"/>
                    </a:lnTo>
                    <a:lnTo>
                      <a:pt x="259" y="112"/>
                    </a:lnTo>
                    <a:lnTo>
                      <a:pt x="261" y="122"/>
                    </a:lnTo>
                    <a:lnTo>
                      <a:pt x="263" y="133"/>
                    </a:lnTo>
                    <a:lnTo>
                      <a:pt x="263" y="143"/>
                    </a:lnTo>
                    <a:lnTo>
                      <a:pt x="264" y="154"/>
                    </a:lnTo>
                    <a:lnTo>
                      <a:pt x="264" y="166"/>
                    </a:lnTo>
                    <a:lnTo>
                      <a:pt x="264" y="179"/>
                    </a:lnTo>
                    <a:lnTo>
                      <a:pt x="264" y="192"/>
                    </a:lnTo>
                    <a:lnTo>
                      <a:pt x="261" y="207"/>
                    </a:lnTo>
                    <a:lnTo>
                      <a:pt x="259" y="221"/>
                    </a:lnTo>
                    <a:lnTo>
                      <a:pt x="255" y="234"/>
                    </a:lnTo>
                    <a:lnTo>
                      <a:pt x="249" y="245"/>
                    </a:lnTo>
                    <a:lnTo>
                      <a:pt x="245" y="259"/>
                    </a:lnTo>
                    <a:lnTo>
                      <a:pt x="240" y="270"/>
                    </a:lnTo>
                    <a:lnTo>
                      <a:pt x="232" y="282"/>
                    </a:lnTo>
                    <a:lnTo>
                      <a:pt x="224" y="291"/>
                    </a:lnTo>
                    <a:lnTo>
                      <a:pt x="217" y="304"/>
                    </a:lnTo>
                    <a:lnTo>
                      <a:pt x="207" y="314"/>
                    </a:lnTo>
                    <a:lnTo>
                      <a:pt x="198" y="323"/>
                    </a:lnTo>
                    <a:lnTo>
                      <a:pt x="188" y="335"/>
                    </a:lnTo>
                    <a:lnTo>
                      <a:pt x="177" y="344"/>
                    </a:lnTo>
                    <a:lnTo>
                      <a:pt x="166" y="354"/>
                    </a:lnTo>
                    <a:lnTo>
                      <a:pt x="156" y="363"/>
                    </a:lnTo>
                    <a:lnTo>
                      <a:pt x="152" y="367"/>
                    </a:lnTo>
                    <a:lnTo>
                      <a:pt x="146" y="371"/>
                    </a:lnTo>
                    <a:lnTo>
                      <a:pt x="143" y="375"/>
                    </a:lnTo>
                    <a:lnTo>
                      <a:pt x="139" y="379"/>
                    </a:lnTo>
                    <a:lnTo>
                      <a:pt x="127" y="384"/>
                    </a:lnTo>
                    <a:lnTo>
                      <a:pt x="122" y="390"/>
                    </a:lnTo>
                    <a:lnTo>
                      <a:pt x="116" y="392"/>
                    </a:lnTo>
                    <a:lnTo>
                      <a:pt x="112" y="396"/>
                    </a:lnTo>
                    <a:lnTo>
                      <a:pt x="107" y="398"/>
                    </a:lnTo>
                    <a:lnTo>
                      <a:pt x="103" y="400"/>
                    </a:lnTo>
                    <a:lnTo>
                      <a:pt x="99" y="403"/>
                    </a:lnTo>
                    <a:lnTo>
                      <a:pt x="95" y="405"/>
                    </a:lnTo>
                    <a:lnTo>
                      <a:pt x="89" y="409"/>
                    </a:lnTo>
                    <a:lnTo>
                      <a:pt x="86" y="413"/>
                    </a:lnTo>
                    <a:lnTo>
                      <a:pt x="78" y="415"/>
                    </a:lnTo>
                    <a:lnTo>
                      <a:pt x="72" y="420"/>
                    </a:lnTo>
                    <a:lnTo>
                      <a:pt x="67" y="422"/>
                    </a:lnTo>
                    <a:lnTo>
                      <a:pt x="63" y="428"/>
                    </a:lnTo>
                    <a:lnTo>
                      <a:pt x="57" y="432"/>
                    </a:lnTo>
                    <a:lnTo>
                      <a:pt x="51" y="436"/>
                    </a:lnTo>
                    <a:lnTo>
                      <a:pt x="48" y="441"/>
                    </a:lnTo>
                    <a:lnTo>
                      <a:pt x="44" y="445"/>
                    </a:lnTo>
                    <a:lnTo>
                      <a:pt x="38" y="449"/>
                    </a:lnTo>
                    <a:lnTo>
                      <a:pt x="34" y="455"/>
                    </a:lnTo>
                    <a:lnTo>
                      <a:pt x="30" y="458"/>
                    </a:lnTo>
                    <a:lnTo>
                      <a:pt x="29" y="466"/>
                    </a:lnTo>
                    <a:lnTo>
                      <a:pt x="25" y="472"/>
                    </a:lnTo>
                    <a:lnTo>
                      <a:pt x="23" y="478"/>
                    </a:lnTo>
                    <a:lnTo>
                      <a:pt x="23" y="485"/>
                    </a:lnTo>
                    <a:lnTo>
                      <a:pt x="21" y="493"/>
                    </a:lnTo>
                    <a:lnTo>
                      <a:pt x="19" y="498"/>
                    </a:lnTo>
                    <a:lnTo>
                      <a:pt x="15" y="502"/>
                    </a:lnTo>
                    <a:lnTo>
                      <a:pt x="11" y="504"/>
                    </a:lnTo>
                    <a:lnTo>
                      <a:pt x="10" y="506"/>
                    </a:lnTo>
                    <a:lnTo>
                      <a:pt x="4" y="504"/>
                    </a:lnTo>
                    <a:lnTo>
                      <a:pt x="2" y="502"/>
                    </a:lnTo>
                    <a:lnTo>
                      <a:pt x="0" y="497"/>
                    </a:lnTo>
                    <a:lnTo>
                      <a:pt x="2" y="491"/>
                    </a:lnTo>
                    <a:lnTo>
                      <a:pt x="4" y="481"/>
                    </a:lnTo>
                    <a:lnTo>
                      <a:pt x="4" y="474"/>
                    </a:lnTo>
                    <a:lnTo>
                      <a:pt x="8" y="464"/>
                    </a:lnTo>
                    <a:lnTo>
                      <a:pt x="10" y="458"/>
                    </a:lnTo>
                    <a:lnTo>
                      <a:pt x="11" y="449"/>
                    </a:lnTo>
                    <a:lnTo>
                      <a:pt x="15" y="443"/>
                    </a:lnTo>
                    <a:lnTo>
                      <a:pt x="19" y="436"/>
                    </a:lnTo>
                    <a:lnTo>
                      <a:pt x="25" y="430"/>
                    </a:lnTo>
                    <a:lnTo>
                      <a:pt x="29" y="422"/>
                    </a:lnTo>
                    <a:lnTo>
                      <a:pt x="32" y="419"/>
                    </a:lnTo>
                    <a:lnTo>
                      <a:pt x="38" y="411"/>
                    </a:lnTo>
                    <a:lnTo>
                      <a:pt x="44" y="407"/>
                    </a:lnTo>
                    <a:lnTo>
                      <a:pt x="48" y="401"/>
                    </a:lnTo>
                    <a:lnTo>
                      <a:pt x="55" y="396"/>
                    </a:lnTo>
                    <a:lnTo>
                      <a:pt x="61" y="392"/>
                    </a:lnTo>
                    <a:lnTo>
                      <a:pt x="70" y="386"/>
                    </a:lnTo>
                    <a:lnTo>
                      <a:pt x="74" y="382"/>
                    </a:lnTo>
                    <a:lnTo>
                      <a:pt x="78" y="381"/>
                    </a:lnTo>
                    <a:lnTo>
                      <a:pt x="84" y="379"/>
                    </a:lnTo>
                    <a:lnTo>
                      <a:pt x="88" y="377"/>
                    </a:lnTo>
                    <a:lnTo>
                      <a:pt x="91" y="375"/>
                    </a:lnTo>
                    <a:lnTo>
                      <a:pt x="97" y="371"/>
                    </a:lnTo>
                    <a:lnTo>
                      <a:pt x="101" y="371"/>
                    </a:lnTo>
                    <a:lnTo>
                      <a:pt x="107" y="369"/>
                    </a:lnTo>
                    <a:lnTo>
                      <a:pt x="110" y="367"/>
                    </a:lnTo>
                    <a:lnTo>
                      <a:pt x="116" y="363"/>
                    </a:lnTo>
                    <a:lnTo>
                      <a:pt x="120" y="361"/>
                    </a:lnTo>
                    <a:lnTo>
                      <a:pt x="124" y="360"/>
                    </a:lnTo>
                    <a:lnTo>
                      <a:pt x="129" y="356"/>
                    </a:lnTo>
                    <a:lnTo>
                      <a:pt x="135" y="354"/>
                    </a:lnTo>
                    <a:lnTo>
                      <a:pt x="141" y="352"/>
                    </a:lnTo>
                    <a:lnTo>
                      <a:pt x="145" y="348"/>
                    </a:lnTo>
                    <a:lnTo>
                      <a:pt x="154" y="339"/>
                    </a:lnTo>
                    <a:lnTo>
                      <a:pt x="164" y="329"/>
                    </a:lnTo>
                    <a:lnTo>
                      <a:pt x="173" y="320"/>
                    </a:lnTo>
                    <a:lnTo>
                      <a:pt x="183" y="312"/>
                    </a:lnTo>
                    <a:lnTo>
                      <a:pt x="190" y="299"/>
                    </a:lnTo>
                    <a:lnTo>
                      <a:pt x="198" y="291"/>
                    </a:lnTo>
                    <a:lnTo>
                      <a:pt x="204" y="282"/>
                    </a:lnTo>
                    <a:lnTo>
                      <a:pt x="211" y="272"/>
                    </a:lnTo>
                    <a:lnTo>
                      <a:pt x="215" y="261"/>
                    </a:lnTo>
                    <a:lnTo>
                      <a:pt x="221" y="251"/>
                    </a:lnTo>
                    <a:lnTo>
                      <a:pt x="224" y="240"/>
                    </a:lnTo>
                    <a:lnTo>
                      <a:pt x="228" y="228"/>
                    </a:lnTo>
                    <a:lnTo>
                      <a:pt x="232" y="215"/>
                    </a:lnTo>
                    <a:lnTo>
                      <a:pt x="234" y="204"/>
                    </a:lnTo>
                    <a:lnTo>
                      <a:pt x="236" y="190"/>
                    </a:lnTo>
                    <a:lnTo>
                      <a:pt x="238" y="179"/>
                    </a:lnTo>
                    <a:lnTo>
                      <a:pt x="238" y="166"/>
                    </a:lnTo>
                    <a:lnTo>
                      <a:pt x="238" y="154"/>
                    </a:lnTo>
                    <a:lnTo>
                      <a:pt x="238" y="143"/>
                    </a:lnTo>
                    <a:lnTo>
                      <a:pt x="238" y="133"/>
                    </a:lnTo>
                    <a:lnTo>
                      <a:pt x="236" y="122"/>
                    </a:lnTo>
                    <a:lnTo>
                      <a:pt x="236" y="112"/>
                    </a:lnTo>
                    <a:lnTo>
                      <a:pt x="234" y="103"/>
                    </a:lnTo>
                    <a:lnTo>
                      <a:pt x="234" y="93"/>
                    </a:lnTo>
                    <a:lnTo>
                      <a:pt x="232" y="84"/>
                    </a:lnTo>
                    <a:lnTo>
                      <a:pt x="232" y="74"/>
                    </a:lnTo>
                    <a:lnTo>
                      <a:pt x="232" y="63"/>
                    </a:lnTo>
                    <a:lnTo>
                      <a:pt x="230" y="53"/>
                    </a:lnTo>
                    <a:lnTo>
                      <a:pt x="230" y="44"/>
                    </a:lnTo>
                    <a:lnTo>
                      <a:pt x="230" y="32"/>
                    </a:lnTo>
                    <a:lnTo>
                      <a:pt x="230" y="21"/>
                    </a:lnTo>
                    <a:lnTo>
                      <a:pt x="230" y="10"/>
                    </a:lnTo>
                    <a:lnTo>
                      <a:pt x="230" y="6"/>
                    </a:lnTo>
                    <a:lnTo>
                      <a:pt x="232" y="2"/>
                    </a:lnTo>
                    <a:lnTo>
                      <a:pt x="234" y="0"/>
                    </a:lnTo>
                    <a:lnTo>
                      <a:pt x="238" y="0"/>
                    </a:lnTo>
                    <a:lnTo>
                      <a:pt x="240" y="0"/>
                    </a:lnTo>
                    <a:lnTo>
                      <a:pt x="242" y="2"/>
                    </a:lnTo>
                    <a:lnTo>
                      <a:pt x="244" y="6"/>
                    </a:lnTo>
                    <a:lnTo>
                      <a:pt x="245" y="10"/>
                    </a:lnTo>
                    <a:lnTo>
                      <a:pt x="245" y="1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9" name="Freeform 131"/>
              <p:cNvSpPr>
                <a:spLocks/>
              </p:cNvSpPr>
              <p:nvPr/>
            </p:nvSpPr>
            <p:spPr bwMode="auto">
              <a:xfrm>
                <a:off x="2851" y="1729"/>
                <a:ext cx="91" cy="114"/>
              </a:xfrm>
              <a:custGeom>
                <a:avLst/>
                <a:gdLst>
                  <a:gd name="T0" fmla="*/ 162 w 183"/>
                  <a:gd name="T1" fmla="*/ 41 h 228"/>
                  <a:gd name="T2" fmla="*/ 152 w 183"/>
                  <a:gd name="T3" fmla="*/ 39 h 228"/>
                  <a:gd name="T4" fmla="*/ 143 w 183"/>
                  <a:gd name="T5" fmla="*/ 39 h 228"/>
                  <a:gd name="T6" fmla="*/ 133 w 183"/>
                  <a:gd name="T7" fmla="*/ 39 h 228"/>
                  <a:gd name="T8" fmla="*/ 118 w 183"/>
                  <a:gd name="T9" fmla="*/ 39 h 228"/>
                  <a:gd name="T10" fmla="*/ 99 w 183"/>
                  <a:gd name="T11" fmla="*/ 43 h 228"/>
                  <a:gd name="T12" fmla="*/ 80 w 183"/>
                  <a:gd name="T13" fmla="*/ 51 h 228"/>
                  <a:gd name="T14" fmla="*/ 65 w 183"/>
                  <a:gd name="T15" fmla="*/ 60 h 228"/>
                  <a:gd name="T16" fmla="*/ 51 w 183"/>
                  <a:gd name="T17" fmla="*/ 74 h 228"/>
                  <a:gd name="T18" fmla="*/ 42 w 183"/>
                  <a:gd name="T19" fmla="*/ 91 h 228"/>
                  <a:gd name="T20" fmla="*/ 34 w 183"/>
                  <a:gd name="T21" fmla="*/ 108 h 228"/>
                  <a:gd name="T22" fmla="*/ 29 w 183"/>
                  <a:gd name="T23" fmla="*/ 127 h 228"/>
                  <a:gd name="T24" fmla="*/ 29 w 183"/>
                  <a:gd name="T25" fmla="*/ 142 h 228"/>
                  <a:gd name="T26" fmla="*/ 27 w 183"/>
                  <a:gd name="T27" fmla="*/ 152 h 228"/>
                  <a:gd name="T28" fmla="*/ 27 w 183"/>
                  <a:gd name="T29" fmla="*/ 161 h 228"/>
                  <a:gd name="T30" fmla="*/ 29 w 183"/>
                  <a:gd name="T31" fmla="*/ 173 h 228"/>
                  <a:gd name="T32" fmla="*/ 30 w 183"/>
                  <a:gd name="T33" fmla="*/ 182 h 228"/>
                  <a:gd name="T34" fmla="*/ 32 w 183"/>
                  <a:gd name="T35" fmla="*/ 190 h 228"/>
                  <a:gd name="T36" fmla="*/ 38 w 183"/>
                  <a:gd name="T37" fmla="*/ 201 h 228"/>
                  <a:gd name="T38" fmla="*/ 49 w 183"/>
                  <a:gd name="T39" fmla="*/ 205 h 228"/>
                  <a:gd name="T40" fmla="*/ 63 w 183"/>
                  <a:gd name="T41" fmla="*/ 209 h 228"/>
                  <a:gd name="T42" fmla="*/ 76 w 183"/>
                  <a:gd name="T43" fmla="*/ 209 h 228"/>
                  <a:gd name="T44" fmla="*/ 88 w 183"/>
                  <a:gd name="T45" fmla="*/ 201 h 228"/>
                  <a:gd name="T46" fmla="*/ 97 w 183"/>
                  <a:gd name="T47" fmla="*/ 194 h 228"/>
                  <a:gd name="T48" fmla="*/ 103 w 183"/>
                  <a:gd name="T49" fmla="*/ 194 h 228"/>
                  <a:gd name="T50" fmla="*/ 108 w 183"/>
                  <a:gd name="T51" fmla="*/ 197 h 228"/>
                  <a:gd name="T52" fmla="*/ 101 w 183"/>
                  <a:gd name="T53" fmla="*/ 209 h 228"/>
                  <a:gd name="T54" fmla="*/ 89 w 183"/>
                  <a:gd name="T55" fmla="*/ 216 h 228"/>
                  <a:gd name="T56" fmla="*/ 80 w 183"/>
                  <a:gd name="T57" fmla="*/ 222 h 228"/>
                  <a:gd name="T58" fmla="*/ 70 w 183"/>
                  <a:gd name="T59" fmla="*/ 226 h 228"/>
                  <a:gd name="T60" fmla="*/ 59 w 183"/>
                  <a:gd name="T61" fmla="*/ 228 h 228"/>
                  <a:gd name="T62" fmla="*/ 49 w 183"/>
                  <a:gd name="T63" fmla="*/ 228 h 228"/>
                  <a:gd name="T64" fmla="*/ 40 w 183"/>
                  <a:gd name="T65" fmla="*/ 226 h 228"/>
                  <a:gd name="T66" fmla="*/ 30 w 183"/>
                  <a:gd name="T67" fmla="*/ 224 h 228"/>
                  <a:gd name="T68" fmla="*/ 23 w 183"/>
                  <a:gd name="T69" fmla="*/ 220 h 228"/>
                  <a:gd name="T70" fmla="*/ 17 w 183"/>
                  <a:gd name="T71" fmla="*/ 214 h 228"/>
                  <a:gd name="T72" fmla="*/ 11 w 183"/>
                  <a:gd name="T73" fmla="*/ 205 h 228"/>
                  <a:gd name="T74" fmla="*/ 8 w 183"/>
                  <a:gd name="T75" fmla="*/ 194 h 228"/>
                  <a:gd name="T76" fmla="*/ 4 w 183"/>
                  <a:gd name="T77" fmla="*/ 180 h 228"/>
                  <a:gd name="T78" fmla="*/ 2 w 183"/>
                  <a:gd name="T79" fmla="*/ 167 h 228"/>
                  <a:gd name="T80" fmla="*/ 0 w 183"/>
                  <a:gd name="T81" fmla="*/ 152 h 228"/>
                  <a:gd name="T82" fmla="*/ 0 w 183"/>
                  <a:gd name="T83" fmla="*/ 138 h 228"/>
                  <a:gd name="T84" fmla="*/ 2 w 183"/>
                  <a:gd name="T85" fmla="*/ 117 h 228"/>
                  <a:gd name="T86" fmla="*/ 8 w 183"/>
                  <a:gd name="T87" fmla="*/ 91 h 228"/>
                  <a:gd name="T88" fmla="*/ 17 w 183"/>
                  <a:gd name="T89" fmla="*/ 68 h 228"/>
                  <a:gd name="T90" fmla="*/ 30 w 183"/>
                  <a:gd name="T91" fmla="*/ 47 h 228"/>
                  <a:gd name="T92" fmla="*/ 48 w 183"/>
                  <a:gd name="T93" fmla="*/ 28 h 228"/>
                  <a:gd name="T94" fmla="*/ 67 w 183"/>
                  <a:gd name="T95" fmla="*/ 15 h 228"/>
                  <a:gd name="T96" fmla="*/ 89 w 183"/>
                  <a:gd name="T97" fmla="*/ 5 h 228"/>
                  <a:gd name="T98" fmla="*/ 114 w 183"/>
                  <a:gd name="T99" fmla="*/ 0 h 228"/>
                  <a:gd name="T100" fmla="*/ 135 w 183"/>
                  <a:gd name="T101" fmla="*/ 0 h 228"/>
                  <a:gd name="T102" fmla="*/ 147 w 183"/>
                  <a:gd name="T103" fmla="*/ 1 h 228"/>
                  <a:gd name="T104" fmla="*/ 156 w 183"/>
                  <a:gd name="T105" fmla="*/ 5 h 228"/>
                  <a:gd name="T106" fmla="*/ 166 w 183"/>
                  <a:gd name="T107" fmla="*/ 9 h 228"/>
                  <a:gd name="T108" fmla="*/ 179 w 183"/>
                  <a:gd name="T109" fmla="*/ 17 h 228"/>
                  <a:gd name="T110" fmla="*/ 183 w 183"/>
                  <a:gd name="T111" fmla="*/ 28 h 228"/>
                  <a:gd name="T112" fmla="*/ 181 w 183"/>
                  <a:gd name="T113" fmla="*/ 39 h 228"/>
                  <a:gd name="T114" fmla="*/ 171 w 183"/>
                  <a:gd name="T115" fmla="*/ 43 h 228"/>
                  <a:gd name="T116" fmla="*/ 166 w 183"/>
                  <a:gd name="T117" fmla="*/ 4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228">
                    <a:moveTo>
                      <a:pt x="166" y="43"/>
                    </a:moveTo>
                    <a:lnTo>
                      <a:pt x="162" y="41"/>
                    </a:lnTo>
                    <a:lnTo>
                      <a:pt x="156" y="39"/>
                    </a:lnTo>
                    <a:lnTo>
                      <a:pt x="152" y="39"/>
                    </a:lnTo>
                    <a:lnTo>
                      <a:pt x="147" y="39"/>
                    </a:lnTo>
                    <a:lnTo>
                      <a:pt x="143" y="39"/>
                    </a:lnTo>
                    <a:lnTo>
                      <a:pt x="137" y="39"/>
                    </a:lnTo>
                    <a:lnTo>
                      <a:pt x="133" y="39"/>
                    </a:lnTo>
                    <a:lnTo>
                      <a:pt x="129" y="39"/>
                    </a:lnTo>
                    <a:lnTo>
                      <a:pt x="118" y="39"/>
                    </a:lnTo>
                    <a:lnTo>
                      <a:pt x="107" y="39"/>
                    </a:lnTo>
                    <a:lnTo>
                      <a:pt x="99" y="43"/>
                    </a:lnTo>
                    <a:lnTo>
                      <a:pt x="89" y="47"/>
                    </a:lnTo>
                    <a:lnTo>
                      <a:pt x="80" y="51"/>
                    </a:lnTo>
                    <a:lnTo>
                      <a:pt x="72" y="55"/>
                    </a:lnTo>
                    <a:lnTo>
                      <a:pt x="65" y="60"/>
                    </a:lnTo>
                    <a:lnTo>
                      <a:pt x="59" y="68"/>
                    </a:lnTo>
                    <a:lnTo>
                      <a:pt x="51" y="74"/>
                    </a:lnTo>
                    <a:lnTo>
                      <a:pt x="46" y="81"/>
                    </a:lnTo>
                    <a:lnTo>
                      <a:pt x="42" y="91"/>
                    </a:lnTo>
                    <a:lnTo>
                      <a:pt x="38" y="98"/>
                    </a:lnTo>
                    <a:lnTo>
                      <a:pt x="34" y="108"/>
                    </a:lnTo>
                    <a:lnTo>
                      <a:pt x="30" y="117"/>
                    </a:lnTo>
                    <a:lnTo>
                      <a:pt x="29" y="127"/>
                    </a:lnTo>
                    <a:lnTo>
                      <a:pt x="29" y="138"/>
                    </a:lnTo>
                    <a:lnTo>
                      <a:pt x="29" y="142"/>
                    </a:lnTo>
                    <a:lnTo>
                      <a:pt x="27" y="146"/>
                    </a:lnTo>
                    <a:lnTo>
                      <a:pt x="27" y="152"/>
                    </a:lnTo>
                    <a:lnTo>
                      <a:pt x="27" y="157"/>
                    </a:lnTo>
                    <a:lnTo>
                      <a:pt x="27" y="161"/>
                    </a:lnTo>
                    <a:lnTo>
                      <a:pt x="27" y="167"/>
                    </a:lnTo>
                    <a:lnTo>
                      <a:pt x="29" y="173"/>
                    </a:lnTo>
                    <a:lnTo>
                      <a:pt x="30" y="178"/>
                    </a:lnTo>
                    <a:lnTo>
                      <a:pt x="30" y="182"/>
                    </a:lnTo>
                    <a:lnTo>
                      <a:pt x="30" y="186"/>
                    </a:lnTo>
                    <a:lnTo>
                      <a:pt x="32" y="190"/>
                    </a:lnTo>
                    <a:lnTo>
                      <a:pt x="34" y="195"/>
                    </a:lnTo>
                    <a:lnTo>
                      <a:pt x="38" y="201"/>
                    </a:lnTo>
                    <a:lnTo>
                      <a:pt x="42" y="205"/>
                    </a:lnTo>
                    <a:lnTo>
                      <a:pt x="49" y="205"/>
                    </a:lnTo>
                    <a:lnTo>
                      <a:pt x="57" y="207"/>
                    </a:lnTo>
                    <a:lnTo>
                      <a:pt x="63" y="209"/>
                    </a:lnTo>
                    <a:lnTo>
                      <a:pt x="70" y="209"/>
                    </a:lnTo>
                    <a:lnTo>
                      <a:pt x="76" y="209"/>
                    </a:lnTo>
                    <a:lnTo>
                      <a:pt x="82" y="205"/>
                    </a:lnTo>
                    <a:lnTo>
                      <a:pt x="88" y="201"/>
                    </a:lnTo>
                    <a:lnTo>
                      <a:pt x="93" y="197"/>
                    </a:lnTo>
                    <a:lnTo>
                      <a:pt x="97" y="194"/>
                    </a:lnTo>
                    <a:lnTo>
                      <a:pt x="99" y="194"/>
                    </a:lnTo>
                    <a:lnTo>
                      <a:pt x="103" y="194"/>
                    </a:lnTo>
                    <a:lnTo>
                      <a:pt x="107" y="194"/>
                    </a:lnTo>
                    <a:lnTo>
                      <a:pt x="108" y="197"/>
                    </a:lnTo>
                    <a:lnTo>
                      <a:pt x="107" y="205"/>
                    </a:lnTo>
                    <a:lnTo>
                      <a:pt x="101" y="209"/>
                    </a:lnTo>
                    <a:lnTo>
                      <a:pt x="95" y="213"/>
                    </a:lnTo>
                    <a:lnTo>
                      <a:pt x="89" y="216"/>
                    </a:lnTo>
                    <a:lnTo>
                      <a:pt x="86" y="220"/>
                    </a:lnTo>
                    <a:lnTo>
                      <a:pt x="80" y="222"/>
                    </a:lnTo>
                    <a:lnTo>
                      <a:pt x="74" y="224"/>
                    </a:lnTo>
                    <a:lnTo>
                      <a:pt x="70" y="226"/>
                    </a:lnTo>
                    <a:lnTo>
                      <a:pt x="65" y="228"/>
                    </a:lnTo>
                    <a:lnTo>
                      <a:pt x="59" y="228"/>
                    </a:lnTo>
                    <a:lnTo>
                      <a:pt x="55" y="228"/>
                    </a:lnTo>
                    <a:lnTo>
                      <a:pt x="49" y="228"/>
                    </a:lnTo>
                    <a:lnTo>
                      <a:pt x="44" y="228"/>
                    </a:lnTo>
                    <a:lnTo>
                      <a:pt x="40" y="226"/>
                    </a:lnTo>
                    <a:lnTo>
                      <a:pt x="34" y="226"/>
                    </a:lnTo>
                    <a:lnTo>
                      <a:pt x="30" y="224"/>
                    </a:lnTo>
                    <a:lnTo>
                      <a:pt x="27" y="222"/>
                    </a:lnTo>
                    <a:lnTo>
                      <a:pt x="23" y="220"/>
                    </a:lnTo>
                    <a:lnTo>
                      <a:pt x="19" y="218"/>
                    </a:lnTo>
                    <a:lnTo>
                      <a:pt x="17" y="214"/>
                    </a:lnTo>
                    <a:lnTo>
                      <a:pt x="15" y="211"/>
                    </a:lnTo>
                    <a:lnTo>
                      <a:pt x="11" y="205"/>
                    </a:lnTo>
                    <a:lnTo>
                      <a:pt x="10" y="201"/>
                    </a:lnTo>
                    <a:lnTo>
                      <a:pt x="8" y="194"/>
                    </a:lnTo>
                    <a:lnTo>
                      <a:pt x="6" y="188"/>
                    </a:lnTo>
                    <a:lnTo>
                      <a:pt x="4" y="180"/>
                    </a:lnTo>
                    <a:lnTo>
                      <a:pt x="4" y="174"/>
                    </a:lnTo>
                    <a:lnTo>
                      <a:pt x="2" y="167"/>
                    </a:lnTo>
                    <a:lnTo>
                      <a:pt x="2" y="159"/>
                    </a:lnTo>
                    <a:lnTo>
                      <a:pt x="0" y="152"/>
                    </a:lnTo>
                    <a:lnTo>
                      <a:pt x="0" y="144"/>
                    </a:lnTo>
                    <a:lnTo>
                      <a:pt x="0" y="138"/>
                    </a:lnTo>
                    <a:lnTo>
                      <a:pt x="2" y="131"/>
                    </a:lnTo>
                    <a:lnTo>
                      <a:pt x="2" y="117"/>
                    </a:lnTo>
                    <a:lnTo>
                      <a:pt x="6" y="104"/>
                    </a:lnTo>
                    <a:lnTo>
                      <a:pt x="8" y="91"/>
                    </a:lnTo>
                    <a:lnTo>
                      <a:pt x="11" y="79"/>
                    </a:lnTo>
                    <a:lnTo>
                      <a:pt x="17" y="68"/>
                    </a:lnTo>
                    <a:lnTo>
                      <a:pt x="23" y="57"/>
                    </a:lnTo>
                    <a:lnTo>
                      <a:pt x="30" y="47"/>
                    </a:lnTo>
                    <a:lnTo>
                      <a:pt x="38" y="38"/>
                    </a:lnTo>
                    <a:lnTo>
                      <a:pt x="48" y="28"/>
                    </a:lnTo>
                    <a:lnTo>
                      <a:pt x="55" y="20"/>
                    </a:lnTo>
                    <a:lnTo>
                      <a:pt x="67" y="15"/>
                    </a:lnTo>
                    <a:lnTo>
                      <a:pt x="78" y="11"/>
                    </a:lnTo>
                    <a:lnTo>
                      <a:pt x="89" y="5"/>
                    </a:lnTo>
                    <a:lnTo>
                      <a:pt x="101" y="3"/>
                    </a:lnTo>
                    <a:lnTo>
                      <a:pt x="114" y="0"/>
                    </a:lnTo>
                    <a:lnTo>
                      <a:pt x="129" y="0"/>
                    </a:lnTo>
                    <a:lnTo>
                      <a:pt x="135" y="0"/>
                    </a:lnTo>
                    <a:lnTo>
                      <a:pt x="141" y="0"/>
                    </a:lnTo>
                    <a:lnTo>
                      <a:pt x="147" y="1"/>
                    </a:lnTo>
                    <a:lnTo>
                      <a:pt x="152" y="3"/>
                    </a:lnTo>
                    <a:lnTo>
                      <a:pt x="156" y="5"/>
                    </a:lnTo>
                    <a:lnTo>
                      <a:pt x="162" y="7"/>
                    </a:lnTo>
                    <a:lnTo>
                      <a:pt x="166" y="9"/>
                    </a:lnTo>
                    <a:lnTo>
                      <a:pt x="173" y="13"/>
                    </a:lnTo>
                    <a:lnTo>
                      <a:pt x="179" y="17"/>
                    </a:lnTo>
                    <a:lnTo>
                      <a:pt x="181" y="22"/>
                    </a:lnTo>
                    <a:lnTo>
                      <a:pt x="183" y="28"/>
                    </a:lnTo>
                    <a:lnTo>
                      <a:pt x="183" y="36"/>
                    </a:lnTo>
                    <a:lnTo>
                      <a:pt x="181" y="39"/>
                    </a:lnTo>
                    <a:lnTo>
                      <a:pt x="175" y="43"/>
                    </a:lnTo>
                    <a:lnTo>
                      <a:pt x="171" y="43"/>
                    </a:lnTo>
                    <a:lnTo>
                      <a:pt x="166" y="43"/>
                    </a:lnTo>
                    <a:lnTo>
                      <a:pt x="16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0" name="Freeform 132"/>
              <p:cNvSpPr>
                <a:spLocks/>
              </p:cNvSpPr>
              <p:nvPr/>
            </p:nvSpPr>
            <p:spPr bwMode="auto">
              <a:xfrm>
                <a:off x="2926" y="1734"/>
                <a:ext cx="120" cy="156"/>
              </a:xfrm>
              <a:custGeom>
                <a:avLst/>
                <a:gdLst>
                  <a:gd name="T0" fmla="*/ 38 w 242"/>
                  <a:gd name="T1" fmla="*/ 19 h 312"/>
                  <a:gd name="T2" fmla="*/ 52 w 242"/>
                  <a:gd name="T3" fmla="*/ 36 h 312"/>
                  <a:gd name="T4" fmla="*/ 57 w 242"/>
                  <a:gd name="T5" fmla="*/ 59 h 312"/>
                  <a:gd name="T6" fmla="*/ 55 w 242"/>
                  <a:gd name="T7" fmla="*/ 84 h 312"/>
                  <a:gd name="T8" fmla="*/ 50 w 242"/>
                  <a:gd name="T9" fmla="*/ 116 h 312"/>
                  <a:gd name="T10" fmla="*/ 40 w 242"/>
                  <a:gd name="T11" fmla="*/ 148 h 312"/>
                  <a:gd name="T12" fmla="*/ 38 w 242"/>
                  <a:gd name="T13" fmla="*/ 169 h 312"/>
                  <a:gd name="T14" fmla="*/ 44 w 242"/>
                  <a:gd name="T15" fmla="*/ 186 h 312"/>
                  <a:gd name="T16" fmla="*/ 59 w 242"/>
                  <a:gd name="T17" fmla="*/ 200 h 312"/>
                  <a:gd name="T18" fmla="*/ 75 w 242"/>
                  <a:gd name="T19" fmla="*/ 205 h 312"/>
                  <a:gd name="T20" fmla="*/ 92 w 242"/>
                  <a:gd name="T21" fmla="*/ 207 h 312"/>
                  <a:gd name="T22" fmla="*/ 109 w 242"/>
                  <a:gd name="T23" fmla="*/ 203 h 312"/>
                  <a:gd name="T24" fmla="*/ 128 w 242"/>
                  <a:gd name="T25" fmla="*/ 203 h 312"/>
                  <a:gd name="T26" fmla="*/ 151 w 242"/>
                  <a:gd name="T27" fmla="*/ 203 h 312"/>
                  <a:gd name="T28" fmla="*/ 177 w 242"/>
                  <a:gd name="T29" fmla="*/ 209 h 312"/>
                  <a:gd name="T30" fmla="*/ 196 w 242"/>
                  <a:gd name="T31" fmla="*/ 222 h 312"/>
                  <a:gd name="T32" fmla="*/ 215 w 242"/>
                  <a:gd name="T33" fmla="*/ 243 h 312"/>
                  <a:gd name="T34" fmla="*/ 229 w 242"/>
                  <a:gd name="T35" fmla="*/ 268 h 312"/>
                  <a:gd name="T36" fmla="*/ 242 w 242"/>
                  <a:gd name="T37" fmla="*/ 299 h 312"/>
                  <a:gd name="T38" fmla="*/ 238 w 242"/>
                  <a:gd name="T39" fmla="*/ 310 h 312"/>
                  <a:gd name="T40" fmla="*/ 229 w 242"/>
                  <a:gd name="T41" fmla="*/ 312 h 312"/>
                  <a:gd name="T42" fmla="*/ 219 w 242"/>
                  <a:gd name="T43" fmla="*/ 299 h 312"/>
                  <a:gd name="T44" fmla="*/ 208 w 242"/>
                  <a:gd name="T45" fmla="*/ 278 h 312"/>
                  <a:gd name="T46" fmla="*/ 196 w 242"/>
                  <a:gd name="T47" fmla="*/ 259 h 312"/>
                  <a:gd name="T48" fmla="*/ 181 w 242"/>
                  <a:gd name="T49" fmla="*/ 245 h 312"/>
                  <a:gd name="T50" fmla="*/ 164 w 242"/>
                  <a:gd name="T51" fmla="*/ 238 h 312"/>
                  <a:gd name="T52" fmla="*/ 141 w 242"/>
                  <a:gd name="T53" fmla="*/ 234 h 312"/>
                  <a:gd name="T54" fmla="*/ 116 w 242"/>
                  <a:gd name="T55" fmla="*/ 236 h 312"/>
                  <a:gd name="T56" fmla="*/ 94 w 242"/>
                  <a:gd name="T57" fmla="*/ 238 h 312"/>
                  <a:gd name="T58" fmla="*/ 73 w 242"/>
                  <a:gd name="T59" fmla="*/ 238 h 312"/>
                  <a:gd name="T60" fmla="*/ 52 w 242"/>
                  <a:gd name="T61" fmla="*/ 234 h 312"/>
                  <a:gd name="T62" fmla="*/ 31 w 242"/>
                  <a:gd name="T63" fmla="*/ 224 h 312"/>
                  <a:gd name="T64" fmla="*/ 16 w 242"/>
                  <a:gd name="T65" fmla="*/ 211 h 312"/>
                  <a:gd name="T66" fmla="*/ 6 w 242"/>
                  <a:gd name="T67" fmla="*/ 196 h 312"/>
                  <a:gd name="T68" fmla="*/ 2 w 242"/>
                  <a:gd name="T69" fmla="*/ 179 h 312"/>
                  <a:gd name="T70" fmla="*/ 0 w 242"/>
                  <a:gd name="T71" fmla="*/ 160 h 312"/>
                  <a:gd name="T72" fmla="*/ 4 w 242"/>
                  <a:gd name="T73" fmla="*/ 143 h 312"/>
                  <a:gd name="T74" fmla="*/ 14 w 242"/>
                  <a:gd name="T75" fmla="*/ 124 h 312"/>
                  <a:gd name="T76" fmla="*/ 23 w 242"/>
                  <a:gd name="T77" fmla="*/ 103 h 312"/>
                  <a:gd name="T78" fmla="*/ 29 w 242"/>
                  <a:gd name="T79" fmla="*/ 80 h 312"/>
                  <a:gd name="T80" fmla="*/ 27 w 242"/>
                  <a:gd name="T81" fmla="*/ 59 h 312"/>
                  <a:gd name="T82" fmla="*/ 19 w 242"/>
                  <a:gd name="T83" fmla="*/ 36 h 312"/>
                  <a:gd name="T84" fmla="*/ 6 w 242"/>
                  <a:gd name="T85" fmla="*/ 15 h 312"/>
                  <a:gd name="T86" fmla="*/ 6 w 242"/>
                  <a:gd name="T87" fmla="*/ 2 h 312"/>
                  <a:gd name="T88" fmla="*/ 21 w 242"/>
                  <a:gd name="T89" fmla="*/ 2 h 312"/>
                  <a:gd name="T90" fmla="*/ 29 w 242"/>
                  <a:gd name="T91" fmla="*/ 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312">
                    <a:moveTo>
                      <a:pt x="29" y="8"/>
                    </a:moveTo>
                    <a:lnTo>
                      <a:pt x="33" y="13"/>
                    </a:lnTo>
                    <a:lnTo>
                      <a:pt x="38" y="19"/>
                    </a:lnTo>
                    <a:lnTo>
                      <a:pt x="44" y="25"/>
                    </a:lnTo>
                    <a:lnTo>
                      <a:pt x="50" y="30"/>
                    </a:lnTo>
                    <a:lnTo>
                      <a:pt x="52" y="36"/>
                    </a:lnTo>
                    <a:lnTo>
                      <a:pt x="54" y="44"/>
                    </a:lnTo>
                    <a:lnTo>
                      <a:pt x="55" y="51"/>
                    </a:lnTo>
                    <a:lnTo>
                      <a:pt x="57" y="59"/>
                    </a:lnTo>
                    <a:lnTo>
                      <a:pt x="57" y="67"/>
                    </a:lnTo>
                    <a:lnTo>
                      <a:pt x="57" y="76"/>
                    </a:lnTo>
                    <a:lnTo>
                      <a:pt x="55" y="84"/>
                    </a:lnTo>
                    <a:lnTo>
                      <a:pt x="55" y="95"/>
                    </a:lnTo>
                    <a:lnTo>
                      <a:pt x="52" y="105"/>
                    </a:lnTo>
                    <a:lnTo>
                      <a:pt x="50" y="116"/>
                    </a:lnTo>
                    <a:lnTo>
                      <a:pt x="46" y="127"/>
                    </a:lnTo>
                    <a:lnTo>
                      <a:pt x="40" y="143"/>
                    </a:lnTo>
                    <a:lnTo>
                      <a:pt x="40" y="148"/>
                    </a:lnTo>
                    <a:lnTo>
                      <a:pt x="40" y="156"/>
                    </a:lnTo>
                    <a:lnTo>
                      <a:pt x="38" y="163"/>
                    </a:lnTo>
                    <a:lnTo>
                      <a:pt x="38" y="169"/>
                    </a:lnTo>
                    <a:lnTo>
                      <a:pt x="38" y="175"/>
                    </a:lnTo>
                    <a:lnTo>
                      <a:pt x="40" y="183"/>
                    </a:lnTo>
                    <a:lnTo>
                      <a:pt x="44" y="186"/>
                    </a:lnTo>
                    <a:lnTo>
                      <a:pt x="50" y="194"/>
                    </a:lnTo>
                    <a:lnTo>
                      <a:pt x="54" y="198"/>
                    </a:lnTo>
                    <a:lnTo>
                      <a:pt x="59" y="200"/>
                    </a:lnTo>
                    <a:lnTo>
                      <a:pt x="65" y="202"/>
                    </a:lnTo>
                    <a:lnTo>
                      <a:pt x="69" y="203"/>
                    </a:lnTo>
                    <a:lnTo>
                      <a:pt x="75" y="205"/>
                    </a:lnTo>
                    <a:lnTo>
                      <a:pt x="80" y="205"/>
                    </a:lnTo>
                    <a:lnTo>
                      <a:pt x="86" y="205"/>
                    </a:lnTo>
                    <a:lnTo>
                      <a:pt x="92" y="207"/>
                    </a:lnTo>
                    <a:lnTo>
                      <a:pt x="97" y="205"/>
                    </a:lnTo>
                    <a:lnTo>
                      <a:pt x="103" y="205"/>
                    </a:lnTo>
                    <a:lnTo>
                      <a:pt x="109" y="203"/>
                    </a:lnTo>
                    <a:lnTo>
                      <a:pt x="114" y="203"/>
                    </a:lnTo>
                    <a:lnTo>
                      <a:pt x="120" y="203"/>
                    </a:lnTo>
                    <a:lnTo>
                      <a:pt x="128" y="203"/>
                    </a:lnTo>
                    <a:lnTo>
                      <a:pt x="133" y="203"/>
                    </a:lnTo>
                    <a:lnTo>
                      <a:pt x="141" y="203"/>
                    </a:lnTo>
                    <a:lnTo>
                      <a:pt x="151" y="203"/>
                    </a:lnTo>
                    <a:lnTo>
                      <a:pt x="160" y="203"/>
                    </a:lnTo>
                    <a:lnTo>
                      <a:pt x="168" y="205"/>
                    </a:lnTo>
                    <a:lnTo>
                      <a:pt x="177" y="209"/>
                    </a:lnTo>
                    <a:lnTo>
                      <a:pt x="183" y="213"/>
                    </a:lnTo>
                    <a:lnTo>
                      <a:pt x="191" y="219"/>
                    </a:lnTo>
                    <a:lnTo>
                      <a:pt x="196" y="222"/>
                    </a:lnTo>
                    <a:lnTo>
                      <a:pt x="204" y="230"/>
                    </a:lnTo>
                    <a:lnTo>
                      <a:pt x="210" y="236"/>
                    </a:lnTo>
                    <a:lnTo>
                      <a:pt x="215" y="243"/>
                    </a:lnTo>
                    <a:lnTo>
                      <a:pt x="219" y="251"/>
                    </a:lnTo>
                    <a:lnTo>
                      <a:pt x="225" y="259"/>
                    </a:lnTo>
                    <a:lnTo>
                      <a:pt x="229" y="268"/>
                    </a:lnTo>
                    <a:lnTo>
                      <a:pt x="232" y="278"/>
                    </a:lnTo>
                    <a:lnTo>
                      <a:pt x="236" y="287"/>
                    </a:lnTo>
                    <a:lnTo>
                      <a:pt x="242" y="299"/>
                    </a:lnTo>
                    <a:lnTo>
                      <a:pt x="242" y="302"/>
                    </a:lnTo>
                    <a:lnTo>
                      <a:pt x="242" y="306"/>
                    </a:lnTo>
                    <a:lnTo>
                      <a:pt x="238" y="310"/>
                    </a:lnTo>
                    <a:lnTo>
                      <a:pt x="236" y="312"/>
                    </a:lnTo>
                    <a:lnTo>
                      <a:pt x="232" y="312"/>
                    </a:lnTo>
                    <a:lnTo>
                      <a:pt x="229" y="312"/>
                    </a:lnTo>
                    <a:lnTo>
                      <a:pt x="225" y="310"/>
                    </a:lnTo>
                    <a:lnTo>
                      <a:pt x="223" y="304"/>
                    </a:lnTo>
                    <a:lnTo>
                      <a:pt x="219" y="299"/>
                    </a:lnTo>
                    <a:lnTo>
                      <a:pt x="215" y="291"/>
                    </a:lnTo>
                    <a:lnTo>
                      <a:pt x="212" y="283"/>
                    </a:lnTo>
                    <a:lnTo>
                      <a:pt x="208" y="278"/>
                    </a:lnTo>
                    <a:lnTo>
                      <a:pt x="204" y="270"/>
                    </a:lnTo>
                    <a:lnTo>
                      <a:pt x="200" y="264"/>
                    </a:lnTo>
                    <a:lnTo>
                      <a:pt x="196" y="259"/>
                    </a:lnTo>
                    <a:lnTo>
                      <a:pt x="192" y="255"/>
                    </a:lnTo>
                    <a:lnTo>
                      <a:pt x="187" y="249"/>
                    </a:lnTo>
                    <a:lnTo>
                      <a:pt x="181" y="245"/>
                    </a:lnTo>
                    <a:lnTo>
                      <a:pt x="175" y="241"/>
                    </a:lnTo>
                    <a:lnTo>
                      <a:pt x="170" y="240"/>
                    </a:lnTo>
                    <a:lnTo>
                      <a:pt x="164" y="238"/>
                    </a:lnTo>
                    <a:lnTo>
                      <a:pt x="156" y="236"/>
                    </a:lnTo>
                    <a:lnTo>
                      <a:pt x="149" y="234"/>
                    </a:lnTo>
                    <a:lnTo>
                      <a:pt x="141" y="234"/>
                    </a:lnTo>
                    <a:lnTo>
                      <a:pt x="133" y="234"/>
                    </a:lnTo>
                    <a:lnTo>
                      <a:pt x="124" y="234"/>
                    </a:lnTo>
                    <a:lnTo>
                      <a:pt x="116" y="236"/>
                    </a:lnTo>
                    <a:lnTo>
                      <a:pt x="109" y="236"/>
                    </a:lnTo>
                    <a:lnTo>
                      <a:pt x="101" y="236"/>
                    </a:lnTo>
                    <a:lnTo>
                      <a:pt x="94" y="238"/>
                    </a:lnTo>
                    <a:lnTo>
                      <a:pt x="86" y="238"/>
                    </a:lnTo>
                    <a:lnTo>
                      <a:pt x="78" y="238"/>
                    </a:lnTo>
                    <a:lnTo>
                      <a:pt x="73" y="238"/>
                    </a:lnTo>
                    <a:lnTo>
                      <a:pt x="65" y="238"/>
                    </a:lnTo>
                    <a:lnTo>
                      <a:pt x="57" y="236"/>
                    </a:lnTo>
                    <a:lnTo>
                      <a:pt x="52" y="234"/>
                    </a:lnTo>
                    <a:lnTo>
                      <a:pt x="44" y="230"/>
                    </a:lnTo>
                    <a:lnTo>
                      <a:pt x="36" y="228"/>
                    </a:lnTo>
                    <a:lnTo>
                      <a:pt x="31" y="224"/>
                    </a:lnTo>
                    <a:lnTo>
                      <a:pt x="25" y="221"/>
                    </a:lnTo>
                    <a:lnTo>
                      <a:pt x="19" y="217"/>
                    </a:lnTo>
                    <a:lnTo>
                      <a:pt x="16" y="211"/>
                    </a:lnTo>
                    <a:lnTo>
                      <a:pt x="12" y="205"/>
                    </a:lnTo>
                    <a:lnTo>
                      <a:pt x="10" y="202"/>
                    </a:lnTo>
                    <a:lnTo>
                      <a:pt x="6" y="196"/>
                    </a:lnTo>
                    <a:lnTo>
                      <a:pt x="4" y="190"/>
                    </a:lnTo>
                    <a:lnTo>
                      <a:pt x="2" y="184"/>
                    </a:lnTo>
                    <a:lnTo>
                      <a:pt x="2" y="179"/>
                    </a:lnTo>
                    <a:lnTo>
                      <a:pt x="0" y="171"/>
                    </a:lnTo>
                    <a:lnTo>
                      <a:pt x="0" y="167"/>
                    </a:lnTo>
                    <a:lnTo>
                      <a:pt x="0" y="160"/>
                    </a:lnTo>
                    <a:lnTo>
                      <a:pt x="2" y="154"/>
                    </a:lnTo>
                    <a:lnTo>
                      <a:pt x="2" y="148"/>
                    </a:lnTo>
                    <a:lnTo>
                      <a:pt x="4" y="143"/>
                    </a:lnTo>
                    <a:lnTo>
                      <a:pt x="8" y="139"/>
                    </a:lnTo>
                    <a:lnTo>
                      <a:pt x="10" y="133"/>
                    </a:lnTo>
                    <a:lnTo>
                      <a:pt x="14" y="124"/>
                    </a:lnTo>
                    <a:lnTo>
                      <a:pt x="17" y="116"/>
                    </a:lnTo>
                    <a:lnTo>
                      <a:pt x="19" y="108"/>
                    </a:lnTo>
                    <a:lnTo>
                      <a:pt x="23" y="103"/>
                    </a:lnTo>
                    <a:lnTo>
                      <a:pt x="25" y="95"/>
                    </a:lnTo>
                    <a:lnTo>
                      <a:pt x="27" y="87"/>
                    </a:lnTo>
                    <a:lnTo>
                      <a:pt x="29" y="80"/>
                    </a:lnTo>
                    <a:lnTo>
                      <a:pt x="29" y="72"/>
                    </a:lnTo>
                    <a:lnTo>
                      <a:pt x="29" y="65"/>
                    </a:lnTo>
                    <a:lnTo>
                      <a:pt x="27" y="59"/>
                    </a:lnTo>
                    <a:lnTo>
                      <a:pt x="25" y="51"/>
                    </a:lnTo>
                    <a:lnTo>
                      <a:pt x="23" y="44"/>
                    </a:lnTo>
                    <a:lnTo>
                      <a:pt x="19" y="36"/>
                    </a:lnTo>
                    <a:lnTo>
                      <a:pt x="16" y="28"/>
                    </a:lnTo>
                    <a:lnTo>
                      <a:pt x="12" y="21"/>
                    </a:lnTo>
                    <a:lnTo>
                      <a:pt x="6" y="15"/>
                    </a:lnTo>
                    <a:lnTo>
                      <a:pt x="2" y="9"/>
                    </a:lnTo>
                    <a:lnTo>
                      <a:pt x="4" y="8"/>
                    </a:lnTo>
                    <a:lnTo>
                      <a:pt x="6" y="2"/>
                    </a:lnTo>
                    <a:lnTo>
                      <a:pt x="12" y="2"/>
                    </a:lnTo>
                    <a:lnTo>
                      <a:pt x="16" y="0"/>
                    </a:lnTo>
                    <a:lnTo>
                      <a:pt x="21" y="2"/>
                    </a:lnTo>
                    <a:lnTo>
                      <a:pt x="25" y="4"/>
                    </a:lnTo>
                    <a:lnTo>
                      <a:pt x="29" y="8"/>
                    </a:lnTo>
                    <a:lnTo>
                      <a:pt x="2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1" name="Freeform 133"/>
              <p:cNvSpPr>
                <a:spLocks/>
              </p:cNvSpPr>
              <p:nvPr/>
            </p:nvSpPr>
            <p:spPr bwMode="auto">
              <a:xfrm>
                <a:off x="2894" y="1873"/>
                <a:ext cx="160" cy="282"/>
              </a:xfrm>
              <a:custGeom>
                <a:avLst/>
                <a:gdLst>
                  <a:gd name="T0" fmla="*/ 306 w 319"/>
                  <a:gd name="T1" fmla="*/ 36 h 563"/>
                  <a:gd name="T2" fmla="*/ 312 w 319"/>
                  <a:gd name="T3" fmla="*/ 70 h 563"/>
                  <a:gd name="T4" fmla="*/ 313 w 319"/>
                  <a:gd name="T5" fmla="*/ 104 h 563"/>
                  <a:gd name="T6" fmla="*/ 313 w 319"/>
                  <a:gd name="T7" fmla="*/ 140 h 563"/>
                  <a:gd name="T8" fmla="*/ 315 w 319"/>
                  <a:gd name="T9" fmla="*/ 188 h 563"/>
                  <a:gd name="T10" fmla="*/ 319 w 319"/>
                  <a:gd name="T11" fmla="*/ 234 h 563"/>
                  <a:gd name="T12" fmla="*/ 319 w 319"/>
                  <a:gd name="T13" fmla="*/ 273 h 563"/>
                  <a:gd name="T14" fmla="*/ 312 w 319"/>
                  <a:gd name="T15" fmla="*/ 317 h 563"/>
                  <a:gd name="T16" fmla="*/ 300 w 319"/>
                  <a:gd name="T17" fmla="*/ 355 h 563"/>
                  <a:gd name="T18" fmla="*/ 287 w 319"/>
                  <a:gd name="T19" fmla="*/ 382 h 563"/>
                  <a:gd name="T20" fmla="*/ 268 w 319"/>
                  <a:gd name="T21" fmla="*/ 405 h 563"/>
                  <a:gd name="T22" fmla="*/ 247 w 319"/>
                  <a:gd name="T23" fmla="*/ 428 h 563"/>
                  <a:gd name="T24" fmla="*/ 224 w 319"/>
                  <a:gd name="T25" fmla="*/ 445 h 563"/>
                  <a:gd name="T26" fmla="*/ 205 w 319"/>
                  <a:gd name="T27" fmla="*/ 454 h 563"/>
                  <a:gd name="T28" fmla="*/ 184 w 319"/>
                  <a:gd name="T29" fmla="*/ 458 h 563"/>
                  <a:gd name="T30" fmla="*/ 159 w 319"/>
                  <a:gd name="T31" fmla="*/ 466 h 563"/>
                  <a:gd name="T32" fmla="*/ 140 w 319"/>
                  <a:gd name="T33" fmla="*/ 477 h 563"/>
                  <a:gd name="T34" fmla="*/ 114 w 319"/>
                  <a:gd name="T35" fmla="*/ 500 h 563"/>
                  <a:gd name="T36" fmla="*/ 89 w 319"/>
                  <a:gd name="T37" fmla="*/ 523 h 563"/>
                  <a:gd name="T38" fmla="*/ 68 w 319"/>
                  <a:gd name="T39" fmla="*/ 542 h 563"/>
                  <a:gd name="T40" fmla="*/ 43 w 319"/>
                  <a:gd name="T41" fmla="*/ 555 h 563"/>
                  <a:gd name="T42" fmla="*/ 11 w 319"/>
                  <a:gd name="T43" fmla="*/ 563 h 563"/>
                  <a:gd name="T44" fmla="*/ 0 w 319"/>
                  <a:gd name="T45" fmla="*/ 553 h 563"/>
                  <a:gd name="T46" fmla="*/ 19 w 319"/>
                  <a:gd name="T47" fmla="*/ 544 h 563"/>
                  <a:gd name="T48" fmla="*/ 45 w 319"/>
                  <a:gd name="T49" fmla="*/ 532 h 563"/>
                  <a:gd name="T50" fmla="*/ 66 w 319"/>
                  <a:gd name="T51" fmla="*/ 515 h 563"/>
                  <a:gd name="T52" fmla="*/ 85 w 319"/>
                  <a:gd name="T53" fmla="*/ 492 h 563"/>
                  <a:gd name="T54" fmla="*/ 110 w 319"/>
                  <a:gd name="T55" fmla="*/ 471 h 563"/>
                  <a:gd name="T56" fmla="*/ 127 w 319"/>
                  <a:gd name="T57" fmla="*/ 458 h 563"/>
                  <a:gd name="T58" fmla="*/ 150 w 319"/>
                  <a:gd name="T59" fmla="*/ 447 h 563"/>
                  <a:gd name="T60" fmla="*/ 173 w 319"/>
                  <a:gd name="T61" fmla="*/ 439 h 563"/>
                  <a:gd name="T62" fmla="*/ 194 w 319"/>
                  <a:gd name="T63" fmla="*/ 429 h 563"/>
                  <a:gd name="T64" fmla="*/ 215 w 319"/>
                  <a:gd name="T65" fmla="*/ 416 h 563"/>
                  <a:gd name="T66" fmla="*/ 235 w 319"/>
                  <a:gd name="T67" fmla="*/ 401 h 563"/>
                  <a:gd name="T68" fmla="*/ 253 w 319"/>
                  <a:gd name="T69" fmla="*/ 382 h 563"/>
                  <a:gd name="T70" fmla="*/ 266 w 319"/>
                  <a:gd name="T71" fmla="*/ 359 h 563"/>
                  <a:gd name="T72" fmla="*/ 274 w 319"/>
                  <a:gd name="T73" fmla="*/ 332 h 563"/>
                  <a:gd name="T74" fmla="*/ 283 w 319"/>
                  <a:gd name="T75" fmla="*/ 302 h 563"/>
                  <a:gd name="T76" fmla="*/ 289 w 319"/>
                  <a:gd name="T77" fmla="*/ 262 h 563"/>
                  <a:gd name="T78" fmla="*/ 287 w 319"/>
                  <a:gd name="T79" fmla="*/ 224 h 563"/>
                  <a:gd name="T80" fmla="*/ 281 w 319"/>
                  <a:gd name="T81" fmla="*/ 186 h 563"/>
                  <a:gd name="T82" fmla="*/ 281 w 319"/>
                  <a:gd name="T83" fmla="*/ 142 h 563"/>
                  <a:gd name="T84" fmla="*/ 283 w 319"/>
                  <a:gd name="T85" fmla="*/ 106 h 563"/>
                  <a:gd name="T86" fmla="*/ 285 w 319"/>
                  <a:gd name="T87" fmla="*/ 74 h 563"/>
                  <a:gd name="T88" fmla="*/ 283 w 319"/>
                  <a:gd name="T89" fmla="*/ 41 h 563"/>
                  <a:gd name="T90" fmla="*/ 275 w 319"/>
                  <a:gd name="T91" fmla="*/ 9 h 563"/>
                  <a:gd name="T92" fmla="*/ 287 w 319"/>
                  <a:gd name="T93" fmla="*/ 0 h 563"/>
                  <a:gd name="T94" fmla="*/ 298 w 319"/>
                  <a:gd name="T95" fmla="*/ 9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9" h="563">
                    <a:moveTo>
                      <a:pt x="298" y="9"/>
                    </a:moveTo>
                    <a:lnTo>
                      <a:pt x="300" y="17"/>
                    </a:lnTo>
                    <a:lnTo>
                      <a:pt x="302" y="26"/>
                    </a:lnTo>
                    <a:lnTo>
                      <a:pt x="306" y="36"/>
                    </a:lnTo>
                    <a:lnTo>
                      <a:pt x="308" y="45"/>
                    </a:lnTo>
                    <a:lnTo>
                      <a:pt x="310" y="53"/>
                    </a:lnTo>
                    <a:lnTo>
                      <a:pt x="310" y="62"/>
                    </a:lnTo>
                    <a:lnTo>
                      <a:pt x="312" y="70"/>
                    </a:lnTo>
                    <a:lnTo>
                      <a:pt x="312" y="79"/>
                    </a:lnTo>
                    <a:lnTo>
                      <a:pt x="312" y="87"/>
                    </a:lnTo>
                    <a:lnTo>
                      <a:pt x="313" y="97"/>
                    </a:lnTo>
                    <a:lnTo>
                      <a:pt x="313" y="104"/>
                    </a:lnTo>
                    <a:lnTo>
                      <a:pt x="313" y="114"/>
                    </a:lnTo>
                    <a:lnTo>
                      <a:pt x="313" y="123"/>
                    </a:lnTo>
                    <a:lnTo>
                      <a:pt x="313" y="131"/>
                    </a:lnTo>
                    <a:lnTo>
                      <a:pt x="313" y="140"/>
                    </a:lnTo>
                    <a:lnTo>
                      <a:pt x="315" y="152"/>
                    </a:lnTo>
                    <a:lnTo>
                      <a:pt x="315" y="165"/>
                    </a:lnTo>
                    <a:lnTo>
                      <a:pt x="315" y="178"/>
                    </a:lnTo>
                    <a:lnTo>
                      <a:pt x="315" y="188"/>
                    </a:lnTo>
                    <a:lnTo>
                      <a:pt x="315" y="201"/>
                    </a:lnTo>
                    <a:lnTo>
                      <a:pt x="317" y="211"/>
                    </a:lnTo>
                    <a:lnTo>
                      <a:pt x="317" y="222"/>
                    </a:lnTo>
                    <a:lnTo>
                      <a:pt x="319" y="234"/>
                    </a:lnTo>
                    <a:lnTo>
                      <a:pt x="319" y="243"/>
                    </a:lnTo>
                    <a:lnTo>
                      <a:pt x="319" y="253"/>
                    </a:lnTo>
                    <a:lnTo>
                      <a:pt x="319" y="264"/>
                    </a:lnTo>
                    <a:lnTo>
                      <a:pt x="319" y="273"/>
                    </a:lnTo>
                    <a:lnTo>
                      <a:pt x="319" y="285"/>
                    </a:lnTo>
                    <a:lnTo>
                      <a:pt x="317" y="294"/>
                    </a:lnTo>
                    <a:lnTo>
                      <a:pt x="315" y="306"/>
                    </a:lnTo>
                    <a:lnTo>
                      <a:pt x="312" y="317"/>
                    </a:lnTo>
                    <a:lnTo>
                      <a:pt x="310" y="331"/>
                    </a:lnTo>
                    <a:lnTo>
                      <a:pt x="306" y="338"/>
                    </a:lnTo>
                    <a:lnTo>
                      <a:pt x="304" y="346"/>
                    </a:lnTo>
                    <a:lnTo>
                      <a:pt x="300" y="355"/>
                    </a:lnTo>
                    <a:lnTo>
                      <a:pt x="298" y="363"/>
                    </a:lnTo>
                    <a:lnTo>
                      <a:pt x="294" y="369"/>
                    </a:lnTo>
                    <a:lnTo>
                      <a:pt x="291" y="376"/>
                    </a:lnTo>
                    <a:lnTo>
                      <a:pt x="287" y="382"/>
                    </a:lnTo>
                    <a:lnTo>
                      <a:pt x="283" y="388"/>
                    </a:lnTo>
                    <a:lnTo>
                      <a:pt x="277" y="393"/>
                    </a:lnTo>
                    <a:lnTo>
                      <a:pt x="274" y="399"/>
                    </a:lnTo>
                    <a:lnTo>
                      <a:pt x="268" y="405"/>
                    </a:lnTo>
                    <a:lnTo>
                      <a:pt x="264" y="410"/>
                    </a:lnTo>
                    <a:lnTo>
                      <a:pt x="258" y="416"/>
                    </a:lnTo>
                    <a:lnTo>
                      <a:pt x="253" y="422"/>
                    </a:lnTo>
                    <a:lnTo>
                      <a:pt x="247" y="428"/>
                    </a:lnTo>
                    <a:lnTo>
                      <a:pt x="241" y="433"/>
                    </a:lnTo>
                    <a:lnTo>
                      <a:pt x="235" y="437"/>
                    </a:lnTo>
                    <a:lnTo>
                      <a:pt x="230" y="441"/>
                    </a:lnTo>
                    <a:lnTo>
                      <a:pt x="224" y="445"/>
                    </a:lnTo>
                    <a:lnTo>
                      <a:pt x="220" y="447"/>
                    </a:lnTo>
                    <a:lnTo>
                      <a:pt x="215" y="448"/>
                    </a:lnTo>
                    <a:lnTo>
                      <a:pt x="211" y="452"/>
                    </a:lnTo>
                    <a:lnTo>
                      <a:pt x="205" y="454"/>
                    </a:lnTo>
                    <a:lnTo>
                      <a:pt x="199" y="456"/>
                    </a:lnTo>
                    <a:lnTo>
                      <a:pt x="194" y="456"/>
                    </a:lnTo>
                    <a:lnTo>
                      <a:pt x="188" y="458"/>
                    </a:lnTo>
                    <a:lnTo>
                      <a:pt x="184" y="458"/>
                    </a:lnTo>
                    <a:lnTo>
                      <a:pt x="178" y="462"/>
                    </a:lnTo>
                    <a:lnTo>
                      <a:pt x="173" y="462"/>
                    </a:lnTo>
                    <a:lnTo>
                      <a:pt x="167" y="464"/>
                    </a:lnTo>
                    <a:lnTo>
                      <a:pt x="159" y="466"/>
                    </a:lnTo>
                    <a:lnTo>
                      <a:pt x="154" y="469"/>
                    </a:lnTo>
                    <a:lnTo>
                      <a:pt x="148" y="471"/>
                    </a:lnTo>
                    <a:lnTo>
                      <a:pt x="144" y="473"/>
                    </a:lnTo>
                    <a:lnTo>
                      <a:pt x="140" y="477"/>
                    </a:lnTo>
                    <a:lnTo>
                      <a:pt x="137" y="481"/>
                    </a:lnTo>
                    <a:lnTo>
                      <a:pt x="129" y="486"/>
                    </a:lnTo>
                    <a:lnTo>
                      <a:pt x="121" y="496"/>
                    </a:lnTo>
                    <a:lnTo>
                      <a:pt x="114" y="500"/>
                    </a:lnTo>
                    <a:lnTo>
                      <a:pt x="108" y="505"/>
                    </a:lnTo>
                    <a:lnTo>
                      <a:pt x="100" y="511"/>
                    </a:lnTo>
                    <a:lnTo>
                      <a:pt x="95" y="517"/>
                    </a:lnTo>
                    <a:lnTo>
                      <a:pt x="89" y="523"/>
                    </a:lnTo>
                    <a:lnTo>
                      <a:pt x="85" y="528"/>
                    </a:lnTo>
                    <a:lnTo>
                      <a:pt x="79" y="532"/>
                    </a:lnTo>
                    <a:lnTo>
                      <a:pt x="74" y="538"/>
                    </a:lnTo>
                    <a:lnTo>
                      <a:pt x="68" y="542"/>
                    </a:lnTo>
                    <a:lnTo>
                      <a:pt x="62" y="545"/>
                    </a:lnTo>
                    <a:lnTo>
                      <a:pt x="57" y="549"/>
                    </a:lnTo>
                    <a:lnTo>
                      <a:pt x="51" y="553"/>
                    </a:lnTo>
                    <a:lnTo>
                      <a:pt x="43" y="555"/>
                    </a:lnTo>
                    <a:lnTo>
                      <a:pt x="36" y="557"/>
                    </a:lnTo>
                    <a:lnTo>
                      <a:pt x="28" y="561"/>
                    </a:lnTo>
                    <a:lnTo>
                      <a:pt x="19" y="563"/>
                    </a:lnTo>
                    <a:lnTo>
                      <a:pt x="11" y="563"/>
                    </a:lnTo>
                    <a:lnTo>
                      <a:pt x="7" y="561"/>
                    </a:lnTo>
                    <a:lnTo>
                      <a:pt x="1" y="559"/>
                    </a:lnTo>
                    <a:lnTo>
                      <a:pt x="1" y="557"/>
                    </a:lnTo>
                    <a:lnTo>
                      <a:pt x="0" y="553"/>
                    </a:lnTo>
                    <a:lnTo>
                      <a:pt x="1" y="549"/>
                    </a:lnTo>
                    <a:lnTo>
                      <a:pt x="3" y="547"/>
                    </a:lnTo>
                    <a:lnTo>
                      <a:pt x="11" y="545"/>
                    </a:lnTo>
                    <a:lnTo>
                      <a:pt x="19" y="544"/>
                    </a:lnTo>
                    <a:lnTo>
                      <a:pt x="26" y="542"/>
                    </a:lnTo>
                    <a:lnTo>
                      <a:pt x="34" y="540"/>
                    </a:lnTo>
                    <a:lnTo>
                      <a:pt x="39" y="536"/>
                    </a:lnTo>
                    <a:lnTo>
                      <a:pt x="45" y="532"/>
                    </a:lnTo>
                    <a:lnTo>
                      <a:pt x="51" y="528"/>
                    </a:lnTo>
                    <a:lnTo>
                      <a:pt x="55" y="525"/>
                    </a:lnTo>
                    <a:lnTo>
                      <a:pt x="62" y="521"/>
                    </a:lnTo>
                    <a:lnTo>
                      <a:pt x="66" y="515"/>
                    </a:lnTo>
                    <a:lnTo>
                      <a:pt x="72" y="509"/>
                    </a:lnTo>
                    <a:lnTo>
                      <a:pt x="76" y="504"/>
                    </a:lnTo>
                    <a:lnTo>
                      <a:pt x="81" y="498"/>
                    </a:lnTo>
                    <a:lnTo>
                      <a:pt x="85" y="492"/>
                    </a:lnTo>
                    <a:lnTo>
                      <a:pt x="91" y="488"/>
                    </a:lnTo>
                    <a:lnTo>
                      <a:pt x="97" y="481"/>
                    </a:lnTo>
                    <a:lnTo>
                      <a:pt x="102" y="477"/>
                    </a:lnTo>
                    <a:lnTo>
                      <a:pt x="110" y="471"/>
                    </a:lnTo>
                    <a:lnTo>
                      <a:pt x="114" y="467"/>
                    </a:lnTo>
                    <a:lnTo>
                      <a:pt x="119" y="464"/>
                    </a:lnTo>
                    <a:lnTo>
                      <a:pt x="123" y="462"/>
                    </a:lnTo>
                    <a:lnTo>
                      <a:pt x="127" y="458"/>
                    </a:lnTo>
                    <a:lnTo>
                      <a:pt x="133" y="454"/>
                    </a:lnTo>
                    <a:lnTo>
                      <a:pt x="138" y="452"/>
                    </a:lnTo>
                    <a:lnTo>
                      <a:pt x="144" y="450"/>
                    </a:lnTo>
                    <a:lnTo>
                      <a:pt x="150" y="447"/>
                    </a:lnTo>
                    <a:lnTo>
                      <a:pt x="156" y="445"/>
                    </a:lnTo>
                    <a:lnTo>
                      <a:pt x="161" y="443"/>
                    </a:lnTo>
                    <a:lnTo>
                      <a:pt x="167" y="441"/>
                    </a:lnTo>
                    <a:lnTo>
                      <a:pt x="173" y="439"/>
                    </a:lnTo>
                    <a:lnTo>
                      <a:pt x="178" y="437"/>
                    </a:lnTo>
                    <a:lnTo>
                      <a:pt x="184" y="433"/>
                    </a:lnTo>
                    <a:lnTo>
                      <a:pt x="190" y="431"/>
                    </a:lnTo>
                    <a:lnTo>
                      <a:pt x="194" y="429"/>
                    </a:lnTo>
                    <a:lnTo>
                      <a:pt x="199" y="426"/>
                    </a:lnTo>
                    <a:lnTo>
                      <a:pt x="205" y="422"/>
                    </a:lnTo>
                    <a:lnTo>
                      <a:pt x="211" y="420"/>
                    </a:lnTo>
                    <a:lnTo>
                      <a:pt x="215" y="416"/>
                    </a:lnTo>
                    <a:lnTo>
                      <a:pt x="220" y="414"/>
                    </a:lnTo>
                    <a:lnTo>
                      <a:pt x="226" y="410"/>
                    </a:lnTo>
                    <a:lnTo>
                      <a:pt x="232" y="407"/>
                    </a:lnTo>
                    <a:lnTo>
                      <a:pt x="235" y="401"/>
                    </a:lnTo>
                    <a:lnTo>
                      <a:pt x="241" y="395"/>
                    </a:lnTo>
                    <a:lnTo>
                      <a:pt x="245" y="391"/>
                    </a:lnTo>
                    <a:lnTo>
                      <a:pt x="251" y="386"/>
                    </a:lnTo>
                    <a:lnTo>
                      <a:pt x="253" y="382"/>
                    </a:lnTo>
                    <a:lnTo>
                      <a:pt x="256" y="376"/>
                    </a:lnTo>
                    <a:lnTo>
                      <a:pt x="260" y="370"/>
                    </a:lnTo>
                    <a:lnTo>
                      <a:pt x="262" y="365"/>
                    </a:lnTo>
                    <a:lnTo>
                      <a:pt x="266" y="359"/>
                    </a:lnTo>
                    <a:lnTo>
                      <a:pt x="268" y="353"/>
                    </a:lnTo>
                    <a:lnTo>
                      <a:pt x="270" y="346"/>
                    </a:lnTo>
                    <a:lnTo>
                      <a:pt x="272" y="340"/>
                    </a:lnTo>
                    <a:lnTo>
                      <a:pt x="274" y="332"/>
                    </a:lnTo>
                    <a:lnTo>
                      <a:pt x="275" y="327"/>
                    </a:lnTo>
                    <a:lnTo>
                      <a:pt x="279" y="319"/>
                    </a:lnTo>
                    <a:lnTo>
                      <a:pt x="281" y="313"/>
                    </a:lnTo>
                    <a:lnTo>
                      <a:pt x="283" y="302"/>
                    </a:lnTo>
                    <a:lnTo>
                      <a:pt x="285" y="291"/>
                    </a:lnTo>
                    <a:lnTo>
                      <a:pt x="287" y="281"/>
                    </a:lnTo>
                    <a:lnTo>
                      <a:pt x="289" y="272"/>
                    </a:lnTo>
                    <a:lnTo>
                      <a:pt x="289" y="262"/>
                    </a:lnTo>
                    <a:lnTo>
                      <a:pt x="289" y="253"/>
                    </a:lnTo>
                    <a:lnTo>
                      <a:pt x="289" y="243"/>
                    </a:lnTo>
                    <a:lnTo>
                      <a:pt x="287" y="234"/>
                    </a:lnTo>
                    <a:lnTo>
                      <a:pt x="287" y="224"/>
                    </a:lnTo>
                    <a:lnTo>
                      <a:pt x="285" y="215"/>
                    </a:lnTo>
                    <a:lnTo>
                      <a:pt x="283" y="205"/>
                    </a:lnTo>
                    <a:lnTo>
                      <a:pt x="283" y="195"/>
                    </a:lnTo>
                    <a:lnTo>
                      <a:pt x="281" y="186"/>
                    </a:lnTo>
                    <a:lnTo>
                      <a:pt x="281" y="175"/>
                    </a:lnTo>
                    <a:lnTo>
                      <a:pt x="281" y="163"/>
                    </a:lnTo>
                    <a:lnTo>
                      <a:pt x="281" y="152"/>
                    </a:lnTo>
                    <a:lnTo>
                      <a:pt x="281" y="142"/>
                    </a:lnTo>
                    <a:lnTo>
                      <a:pt x="281" y="133"/>
                    </a:lnTo>
                    <a:lnTo>
                      <a:pt x="281" y="123"/>
                    </a:lnTo>
                    <a:lnTo>
                      <a:pt x="283" y="116"/>
                    </a:lnTo>
                    <a:lnTo>
                      <a:pt x="283" y="106"/>
                    </a:lnTo>
                    <a:lnTo>
                      <a:pt x="283" y="98"/>
                    </a:lnTo>
                    <a:lnTo>
                      <a:pt x="283" y="91"/>
                    </a:lnTo>
                    <a:lnTo>
                      <a:pt x="285" y="83"/>
                    </a:lnTo>
                    <a:lnTo>
                      <a:pt x="285" y="74"/>
                    </a:lnTo>
                    <a:lnTo>
                      <a:pt x="285" y="66"/>
                    </a:lnTo>
                    <a:lnTo>
                      <a:pt x="285" y="57"/>
                    </a:lnTo>
                    <a:lnTo>
                      <a:pt x="285" y="49"/>
                    </a:lnTo>
                    <a:lnTo>
                      <a:pt x="283" y="41"/>
                    </a:lnTo>
                    <a:lnTo>
                      <a:pt x="283" y="32"/>
                    </a:lnTo>
                    <a:lnTo>
                      <a:pt x="279" y="24"/>
                    </a:lnTo>
                    <a:lnTo>
                      <a:pt x="277" y="15"/>
                    </a:lnTo>
                    <a:lnTo>
                      <a:pt x="275" y="9"/>
                    </a:lnTo>
                    <a:lnTo>
                      <a:pt x="277" y="5"/>
                    </a:lnTo>
                    <a:lnTo>
                      <a:pt x="279" y="2"/>
                    </a:lnTo>
                    <a:lnTo>
                      <a:pt x="283" y="0"/>
                    </a:lnTo>
                    <a:lnTo>
                      <a:pt x="287" y="0"/>
                    </a:lnTo>
                    <a:lnTo>
                      <a:pt x="291" y="2"/>
                    </a:lnTo>
                    <a:lnTo>
                      <a:pt x="294" y="3"/>
                    </a:lnTo>
                    <a:lnTo>
                      <a:pt x="298" y="9"/>
                    </a:lnTo>
                    <a:lnTo>
                      <a:pt x="29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2" name="Freeform 134"/>
              <p:cNvSpPr>
                <a:spLocks/>
              </p:cNvSpPr>
              <p:nvPr/>
            </p:nvSpPr>
            <p:spPr bwMode="auto">
              <a:xfrm>
                <a:off x="2871" y="1896"/>
                <a:ext cx="132" cy="252"/>
              </a:xfrm>
              <a:custGeom>
                <a:avLst/>
                <a:gdLst>
                  <a:gd name="T0" fmla="*/ 245 w 262"/>
                  <a:gd name="T1" fmla="*/ 31 h 504"/>
                  <a:gd name="T2" fmla="*/ 249 w 262"/>
                  <a:gd name="T3" fmla="*/ 63 h 504"/>
                  <a:gd name="T4" fmla="*/ 255 w 262"/>
                  <a:gd name="T5" fmla="*/ 92 h 504"/>
                  <a:gd name="T6" fmla="*/ 259 w 262"/>
                  <a:gd name="T7" fmla="*/ 122 h 504"/>
                  <a:gd name="T8" fmla="*/ 262 w 262"/>
                  <a:gd name="T9" fmla="*/ 152 h 504"/>
                  <a:gd name="T10" fmla="*/ 261 w 262"/>
                  <a:gd name="T11" fmla="*/ 190 h 504"/>
                  <a:gd name="T12" fmla="*/ 253 w 262"/>
                  <a:gd name="T13" fmla="*/ 232 h 504"/>
                  <a:gd name="T14" fmla="*/ 238 w 262"/>
                  <a:gd name="T15" fmla="*/ 268 h 504"/>
                  <a:gd name="T16" fmla="*/ 215 w 262"/>
                  <a:gd name="T17" fmla="*/ 301 h 504"/>
                  <a:gd name="T18" fmla="*/ 186 w 262"/>
                  <a:gd name="T19" fmla="*/ 333 h 504"/>
                  <a:gd name="T20" fmla="*/ 154 w 262"/>
                  <a:gd name="T21" fmla="*/ 363 h 504"/>
                  <a:gd name="T22" fmla="*/ 139 w 262"/>
                  <a:gd name="T23" fmla="*/ 373 h 504"/>
                  <a:gd name="T24" fmla="*/ 120 w 262"/>
                  <a:gd name="T25" fmla="*/ 388 h 504"/>
                  <a:gd name="T26" fmla="*/ 106 w 262"/>
                  <a:gd name="T27" fmla="*/ 396 h 504"/>
                  <a:gd name="T28" fmla="*/ 93 w 262"/>
                  <a:gd name="T29" fmla="*/ 405 h 504"/>
                  <a:gd name="T30" fmla="*/ 78 w 262"/>
                  <a:gd name="T31" fmla="*/ 415 h 504"/>
                  <a:gd name="T32" fmla="*/ 61 w 262"/>
                  <a:gd name="T33" fmla="*/ 426 h 504"/>
                  <a:gd name="T34" fmla="*/ 46 w 262"/>
                  <a:gd name="T35" fmla="*/ 440 h 504"/>
                  <a:gd name="T36" fmla="*/ 34 w 262"/>
                  <a:gd name="T37" fmla="*/ 453 h 504"/>
                  <a:gd name="T38" fmla="*/ 25 w 262"/>
                  <a:gd name="T39" fmla="*/ 470 h 504"/>
                  <a:gd name="T40" fmla="*/ 19 w 262"/>
                  <a:gd name="T41" fmla="*/ 491 h 504"/>
                  <a:gd name="T42" fmla="*/ 9 w 262"/>
                  <a:gd name="T43" fmla="*/ 502 h 504"/>
                  <a:gd name="T44" fmla="*/ 0 w 262"/>
                  <a:gd name="T45" fmla="*/ 500 h 504"/>
                  <a:gd name="T46" fmla="*/ 2 w 262"/>
                  <a:gd name="T47" fmla="*/ 481 h 504"/>
                  <a:gd name="T48" fmla="*/ 7 w 262"/>
                  <a:gd name="T49" fmla="*/ 457 h 504"/>
                  <a:gd name="T50" fmla="*/ 17 w 262"/>
                  <a:gd name="T51" fmla="*/ 436 h 504"/>
                  <a:gd name="T52" fmla="*/ 30 w 262"/>
                  <a:gd name="T53" fmla="*/ 417 h 504"/>
                  <a:gd name="T54" fmla="*/ 47 w 262"/>
                  <a:gd name="T55" fmla="*/ 400 h 504"/>
                  <a:gd name="T56" fmla="*/ 68 w 262"/>
                  <a:gd name="T57" fmla="*/ 386 h 504"/>
                  <a:gd name="T58" fmla="*/ 82 w 262"/>
                  <a:gd name="T59" fmla="*/ 377 h 504"/>
                  <a:gd name="T60" fmla="*/ 95 w 262"/>
                  <a:gd name="T61" fmla="*/ 371 h 504"/>
                  <a:gd name="T62" fmla="*/ 108 w 262"/>
                  <a:gd name="T63" fmla="*/ 365 h 504"/>
                  <a:gd name="T64" fmla="*/ 124 w 262"/>
                  <a:gd name="T65" fmla="*/ 358 h 504"/>
                  <a:gd name="T66" fmla="*/ 137 w 262"/>
                  <a:gd name="T67" fmla="*/ 350 h 504"/>
                  <a:gd name="T68" fmla="*/ 162 w 262"/>
                  <a:gd name="T69" fmla="*/ 329 h 504"/>
                  <a:gd name="T70" fmla="*/ 186 w 262"/>
                  <a:gd name="T71" fmla="*/ 299 h 504"/>
                  <a:gd name="T72" fmla="*/ 209 w 262"/>
                  <a:gd name="T73" fmla="*/ 270 h 504"/>
                  <a:gd name="T74" fmla="*/ 222 w 262"/>
                  <a:gd name="T75" fmla="*/ 238 h 504"/>
                  <a:gd name="T76" fmla="*/ 232 w 262"/>
                  <a:gd name="T77" fmla="*/ 202 h 504"/>
                  <a:gd name="T78" fmla="*/ 236 w 262"/>
                  <a:gd name="T79" fmla="*/ 164 h 504"/>
                  <a:gd name="T80" fmla="*/ 234 w 262"/>
                  <a:gd name="T81" fmla="*/ 131 h 504"/>
                  <a:gd name="T82" fmla="*/ 232 w 262"/>
                  <a:gd name="T83" fmla="*/ 101 h 504"/>
                  <a:gd name="T84" fmla="*/ 230 w 262"/>
                  <a:gd name="T85" fmla="*/ 73 h 504"/>
                  <a:gd name="T86" fmla="*/ 228 w 262"/>
                  <a:gd name="T87" fmla="*/ 42 h 504"/>
                  <a:gd name="T88" fmla="*/ 228 w 262"/>
                  <a:gd name="T89" fmla="*/ 8 h 504"/>
                  <a:gd name="T90" fmla="*/ 241 w 262"/>
                  <a:gd name="T9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504">
                    <a:moveTo>
                      <a:pt x="245" y="8"/>
                    </a:moveTo>
                    <a:lnTo>
                      <a:pt x="245" y="19"/>
                    </a:lnTo>
                    <a:lnTo>
                      <a:pt x="245" y="31"/>
                    </a:lnTo>
                    <a:lnTo>
                      <a:pt x="245" y="42"/>
                    </a:lnTo>
                    <a:lnTo>
                      <a:pt x="249" y="52"/>
                    </a:lnTo>
                    <a:lnTo>
                      <a:pt x="249" y="63"/>
                    </a:lnTo>
                    <a:lnTo>
                      <a:pt x="251" y="73"/>
                    </a:lnTo>
                    <a:lnTo>
                      <a:pt x="253" y="82"/>
                    </a:lnTo>
                    <a:lnTo>
                      <a:pt x="255" y="92"/>
                    </a:lnTo>
                    <a:lnTo>
                      <a:pt x="257" y="101"/>
                    </a:lnTo>
                    <a:lnTo>
                      <a:pt x="259" y="111"/>
                    </a:lnTo>
                    <a:lnTo>
                      <a:pt x="259" y="122"/>
                    </a:lnTo>
                    <a:lnTo>
                      <a:pt x="261" y="131"/>
                    </a:lnTo>
                    <a:lnTo>
                      <a:pt x="262" y="141"/>
                    </a:lnTo>
                    <a:lnTo>
                      <a:pt x="262" y="152"/>
                    </a:lnTo>
                    <a:lnTo>
                      <a:pt x="262" y="164"/>
                    </a:lnTo>
                    <a:lnTo>
                      <a:pt x="262" y="177"/>
                    </a:lnTo>
                    <a:lnTo>
                      <a:pt x="261" y="190"/>
                    </a:lnTo>
                    <a:lnTo>
                      <a:pt x="259" y="206"/>
                    </a:lnTo>
                    <a:lnTo>
                      <a:pt x="257" y="219"/>
                    </a:lnTo>
                    <a:lnTo>
                      <a:pt x="253" y="232"/>
                    </a:lnTo>
                    <a:lnTo>
                      <a:pt x="247" y="246"/>
                    </a:lnTo>
                    <a:lnTo>
                      <a:pt x="243" y="257"/>
                    </a:lnTo>
                    <a:lnTo>
                      <a:pt x="238" y="268"/>
                    </a:lnTo>
                    <a:lnTo>
                      <a:pt x="230" y="280"/>
                    </a:lnTo>
                    <a:lnTo>
                      <a:pt x="222" y="291"/>
                    </a:lnTo>
                    <a:lnTo>
                      <a:pt x="215" y="301"/>
                    </a:lnTo>
                    <a:lnTo>
                      <a:pt x="205" y="312"/>
                    </a:lnTo>
                    <a:lnTo>
                      <a:pt x="198" y="324"/>
                    </a:lnTo>
                    <a:lnTo>
                      <a:pt x="186" y="333"/>
                    </a:lnTo>
                    <a:lnTo>
                      <a:pt x="177" y="343"/>
                    </a:lnTo>
                    <a:lnTo>
                      <a:pt x="165" y="352"/>
                    </a:lnTo>
                    <a:lnTo>
                      <a:pt x="154" y="363"/>
                    </a:lnTo>
                    <a:lnTo>
                      <a:pt x="148" y="365"/>
                    </a:lnTo>
                    <a:lnTo>
                      <a:pt x="143" y="369"/>
                    </a:lnTo>
                    <a:lnTo>
                      <a:pt x="139" y="373"/>
                    </a:lnTo>
                    <a:lnTo>
                      <a:pt x="135" y="377"/>
                    </a:lnTo>
                    <a:lnTo>
                      <a:pt x="127" y="383"/>
                    </a:lnTo>
                    <a:lnTo>
                      <a:pt x="120" y="388"/>
                    </a:lnTo>
                    <a:lnTo>
                      <a:pt x="116" y="392"/>
                    </a:lnTo>
                    <a:lnTo>
                      <a:pt x="112" y="394"/>
                    </a:lnTo>
                    <a:lnTo>
                      <a:pt x="106" y="396"/>
                    </a:lnTo>
                    <a:lnTo>
                      <a:pt x="103" y="400"/>
                    </a:lnTo>
                    <a:lnTo>
                      <a:pt x="99" y="402"/>
                    </a:lnTo>
                    <a:lnTo>
                      <a:pt x="93" y="405"/>
                    </a:lnTo>
                    <a:lnTo>
                      <a:pt x="89" y="407"/>
                    </a:lnTo>
                    <a:lnTo>
                      <a:pt x="85" y="411"/>
                    </a:lnTo>
                    <a:lnTo>
                      <a:pt x="78" y="415"/>
                    </a:lnTo>
                    <a:lnTo>
                      <a:pt x="72" y="419"/>
                    </a:lnTo>
                    <a:lnTo>
                      <a:pt x="66" y="422"/>
                    </a:lnTo>
                    <a:lnTo>
                      <a:pt x="61" y="426"/>
                    </a:lnTo>
                    <a:lnTo>
                      <a:pt x="55" y="430"/>
                    </a:lnTo>
                    <a:lnTo>
                      <a:pt x="49" y="434"/>
                    </a:lnTo>
                    <a:lnTo>
                      <a:pt x="46" y="440"/>
                    </a:lnTo>
                    <a:lnTo>
                      <a:pt x="42" y="443"/>
                    </a:lnTo>
                    <a:lnTo>
                      <a:pt x="38" y="449"/>
                    </a:lnTo>
                    <a:lnTo>
                      <a:pt x="34" y="453"/>
                    </a:lnTo>
                    <a:lnTo>
                      <a:pt x="30" y="459"/>
                    </a:lnTo>
                    <a:lnTo>
                      <a:pt x="27" y="464"/>
                    </a:lnTo>
                    <a:lnTo>
                      <a:pt x="25" y="470"/>
                    </a:lnTo>
                    <a:lnTo>
                      <a:pt x="21" y="476"/>
                    </a:lnTo>
                    <a:lnTo>
                      <a:pt x="19" y="483"/>
                    </a:lnTo>
                    <a:lnTo>
                      <a:pt x="19" y="491"/>
                    </a:lnTo>
                    <a:lnTo>
                      <a:pt x="17" y="497"/>
                    </a:lnTo>
                    <a:lnTo>
                      <a:pt x="13" y="500"/>
                    </a:lnTo>
                    <a:lnTo>
                      <a:pt x="9" y="502"/>
                    </a:lnTo>
                    <a:lnTo>
                      <a:pt x="6" y="504"/>
                    </a:lnTo>
                    <a:lnTo>
                      <a:pt x="2" y="502"/>
                    </a:lnTo>
                    <a:lnTo>
                      <a:pt x="0" y="500"/>
                    </a:lnTo>
                    <a:lnTo>
                      <a:pt x="0" y="495"/>
                    </a:lnTo>
                    <a:lnTo>
                      <a:pt x="0" y="491"/>
                    </a:lnTo>
                    <a:lnTo>
                      <a:pt x="2" y="481"/>
                    </a:lnTo>
                    <a:lnTo>
                      <a:pt x="2" y="472"/>
                    </a:lnTo>
                    <a:lnTo>
                      <a:pt x="6" y="464"/>
                    </a:lnTo>
                    <a:lnTo>
                      <a:pt x="7" y="457"/>
                    </a:lnTo>
                    <a:lnTo>
                      <a:pt x="9" y="449"/>
                    </a:lnTo>
                    <a:lnTo>
                      <a:pt x="13" y="441"/>
                    </a:lnTo>
                    <a:lnTo>
                      <a:pt x="17" y="436"/>
                    </a:lnTo>
                    <a:lnTo>
                      <a:pt x="21" y="428"/>
                    </a:lnTo>
                    <a:lnTo>
                      <a:pt x="25" y="422"/>
                    </a:lnTo>
                    <a:lnTo>
                      <a:pt x="30" y="417"/>
                    </a:lnTo>
                    <a:lnTo>
                      <a:pt x="36" y="411"/>
                    </a:lnTo>
                    <a:lnTo>
                      <a:pt x="42" y="405"/>
                    </a:lnTo>
                    <a:lnTo>
                      <a:pt x="47" y="400"/>
                    </a:lnTo>
                    <a:lnTo>
                      <a:pt x="53" y="394"/>
                    </a:lnTo>
                    <a:lnTo>
                      <a:pt x="61" y="390"/>
                    </a:lnTo>
                    <a:lnTo>
                      <a:pt x="68" y="386"/>
                    </a:lnTo>
                    <a:lnTo>
                      <a:pt x="72" y="383"/>
                    </a:lnTo>
                    <a:lnTo>
                      <a:pt x="78" y="381"/>
                    </a:lnTo>
                    <a:lnTo>
                      <a:pt x="82" y="377"/>
                    </a:lnTo>
                    <a:lnTo>
                      <a:pt x="87" y="375"/>
                    </a:lnTo>
                    <a:lnTo>
                      <a:pt x="91" y="373"/>
                    </a:lnTo>
                    <a:lnTo>
                      <a:pt x="95" y="371"/>
                    </a:lnTo>
                    <a:lnTo>
                      <a:pt x="101" y="369"/>
                    </a:lnTo>
                    <a:lnTo>
                      <a:pt x="105" y="367"/>
                    </a:lnTo>
                    <a:lnTo>
                      <a:pt x="108" y="365"/>
                    </a:lnTo>
                    <a:lnTo>
                      <a:pt x="114" y="362"/>
                    </a:lnTo>
                    <a:lnTo>
                      <a:pt x="118" y="360"/>
                    </a:lnTo>
                    <a:lnTo>
                      <a:pt x="124" y="358"/>
                    </a:lnTo>
                    <a:lnTo>
                      <a:pt x="127" y="354"/>
                    </a:lnTo>
                    <a:lnTo>
                      <a:pt x="131" y="352"/>
                    </a:lnTo>
                    <a:lnTo>
                      <a:pt x="137" y="350"/>
                    </a:lnTo>
                    <a:lnTo>
                      <a:pt x="141" y="348"/>
                    </a:lnTo>
                    <a:lnTo>
                      <a:pt x="152" y="337"/>
                    </a:lnTo>
                    <a:lnTo>
                      <a:pt x="162" y="329"/>
                    </a:lnTo>
                    <a:lnTo>
                      <a:pt x="171" y="320"/>
                    </a:lnTo>
                    <a:lnTo>
                      <a:pt x="181" y="310"/>
                    </a:lnTo>
                    <a:lnTo>
                      <a:pt x="186" y="299"/>
                    </a:lnTo>
                    <a:lnTo>
                      <a:pt x="194" y="289"/>
                    </a:lnTo>
                    <a:lnTo>
                      <a:pt x="202" y="280"/>
                    </a:lnTo>
                    <a:lnTo>
                      <a:pt x="209" y="270"/>
                    </a:lnTo>
                    <a:lnTo>
                      <a:pt x="213" y="259"/>
                    </a:lnTo>
                    <a:lnTo>
                      <a:pt x="219" y="249"/>
                    </a:lnTo>
                    <a:lnTo>
                      <a:pt x="222" y="238"/>
                    </a:lnTo>
                    <a:lnTo>
                      <a:pt x="226" y="227"/>
                    </a:lnTo>
                    <a:lnTo>
                      <a:pt x="230" y="215"/>
                    </a:lnTo>
                    <a:lnTo>
                      <a:pt x="232" y="202"/>
                    </a:lnTo>
                    <a:lnTo>
                      <a:pt x="234" y="190"/>
                    </a:lnTo>
                    <a:lnTo>
                      <a:pt x="236" y="177"/>
                    </a:lnTo>
                    <a:lnTo>
                      <a:pt x="236" y="164"/>
                    </a:lnTo>
                    <a:lnTo>
                      <a:pt x="236" y="152"/>
                    </a:lnTo>
                    <a:lnTo>
                      <a:pt x="234" y="141"/>
                    </a:lnTo>
                    <a:lnTo>
                      <a:pt x="234" y="131"/>
                    </a:lnTo>
                    <a:lnTo>
                      <a:pt x="234" y="122"/>
                    </a:lnTo>
                    <a:lnTo>
                      <a:pt x="234" y="111"/>
                    </a:lnTo>
                    <a:lnTo>
                      <a:pt x="232" y="101"/>
                    </a:lnTo>
                    <a:lnTo>
                      <a:pt x="232" y="92"/>
                    </a:lnTo>
                    <a:lnTo>
                      <a:pt x="230" y="82"/>
                    </a:lnTo>
                    <a:lnTo>
                      <a:pt x="230" y="73"/>
                    </a:lnTo>
                    <a:lnTo>
                      <a:pt x="230" y="63"/>
                    </a:lnTo>
                    <a:lnTo>
                      <a:pt x="228" y="52"/>
                    </a:lnTo>
                    <a:lnTo>
                      <a:pt x="228" y="42"/>
                    </a:lnTo>
                    <a:lnTo>
                      <a:pt x="228" y="31"/>
                    </a:lnTo>
                    <a:lnTo>
                      <a:pt x="228" y="19"/>
                    </a:lnTo>
                    <a:lnTo>
                      <a:pt x="228" y="8"/>
                    </a:lnTo>
                    <a:lnTo>
                      <a:pt x="230" y="0"/>
                    </a:lnTo>
                    <a:lnTo>
                      <a:pt x="236" y="0"/>
                    </a:lnTo>
                    <a:lnTo>
                      <a:pt x="241" y="0"/>
                    </a:lnTo>
                    <a:lnTo>
                      <a:pt x="245" y="8"/>
                    </a:lnTo>
                    <a:lnTo>
                      <a:pt x="24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3" name="Freeform 135"/>
              <p:cNvSpPr>
                <a:spLocks/>
              </p:cNvSpPr>
              <p:nvPr/>
            </p:nvSpPr>
            <p:spPr bwMode="auto">
              <a:xfrm>
                <a:off x="2790" y="1850"/>
                <a:ext cx="81" cy="98"/>
              </a:xfrm>
              <a:custGeom>
                <a:avLst/>
                <a:gdLst>
                  <a:gd name="T0" fmla="*/ 152 w 164"/>
                  <a:gd name="T1" fmla="*/ 17 h 198"/>
                  <a:gd name="T2" fmla="*/ 137 w 164"/>
                  <a:gd name="T3" fmla="*/ 21 h 198"/>
                  <a:gd name="T4" fmla="*/ 122 w 164"/>
                  <a:gd name="T5" fmla="*/ 23 h 198"/>
                  <a:gd name="T6" fmla="*/ 109 w 164"/>
                  <a:gd name="T7" fmla="*/ 27 h 198"/>
                  <a:gd name="T8" fmla="*/ 93 w 164"/>
                  <a:gd name="T9" fmla="*/ 29 h 198"/>
                  <a:gd name="T10" fmla="*/ 80 w 164"/>
                  <a:gd name="T11" fmla="*/ 34 h 198"/>
                  <a:gd name="T12" fmla="*/ 69 w 164"/>
                  <a:gd name="T13" fmla="*/ 42 h 198"/>
                  <a:gd name="T14" fmla="*/ 57 w 164"/>
                  <a:gd name="T15" fmla="*/ 53 h 198"/>
                  <a:gd name="T16" fmla="*/ 46 w 164"/>
                  <a:gd name="T17" fmla="*/ 67 h 198"/>
                  <a:gd name="T18" fmla="*/ 38 w 164"/>
                  <a:gd name="T19" fmla="*/ 80 h 198"/>
                  <a:gd name="T20" fmla="*/ 33 w 164"/>
                  <a:gd name="T21" fmla="*/ 95 h 198"/>
                  <a:gd name="T22" fmla="*/ 27 w 164"/>
                  <a:gd name="T23" fmla="*/ 112 h 198"/>
                  <a:gd name="T24" fmla="*/ 23 w 164"/>
                  <a:gd name="T25" fmla="*/ 127 h 198"/>
                  <a:gd name="T26" fmla="*/ 21 w 164"/>
                  <a:gd name="T27" fmla="*/ 145 h 198"/>
                  <a:gd name="T28" fmla="*/ 19 w 164"/>
                  <a:gd name="T29" fmla="*/ 162 h 198"/>
                  <a:gd name="T30" fmla="*/ 19 w 164"/>
                  <a:gd name="T31" fmla="*/ 181 h 198"/>
                  <a:gd name="T32" fmla="*/ 17 w 164"/>
                  <a:gd name="T33" fmla="*/ 192 h 198"/>
                  <a:gd name="T34" fmla="*/ 14 w 164"/>
                  <a:gd name="T35" fmla="*/ 198 h 198"/>
                  <a:gd name="T36" fmla="*/ 6 w 164"/>
                  <a:gd name="T37" fmla="*/ 198 h 198"/>
                  <a:gd name="T38" fmla="*/ 2 w 164"/>
                  <a:gd name="T39" fmla="*/ 192 h 198"/>
                  <a:gd name="T40" fmla="*/ 0 w 164"/>
                  <a:gd name="T41" fmla="*/ 179 h 198"/>
                  <a:gd name="T42" fmla="*/ 0 w 164"/>
                  <a:gd name="T43" fmla="*/ 160 h 198"/>
                  <a:gd name="T44" fmla="*/ 0 w 164"/>
                  <a:gd name="T45" fmla="*/ 139 h 198"/>
                  <a:gd name="T46" fmla="*/ 2 w 164"/>
                  <a:gd name="T47" fmla="*/ 120 h 198"/>
                  <a:gd name="T48" fmla="*/ 4 w 164"/>
                  <a:gd name="T49" fmla="*/ 101 h 198"/>
                  <a:gd name="T50" fmla="*/ 8 w 164"/>
                  <a:gd name="T51" fmla="*/ 82 h 198"/>
                  <a:gd name="T52" fmla="*/ 14 w 164"/>
                  <a:gd name="T53" fmla="*/ 65 h 198"/>
                  <a:gd name="T54" fmla="*/ 23 w 164"/>
                  <a:gd name="T55" fmla="*/ 50 h 198"/>
                  <a:gd name="T56" fmla="*/ 35 w 164"/>
                  <a:gd name="T57" fmla="*/ 34 h 198"/>
                  <a:gd name="T58" fmla="*/ 48 w 164"/>
                  <a:gd name="T59" fmla="*/ 23 h 198"/>
                  <a:gd name="T60" fmla="*/ 61 w 164"/>
                  <a:gd name="T61" fmla="*/ 15 h 198"/>
                  <a:gd name="T62" fmla="*/ 76 w 164"/>
                  <a:gd name="T63" fmla="*/ 11 h 198"/>
                  <a:gd name="T64" fmla="*/ 93 w 164"/>
                  <a:gd name="T65" fmla="*/ 10 h 198"/>
                  <a:gd name="T66" fmla="*/ 109 w 164"/>
                  <a:gd name="T67" fmla="*/ 8 h 198"/>
                  <a:gd name="T68" fmla="*/ 128 w 164"/>
                  <a:gd name="T69" fmla="*/ 6 h 198"/>
                  <a:gd name="T70" fmla="*/ 145 w 164"/>
                  <a:gd name="T71" fmla="*/ 2 h 198"/>
                  <a:gd name="T72" fmla="*/ 160 w 164"/>
                  <a:gd name="T73" fmla="*/ 0 h 198"/>
                  <a:gd name="T74" fmla="*/ 164 w 164"/>
                  <a:gd name="T75" fmla="*/ 10 h 198"/>
                  <a:gd name="T76" fmla="*/ 160 w 164"/>
                  <a:gd name="T77"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98">
                    <a:moveTo>
                      <a:pt x="160" y="15"/>
                    </a:moveTo>
                    <a:lnTo>
                      <a:pt x="152" y="17"/>
                    </a:lnTo>
                    <a:lnTo>
                      <a:pt x="145" y="19"/>
                    </a:lnTo>
                    <a:lnTo>
                      <a:pt x="137" y="21"/>
                    </a:lnTo>
                    <a:lnTo>
                      <a:pt x="130" y="23"/>
                    </a:lnTo>
                    <a:lnTo>
                      <a:pt x="122" y="23"/>
                    </a:lnTo>
                    <a:lnTo>
                      <a:pt x="114" y="25"/>
                    </a:lnTo>
                    <a:lnTo>
                      <a:pt x="109" y="27"/>
                    </a:lnTo>
                    <a:lnTo>
                      <a:pt x="101" y="29"/>
                    </a:lnTo>
                    <a:lnTo>
                      <a:pt x="93" y="29"/>
                    </a:lnTo>
                    <a:lnTo>
                      <a:pt x="86" y="30"/>
                    </a:lnTo>
                    <a:lnTo>
                      <a:pt x="80" y="34"/>
                    </a:lnTo>
                    <a:lnTo>
                      <a:pt x="74" y="38"/>
                    </a:lnTo>
                    <a:lnTo>
                      <a:pt x="69" y="42"/>
                    </a:lnTo>
                    <a:lnTo>
                      <a:pt x="63" y="48"/>
                    </a:lnTo>
                    <a:lnTo>
                      <a:pt x="57" y="53"/>
                    </a:lnTo>
                    <a:lnTo>
                      <a:pt x="54" y="59"/>
                    </a:lnTo>
                    <a:lnTo>
                      <a:pt x="46" y="67"/>
                    </a:lnTo>
                    <a:lnTo>
                      <a:pt x="42" y="72"/>
                    </a:lnTo>
                    <a:lnTo>
                      <a:pt x="38" y="80"/>
                    </a:lnTo>
                    <a:lnTo>
                      <a:pt x="35" y="88"/>
                    </a:lnTo>
                    <a:lnTo>
                      <a:pt x="33" y="95"/>
                    </a:lnTo>
                    <a:lnTo>
                      <a:pt x="29" y="105"/>
                    </a:lnTo>
                    <a:lnTo>
                      <a:pt x="27" y="112"/>
                    </a:lnTo>
                    <a:lnTo>
                      <a:pt x="25" y="120"/>
                    </a:lnTo>
                    <a:lnTo>
                      <a:pt x="23" y="127"/>
                    </a:lnTo>
                    <a:lnTo>
                      <a:pt x="21" y="137"/>
                    </a:lnTo>
                    <a:lnTo>
                      <a:pt x="21" y="145"/>
                    </a:lnTo>
                    <a:lnTo>
                      <a:pt x="21" y="154"/>
                    </a:lnTo>
                    <a:lnTo>
                      <a:pt x="19" y="162"/>
                    </a:lnTo>
                    <a:lnTo>
                      <a:pt x="19" y="171"/>
                    </a:lnTo>
                    <a:lnTo>
                      <a:pt x="19" y="181"/>
                    </a:lnTo>
                    <a:lnTo>
                      <a:pt x="19" y="188"/>
                    </a:lnTo>
                    <a:lnTo>
                      <a:pt x="17" y="192"/>
                    </a:lnTo>
                    <a:lnTo>
                      <a:pt x="17" y="196"/>
                    </a:lnTo>
                    <a:lnTo>
                      <a:pt x="14" y="198"/>
                    </a:lnTo>
                    <a:lnTo>
                      <a:pt x="10" y="198"/>
                    </a:lnTo>
                    <a:lnTo>
                      <a:pt x="6" y="198"/>
                    </a:lnTo>
                    <a:lnTo>
                      <a:pt x="4" y="196"/>
                    </a:lnTo>
                    <a:lnTo>
                      <a:pt x="2" y="192"/>
                    </a:lnTo>
                    <a:lnTo>
                      <a:pt x="2" y="188"/>
                    </a:lnTo>
                    <a:lnTo>
                      <a:pt x="0" y="179"/>
                    </a:lnTo>
                    <a:lnTo>
                      <a:pt x="0" y="169"/>
                    </a:lnTo>
                    <a:lnTo>
                      <a:pt x="0" y="160"/>
                    </a:lnTo>
                    <a:lnTo>
                      <a:pt x="0" y="148"/>
                    </a:lnTo>
                    <a:lnTo>
                      <a:pt x="0" y="139"/>
                    </a:lnTo>
                    <a:lnTo>
                      <a:pt x="0" y="129"/>
                    </a:lnTo>
                    <a:lnTo>
                      <a:pt x="2" y="120"/>
                    </a:lnTo>
                    <a:lnTo>
                      <a:pt x="2" y="110"/>
                    </a:lnTo>
                    <a:lnTo>
                      <a:pt x="4" y="101"/>
                    </a:lnTo>
                    <a:lnTo>
                      <a:pt x="6" y="91"/>
                    </a:lnTo>
                    <a:lnTo>
                      <a:pt x="8" y="82"/>
                    </a:lnTo>
                    <a:lnTo>
                      <a:pt x="10" y="74"/>
                    </a:lnTo>
                    <a:lnTo>
                      <a:pt x="14" y="65"/>
                    </a:lnTo>
                    <a:lnTo>
                      <a:pt x="17" y="57"/>
                    </a:lnTo>
                    <a:lnTo>
                      <a:pt x="23" y="50"/>
                    </a:lnTo>
                    <a:lnTo>
                      <a:pt x="29" y="42"/>
                    </a:lnTo>
                    <a:lnTo>
                      <a:pt x="35" y="34"/>
                    </a:lnTo>
                    <a:lnTo>
                      <a:pt x="40" y="27"/>
                    </a:lnTo>
                    <a:lnTo>
                      <a:pt x="48" y="23"/>
                    </a:lnTo>
                    <a:lnTo>
                      <a:pt x="55" y="19"/>
                    </a:lnTo>
                    <a:lnTo>
                      <a:pt x="61" y="15"/>
                    </a:lnTo>
                    <a:lnTo>
                      <a:pt x="69" y="13"/>
                    </a:lnTo>
                    <a:lnTo>
                      <a:pt x="76" y="11"/>
                    </a:lnTo>
                    <a:lnTo>
                      <a:pt x="86" y="11"/>
                    </a:lnTo>
                    <a:lnTo>
                      <a:pt x="93" y="10"/>
                    </a:lnTo>
                    <a:lnTo>
                      <a:pt x="101" y="10"/>
                    </a:lnTo>
                    <a:lnTo>
                      <a:pt x="109" y="8"/>
                    </a:lnTo>
                    <a:lnTo>
                      <a:pt x="118" y="8"/>
                    </a:lnTo>
                    <a:lnTo>
                      <a:pt x="128" y="6"/>
                    </a:lnTo>
                    <a:lnTo>
                      <a:pt x="135" y="4"/>
                    </a:lnTo>
                    <a:lnTo>
                      <a:pt x="145" y="2"/>
                    </a:lnTo>
                    <a:lnTo>
                      <a:pt x="154" y="0"/>
                    </a:lnTo>
                    <a:lnTo>
                      <a:pt x="160" y="0"/>
                    </a:lnTo>
                    <a:lnTo>
                      <a:pt x="164" y="4"/>
                    </a:lnTo>
                    <a:lnTo>
                      <a:pt x="164" y="10"/>
                    </a:lnTo>
                    <a:lnTo>
                      <a:pt x="160" y="15"/>
                    </a:lnTo>
                    <a:lnTo>
                      <a:pt x="16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4" name="Freeform 136"/>
              <p:cNvSpPr>
                <a:spLocks/>
              </p:cNvSpPr>
              <p:nvPr/>
            </p:nvSpPr>
            <p:spPr bwMode="auto">
              <a:xfrm>
                <a:off x="2664" y="1760"/>
                <a:ext cx="168" cy="207"/>
              </a:xfrm>
              <a:custGeom>
                <a:avLst/>
                <a:gdLst>
                  <a:gd name="T0" fmla="*/ 25 w 337"/>
                  <a:gd name="T1" fmla="*/ 17 h 415"/>
                  <a:gd name="T2" fmla="*/ 44 w 337"/>
                  <a:gd name="T3" fmla="*/ 42 h 415"/>
                  <a:gd name="T4" fmla="*/ 61 w 337"/>
                  <a:gd name="T5" fmla="*/ 67 h 415"/>
                  <a:gd name="T6" fmla="*/ 76 w 337"/>
                  <a:gd name="T7" fmla="*/ 90 h 415"/>
                  <a:gd name="T8" fmla="*/ 88 w 337"/>
                  <a:gd name="T9" fmla="*/ 114 h 415"/>
                  <a:gd name="T10" fmla="*/ 99 w 337"/>
                  <a:gd name="T11" fmla="*/ 141 h 415"/>
                  <a:gd name="T12" fmla="*/ 109 w 337"/>
                  <a:gd name="T13" fmla="*/ 168 h 415"/>
                  <a:gd name="T14" fmla="*/ 116 w 337"/>
                  <a:gd name="T15" fmla="*/ 200 h 415"/>
                  <a:gd name="T16" fmla="*/ 120 w 337"/>
                  <a:gd name="T17" fmla="*/ 230 h 415"/>
                  <a:gd name="T18" fmla="*/ 124 w 337"/>
                  <a:gd name="T19" fmla="*/ 253 h 415"/>
                  <a:gd name="T20" fmla="*/ 126 w 337"/>
                  <a:gd name="T21" fmla="*/ 278 h 415"/>
                  <a:gd name="T22" fmla="*/ 128 w 337"/>
                  <a:gd name="T23" fmla="*/ 301 h 415"/>
                  <a:gd name="T24" fmla="*/ 133 w 337"/>
                  <a:gd name="T25" fmla="*/ 322 h 415"/>
                  <a:gd name="T26" fmla="*/ 141 w 337"/>
                  <a:gd name="T27" fmla="*/ 341 h 415"/>
                  <a:gd name="T28" fmla="*/ 152 w 337"/>
                  <a:gd name="T29" fmla="*/ 354 h 415"/>
                  <a:gd name="T30" fmla="*/ 168 w 337"/>
                  <a:gd name="T31" fmla="*/ 365 h 415"/>
                  <a:gd name="T32" fmla="*/ 190 w 337"/>
                  <a:gd name="T33" fmla="*/ 371 h 415"/>
                  <a:gd name="T34" fmla="*/ 209 w 337"/>
                  <a:gd name="T35" fmla="*/ 375 h 415"/>
                  <a:gd name="T36" fmla="*/ 228 w 337"/>
                  <a:gd name="T37" fmla="*/ 375 h 415"/>
                  <a:gd name="T38" fmla="*/ 246 w 337"/>
                  <a:gd name="T39" fmla="*/ 375 h 415"/>
                  <a:gd name="T40" fmla="*/ 261 w 337"/>
                  <a:gd name="T41" fmla="*/ 373 h 415"/>
                  <a:gd name="T42" fmla="*/ 278 w 337"/>
                  <a:gd name="T43" fmla="*/ 367 h 415"/>
                  <a:gd name="T44" fmla="*/ 293 w 337"/>
                  <a:gd name="T45" fmla="*/ 362 h 415"/>
                  <a:gd name="T46" fmla="*/ 310 w 337"/>
                  <a:gd name="T47" fmla="*/ 352 h 415"/>
                  <a:gd name="T48" fmla="*/ 324 w 337"/>
                  <a:gd name="T49" fmla="*/ 346 h 415"/>
                  <a:gd name="T50" fmla="*/ 331 w 337"/>
                  <a:gd name="T51" fmla="*/ 346 h 415"/>
                  <a:gd name="T52" fmla="*/ 337 w 337"/>
                  <a:gd name="T53" fmla="*/ 354 h 415"/>
                  <a:gd name="T54" fmla="*/ 337 w 337"/>
                  <a:gd name="T55" fmla="*/ 362 h 415"/>
                  <a:gd name="T56" fmla="*/ 324 w 337"/>
                  <a:gd name="T57" fmla="*/ 373 h 415"/>
                  <a:gd name="T58" fmla="*/ 305 w 337"/>
                  <a:gd name="T59" fmla="*/ 384 h 415"/>
                  <a:gd name="T60" fmla="*/ 286 w 337"/>
                  <a:gd name="T61" fmla="*/ 396 h 415"/>
                  <a:gd name="T62" fmla="*/ 266 w 337"/>
                  <a:gd name="T63" fmla="*/ 405 h 415"/>
                  <a:gd name="T64" fmla="*/ 247 w 337"/>
                  <a:gd name="T65" fmla="*/ 409 h 415"/>
                  <a:gd name="T66" fmla="*/ 227 w 337"/>
                  <a:gd name="T67" fmla="*/ 413 h 415"/>
                  <a:gd name="T68" fmla="*/ 206 w 337"/>
                  <a:gd name="T69" fmla="*/ 413 h 415"/>
                  <a:gd name="T70" fmla="*/ 181 w 337"/>
                  <a:gd name="T71" fmla="*/ 411 h 415"/>
                  <a:gd name="T72" fmla="*/ 156 w 337"/>
                  <a:gd name="T73" fmla="*/ 405 h 415"/>
                  <a:gd name="T74" fmla="*/ 135 w 337"/>
                  <a:gd name="T75" fmla="*/ 392 h 415"/>
                  <a:gd name="T76" fmla="*/ 118 w 337"/>
                  <a:gd name="T77" fmla="*/ 373 h 415"/>
                  <a:gd name="T78" fmla="*/ 109 w 337"/>
                  <a:gd name="T79" fmla="*/ 350 h 415"/>
                  <a:gd name="T80" fmla="*/ 101 w 337"/>
                  <a:gd name="T81" fmla="*/ 325 h 415"/>
                  <a:gd name="T82" fmla="*/ 97 w 337"/>
                  <a:gd name="T83" fmla="*/ 299 h 415"/>
                  <a:gd name="T84" fmla="*/ 93 w 337"/>
                  <a:gd name="T85" fmla="*/ 268 h 415"/>
                  <a:gd name="T86" fmla="*/ 90 w 337"/>
                  <a:gd name="T87" fmla="*/ 238 h 415"/>
                  <a:gd name="T88" fmla="*/ 86 w 337"/>
                  <a:gd name="T89" fmla="*/ 206 h 415"/>
                  <a:gd name="T90" fmla="*/ 80 w 337"/>
                  <a:gd name="T91" fmla="*/ 175 h 415"/>
                  <a:gd name="T92" fmla="*/ 72 w 337"/>
                  <a:gd name="T93" fmla="*/ 149 h 415"/>
                  <a:gd name="T94" fmla="*/ 65 w 337"/>
                  <a:gd name="T95" fmla="*/ 124 h 415"/>
                  <a:gd name="T96" fmla="*/ 53 w 337"/>
                  <a:gd name="T97" fmla="*/ 99 h 415"/>
                  <a:gd name="T98" fmla="*/ 42 w 337"/>
                  <a:gd name="T99" fmla="*/ 74 h 415"/>
                  <a:gd name="T100" fmla="*/ 29 w 337"/>
                  <a:gd name="T101" fmla="*/ 52 h 415"/>
                  <a:gd name="T102" fmla="*/ 12 w 337"/>
                  <a:gd name="T103" fmla="*/ 27 h 415"/>
                  <a:gd name="T104" fmla="*/ 0 w 337"/>
                  <a:gd name="T105" fmla="*/ 8 h 415"/>
                  <a:gd name="T106" fmla="*/ 12 w 337"/>
                  <a:gd name="T107" fmla="*/ 0 h 415"/>
                  <a:gd name="T108" fmla="*/ 17 w 337"/>
                  <a:gd name="T109"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7" h="415">
                    <a:moveTo>
                      <a:pt x="17" y="4"/>
                    </a:moveTo>
                    <a:lnTo>
                      <a:pt x="25" y="17"/>
                    </a:lnTo>
                    <a:lnTo>
                      <a:pt x="36" y="29"/>
                    </a:lnTo>
                    <a:lnTo>
                      <a:pt x="44" y="42"/>
                    </a:lnTo>
                    <a:lnTo>
                      <a:pt x="53" y="55"/>
                    </a:lnTo>
                    <a:lnTo>
                      <a:pt x="61" y="67"/>
                    </a:lnTo>
                    <a:lnTo>
                      <a:pt x="69" y="78"/>
                    </a:lnTo>
                    <a:lnTo>
                      <a:pt x="76" y="90"/>
                    </a:lnTo>
                    <a:lnTo>
                      <a:pt x="82" y="103"/>
                    </a:lnTo>
                    <a:lnTo>
                      <a:pt x="88" y="114"/>
                    </a:lnTo>
                    <a:lnTo>
                      <a:pt x="93" y="128"/>
                    </a:lnTo>
                    <a:lnTo>
                      <a:pt x="99" y="141"/>
                    </a:lnTo>
                    <a:lnTo>
                      <a:pt x="105" y="154"/>
                    </a:lnTo>
                    <a:lnTo>
                      <a:pt x="109" y="168"/>
                    </a:lnTo>
                    <a:lnTo>
                      <a:pt x="112" y="183"/>
                    </a:lnTo>
                    <a:lnTo>
                      <a:pt x="116" y="200"/>
                    </a:lnTo>
                    <a:lnTo>
                      <a:pt x="120" y="219"/>
                    </a:lnTo>
                    <a:lnTo>
                      <a:pt x="120" y="230"/>
                    </a:lnTo>
                    <a:lnTo>
                      <a:pt x="122" y="244"/>
                    </a:lnTo>
                    <a:lnTo>
                      <a:pt x="124" y="253"/>
                    </a:lnTo>
                    <a:lnTo>
                      <a:pt x="124" y="267"/>
                    </a:lnTo>
                    <a:lnTo>
                      <a:pt x="126" y="278"/>
                    </a:lnTo>
                    <a:lnTo>
                      <a:pt x="128" y="289"/>
                    </a:lnTo>
                    <a:lnTo>
                      <a:pt x="128" y="301"/>
                    </a:lnTo>
                    <a:lnTo>
                      <a:pt x="131" y="312"/>
                    </a:lnTo>
                    <a:lnTo>
                      <a:pt x="133" y="322"/>
                    </a:lnTo>
                    <a:lnTo>
                      <a:pt x="135" y="331"/>
                    </a:lnTo>
                    <a:lnTo>
                      <a:pt x="141" y="341"/>
                    </a:lnTo>
                    <a:lnTo>
                      <a:pt x="147" y="348"/>
                    </a:lnTo>
                    <a:lnTo>
                      <a:pt x="152" y="354"/>
                    </a:lnTo>
                    <a:lnTo>
                      <a:pt x="160" y="362"/>
                    </a:lnTo>
                    <a:lnTo>
                      <a:pt x="168" y="365"/>
                    </a:lnTo>
                    <a:lnTo>
                      <a:pt x="181" y="369"/>
                    </a:lnTo>
                    <a:lnTo>
                      <a:pt x="190" y="371"/>
                    </a:lnTo>
                    <a:lnTo>
                      <a:pt x="202" y="373"/>
                    </a:lnTo>
                    <a:lnTo>
                      <a:pt x="209" y="375"/>
                    </a:lnTo>
                    <a:lnTo>
                      <a:pt x="219" y="375"/>
                    </a:lnTo>
                    <a:lnTo>
                      <a:pt x="228" y="375"/>
                    </a:lnTo>
                    <a:lnTo>
                      <a:pt x="236" y="375"/>
                    </a:lnTo>
                    <a:lnTo>
                      <a:pt x="246" y="375"/>
                    </a:lnTo>
                    <a:lnTo>
                      <a:pt x="253" y="375"/>
                    </a:lnTo>
                    <a:lnTo>
                      <a:pt x="261" y="373"/>
                    </a:lnTo>
                    <a:lnTo>
                      <a:pt x="270" y="371"/>
                    </a:lnTo>
                    <a:lnTo>
                      <a:pt x="278" y="367"/>
                    </a:lnTo>
                    <a:lnTo>
                      <a:pt x="286" y="365"/>
                    </a:lnTo>
                    <a:lnTo>
                      <a:pt x="293" y="362"/>
                    </a:lnTo>
                    <a:lnTo>
                      <a:pt x="303" y="358"/>
                    </a:lnTo>
                    <a:lnTo>
                      <a:pt x="310" y="352"/>
                    </a:lnTo>
                    <a:lnTo>
                      <a:pt x="318" y="348"/>
                    </a:lnTo>
                    <a:lnTo>
                      <a:pt x="324" y="346"/>
                    </a:lnTo>
                    <a:lnTo>
                      <a:pt x="327" y="346"/>
                    </a:lnTo>
                    <a:lnTo>
                      <a:pt x="331" y="346"/>
                    </a:lnTo>
                    <a:lnTo>
                      <a:pt x="335" y="350"/>
                    </a:lnTo>
                    <a:lnTo>
                      <a:pt x="337" y="354"/>
                    </a:lnTo>
                    <a:lnTo>
                      <a:pt x="337" y="358"/>
                    </a:lnTo>
                    <a:lnTo>
                      <a:pt x="337" y="362"/>
                    </a:lnTo>
                    <a:lnTo>
                      <a:pt x="333" y="367"/>
                    </a:lnTo>
                    <a:lnTo>
                      <a:pt x="324" y="373"/>
                    </a:lnTo>
                    <a:lnTo>
                      <a:pt x="314" y="379"/>
                    </a:lnTo>
                    <a:lnTo>
                      <a:pt x="305" y="384"/>
                    </a:lnTo>
                    <a:lnTo>
                      <a:pt x="295" y="390"/>
                    </a:lnTo>
                    <a:lnTo>
                      <a:pt x="286" y="396"/>
                    </a:lnTo>
                    <a:lnTo>
                      <a:pt x="276" y="402"/>
                    </a:lnTo>
                    <a:lnTo>
                      <a:pt x="266" y="405"/>
                    </a:lnTo>
                    <a:lnTo>
                      <a:pt x="257" y="409"/>
                    </a:lnTo>
                    <a:lnTo>
                      <a:pt x="247" y="409"/>
                    </a:lnTo>
                    <a:lnTo>
                      <a:pt x="236" y="411"/>
                    </a:lnTo>
                    <a:lnTo>
                      <a:pt x="227" y="413"/>
                    </a:lnTo>
                    <a:lnTo>
                      <a:pt x="217" y="415"/>
                    </a:lnTo>
                    <a:lnTo>
                      <a:pt x="206" y="413"/>
                    </a:lnTo>
                    <a:lnTo>
                      <a:pt x="192" y="413"/>
                    </a:lnTo>
                    <a:lnTo>
                      <a:pt x="181" y="411"/>
                    </a:lnTo>
                    <a:lnTo>
                      <a:pt x="171" y="411"/>
                    </a:lnTo>
                    <a:lnTo>
                      <a:pt x="156" y="405"/>
                    </a:lnTo>
                    <a:lnTo>
                      <a:pt x="145" y="400"/>
                    </a:lnTo>
                    <a:lnTo>
                      <a:pt x="135" y="392"/>
                    </a:lnTo>
                    <a:lnTo>
                      <a:pt x="126" y="384"/>
                    </a:lnTo>
                    <a:lnTo>
                      <a:pt x="118" y="373"/>
                    </a:lnTo>
                    <a:lnTo>
                      <a:pt x="114" y="364"/>
                    </a:lnTo>
                    <a:lnTo>
                      <a:pt x="109" y="350"/>
                    </a:lnTo>
                    <a:lnTo>
                      <a:pt x="105" y="339"/>
                    </a:lnTo>
                    <a:lnTo>
                      <a:pt x="101" y="325"/>
                    </a:lnTo>
                    <a:lnTo>
                      <a:pt x="99" y="312"/>
                    </a:lnTo>
                    <a:lnTo>
                      <a:pt x="97" y="299"/>
                    </a:lnTo>
                    <a:lnTo>
                      <a:pt x="95" y="284"/>
                    </a:lnTo>
                    <a:lnTo>
                      <a:pt x="93" y="268"/>
                    </a:lnTo>
                    <a:lnTo>
                      <a:pt x="91" y="253"/>
                    </a:lnTo>
                    <a:lnTo>
                      <a:pt x="90" y="238"/>
                    </a:lnTo>
                    <a:lnTo>
                      <a:pt x="90" y="225"/>
                    </a:lnTo>
                    <a:lnTo>
                      <a:pt x="86" y="206"/>
                    </a:lnTo>
                    <a:lnTo>
                      <a:pt x="82" y="190"/>
                    </a:lnTo>
                    <a:lnTo>
                      <a:pt x="80" y="175"/>
                    </a:lnTo>
                    <a:lnTo>
                      <a:pt x="76" y="162"/>
                    </a:lnTo>
                    <a:lnTo>
                      <a:pt x="72" y="149"/>
                    </a:lnTo>
                    <a:lnTo>
                      <a:pt x="69" y="135"/>
                    </a:lnTo>
                    <a:lnTo>
                      <a:pt x="65" y="124"/>
                    </a:lnTo>
                    <a:lnTo>
                      <a:pt x="59" y="112"/>
                    </a:lnTo>
                    <a:lnTo>
                      <a:pt x="53" y="99"/>
                    </a:lnTo>
                    <a:lnTo>
                      <a:pt x="48" y="88"/>
                    </a:lnTo>
                    <a:lnTo>
                      <a:pt x="42" y="74"/>
                    </a:lnTo>
                    <a:lnTo>
                      <a:pt x="36" y="63"/>
                    </a:lnTo>
                    <a:lnTo>
                      <a:pt x="29" y="52"/>
                    </a:lnTo>
                    <a:lnTo>
                      <a:pt x="21" y="40"/>
                    </a:lnTo>
                    <a:lnTo>
                      <a:pt x="12" y="27"/>
                    </a:lnTo>
                    <a:lnTo>
                      <a:pt x="4" y="16"/>
                    </a:lnTo>
                    <a:lnTo>
                      <a:pt x="0" y="8"/>
                    </a:lnTo>
                    <a:lnTo>
                      <a:pt x="4" y="2"/>
                    </a:lnTo>
                    <a:lnTo>
                      <a:pt x="12" y="0"/>
                    </a:lnTo>
                    <a:lnTo>
                      <a:pt x="17" y="4"/>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5" name="Freeform 137"/>
              <p:cNvSpPr>
                <a:spLocks/>
              </p:cNvSpPr>
              <p:nvPr/>
            </p:nvSpPr>
            <p:spPr bwMode="auto">
              <a:xfrm>
                <a:off x="2821" y="1928"/>
                <a:ext cx="23" cy="88"/>
              </a:xfrm>
              <a:custGeom>
                <a:avLst/>
                <a:gdLst>
                  <a:gd name="T0" fmla="*/ 34 w 46"/>
                  <a:gd name="T1" fmla="*/ 8 h 177"/>
                  <a:gd name="T2" fmla="*/ 38 w 46"/>
                  <a:gd name="T3" fmla="*/ 19 h 177"/>
                  <a:gd name="T4" fmla="*/ 40 w 46"/>
                  <a:gd name="T5" fmla="*/ 29 h 177"/>
                  <a:gd name="T6" fmla="*/ 42 w 46"/>
                  <a:gd name="T7" fmla="*/ 38 h 177"/>
                  <a:gd name="T8" fmla="*/ 44 w 46"/>
                  <a:gd name="T9" fmla="*/ 49 h 177"/>
                  <a:gd name="T10" fmla="*/ 44 w 46"/>
                  <a:gd name="T11" fmla="*/ 59 h 177"/>
                  <a:gd name="T12" fmla="*/ 46 w 46"/>
                  <a:gd name="T13" fmla="*/ 67 h 177"/>
                  <a:gd name="T14" fmla="*/ 44 w 46"/>
                  <a:gd name="T15" fmla="*/ 76 h 177"/>
                  <a:gd name="T16" fmla="*/ 44 w 46"/>
                  <a:gd name="T17" fmla="*/ 86 h 177"/>
                  <a:gd name="T18" fmla="*/ 42 w 46"/>
                  <a:gd name="T19" fmla="*/ 95 h 177"/>
                  <a:gd name="T20" fmla="*/ 42 w 46"/>
                  <a:gd name="T21" fmla="*/ 105 h 177"/>
                  <a:gd name="T22" fmla="*/ 40 w 46"/>
                  <a:gd name="T23" fmla="*/ 114 h 177"/>
                  <a:gd name="T24" fmla="*/ 38 w 46"/>
                  <a:gd name="T25" fmla="*/ 124 h 177"/>
                  <a:gd name="T26" fmla="*/ 36 w 46"/>
                  <a:gd name="T27" fmla="*/ 133 h 177"/>
                  <a:gd name="T28" fmla="*/ 34 w 46"/>
                  <a:gd name="T29" fmla="*/ 143 h 177"/>
                  <a:gd name="T30" fmla="*/ 32 w 46"/>
                  <a:gd name="T31" fmla="*/ 154 h 177"/>
                  <a:gd name="T32" fmla="*/ 32 w 46"/>
                  <a:gd name="T33" fmla="*/ 167 h 177"/>
                  <a:gd name="T34" fmla="*/ 30 w 46"/>
                  <a:gd name="T35" fmla="*/ 171 h 177"/>
                  <a:gd name="T36" fmla="*/ 27 w 46"/>
                  <a:gd name="T37" fmla="*/ 173 h 177"/>
                  <a:gd name="T38" fmla="*/ 23 w 46"/>
                  <a:gd name="T39" fmla="*/ 175 h 177"/>
                  <a:gd name="T40" fmla="*/ 19 w 46"/>
                  <a:gd name="T41" fmla="*/ 177 h 177"/>
                  <a:gd name="T42" fmla="*/ 15 w 46"/>
                  <a:gd name="T43" fmla="*/ 173 h 177"/>
                  <a:gd name="T44" fmla="*/ 13 w 46"/>
                  <a:gd name="T45" fmla="*/ 171 h 177"/>
                  <a:gd name="T46" fmla="*/ 11 w 46"/>
                  <a:gd name="T47" fmla="*/ 167 h 177"/>
                  <a:gd name="T48" fmla="*/ 11 w 46"/>
                  <a:gd name="T49" fmla="*/ 164 h 177"/>
                  <a:gd name="T50" fmla="*/ 11 w 46"/>
                  <a:gd name="T51" fmla="*/ 152 h 177"/>
                  <a:gd name="T52" fmla="*/ 13 w 46"/>
                  <a:gd name="T53" fmla="*/ 143 h 177"/>
                  <a:gd name="T54" fmla="*/ 13 w 46"/>
                  <a:gd name="T55" fmla="*/ 133 h 177"/>
                  <a:gd name="T56" fmla="*/ 15 w 46"/>
                  <a:gd name="T57" fmla="*/ 126 h 177"/>
                  <a:gd name="T58" fmla="*/ 15 w 46"/>
                  <a:gd name="T59" fmla="*/ 116 h 177"/>
                  <a:gd name="T60" fmla="*/ 17 w 46"/>
                  <a:gd name="T61" fmla="*/ 108 h 177"/>
                  <a:gd name="T62" fmla="*/ 17 w 46"/>
                  <a:gd name="T63" fmla="*/ 101 h 177"/>
                  <a:gd name="T64" fmla="*/ 17 w 46"/>
                  <a:gd name="T65" fmla="*/ 95 h 177"/>
                  <a:gd name="T66" fmla="*/ 17 w 46"/>
                  <a:gd name="T67" fmla="*/ 87 h 177"/>
                  <a:gd name="T68" fmla="*/ 15 w 46"/>
                  <a:gd name="T69" fmla="*/ 80 h 177"/>
                  <a:gd name="T70" fmla="*/ 13 w 46"/>
                  <a:gd name="T71" fmla="*/ 72 h 177"/>
                  <a:gd name="T72" fmla="*/ 13 w 46"/>
                  <a:gd name="T73" fmla="*/ 65 h 177"/>
                  <a:gd name="T74" fmla="*/ 10 w 46"/>
                  <a:gd name="T75" fmla="*/ 55 h 177"/>
                  <a:gd name="T76" fmla="*/ 8 w 46"/>
                  <a:gd name="T77" fmla="*/ 48 h 177"/>
                  <a:gd name="T78" fmla="*/ 4 w 46"/>
                  <a:gd name="T79" fmla="*/ 36 h 177"/>
                  <a:gd name="T80" fmla="*/ 2 w 46"/>
                  <a:gd name="T81" fmla="*/ 27 h 177"/>
                  <a:gd name="T82" fmla="*/ 0 w 46"/>
                  <a:gd name="T83" fmla="*/ 21 h 177"/>
                  <a:gd name="T84" fmla="*/ 2 w 46"/>
                  <a:gd name="T85" fmla="*/ 15 h 177"/>
                  <a:gd name="T86" fmla="*/ 6 w 46"/>
                  <a:gd name="T87" fmla="*/ 10 h 177"/>
                  <a:gd name="T88" fmla="*/ 11 w 46"/>
                  <a:gd name="T89" fmla="*/ 6 h 177"/>
                  <a:gd name="T90" fmla="*/ 17 w 46"/>
                  <a:gd name="T91" fmla="*/ 2 h 177"/>
                  <a:gd name="T92" fmla="*/ 23 w 46"/>
                  <a:gd name="T93" fmla="*/ 0 h 177"/>
                  <a:gd name="T94" fmla="*/ 29 w 46"/>
                  <a:gd name="T95" fmla="*/ 2 h 177"/>
                  <a:gd name="T96" fmla="*/ 34 w 46"/>
                  <a:gd name="T97" fmla="*/ 8 h 177"/>
                  <a:gd name="T98" fmla="*/ 34 w 46"/>
                  <a:gd name="T99"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177">
                    <a:moveTo>
                      <a:pt x="34" y="8"/>
                    </a:moveTo>
                    <a:lnTo>
                      <a:pt x="38" y="19"/>
                    </a:lnTo>
                    <a:lnTo>
                      <a:pt x="40" y="29"/>
                    </a:lnTo>
                    <a:lnTo>
                      <a:pt x="42" y="38"/>
                    </a:lnTo>
                    <a:lnTo>
                      <a:pt x="44" y="49"/>
                    </a:lnTo>
                    <a:lnTo>
                      <a:pt x="44" y="59"/>
                    </a:lnTo>
                    <a:lnTo>
                      <a:pt x="46" y="67"/>
                    </a:lnTo>
                    <a:lnTo>
                      <a:pt x="44" y="76"/>
                    </a:lnTo>
                    <a:lnTo>
                      <a:pt x="44" y="86"/>
                    </a:lnTo>
                    <a:lnTo>
                      <a:pt x="42" y="95"/>
                    </a:lnTo>
                    <a:lnTo>
                      <a:pt x="42" y="105"/>
                    </a:lnTo>
                    <a:lnTo>
                      <a:pt x="40" y="114"/>
                    </a:lnTo>
                    <a:lnTo>
                      <a:pt x="38" y="124"/>
                    </a:lnTo>
                    <a:lnTo>
                      <a:pt x="36" y="133"/>
                    </a:lnTo>
                    <a:lnTo>
                      <a:pt x="34" y="143"/>
                    </a:lnTo>
                    <a:lnTo>
                      <a:pt x="32" y="154"/>
                    </a:lnTo>
                    <a:lnTo>
                      <a:pt x="32" y="167"/>
                    </a:lnTo>
                    <a:lnTo>
                      <a:pt x="30" y="171"/>
                    </a:lnTo>
                    <a:lnTo>
                      <a:pt x="27" y="173"/>
                    </a:lnTo>
                    <a:lnTo>
                      <a:pt x="23" y="175"/>
                    </a:lnTo>
                    <a:lnTo>
                      <a:pt x="19" y="177"/>
                    </a:lnTo>
                    <a:lnTo>
                      <a:pt x="15" y="173"/>
                    </a:lnTo>
                    <a:lnTo>
                      <a:pt x="13" y="171"/>
                    </a:lnTo>
                    <a:lnTo>
                      <a:pt x="11" y="167"/>
                    </a:lnTo>
                    <a:lnTo>
                      <a:pt x="11" y="164"/>
                    </a:lnTo>
                    <a:lnTo>
                      <a:pt x="11" y="152"/>
                    </a:lnTo>
                    <a:lnTo>
                      <a:pt x="13" y="143"/>
                    </a:lnTo>
                    <a:lnTo>
                      <a:pt x="13" y="133"/>
                    </a:lnTo>
                    <a:lnTo>
                      <a:pt x="15" y="126"/>
                    </a:lnTo>
                    <a:lnTo>
                      <a:pt x="15" y="116"/>
                    </a:lnTo>
                    <a:lnTo>
                      <a:pt x="17" y="108"/>
                    </a:lnTo>
                    <a:lnTo>
                      <a:pt x="17" y="101"/>
                    </a:lnTo>
                    <a:lnTo>
                      <a:pt x="17" y="95"/>
                    </a:lnTo>
                    <a:lnTo>
                      <a:pt x="17" y="87"/>
                    </a:lnTo>
                    <a:lnTo>
                      <a:pt x="15" y="80"/>
                    </a:lnTo>
                    <a:lnTo>
                      <a:pt x="13" y="72"/>
                    </a:lnTo>
                    <a:lnTo>
                      <a:pt x="13" y="65"/>
                    </a:lnTo>
                    <a:lnTo>
                      <a:pt x="10" y="55"/>
                    </a:lnTo>
                    <a:lnTo>
                      <a:pt x="8" y="48"/>
                    </a:lnTo>
                    <a:lnTo>
                      <a:pt x="4" y="36"/>
                    </a:lnTo>
                    <a:lnTo>
                      <a:pt x="2" y="27"/>
                    </a:lnTo>
                    <a:lnTo>
                      <a:pt x="0" y="21"/>
                    </a:lnTo>
                    <a:lnTo>
                      <a:pt x="2" y="15"/>
                    </a:lnTo>
                    <a:lnTo>
                      <a:pt x="6" y="10"/>
                    </a:lnTo>
                    <a:lnTo>
                      <a:pt x="11" y="6"/>
                    </a:lnTo>
                    <a:lnTo>
                      <a:pt x="17" y="2"/>
                    </a:lnTo>
                    <a:lnTo>
                      <a:pt x="23" y="0"/>
                    </a:lnTo>
                    <a:lnTo>
                      <a:pt x="29" y="2"/>
                    </a:lnTo>
                    <a:lnTo>
                      <a:pt x="34" y="8"/>
                    </a:lnTo>
                    <a:lnTo>
                      <a:pt x="3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6" name="Freeform 138"/>
              <p:cNvSpPr>
                <a:spLocks/>
              </p:cNvSpPr>
              <p:nvPr/>
            </p:nvSpPr>
            <p:spPr bwMode="auto">
              <a:xfrm>
                <a:off x="2630" y="1842"/>
                <a:ext cx="206" cy="184"/>
              </a:xfrm>
              <a:custGeom>
                <a:avLst/>
                <a:gdLst>
                  <a:gd name="T0" fmla="*/ 22 w 412"/>
                  <a:gd name="T1" fmla="*/ 26 h 369"/>
                  <a:gd name="T2" fmla="*/ 30 w 412"/>
                  <a:gd name="T3" fmla="*/ 65 h 369"/>
                  <a:gd name="T4" fmla="*/ 38 w 412"/>
                  <a:gd name="T5" fmla="*/ 99 h 369"/>
                  <a:gd name="T6" fmla="*/ 45 w 412"/>
                  <a:gd name="T7" fmla="*/ 131 h 369"/>
                  <a:gd name="T8" fmla="*/ 55 w 412"/>
                  <a:gd name="T9" fmla="*/ 163 h 369"/>
                  <a:gd name="T10" fmla="*/ 64 w 412"/>
                  <a:gd name="T11" fmla="*/ 194 h 369"/>
                  <a:gd name="T12" fmla="*/ 76 w 412"/>
                  <a:gd name="T13" fmla="*/ 226 h 369"/>
                  <a:gd name="T14" fmla="*/ 91 w 412"/>
                  <a:gd name="T15" fmla="*/ 262 h 369"/>
                  <a:gd name="T16" fmla="*/ 102 w 412"/>
                  <a:gd name="T17" fmla="*/ 289 h 369"/>
                  <a:gd name="T18" fmla="*/ 112 w 412"/>
                  <a:gd name="T19" fmla="*/ 300 h 369"/>
                  <a:gd name="T20" fmla="*/ 123 w 412"/>
                  <a:gd name="T21" fmla="*/ 312 h 369"/>
                  <a:gd name="T22" fmla="*/ 137 w 412"/>
                  <a:gd name="T23" fmla="*/ 319 h 369"/>
                  <a:gd name="T24" fmla="*/ 150 w 412"/>
                  <a:gd name="T25" fmla="*/ 325 h 369"/>
                  <a:gd name="T26" fmla="*/ 167 w 412"/>
                  <a:gd name="T27" fmla="*/ 329 h 369"/>
                  <a:gd name="T28" fmla="*/ 184 w 412"/>
                  <a:gd name="T29" fmla="*/ 331 h 369"/>
                  <a:gd name="T30" fmla="*/ 201 w 412"/>
                  <a:gd name="T31" fmla="*/ 333 h 369"/>
                  <a:gd name="T32" fmla="*/ 222 w 412"/>
                  <a:gd name="T33" fmla="*/ 333 h 369"/>
                  <a:gd name="T34" fmla="*/ 245 w 412"/>
                  <a:gd name="T35" fmla="*/ 333 h 369"/>
                  <a:gd name="T36" fmla="*/ 272 w 412"/>
                  <a:gd name="T37" fmla="*/ 331 h 369"/>
                  <a:gd name="T38" fmla="*/ 296 w 412"/>
                  <a:gd name="T39" fmla="*/ 329 h 369"/>
                  <a:gd name="T40" fmla="*/ 319 w 412"/>
                  <a:gd name="T41" fmla="*/ 323 h 369"/>
                  <a:gd name="T42" fmla="*/ 344 w 412"/>
                  <a:gd name="T43" fmla="*/ 317 h 369"/>
                  <a:gd name="T44" fmla="*/ 367 w 412"/>
                  <a:gd name="T45" fmla="*/ 312 h 369"/>
                  <a:gd name="T46" fmla="*/ 392 w 412"/>
                  <a:gd name="T47" fmla="*/ 304 h 369"/>
                  <a:gd name="T48" fmla="*/ 409 w 412"/>
                  <a:gd name="T49" fmla="*/ 298 h 369"/>
                  <a:gd name="T50" fmla="*/ 412 w 412"/>
                  <a:gd name="T51" fmla="*/ 304 h 369"/>
                  <a:gd name="T52" fmla="*/ 409 w 412"/>
                  <a:gd name="T53" fmla="*/ 316 h 369"/>
                  <a:gd name="T54" fmla="*/ 399 w 412"/>
                  <a:gd name="T55" fmla="*/ 327 h 369"/>
                  <a:gd name="T56" fmla="*/ 380 w 412"/>
                  <a:gd name="T57" fmla="*/ 336 h 369"/>
                  <a:gd name="T58" fmla="*/ 357 w 412"/>
                  <a:gd name="T59" fmla="*/ 344 h 369"/>
                  <a:gd name="T60" fmla="*/ 334 w 412"/>
                  <a:gd name="T61" fmla="*/ 352 h 369"/>
                  <a:gd name="T62" fmla="*/ 314 w 412"/>
                  <a:gd name="T63" fmla="*/ 357 h 369"/>
                  <a:gd name="T64" fmla="*/ 293 w 412"/>
                  <a:gd name="T65" fmla="*/ 361 h 369"/>
                  <a:gd name="T66" fmla="*/ 270 w 412"/>
                  <a:gd name="T67" fmla="*/ 365 h 369"/>
                  <a:gd name="T68" fmla="*/ 247 w 412"/>
                  <a:gd name="T69" fmla="*/ 369 h 369"/>
                  <a:gd name="T70" fmla="*/ 222 w 412"/>
                  <a:gd name="T71" fmla="*/ 369 h 369"/>
                  <a:gd name="T72" fmla="*/ 197 w 412"/>
                  <a:gd name="T73" fmla="*/ 369 h 369"/>
                  <a:gd name="T74" fmla="*/ 175 w 412"/>
                  <a:gd name="T75" fmla="*/ 365 h 369"/>
                  <a:gd name="T76" fmla="*/ 152 w 412"/>
                  <a:gd name="T77" fmla="*/ 363 h 369"/>
                  <a:gd name="T78" fmla="*/ 129 w 412"/>
                  <a:gd name="T79" fmla="*/ 357 h 369"/>
                  <a:gd name="T80" fmla="*/ 108 w 412"/>
                  <a:gd name="T81" fmla="*/ 350 h 369"/>
                  <a:gd name="T82" fmla="*/ 91 w 412"/>
                  <a:gd name="T83" fmla="*/ 340 h 369"/>
                  <a:gd name="T84" fmla="*/ 76 w 412"/>
                  <a:gd name="T85" fmla="*/ 327 h 369"/>
                  <a:gd name="T86" fmla="*/ 62 w 412"/>
                  <a:gd name="T87" fmla="*/ 310 h 369"/>
                  <a:gd name="T88" fmla="*/ 49 w 412"/>
                  <a:gd name="T89" fmla="*/ 279 h 369"/>
                  <a:gd name="T90" fmla="*/ 36 w 412"/>
                  <a:gd name="T91" fmla="*/ 243 h 369"/>
                  <a:gd name="T92" fmla="*/ 28 w 412"/>
                  <a:gd name="T93" fmla="*/ 209 h 369"/>
                  <a:gd name="T94" fmla="*/ 22 w 412"/>
                  <a:gd name="T95" fmla="*/ 175 h 369"/>
                  <a:gd name="T96" fmla="*/ 19 w 412"/>
                  <a:gd name="T97" fmla="*/ 142 h 369"/>
                  <a:gd name="T98" fmla="*/ 15 w 412"/>
                  <a:gd name="T99" fmla="*/ 108 h 369"/>
                  <a:gd name="T100" fmla="*/ 9 w 412"/>
                  <a:gd name="T101" fmla="*/ 72 h 369"/>
                  <a:gd name="T102" fmla="*/ 5 w 412"/>
                  <a:gd name="T103" fmla="*/ 34 h 369"/>
                  <a:gd name="T104" fmla="*/ 0 w 412"/>
                  <a:gd name="T105" fmla="*/ 7 h 369"/>
                  <a:gd name="T106" fmla="*/ 3 w 412"/>
                  <a:gd name="T107" fmla="*/ 2 h 369"/>
                  <a:gd name="T108" fmla="*/ 11 w 412"/>
                  <a:gd name="T109" fmla="*/ 0 h 369"/>
                  <a:gd name="T110" fmla="*/ 17 w 412"/>
                  <a:gd name="T111" fmla="*/ 4 h 369"/>
                  <a:gd name="T112" fmla="*/ 19 w 412"/>
                  <a:gd name="T113" fmla="*/ 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2" h="369">
                    <a:moveTo>
                      <a:pt x="19" y="7"/>
                    </a:moveTo>
                    <a:lnTo>
                      <a:pt x="22" y="26"/>
                    </a:lnTo>
                    <a:lnTo>
                      <a:pt x="26" y="45"/>
                    </a:lnTo>
                    <a:lnTo>
                      <a:pt x="30" y="65"/>
                    </a:lnTo>
                    <a:lnTo>
                      <a:pt x="34" y="84"/>
                    </a:lnTo>
                    <a:lnTo>
                      <a:pt x="38" y="99"/>
                    </a:lnTo>
                    <a:lnTo>
                      <a:pt x="41" y="116"/>
                    </a:lnTo>
                    <a:lnTo>
                      <a:pt x="45" y="131"/>
                    </a:lnTo>
                    <a:lnTo>
                      <a:pt x="51" y="148"/>
                    </a:lnTo>
                    <a:lnTo>
                      <a:pt x="55" y="163"/>
                    </a:lnTo>
                    <a:lnTo>
                      <a:pt x="59" y="179"/>
                    </a:lnTo>
                    <a:lnTo>
                      <a:pt x="64" y="194"/>
                    </a:lnTo>
                    <a:lnTo>
                      <a:pt x="70" y="211"/>
                    </a:lnTo>
                    <a:lnTo>
                      <a:pt x="76" y="226"/>
                    </a:lnTo>
                    <a:lnTo>
                      <a:pt x="83" y="245"/>
                    </a:lnTo>
                    <a:lnTo>
                      <a:pt x="91" y="262"/>
                    </a:lnTo>
                    <a:lnTo>
                      <a:pt x="99" y="281"/>
                    </a:lnTo>
                    <a:lnTo>
                      <a:pt x="102" y="289"/>
                    </a:lnTo>
                    <a:lnTo>
                      <a:pt x="106" y="295"/>
                    </a:lnTo>
                    <a:lnTo>
                      <a:pt x="112" y="300"/>
                    </a:lnTo>
                    <a:lnTo>
                      <a:pt x="118" y="306"/>
                    </a:lnTo>
                    <a:lnTo>
                      <a:pt x="123" y="312"/>
                    </a:lnTo>
                    <a:lnTo>
                      <a:pt x="129" y="316"/>
                    </a:lnTo>
                    <a:lnTo>
                      <a:pt x="137" y="319"/>
                    </a:lnTo>
                    <a:lnTo>
                      <a:pt x="144" y="323"/>
                    </a:lnTo>
                    <a:lnTo>
                      <a:pt x="150" y="325"/>
                    </a:lnTo>
                    <a:lnTo>
                      <a:pt x="159" y="327"/>
                    </a:lnTo>
                    <a:lnTo>
                      <a:pt x="167" y="329"/>
                    </a:lnTo>
                    <a:lnTo>
                      <a:pt x="175" y="329"/>
                    </a:lnTo>
                    <a:lnTo>
                      <a:pt x="184" y="331"/>
                    </a:lnTo>
                    <a:lnTo>
                      <a:pt x="192" y="331"/>
                    </a:lnTo>
                    <a:lnTo>
                      <a:pt x="201" y="333"/>
                    </a:lnTo>
                    <a:lnTo>
                      <a:pt x="211" y="333"/>
                    </a:lnTo>
                    <a:lnTo>
                      <a:pt x="222" y="333"/>
                    </a:lnTo>
                    <a:lnTo>
                      <a:pt x="234" y="333"/>
                    </a:lnTo>
                    <a:lnTo>
                      <a:pt x="245" y="333"/>
                    </a:lnTo>
                    <a:lnTo>
                      <a:pt x="258" y="333"/>
                    </a:lnTo>
                    <a:lnTo>
                      <a:pt x="272" y="331"/>
                    </a:lnTo>
                    <a:lnTo>
                      <a:pt x="285" y="329"/>
                    </a:lnTo>
                    <a:lnTo>
                      <a:pt x="296" y="329"/>
                    </a:lnTo>
                    <a:lnTo>
                      <a:pt x="308" y="327"/>
                    </a:lnTo>
                    <a:lnTo>
                      <a:pt x="319" y="323"/>
                    </a:lnTo>
                    <a:lnTo>
                      <a:pt x="333" y="321"/>
                    </a:lnTo>
                    <a:lnTo>
                      <a:pt x="344" y="317"/>
                    </a:lnTo>
                    <a:lnTo>
                      <a:pt x="355" y="316"/>
                    </a:lnTo>
                    <a:lnTo>
                      <a:pt x="367" y="312"/>
                    </a:lnTo>
                    <a:lnTo>
                      <a:pt x="378" y="308"/>
                    </a:lnTo>
                    <a:lnTo>
                      <a:pt x="392" y="304"/>
                    </a:lnTo>
                    <a:lnTo>
                      <a:pt x="403" y="300"/>
                    </a:lnTo>
                    <a:lnTo>
                      <a:pt x="409" y="298"/>
                    </a:lnTo>
                    <a:lnTo>
                      <a:pt x="412" y="300"/>
                    </a:lnTo>
                    <a:lnTo>
                      <a:pt x="412" y="304"/>
                    </a:lnTo>
                    <a:lnTo>
                      <a:pt x="412" y="310"/>
                    </a:lnTo>
                    <a:lnTo>
                      <a:pt x="409" y="316"/>
                    </a:lnTo>
                    <a:lnTo>
                      <a:pt x="405" y="321"/>
                    </a:lnTo>
                    <a:lnTo>
                      <a:pt x="399" y="327"/>
                    </a:lnTo>
                    <a:lnTo>
                      <a:pt x="393" y="331"/>
                    </a:lnTo>
                    <a:lnTo>
                      <a:pt x="380" y="336"/>
                    </a:lnTo>
                    <a:lnTo>
                      <a:pt x="369" y="340"/>
                    </a:lnTo>
                    <a:lnTo>
                      <a:pt x="357" y="344"/>
                    </a:lnTo>
                    <a:lnTo>
                      <a:pt x="346" y="348"/>
                    </a:lnTo>
                    <a:lnTo>
                      <a:pt x="334" y="352"/>
                    </a:lnTo>
                    <a:lnTo>
                      <a:pt x="325" y="355"/>
                    </a:lnTo>
                    <a:lnTo>
                      <a:pt x="314" y="357"/>
                    </a:lnTo>
                    <a:lnTo>
                      <a:pt x="304" y="361"/>
                    </a:lnTo>
                    <a:lnTo>
                      <a:pt x="293" y="361"/>
                    </a:lnTo>
                    <a:lnTo>
                      <a:pt x="281" y="365"/>
                    </a:lnTo>
                    <a:lnTo>
                      <a:pt x="270" y="365"/>
                    </a:lnTo>
                    <a:lnTo>
                      <a:pt x="258" y="367"/>
                    </a:lnTo>
                    <a:lnTo>
                      <a:pt x="247" y="369"/>
                    </a:lnTo>
                    <a:lnTo>
                      <a:pt x="236" y="369"/>
                    </a:lnTo>
                    <a:lnTo>
                      <a:pt x="222" y="369"/>
                    </a:lnTo>
                    <a:lnTo>
                      <a:pt x="211" y="369"/>
                    </a:lnTo>
                    <a:lnTo>
                      <a:pt x="197" y="369"/>
                    </a:lnTo>
                    <a:lnTo>
                      <a:pt x="184" y="367"/>
                    </a:lnTo>
                    <a:lnTo>
                      <a:pt x="175" y="365"/>
                    </a:lnTo>
                    <a:lnTo>
                      <a:pt x="163" y="365"/>
                    </a:lnTo>
                    <a:lnTo>
                      <a:pt x="152" y="363"/>
                    </a:lnTo>
                    <a:lnTo>
                      <a:pt x="140" y="361"/>
                    </a:lnTo>
                    <a:lnTo>
                      <a:pt x="129" y="357"/>
                    </a:lnTo>
                    <a:lnTo>
                      <a:pt x="119" y="355"/>
                    </a:lnTo>
                    <a:lnTo>
                      <a:pt x="108" y="350"/>
                    </a:lnTo>
                    <a:lnTo>
                      <a:pt x="100" y="346"/>
                    </a:lnTo>
                    <a:lnTo>
                      <a:pt x="91" y="340"/>
                    </a:lnTo>
                    <a:lnTo>
                      <a:pt x="83" y="335"/>
                    </a:lnTo>
                    <a:lnTo>
                      <a:pt x="76" y="327"/>
                    </a:lnTo>
                    <a:lnTo>
                      <a:pt x="68" y="319"/>
                    </a:lnTo>
                    <a:lnTo>
                      <a:pt x="62" y="310"/>
                    </a:lnTo>
                    <a:lnTo>
                      <a:pt x="57" y="298"/>
                    </a:lnTo>
                    <a:lnTo>
                      <a:pt x="49" y="279"/>
                    </a:lnTo>
                    <a:lnTo>
                      <a:pt x="43" y="260"/>
                    </a:lnTo>
                    <a:lnTo>
                      <a:pt x="36" y="243"/>
                    </a:lnTo>
                    <a:lnTo>
                      <a:pt x="32" y="226"/>
                    </a:lnTo>
                    <a:lnTo>
                      <a:pt x="28" y="209"/>
                    </a:lnTo>
                    <a:lnTo>
                      <a:pt x="24" y="192"/>
                    </a:lnTo>
                    <a:lnTo>
                      <a:pt x="22" y="175"/>
                    </a:lnTo>
                    <a:lnTo>
                      <a:pt x="21" y="160"/>
                    </a:lnTo>
                    <a:lnTo>
                      <a:pt x="19" y="142"/>
                    </a:lnTo>
                    <a:lnTo>
                      <a:pt x="17" y="125"/>
                    </a:lnTo>
                    <a:lnTo>
                      <a:pt x="15" y="108"/>
                    </a:lnTo>
                    <a:lnTo>
                      <a:pt x="13" y="91"/>
                    </a:lnTo>
                    <a:lnTo>
                      <a:pt x="9" y="72"/>
                    </a:lnTo>
                    <a:lnTo>
                      <a:pt x="7" y="53"/>
                    </a:lnTo>
                    <a:lnTo>
                      <a:pt x="5" y="34"/>
                    </a:lnTo>
                    <a:lnTo>
                      <a:pt x="2" y="13"/>
                    </a:lnTo>
                    <a:lnTo>
                      <a:pt x="0" y="7"/>
                    </a:lnTo>
                    <a:lnTo>
                      <a:pt x="2" y="4"/>
                    </a:lnTo>
                    <a:lnTo>
                      <a:pt x="3" y="2"/>
                    </a:lnTo>
                    <a:lnTo>
                      <a:pt x="7" y="2"/>
                    </a:lnTo>
                    <a:lnTo>
                      <a:pt x="11" y="0"/>
                    </a:lnTo>
                    <a:lnTo>
                      <a:pt x="15" y="2"/>
                    </a:lnTo>
                    <a:lnTo>
                      <a:pt x="17" y="4"/>
                    </a:lnTo>
                    <a:lnTo>
                      <a:pt x="19" y="7"/>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7" name="Freeform 139"/>
              <p:cNvSpPr>
                <a:spLocks/>
              </p:cNvSpPr>
              <p:nvPr/>
            </p:nvSpPr>
            <p:spPr bwMode="auto">
              <a:xfrm>
                <a:off x="2756" y="1620"/>
                <a:ext cx="55" cy="124"/>
              </a:xfrm>
              <a:custGeom>
                <a:avLst/>
                <a:gdLst>
                  <a:gd name="T0" fmla="*/ 45 w 108"/>
                  <a:gd name="T1" fmla="*/ 4 h 247"/>
                  <a:gd name="T2" fmla="*/ 57 w 108"/>
                  <a:gd name="T3" fmla="*/ 9 h 247"/>
                  <a:gd name="T4" fmla="*/ 68 w 108"/>
                  <a:gd name="T5" fmla="*/ 15 h 247"/>
                  <a:gd name="T6" fmla="*/ 76 w 108"/>
                  <a:gd name="T7" fmla="*/ 24 h 247"/>
                  <a:gd name="T8" fmla="*/ 83 w 108"/>
                  <a:gd name="T9" fmla="*/ 40 h 247"/>
                  <a:gd name="T10" fmla="*/ 95 w 108"/>
                  <a:gd name="T11" fmla="*/ 68 h 247"/>
                  <a:gd name="T12" fmla="*/ 102 w 108"/>
                  <a:gd name="T13" fmla="*/ 102 h 247"/>
                  <a:gd name="T14" fmla="*/ 108 w 108"/>
                  <a:gd name="T15" fmla="*/ 140 h 247"/>
                  <a:gd name="T16" fmla="*/ 108 w 108"/>
                  <a:gd name="T17" fmla="*/ 177 h 247"/>
                  <a:gd name="T18" fmla="*/ 102 w 108"/>
                  <a:gd name="T19" fmla="*/ 207 h 247"/>
                  <a:gd name="T20" fmla="*/ 91 w 108"/>
                  <a:gd name="T21" fmla="*/ 230 h 247"/>
                  <a:gd name="T22" fmla="*/ 76 w 108"/>
                  <a:gd name="T23" fmla="*/ 245 h 247"/>
                  <a:gd name="T24" fmla="*/ 59 w 108"/>
                  <a:gd name="T25" fmla="*/ 247 h 247"/>
                  <a:gd name="T26" fmla="*/ 49 w 108"/>
                  <a:gd name="T27" fmla="*/ 245 h 247"/>
                  <a:gd name="T28" fmla="*/ 42 w 108"/>
                  <a:gd name="T29" fmla="*/ 243 h 247"/>
                  <a:gd name="T30" fmla="*/ 32 w 108"/>
                  <a:gd name="T31" fmla="*/ 237 h 247"/>
                  <a:gd name="T32" fmla="*/ 23 w 108"/>
                  <a:gd name="T33" fmla="*/ 232 h 247"/>
                  <a:gd name="T34" fmla="*/ 13 w 108"/>
                  <a:gd name="T35" fmla="*/ 228 h 247"/>
                  <a:gd name="T36" fmla="*/ 3 w 108"/>
                  <a:gd name="T37" fmla="*/ 220 h 247"/>
                  <a:gd name="T38" fmla="*/ 0 w 108"/>
                  <a:gd name="T39" fmla="*/ 215 h 247"/>
                  <a:gd name="T40" fmla="*/ 2 w 108"/>
                  <a:gd name="T41" fmla="*/ 211 h 247"/>
                  <a:gd name="T42" fmla="*/ 11 w 108"/>
                  <a:gd name="T43" fmla="*/ 213 h 247"/>
                  <a:gd name="T44" fmla="*/ 26 w 108"/>
                  <a:gd name="T45" fmla="*/ 218 h 247"/>
                  <a:gd name="T46" fmla="*/ 38 w 108"/>
                  <a:gd name="T47" fmla="*/ 222 h 247"/>
                  <a:gd name="T48" fmla="*/ 47 w 108"/>
                  <a:gd name="T49" fmla="*/ 224 h 247"/>
                  <a:gd name="T50" fmla="*/ 55 w 108"/>
                  <a:gd name="T51" fmla="*/ 226 h 247"/>
                  <a:gd name="T52" fmla="*/ 62 w 108"/>
                  <a:gd name="T53" fmla="*/ 226 h 247"/>
                  <a:gd name="T54" fmla="*/ 72 w 108"/>
                  <a:gd name="T55" fmla="*/ 222 h 247"/>
                  <a:gd name="T56" fmla="*/ 81 w 108"/>
                  <a:gd name="T57" fmla="*/ 207 h 247"/>
                  <a:gd name="T58" fmla="*/ 87 w 108"/>
                  <a:gd name="T59" fmla="*/ 186 h 247"/>
                  <a:gd name="T60" fmla="*/ 87 w 108"/>
                  <a:gd name="T61" fmla="*/ 163 h 247"/>
                  <a:gd name="T62" fmla="*/ 85 w 108"/>
                  <a:gd name="T63" fmla="*/ 139 h 247"/>
                  <a:gd name="T64" fmla="*/ 81 w 108"/>
                  <a:gd name="T65" fmla="*/ 108 h 247"/>
                  <a:gd name="T66" fmla="*/ 74 w 108"/>
                  <a:gd name="T67" fmla="*/ 83 h 247"/>
                  <a:gd name="T68" fmla="*/ 64 w 108"/>
                  <a:gd name="T69" fmla="*/ 61 h 247"/>
                  <a:gd name="T70" fmla="*/ 57 w 108"/>
                  <a:gd name="T71" fmla="*/ 49 h 247"/>
                  <a:gd name="T72" fmla="*/ 49 w 108"/>
                  <a:gd name="T73" fmla="*/ 42 h 247"/>
                  <a:gd name="T74" fmla="*/ 40 w 108"/>
                  <a:gd name="T75" fmla="*/ 34 h 247"/>
                  <a:gd name="T76" fmla="*/ 30 w 108"/>
                  <a:gd name="T77" fmla="*/ 26 h 247"/>
                  <a:gd name="T78" fmla="*/ 23 w 108"/>
                  <a:gd name="T79" fmla="*/ 19 h 247"/>
                  <a:gd name="T80" fmla="*/ 17 w 108"/>
                  <a:gd name="T81" fmla="*/ 9 h 247"/>
                  <a:gd name="T82" fmla="*/ 19 w 108"/>
                  <a:gd name="T83" fmla="*/ 2 h 247"/>
                  <a:gd name="T84" fmla="*/ 24 w 108"/>
                  <a:gd name="T85" fmla="*/ 0 h 247"/>
                  <a:gd name="T86" fmla="*/ 32 w 108"/>
                  <a:gd name="T87" fmla="*/ 0 h 247"/>
                  <a:gd name="T88" fmla="*/ 40 w 108"/>
                  <a:gd name="T89"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47">
                    <a:moveTo>
                      <a:pt x="40" y="2"/>
                    </a:moveTo>
                    <a:lnTo>
                      <a:pt x="45" y="4"/>
                    </a:lnTo>
                    <a:lnTo>
                      <a:pt x="53" y="7"/>
                    </a:lnTo>
                    <a:lnTo>
                      <a:pt x="57" y="9"/>
                    </a:lnTo>
                    <a:lnTo>
                      <a:pt x="64" y="13"/>
                    </a:lnTo>
                    <a:lnTo>
                      <a:pt x="68" y="15"/>
                    </a:lnTo>
                    <a:lnTo>
                      <a:pt x="72" y="19"/>
                    </a:lnTo>
                    <a:lnTo>
                      <a:pt x="76" y="24"/>
                    </a:lnTo>
                    <a:lnTo>
                      <a:pt x="80" y="28"/>
                    </a:lnTo>
                    <a:lnTo>
                      <a:pt x="83" y="40"/>
                    </a:lnTo>
                    <a:lnTo>
                      <a:pt x="91" y="53"/>
                    </a:lnTo>
                    <a:lnTo>
                      <a:pt x="95" y="68"/>
                    </a:lnTo>
                    <a:lnTo>
                      <a:pt x="101" y="85"/>
                    </a:lnTo>
                    <a:lnTo>
                      <a:pt x="102" y="102"/>
                    </a:lnTo>
                    <a:lnTo>
                      <a:pt x="106" y="121"/>
                    </a:lnTo>
                    <a:lnTo>
                      <a:pt x="108" y="140"/>
                    </a:lnTo>
                    <a:lnTo>
                      <a:pt x="108" y="159"/>
                    </a:lnTo>
                    <a:lnTo>
                      <a:pt x="108" y="177"/>
                    </a:lnTo>
                    <a:lnTo>
                      <a:pt x="106" y="192"/>
                    </a:lnTo>
                    <a:lnTo>
                      <a:pt x="102" y="207"/>
                    </a:lnTo>
                    <a:lnTo>
                      <a:pt x="99" y="220"/>
                    </a:lnTo>
                    <a:lnTo>
                      <a:pt x="91" y="230"/>
                    </a:lnTo>
                    <a:lnTo>
                      <a:pt x="83" y="239"/>
                    </a:lnTo>
                    <a:lnTo>
                      <a:pt x="76" y="245"/>
                    </a:lnTo>
                    <a:lnTo>
                      <a:pt x="64" y="247"/>
                    </a:lnTo>
                    <a:lnTo>
                      <a:pt x="59" y="247"/>
                    </a:lnTo>
                    <a:lnTo>
                      <a:pt x="55" y="245"/>
                    </a:lnTo>
                    <a:lnTo>
                      <a:pt x="49" y="245"/>
                    </a:lnTo>
                    <a:lnTo>
                      <a:pt x="47" y="245"/>
                    </a:lnTo>
                    <a:lnTo>
                      <a:pt x="42" y="243"/>
                    </a:lnTo>
                    <a:lnTo>
                      <a:pt x="36" y="241"/>
                    </a:lnTo>
                    <a:lnTo>
                      <a:pt x="32" y="237"/>
                    </a:lnTo>
                    <a:lnTo>
                      <a:pt x="26" y="234"/>
                    </a:lnTo>
                    <a:lnTo>
                      <a:pt x="23" y="232"/>
                    </a:lnTo>
                    <a:lnTo>
                      <a:pt x="19" y="230"/>
                    </a:lnTo>
                    <a:lnTo>
                      <a:pt x="13" y="228"/>
                    </a:lnTo>
                    <a:lnTo>
                      <a:pt x="9" y="226"/>
                    </a:lnTo>
                    <a:lnTo>
                      <a:pt x="3" y="220"/>
                    </a:lnTo>
                    <a:lnTo>
                      <a:pt x="2" y="218"/>
                    </a:lnTo>
                    <a:lnTo>
                      <a:pt x="0" y="215"/>
                    </a:lnTo>
                    <a:lnTo>
                      <a:pt x="0" y="213"/>
                    </a:lnTo>
                    <a:lnTo>
                      <a:pt x="2" y="211"/>
                    </a:lnTo>
                    <a:lnTo>
                      <a:pt x="5" y="211"/>
                    </a:lnTo>
                    <a:lnTo>
                      <a:pt x="11" y="213"/>
                    </a:lnTo>
                    <a:lnTo>
                      <a:pt x="21" y="217"/>
                    </a:lnTo>
                    <a:lnTo>
                      <a:pt x="26" y="218"/>
                    </a:lnTo>
                    <a:lnTo>
                      <a:pt x="32" y="220"/>
                    </a:lnTo>
                    <a:lnTo>
                      <a:pt x="38" y="222"/>
                    </a:lnTo>
                    <a:lnTo>
                      <a:pt x="43" y="224"/>
                    </a:lnTo>
                    <a:lnTo>
                      <a:pt x="47" y="224"/>
                    </a:lnTo>
                    <a:lnTo>
                      <a:pt x="53" y="226"/>
                    </a:lnTo>
                    <a:lnTo>
                      <a:pt x="55" y="226"/>
                    </a:lnTo>
                    <a:lnTo>
                      <a:pt x="59" y="226"/>
                    </a:lnTo>
                    <a:lnTo>
                      <a:pt x="62" y="226"/>
                    </a:lnTo>
                    <a:lnTo>
                      <a:pt x="68" y="228"/>
                    </a:lnTo>
                    <a:lnTo>
                      <a:pt x="72" y="222"/>
                    </a:lnTo>
                    <a:lnTo>
                      <a:pt x="78" y="217"/>
                    </a:lnTo>
                    <a:lnTo>
                      <a:pt x="81" y="207"/>
                    </a:lnTo>
                    <a:lnTo>
                      <a:pt x="85" y="198"/>
                    </a:lnTo>
                    <a:lnTo>
                      <a:pt x="87" y="186"/>
                    </a:lnTo>
                    <a:lnTo>
                      <a:pt x="87" y="177"/>
                    </a:lnTo>
                    <a:lnTo>
                      <a:pt x="87" y="163"/>
                    </a:lnTo>
                    <a:lnTo>
                      <a:pt x="87" y="152"/>
                    </a:lnTo>
                    <a:lnTo>
                      <a:pt x="85" y="139"/>
                    </a:lnTo>
                    <a:lnTo>
                      <a:pt x="83" y="123"/>
                    </a:lnTo>
                    <a:lnTo>
                      <a:pt x="81" y="108"/>
                    </a:lnTo>
                    <a:lnTo>
                      <a:pt x="78" y="97"/>
                    </a:lnTo>
                    <a:lnTo>
                      <a:pt x="74" y="83"/>
                    </a:lnTo>
                    <a:lnTo>
                      <a:pt x="68" y="72"/>
                    </a:lnTo>
                    <a:lnTo>
                      <a:pt x="64" y="61"/>
                    </a:lnTo>
                    <a:lnTo>
                      <a:pt x="61" y="53"/>
                    </a:lnTo>
                    <a:lnTo>
                      <a:pt x="57" y="49"/>
                    </a:lnTo>
                    <a:lnTo>
                      <a:pt x="53" y="45"/>
                    </a:lnTo>
                    <a:lnTo>
                      <a:pt x="49" y="42"/>
                    </a:lnTo>
                    <a:lnTo>
                      <a:pt x="45" y="38"/>
                    </a:lnTo>
                    <a:lnTo>
                      <a:pt x="40" y="34"/>
                    </a:lnTo>
                    <a:lnTo>
                      <a:pt x="36" y="32"/>
                    </a:lnTo>
                    <a:lnTo>
                      <a:pt x="30" y="26"/>
                    </a:lnTo>
                    <a:lnTo>
                      <a:pt x="28" y="24"/>
                    </a:lnTo>
                    <a:lnTo>
                      <a:pt x="23" y="19"/>
                    </a:lnTo>
                    <a:lnTo>
                      <a:pt x="19" y="15"/>
                    </a:lnTo>
                    <a:lnTo>
                      <a:pt x="17" y="9"/>
                    </a:lnTo>
                    <a:lnTo>
                      <a:pt x="17" y="5"/>
                    </a:lnTo>
                    <a:lnTo>
                      <a:pt x="19" y="2"/>
                    </a:lnTo>
                    <a:lnTo>
                      <a:pt x="23" y="0"/>
                    </a:lnTo>
                    <a:lnTo>
                      <a:pt x="24" y="0"/>
                    </a:lnTo>
                    <a:lnTo>
                      <a:pt x="28" y="0"/>
                    </a:lnTo>
                    <a:lnTo>
                      <a:pt x="32" y="0"/>
                    </a:lnTo>
                    <a:lnTo>
                      <a:pt x="40" y="2"/>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8" name="Freeform 140"/>
              <p:cNvSpPr>
                <a:spLocks/>
              </p:cNvSpPr>
              <p:nvPr/>
            </p:nvSpPr>
            <p:spPr bwMode="auto">
              <a:xfrm>
                <a:off x="2534" y="1691"/>
                <a:ext cx="169" cy="212"/>
              </a:xfrm>
              <a:custGeom>
                <a:avLst/>
                <a:gdLst>
                  <a:gd name="T0" fmla="*/ 324 w 339"/>
                  <a:gd name="T1" fmla="*/ 38 h 425"/>
                  <a:gd name="T2" fmla="*/ 303 w 339"/>
                  <a:gd name="T3" fmla="*/ 50 h 425"/>
                  <a:gd name="T4" fmla="*/ 278 w 339"/>
                  <a:gd name="T5" fmla="*/ 58 h 425"/>
                  <a:gd name="T6" fmla="*/ 252 w 339"/>
                  <a:gd name="T7" fmla="*/ 61 h 425"/>
                  <a:gd name="T8" fmla="*/ 225 w 339"/>
                  <a:gd name="T9" fmla="*/ 67 h 425"/>
                  <a:gd name="T10" fmla="*/ 202 w 339"/>
                  <a:gd name="T11" fmla="*/ 77 h 425"/>
                  <a:gd name="T12" fmla="*/ 181 w 339"/>
                  <a:gd name="T13" fmla="*/ 90 h 425"/>
                  <a:gd name="T14" fmla="*/ 162 w 339"/>
                  <a:gd name="T15" fmla="*/ 103 h 425"/>
                  <a:gd name="T16" fmla="*/ 147 w 339"/>
                  <a:gd name="T17" fmla="*/ 116 h 425"/>
                  <a:gd name="T18" fmla="*/ 132 w 339"/>
                  <a:gd name="T19" fmla="*/ 134 h 425"/>
                  <a:gd name="T20" fmla="*/ 118 w 339"/>
                  <a:gd name="T21" fmla="*/ 153 h 425"/>
                  <a:gd name="T22" fmla="*/ 101 w 339"/>
                  <a:gd name="T23" fmla="*/ 183 h 425"/>
                  <a:gd name="T24" fmla="*/ 84 w 339"/>
                  <a:gd name="T25" fmla="*/ 212 h 425"/>
                  <a:gd name="T26" fmla="*/ 75 w 339"/>
                  <a:gd name="T27" fmla="*/ 242 h 425"/>
                  <a:gd name="T28" fmla="*/ 65 w 339"/>
                  <a:gd name="T29" fmla="*/ 274 h 425"/>
                  <a:gd name="T30" fmla="*/ 58 w 339"/>
                  <a:gd name="T31" fmla="*/ 307 h 425"/>
                  <a:gd name="T32" fmla="*/ 52 w 339"/>
                  <a:gd name="T33" fmla="*/ 329 h 425"/>
                  <a:gd name="T34" fmla="*/ 44 w 339"/>
                  <a:gd name="T35" fmla="*/ 347 h 425"/>
                  <a:gd name="T36" fmla="*/ 40 w 339"/>
                  <a:gd name="T37" fmla="*/ 366 h 425"/>
                  <a:gd name="T38" fmla="*/ 35 w 339"/>
                  <a:gd name="T39" fmla="*/ 381 h 425"/>
                  <a:gd name="T40" fmla="*/ 29 w 339"/>
                  <a:gd name="T41" fmla="*/ 398 h 425"/>
                  <a:gd name="T42" fmla="*/ 25 w 339"/>
                  <a:gd name="T43" fmla="*/ 413 h 425"/>
                  <a:gd name="T44" fmla="*/ 20 w 339"/>
                  <a:gd name="T45" fmla="*/ 423 h 425"/>
                  <a:gd name="T46" fmla="*/ 6 w 339"/>
                  <a:gd name="T47" fmla="*/ 419 h 425"/>
                  <a:gd name="T48" fmla="*/ 0 w 339"/>
                  <a:gd name="T49" fmla="*/ 406 h 425"/>
                  <a:gd name="T50" fmla="*/ 4 w 339"/>
                  <a:gd name="T51" fmla="*/ 390 h 425"/>
                  <a:gd name="T52" fmla="*/ 8 w 339"/>
                  <a:gd name="T53" fmla="*/ 375 h 425"/>
                  <a:gd name="T54" fmla="*/ 12 w 339"/>
                  <a:gd name="T55" fmla="*/ 360 h 425"/>
                  <a:gd name="T56" fmla="*/ 14 w 339"/>
                  <a:gd name="T57" fmla="*/ 345 h 425"/>
                  <a:gd name="T58" fmla="*/ 20 w 339"/>
                  <a:gd name="T59" fmla="*/ 329 h 425"/>
                  <a:gd name="T60" fmla="*/ 23 w 339"/>
                  <a:gd name="T61" fmla="*/ 314 h 425"/>
                  <a:gd name="T62" fmla="*/ 33 w 339"/>
                  <a:gd name="T63" fmla="*/ 276 h 425"/>
                  <a:gd name="T64" fmla="*/ 46 w 339"/>
                  <a:gd name="T65" fmla="*/ 244 h 425"/>
                  <a:gd name="T66" fmla="*/ 59 w 339"/>
                  <a:gd name="T67" fmla="*/ 213 h 425"/>
                  <a:gd name="T68" fmla="*/ 75 w 339"/>
                  <a:gd name="T69" fmla="*/ 185 h 425"/>
                  <a:gd name="T70" fmla="*/ 94 w 339"/>
                  <a:gd name="T71" fmla="*/ 153 h 425"/>
                  <a:gd name="T72" fmla="*/ 113 w 339"/>
                  <a:gd name="T73" fmla="*/ 128 h 425"/>
                  <a:gd name="T74" fmla="*/ 128 w 339"/>
                  <a:gd name="T75" fmla="*/ 107 h 425"/>
                  <a:gd name="T76" fmla="*/ 147 w 339"/>
                  <a:gd name="T77" fmla="*/ 90 h 425"/>
                  <a:gd name="T78" fmla="*/ 166 w 339"/>
                  <a:gd name="T79" fmla="*/ 73 h 425"/>
                  <a:gd name="T80" fmla="*/ 189 w 339"/>
                  <a:gd name="T81" fmla="*/ 58 h 425"/>
                  <a:gd name="T82" fmla="*/ 210 w 339"/>
                  <a:gd name="T83" fmla="*/ 46 h 425"/>
                  <a:gd name="T84" fmla="*/ 233 w 339"/>
                  <a:gd name="T85" fmla="*/ 38 h 425"/>
                  <a:gd name="T86" fmla="*/ 257 w 339"/>
                  <a:gd name="T87" fmla="*/ 33 h 425"/>
                  <a:gd name="T88" fmla="*/ 282 w 339"/>
                  <a:gd name="T89" fmla="*/ 27 h 425"/>
                  <a:gd name="T90" fmla="*/ 305 w 339"/>
                  <a:gd name="T91" fmla="*/ 19 h 425"/>
                  <a:gd name="T92" fmla="*/ 324 w 339"/>
                  <a:gd name="T93" fmla="*/ 8 h 425"/>
                  <a:gd name="T94" fmla="*/ 337 w 339"/>
                  <a:gd name="T95" fmla="*/ 0 h 425"/>
                  <a:gd name="T96" fmla="*/ 337 w 339"/>
                  <a:gd name="T97" fmla="*/ 14 h 425"/>
                  <a:gd name="T98" fmla="*/ 332 w 339"/>
                  <a:gd name="T99" fmla="*/ 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425">
                    <a:moveTo>
                      <a:pt x="332" y="25"/>
                    </a:moveTo>
                    <a:lnTo>
                      <a:pt x="328" y="33"/>
                    </a:lnTo>
                    <a:lnTo>
                      <a:pt x="324" y="38"/>
                    </a:lnTo>
                    <a:lnTo>
                      <a:pt x="316" y="44"/>
                    </a:lnTo>
                    <a:lnTo>
                      <a:pt x="311" y="48"/>
                    </a:lnTo>
                    <a:lnTo>
                      <a:pt x="303" y="50"/>
                    </a:lnTo>
                    <a:lnTo>
                      <a:pt x="295" y="54"/>
                    </a:lnTo>
                    <a:lnTo>
                      <a:pt x="286" y="56"/>
                    </a:lnTo>
                    <a:lnTo>
                      <a:pt x="278" y="58"/>
                    </a:lnTo>
                    <a:lnTo>
                      <a:pt x="269" y="58"/>
                    </a:lnTo>
                    <a:lnTo>
                      <a:pt x="261" y="59"/>
                    </a:lnTo>
                    <a:lnTo>
                      <a:pt x="252" y="61"/>
                    </a:lnTo>
                    <a:lnTo>
                      <a:pt x="242" y="63"/>
                    </a:lnTo>
                    <a:lnTo>
                      <a:pt x="233" y="65"/>
                    </a:lnTo>
                    <a:lnTo>
                      <a:pt x="225" y="67"/>
                    </a:lnTo>
                    <a:lnTo>
                      <a:pt x="215" y="69"/>
                    </a:lnTo>
                    <a:lnTo>
                      <a:pt x="210" y="75"/>
                    </a:lnTo>
                    <a:lnTo>
                      <a:pt x="202" y="77"/>
                    </a:lnTo>
                    <a:lnTo>
                      <a:pt x="195" y="80"/>
                    </a:lnTo>
                    <a:lnTo>
                      <a:pt x="189" y="84"/>
                    </a:lnTo>
                    <a:lnTo>
                      <a:pt x="181" y="90"/>
                    </a:lnTo>
                    <a:lnTo>
                      <a:pt x="176" y="94"/>
                    </a:lnTo>
                    <a:lnTo>
                      <a:pt x="170" y="97"/>
                    </a:lnTo>
                    <a:lnTo>
                      <a:pt x="162" y="103"/>
                    </a:lnTo>
                    <a:lnTo>
                      <a:pt x="158" y="107"/>
                    </a:lnTo>
                    <a:lnTo>
                      <a:pt x="153" y="113"/>
                    </a:lnTo>
                    <a:lnTo>
                      <a:pt x="147" y="116"/>
                    </a:lnTo>
                    <a:lnTo>
                      <a:pt x="141" y="122"/>
                    </a:lnTo>
                    <a:lnTo>
                      <a:pt x="136" y="128"/>
                    </a:lnTo>
                    <a:lnTo>
                      <a:pt x="132" y="134"/>
                    </a:lnTo>
                    <a:lnTo>
                      <a:pt x="126" y="139"/>
                    </a:lnTo>
                    <a:lnTo>
                      <a:pt x="122" y="147"/>
                    </a:lnTo>
                    <a:lnTo>
                      <a:pt x="118" y="153"/>
                    </a:lnTo>
                    <a:lnTo>
                      <a:pt x="113" y="162"/>
                    </a:lnTo>
                    <a:lnTo>
                      <a:pt x="107" y="174"/>
                    </a:lnTo>
                    <a:lnTo>
                      <a:pt x="101" y="183"/>
                    </a:lnTo>
                    <a:lnTo>
                      <a:pt x="94" y="194"/>
                    </a:lnTo>
                    <a:lnTo>
                      <a:pt x="90" y="202"/>
                    </a:lnTo>
                    <a:lnTo>
                      <a:pt x="84" y="212"/>
                    </a:lnTo>
                    <a:lnTo>
                      <a:pt x="80" y="223"/>
                    </a:lnTo>
                    <a:lnTo>
                      <a:pt x="78" y="232"/>
                    </a:lnTo>
                    <a:lnTo>
                      <a:pt x="75" y="242"/>
                    </a:lnTo>
                    <a:lnTo>
                      <a:pt x="71" y="253"/>
                    </a:lnTo>
                    <a:lnTo>
                      <a:pt x="67" y="263"/>
                    </a:lnTo>
                    <a:lnTo>
                      <a:pt x="65" y="274"/>
                    </a:lnTo>
                    <a:lnTo>
                      <a:pt x="61" y="284"/>
                    </a:lnTo>
                    <a:lnTo>
                      <a:pt x="59" y="295"/>
                    </a:lnTo>
                    <a:lnTo>
                      <a:pt x="58" y="307"/>
                    </a:lnTo>
                    <a:lnTo>
                      <a:pt x="56" y="320"/>
                    </a:lnTo>
                    <a:lnTo>
                      <a:pt x="52" y="326"/>
                    </a:lnTo>
                    <a:lnTo>
                      <a:pt x="52" y="329"/>
                    </a:lnTo>
                    <a:lnTo>
                      <a:pt x="48" y="335"/>
                    </a:lnTo>
                    <a:lnTo>
                      <a:pt x="48" y="341"/>
                    </a:lnTo>
                    <a:lnTo>
                      <a:pt x="44" y="347"/>
                    </a:lnTo>
                    <a:lnTo>
                      <a:pt x="44" y="354"/>
                    </a:lnTo>
                    <a:lnTo>
                      <a:pt x="40" y="360"/>
                    </a:lnTo>
                    <a:lnTo>
                      <a:pt x="40" y="366"/>
                    </a:lnTo>
                    <a:lnTo>
                      <a:pt x="37" y="369"/>
                    </a:lnTo>
                    <a:lnTo>
                      <a:pt x="37" y="375"/>
                    </a:lnTo>
                    <a:lnTo>
                      <a:pt x="35" y="381"/>
                    </a:lnTo>
                    <a:lnTo>
                      <a:pt x="33" y="387"/>
                    </a:lnTo>
                    <a:lnTo>
                      <a:pt x="31" y="390"/>
                    </a:lnTo>
                    <a:lnTo>
                      <a:pt x="29" y="398"/>
                    </a:lnTo>
                    <a:lnTo>
                      <a:pt x="29" y="404"/>
                    </a:lnTo>
                    <a:lnTo>
                      <a:pt x="27" y="409"/>
                    </a:lnTo>
                    <a:lnTo>
                      <a:pt x="25" y="413"/>
                    </a:lnTo>
                    <a:lnTo>
                      <a:pt x="23" y="417"/>
                    </a:lnTo>
                    <a:lnTo>
                      <a:pt x="21" y="419"/>
                    </a:lnTo>
                    <a:lnTo>
                      <a:pt x="20" y="423"/>
                    </a:lnTo>
                    <a:lnTo>
                      <a:pt x="14" y="425"/>
                    </a:lnTo>
                    <a:lnTo>
                      <a:pt x="10" y="423"/>
                    </a:lnTo>
                    <a:lnTo>
                      <a:pt x="6" y="419"/>
                    </a:lnTo>
                    <a:lnTo>
                      <a:pt x="2" y="413"/>
                    </a:lnTo>
                    <a:lnTo>
                      <a:pt x="0" y="409"/>
                    </a:lnTo>
                    <a:lnTo>
                      <a:pt x="0" y="406"/>
                    </a:lnTo>
                    <a:lnTo>
                      <a:pt x="0" y="402"/>
                    </a:lnTo>
                    <a:lnTo>
                      <a:pt x="4" y="398"/>
                    </a:lnTo>
                    <a:lnTo>
                      <a:pt x="4" y="390"/>
                    </a:lnTo>
                    <a:lnTo>
                      <a:pt x="6" y="385"/>
                    </a:lnTo>
                    <a:lnTo>
                      <a:pt x="6" y="379"/>
                    </a:lnTo>
                    <a:lnTo>
                      <a:pt x="8" y="375"/>
                    </a:lnTo>
                    <a:lnTo>
                      <a:pt x="8" y="369"/>
                    </a:lnTo>
                    <a:lnTo>
                      <a:pt x="10" y="364"/>
                    </a:lnTo>
                    <a:lnTo>
                      <a:pt x="12" y="360"/>
                    </a:lnTo>
                    <a:lnTo>
                      <a:pt x="12" y="356"/>
                    </a:lnTo>
                    <a:lnTo>
                      <a:pt x="14" y="348"/>
                    </a:lnTo>
                    <a:lnTo>
                      <a:pt x="14" y="345"/>
                    </a:lnTo>
                    <a:lnTo>
                      <a:pt x="16" y="339"/>
                    </a:lnTo>
                    <a:lnTo>
                      <a:pt x="18" y="335"/>
                    </a:lnTo>
                    <a:lnTo>
                      <a:pt x="20" y="329"/>
                    </a:lnTo>
                    <a:lnTo>
                      <a:pt x="21" y="326"/>
                    </a:lnTo>
                    <a:lnTo>
                      <a:pt x="21" y="320"/>
                    </a:lnTo>
                    <a:lnTo>
                      <a:pt x="23" y="314"/>
                    </a:lnTo>
                    <a:lnTo>
                      <a:pt x="27" y="301"/>
                    </a:lnTo>
                    <a:lnTo>
                      <a:pt x="31" y="290"/>
                    </a:lnTo>
                    <a:lnTo>
                      <a:pt x="33" y="276"/>
                    </a:lnTo>
                    <a:lnTo>
                      <a:pt x="39" y="265"/>
                    </a:lnTo>
                    <a:lnTo>
                      <a:pt x="42" y="253"/>
                    </a:lnTo>
                    <a:lnTo>
                      <a:pt x="46" y="244"/>
                    </a:lnTo>
                    <a:lnTo>
                      <a:pt x="50" y="234"/>
                    </a:lnTo>
                    <a:lnTo>
                      <a:pt x="56" y="225"/>
                    </a:lnTo>
                    <a:lnTo>
                      <a:pt x="59" y="213"/>
                    </a:lnTo>
                    <a:lnTo>
                      <a:pt x="63" y="204"/>
                    </a:lnTo>
                    <a:lnTo>
                      <a:pt x="69" y="194"/>
                    </a:lnTo>
                    <a:lnTo>
                      <a:pt x="75" y="185"/>
                    </a:lnTo>
                    <a:lnTo>
                      <a:pt x="80" y="174"/>
                    </a:lnTo>
                    <a:lnTo>
                      <a:pt x="86" y="164"/>
                    </a:lnTo>
                    <a:lnTo>
                      <a:pt x="94" y="153"/>
                    </a:lnTo>
                    <a:lnTo>
                      <a:pt x="103" y="143"/>
                    </a:lnTo>
                    <a:lnTo>
                      <a:pt x="107" y="135"/>
                    </a:lnTo>
                    <a:lnTo>
                      <a:pt x="113" y="128"/>
                    </a:lnTo>
                    <a:lnTo>
                      <a:pt x="117" y="120"/>
                    </a:lnTo>
                    <a:lnTo>
                      <a:pt x="122" y="115"/>
                    </a:lnTo>
                    <a:lnTo>
                      <a:pt x="128" y="107"/>
                    </a:lnTo>
                    <a:lnTo>
                      <a:pt x="134" y="101"/>
                    </a:lnTo>
                    <a:lnTo>
                      <a:pt x="139" y="96"/>
                    </a:lnTo>
                    <a:lnTo>
                      <a:pt x="147" y="90"/>
                    </a:lnTo>
                    <a:lnTo>
                      <a:pt x="153" y="84"/>
                    </a:lnTo>
                    <a:lnTo>
                      <a:pt x="158" y="78"/>
                    </a:lnTo>
                    <a:lnTo>
                      <a:pt x="166" y="73"/>
                    </a:lnTo>
                    <a:lnTo>
                      <a:pt x="174" y="69"/>
                    </a:lnTo>
                    <a:lnTo>
                      <a:pt x="181" y="63"/>
                    </a:lnTo>
                    <a:lnTo>
                      <a:pt x="189" y="58"/>
                    </a:lnTo>
                    <a:lnTo>
                      <a:pt x="196" y="54"/>
                    </a:lnTo>
                    <a:lnTo>
                      <a:pt x="204" y="50"/>
                    </a:lnTo>
                    <a:lnTo>
                      <a:pt x="210" y="46"/>
                    </a:lnTo>
                    <a:lnTo>
                      <a:pt x="217" y="44"/>
                    </a:lnTo>
                    <a:lnTo>
                      <a:pt x="225" y="40"/>
                    </a:lnTo>
                    <a:lnTo>
                      <a:pt x="233" y="38"/>
                    </a:lnTo>
                    <a:lnTo>
                      <a:pt x="240" y="37"/>
                    </a:lnTo>
                    <a:lnTo>
                      <a:pt x="248" y="35"/>
                    </a:lnTo>
                    <a:lnTo>
                      <a:pt x="257" y="33"/>
                    </a:lnTo>
                    <a:lnTo>
                      <a:pt x="265" y="33"/>
                    </a:lnTo>
                    <a:lnTo>
                      <a:pt x="273" y="29"/>
                    </a:lnTo>
                    <a:lnTo>
                      <a:pt x="282" y="27"/>
                    </a:lnTo>
                    <a:lnTo>
                      <a:pt x="290" y="25"/>
                    </a:lnTo>
                    <a:lnTo>
                      <a:pt x="297" y="23"/>
                    </a:lnTo>
                    <a:lnTo>
                      <a:pt x="305" y="19"/>
                    </a:lnTo>
                    <a:lnTo>
                      <a:pt x="311" y="18"/>
                    </a:lnTo>
                    <a:lnTo>
                      <a:pt x="318" y="12"/>
                    </a:lnTo>
                    <a:lnTo>
                      <a:pt x="324" y="8"/>
                    </a:lnTo>
                    <a:lnTo>
                      <a:pt x="330" y="2"/>
                    </a:lnTo>
                    <a:lnTo>
                      <a:pt x="335" y="0"/>
                    </a:lnTo>
                    <a:lnTo>
                      <a:pt x="337" y="0"/>
                    </a:lnTo>
                    <a:lnTo>
                      <a:pt x="339" y="4"/>
                    </a:lnTo>
                    <a:lnTo>
                      <a:pt x="339" y="8"/>
                    </a:lnTo>
                    <a:lnTo>
                      <a:pt x="337" y="14"/>
                    </a:lnTo>
                    <a:lnTo>
                      <a:pt x="335" y="19"/>
                    </a:lnTo>
                    <a:lnTo>
                      <a:pt x="332" y="25"/>
                    </a:lnTo>
                    <a:lnTo>
                      <a:pt x="33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9" name="Freeform 141"/>
              <p:cNvSpPr>
                <a:spLocks/>
              </p:cNvSpPr>
              <p:nvPr/>
            </p:nvSpPr>
            <p:spPr bwMode="auto">
              <a:xfrm>
                <a:off x="2689" y="1694"/>
                <a:ext cx="60" cy="218"/>
              </a:xfrm>
              <a:custGeom>
                <a:avLst/>
                <a:gdLst>
                  <a:gd name="T0" fmla="*/ 26 w 119"/>
                  <a:gd name="T1" fmla="*/ 23 h 438"/>
                  <a:gd name="T2" fmla="*/ 21 w 119"/>
                  <a:gd name="T3" fmla="*/ 31 h 438"/>
                  <a:gd name="T4" fmla="*/ 19 w 119"/>
                  <a:gd name="T5" fmla="*/ 42 h 438"/>
                  <a:gd name="T6" fmla="*/ 24 w 119"/>
                  <a:gd name="T7" fmla="*/ 55 h 438"/>
                  <a:gd name="T8" fmla="*/ 34 w 119"/>
                  <a:gd name="T9" fmla="*/ 69 h 438"/>
                  <a:gd name="T10" fmla="*/ 45 w 119"/>
                  <a:gd name="T11" fmla="*/ 86 h 438"/>
                  <a:gd name="T12" fmla="*/ 55 w 119"/>
                  <a:gd name="T13" fmla="*/ 103 h 438"/>
                  <a:gd name="T14" fmla="*/ 66 w 119"/>
                  <a:gd name="T15" fmla="*/ 118 h 438"/>
                  <a:gd name="T16" fmla="*/ 76 w 119"/>
                  <a:gd name="T17" fmla="*/ 131 h 438"/>
                  <a:gd name="T18" fmla="*/ 83 w 119"/>
                  <a:gd name="T19" fmla="*/ 147 h 438"/>
                  <a:gd name="T20" fmla="*/ 91 w 119"/>
                  <a:gd name="T21" fmla="*/ 160 h 438"/>
                  <a:gd name="T22" fmla="*/ 97 w 119"/>
                  <a:gd name="T23" fmla="*/ 175 h 438"/>
                  <a:gd name="T24" fmla="*/ 100 w 119"/>
                  <a:gd name="T25" fmla="*/ 194 h 438"/>
                  <a:gd name="T26" fmla="*/ 104 w 119"/>
                  <a:gd name="T27" fmla="*/ 217 h 438"/>
                  <a:gd name="T28" fmla="*/ 106 w 119"/>
                  <a:gd name="T29" fmla="*/ 242 h 438"/>
                  <a:gd name="T30" fmla="*/ 108 w 119"/>
                  <a:gd name="T31" fmla="*/ 268 h 438"/>
                  <a:gd name="T32" fmla="*/ 110 w 119"/>
                  <a:gd name="T33" fmla="*/ 293 h 438"/>
                  <a:gd name="T34" fmla="*/ 110 w 119"/>
                  <a:gd name="T35" fmla="*/ 318 h 438"/>
                  <a:gd name="T36" fmla="*/ 112 w 119"/>
                  <a:gd name="T37" fmla="*/ 341 h 438"/>
                  <a:gd name="T38" fmla="*/ 114 w 119"/>
                  <a:gd name="T39" fmla="*/ 369 h 438"/>
                  <a:gd name="T40" fmla="*/ 118 w 119"/>
                  <a:gd name="T41" fmla="*/ 394 h 438"/>
                  <a:gd name="T42" fmla="*/ 118 w 119"/>
                  <a:gd name="T43" fmla="*/ 413 h 438"/>
                  <a:gd name="T44" fmla="*/ 118 w 119"/>
                  <a:gd name="T45" fmla="*/ 422 h 438"/>
                  <a:gd name="T46" fmla="*/ 114 w 119"/>
                  <a:gd name="T47" fmla="*/ 434 h 438"/>
                  <a:gd name="T48" fmla="*/ 106 w 119"/>
                  <a:gd name="T49" fmla="*/ 438 h 438"/>
                  <a:gd name="T50" fmla="*/ 100 w 119"/>
                  <a:gd name="T51" fmla="*/ 436 h 438"/>
                  <a:gd name="T52" fmla="*/ 102 w 119"/>
                  <a:gd name="T53" fmla="*/ 419 h 438"/>
                  <a:gd name="T54" fmla="*/ 102 w 119"/>
                  <a:gd name="T55" fmla="*/ 384 h 438"/>
                  <a:gd name="T56" fmla="*/ 99 w 119"/>
                  <a:gd name="T57" fmla="*/ 341 h 438"/>
                  <a:gd name="T58" fmla="*/ 93 w 119"/>
                  <a:gd name="T59" fmla="*/ 295 h 438"/>
                  <a:gd name="T60" fmla="*/ 81 w 119"/>
                  <a:gd name="T61" fmla="*/ 247 h 438"/>
                  <a:gd name="T62" fmla="*/ 66 w 119"/>
                  <a:gd name="T63" fmla="*/ 198 h 438"/>
                  <a:gd name="T64" fmla="*/ 49 w 119"/>
                  <a:gd name="T65" fmla="*/ 150 h 438"/>
                  <a:gd name="T66" fmla="*/ 26 w 119"/>
                  <a:gd name="T67" fmla="*/ 109 h 438"/>
                  <a:gd name="T68" fmla="*/ 11 w 119"/>
                  <a:gd name="T69" fmla="*/ 84 h 438"/>
                  <a:gd name="T70" fmla="*/ 7 w 119"/>
                  <a:gd name="T71" fmla="*/ 74 h 438"/>
                  <a:gd name="T72" fmla="*/ 1 w 119"/>
                  <a:gd name="T73" fmla="*/ 65 h 438"/>
                  <a:gd name="T74" fmla="*/ 0 w 119"/>
                  <a:gd name="T75" fmla="*/ 55 h 438"/>
                  <a:gd name="T76" fmla="*/ 0 w 119"/>
                  <a:gd name="T77" fmla="*/ 44 h 438"/>
                  <a:gd name="T78" fmla="*/ 0 w 119"/>
                  <a:gd name="T79" fmla="*/ 32 h 438"/>
                  <a:gd name="T80" fmla="*/ 3 w 119"/>
                  <a:gd name="T81" fmla="*/ 23 h 438"/>
                  <a:gd name="T82" fmla="*/ 7 w 119"/>
                  <a:gd name="T83" fmla="*/ 12 h 438"/>
                  <a:gd name="T84" fmla="*/ 17 w 119"/>
                  <a:gd name="T85" fmla="*/ 2 h 438"/>
                  <a:gd name="T86" fmla="*/ 30 w 119"/>
                  <a:gd name="T87" fmla="*/ 0 h 438"/>
                  <a:gd name="T88" fmla="*/ 38 w 119"/>
                  <a:gd name="T89" fmla="*/ 4 h 438"/>
                  <a:gd name="T90" fmla="*/ 36 w 119"/>
                  <a:gd name="T91" fmla="*/ 13 h 438"/>
                  <a:gd name="T92" fmla="*/ 30 w 119"/>
                  <a:gd name="T93" fmla="*/ 1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438">
                    <a:moveTo>
                      <a:pt x="30" y="19"/>
                    </a:moveTo>
                    <a:lnTo>
                      <a:pt x="26" y="23"/>
                    </a:lnTo>
                    <a:lnTo>
                      <a:pt x="22" y="27"/>
                    </a:lnTo>
                    <a:lnTo>
                      <a:pt x="21" y="31"/>
                    </a:lnTo>
                    <a:lnTo>
                      <a:pt x="21" y="34"/>
                    </a:lnTo>
                    <a:lnTo>
                      <a:pt x="19" y="42"/>
                    </a:lnTo>
                    <a:lnTo>
                      <a:pt x="22" y="50"/>
                    </a:lnTo>
                    <a:lnTo>
                      <a:pt x="24" y="55"/>
                    </a:lnTo>
                    <a:lnTo>
                      <a:pt x="30" y="63"/>
                    </a:lnTo>
                    <a:lnTo>
                      <a:pt x="34" y="69"/>
                    </a:lnTo>
                    <a:lnTo>
                      <a:pt x="40" y="78"/>
                    </a:lnTo>
                    <a:lnTo>
                      <a:pt x="45" y="86"/>
                    </a:lnTo>
                    <a:lnTo>
                      <a:pt x="49" y="95"/>
                    </a:lnTo>
                    <a:lnTo>
                      <a:pt x="55" y="103"/>
                    </a:lnTo>
                    <a:lnTo>
                      <a:pt x="60" y="110"/>
                    </a:lnTo>
                    <a:lnTo>
                      <a:pt x="66" y="118"/>
                    </a:lnTo>
                    <a:lnTo>
                      <a:pt x="70" y="126"/>
                    </a:lnTo>
                    <a:lnTo>
                      <a:pt x="76" y="131"/>
                    </a:lnTo>
                    <a:lnTo>
                      <a:pt x="79" y="139"/>
                    </a:lnTo>
                    <a:lnTo>
                      <a:pt x="83" y="147"/>
                    </a:lnTo>
                    <a:lnTo>
                      <a:pt x="87" y="152"/>
                    </a:lnTo>
                    <a:lnTo>
                      <a:pt x="91" y="160"/>
                    </a:lnTo>
                    <a:lnTo>
                      <a:pt x="95" y="168"/>
                    </a:lnTo>
                    <a:lnTo>
                      <a:pt x="97" y="175"/>
                    </a:lnTo>
                    <a:lnTo>
                      <a:pt x="99" y="185"/>
                    </a:lnTo>
                    <a:lnTo>
                      <a:pt x="100" y="194"/>
                    </a:lnTo>
                    <a:lnTo>
                      <a:pt x="104" y="206"/>
                    </a:lnTo>
                    <a:lnTo>
                      <a:pt x="104" y="217"/>
                    </a:lnTo>
                    <a:lnTo>
                      <a:pt x="104" y="230"/>
                    </a:lnTo>
                    <a:lnTo>
                      <a:pt x="106" y="242"/>
                    </a:lnTo>
                    <a:lnTo>
                      <a:pt x="106" y="255"/>
                    </a:lnTo>
                    <a:lnTo>
                      <a:pt x="108" y="268"/>
                    </a:lnTo>
                    <a:lnTo>
                      <a:pt x="108" y="280"/>
                    </a:lnTo>
                    <a:lnTo>
                      <a:pt x="110" y="293"/>
                    </a:lnTo>
                    <a:lnTo>
                      <a:pt x="110" y="304"/>
                    </a:lnTo>
                    <a:lnTo>
                      <a:pt x="110" y="318"/>
                    </a:lnTo>
                    <a:lnTo>
                      <a:pt x="112" y="329"/>
                    </a:lnTo>
                    <a:lnTo>
                      <a:pt x="112" y="341"/>
                    </a:lnTo>
                    <a:lnTo>
                      <a:pt x="114" y="356"/>
                    </a:lnTo>
                    <a:lnTo>
                      <a:pt x="114" y="369"/>
                    </a:lnTo>
                    <a:lnTo>
                      <a:pt x="116" y="381"/>
                    </a:lnTo>
                    <a:lnTo>
                      <a:pt x="118" y="394"/>
                    </a:lnTo>
                    <a:lnTo>
                      <a:pt x="119" y="407"/>
                    </a:lnTo>
                    <a:lnTo>
                      <a:pt x="118" y="413"/>
                    </a:lnTo>
                    <a:lnTo>
                      <a:pt x="118" y="419"/>
                    </a:lnTo>
                    <a:lnTo>
                      <a:pt x="118" y="422"/>
                    </a:lnTo>
                    <a:lnTo>
                      <a:pt x="118" y="428"/>
                    </a:lnTo>
                    <a:lnTo>
                      <a:pt x="114" y="434"/>
                    </a:lnTo>
                    <a:lnTo>
                      <a:pt x="110" y="438"/>
                    </a:lnTo>
                    <a:lnTo>
                      <a:pt x="106" y="438"/>
                    </a:lnTo>
                    <a:lnTo>
                      <a:pt x="102" y="438"/>
                    </a:lnTo>
                    <a:lnTo>
                      <a:pt x="100" y="436"/>
                    </a:lnTo>
                    <a:lnTo>
                      <a:pt x="102" y="432"/>
                    </a:lnTo>
                    <a:lnTo>
                      <a:pt x="102" y="419"/>
                    </a:lnTo>
                    <a:lnTo>
                      <a:pt x="104" y="401"/>
                    </a:lnTo>
                    <a:lnTo>
                      <a:pt x="102" y="384"/>
                    </a:lnTo>
                    <a:lnTo>
                      <a:pt x="102" y="365"/>
                    </a:lnTo>
                    <a:lnTo>
                      <a:pt x="99" y="341"/>
                    </a:lnTo>
                    <a:lnTo>
                      <a:pt x="97" y="320"/>
                    </a:lnTo>
                    <a:lnTo>
                      <a:pt x="93" y="295"/>
                    </a:lnTo>
                    <a:lnTo>
                      <a:pt x="87" y="272"/>
                    </a:lnTo>
                    <a:lnTo>
                      <a:pt x="81" y="247"/>
                    </a:lnTo>
                    <a:lnTo>
                      <a:pt x="74" y="223"/>
                    </a:lnTo>
                    <a:lnTo>
                      <a:pt x="66" y="198"/>
                    </a:lnTo>
                    <a:lnTo>
                      <a:pt x="59" y="175"/>
                    </a:lnTo>
                    <a:lnTo>
                      <a:pt x="49" y="150"/>
                    </a:lnTo>
                    <a:lnTo>
                      <a:pt x="38" y="129"/>
                    </a:lnTo>
                    <a:lnTo>
                      <a:pt x="26" y="109"/>
                    </a:lnTo>
                    <a:lnTo>
                      <a:pt x="15" y="90"/>
                    </a:lnTo>
                    <a:lnTo>
                      <a:pt x="11" y="84"/>
                    </a:lnTo>
                    <a:lnTo>
                      <a:pt x="9" y="80"/>
                    </a:lnTo>
                    <a:lnTo>
                      <a:pt x="7" y="74"/>
                    </a:lnTo>
                    <a:lnTo>
                      <a:pt x="5" y="71"/>
                    </a:lnTo>
                    <a:lnTo>
                      <a:pt x="1" y="65"/>
                    </a:lnTo>
                    <a:lnTo>
                      <a:pt x="1" y="59"/>
                    </a:lnTo>
                    <a:lnTo>
                      <a:pt x="0" y="55"/>
                    </a:lnTo>
                    <a:lnTo>
                      <a:pt x="0" y="50"/>
                    </a:lnTo>
                    <a:lnTo>
                      <a:pt x="0" y="44"/>
                    </a:lnTo>
                    <a:lnTo>
                      <a:pt x="0" y="38"/>
                    </a:lnTo>
                    <a:lnTo>
                      <a:pt x="0" y="32"/>
                    </a:lnTo>
                    <a:lnTo>
                      <a:pt x="1" y="27"/>
                    </a:lnTo>
                    <a:lnTo>
                      <a:pt x="3" y="23"/>
                    </a:lnTo>
                    <a:lnTo>
                      <a:pt x="5" y="17"/>
                    </a:lnTo>
                    <a:lnTo>
                      <a:pt x="7" y="12"/>
                    </a:lnTo>
                    <a:lnTo>
                      <a:pt x="13" y="8"/>
                    </a:lnTo>
                    <a:lnTo>
                      <a:pt x="17" y="2"/>
                    </a:lnTo>
                    <a:lnTo>
                      <a:pt x="24" y="0"/>
                    </a:lnTo>
                    <a:lnTo>
                      <a:pt x="30" y="0"/>
                    </a:lnTo>
                    <a:lnTo>
                      <a:pt x="34" y="2"/>
                    </a:lnTo>
                    <a:lnTo>
                      <a:pt x="38" y="4"/>
                    </a:lnTo>
                    <a:lnTo>
                      <a:pt x="38" y="10"/>
                    </a:lnTo>
                    <a:lnTo>
                      <a:pt x="36" y="13"/>
                    </a:lnTo>
                    <a:lnTo>
                      <a:pt x="30" y="19"/>
                    </a:lnTo>
                    <a:lnTo>
                      <a:pt x="3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0" name="Freeform 142"/>
              <p:cNvSpPr>
                <a:spLocks/>
              </p:cNvSpPr>
              <p:nvPr/>
            </p:nvSpPr>
            <p:spPr bwMode="auto">
              <a:xfrm>
                <a:off x="2829" y="1908"/>
                <a:ext cx="99" cy="48"/>
              </a:xfrm>
              <a:custGeom>
                <a:avLst/>
                <a:gdLst>
                  <a:gd name="T0" fmla="*/ 10 w 198"/>
                  <a:gd name="T1" fmla="*/ 69 h 97"/>
                  <a:gd name="T2" fmla="*/ 17 w 198"/>
                  <a:gd name="T3" fmla="*/ 61 h 97"/>
                  <a:gd name="T4" fmla="*/ 23 w 198"/>
                  <a:gd name="T5" fmla="*/ 51 h 97"/>
                  <a:gd name="T6" fmla="*/ 31 w 198"/>
                  <a:gd name="T7" fmla="*/ 44 h 97"/>
                  <a:gd name="T8" fmla="*/ 42 w 198"/>
                  <a:gd name="T9" fmla="*/ 32 h 97"/>
                  <a:gd name="T10" fmla="*/ 52 w 198"/>
                  <a:gd name="T11" fmla="*/ 23 h 97"/>
                  <a:gd name="T12" fmla="*/ 63 w 198"/>
                  <a:gd name="T13" fmla="*/ 17 h 97"/>
                  <a:gd name="T14" fmla="*/ 74 w 198"/>
                  <a:gd name="T15" fmla="*/ 10 h 97"/>
                  <a:gd name="T16" fmla="*/ 88 w 198"/>
                  <a:gd name="T17" fmla="*/ 4 h 97"/>
                  <a:gd name="T18" fmla="*/ 103 w 198"/>
                  <a:gd name="T19" fmla="*/ 0 h 97"/>
                  <a:gd name="T20" fmla="*/ 116 w 198"/>
                  <a:gd name="T21" fmla="*/ 0 h 97"/>
                  <a:gd name="T22" fmla="*/ 130 w 198"/>
                  <a:gd name="T23" fmla="*/ 0 h 97"/>
                  <a:gd name="T24" fmla="*/ 143 w 198"/>
                  <a:gd name="T25" fmla="*/ 0 h 97"/>
                  <a:gd name="T26" fmla="*/ 158 w 198"/>
                  <a:gd name="T27" fmla="*/ 2 h 97"/>
                  <a:gd name="T28" fmla="*/ 175 w 198"/>
                  <a:gd name="T29" fmla="*/ 4 h 97"/>
                  <a:gd name="T30" fmla="*/ 189 w 198"/>
                  <a:gd name="T31" fmla="*/ 6 h 97"/>
                  <a:gd name="T32" fmla="*/ 194 w 198"/>
                  <a:gd name="T33" fmla="*/ 11 h 97"/>
                  <a:gd name="T34" fmla="*/ 196 w 198"/>
                  <a:gd name="T35" fmla="*/ 17 h 97"/>
                  <a:gd name="T36" fmla="*/ 191 w 198"/>
                  <a:gd name="T37" fmla="*/ 23 h 97"/>
                  <a:gd name="T38" fmla="*/ 177 w 198"/>
                  <a:gd name="T39" fmla="*/ 23 h 97"/>
                  <a:gd name="T40" fmla="*/ 164 w 198"/>
                  <a:gd name="T41" fmla="*/ 21 h 97"/>
                  <a:gd name="T42" fmla="*/ 151 w 198"/>
                  <a:gd name="T43" fmla="*/ 21 h 97"/>
                  <a:gd name="T44" fmla="*/ 137 w 198"/>
                  <a:gd name="T45" fmla="*/ 21 h 97"/>
                  <a:gd name="T46" fmla="*/ 124 w 198"/>
                  <a:gd name="T47" fmla="*/ 23 h 97"/>
                  <a:gd name="T48" fmla="*/ 113 w 198"/>
                  <a:gd name="T49" fmla="*/ 25 h 97"/>
                  <a:gd name="T50" fmla="*/ 99 w 198"/>
                  <a:gd name="T51" fmla="*/ 29 h 97"/>
                  <a:gd name="T52" fmla="*/ 88 w 198"/>
                  <a:gd name="T53" fmla="*/ 34 h 97"/>
                  <a:gd name="T54" fmla="*/ 74 w 198"/>
                  <a:gd name="T55" fmla="*/ 40 h 97"/>
                  <a:gd name="T56" fmla="*/ 67 w 198"/>
                  <a:gd name="T57" fmla="*/ 46 h 97"/>
                  <a:gd name="T58" fmla="*/ 55 w 198"/>
                  <a:gd name="T59" fmla="*/ 55 h 97"/>
                  <a:gd name="T60" fmla="*/ 44 w 198"/>
                  <a:gd name="T61" fmla="*/ 69 h 97"/>
                  <a:gd name="T62" fmla="*/ 35 w 198"/>
                  <a:gd name="T63" fmla="*/ 80 h 97"/>
                  <a:gd name="T64" fmla="*/ 27 w 198"/>
                  <a:gd name="T65" fmla="*/ 88 h 97"/>
                  <a:gd name="T66" fmla="*/ 19 w 198"/>
                  <a:gd name="T67" fmla="*/ 95 h 97"/>
                  <a:gd name="T68" fmla="*/ 8 w 198"/>
                  <a:gd name="T69" fmla="*/ 95 h 97"/>
                  <a:gd name="T70" fmla="*/ 2 w 198"/>
                  <a:gd name="T71" fmla="*/ 88 h 97"/>
                  <a:gd name="T72" fmla="*/ 2 w 198"/>
                  <a:gd name="T73" fmla="*/ 78 h 97"/>
                  <a:gd name="T74" fmla="*/ 6 w 198"/>
                  <a:gd name="T75" fmla="*/ 7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7">
                    <a:moveTo>
                      <a:pt x="6" y="74"/>
                    </a:moveTo>
                    <a:lnTo>
                      <a:pt x="10" y="69"/>
                    </a:lnTo>
                    <a:lnTo>
                      <a:pt x="14" y="65"/>
                    </a:lnTo>
                    <a:lnTo>
                      <a:pt x="17" y="61"/>
                    </a:lnTo>
                    <a:lnTo>
                      <a:pt x="21" y="57"/>
                    </a:lnTo>
                    <a:lnTo>
                      <a:pt x="23" y="51"/>
                    </a:lnTo>
                    <a:lnTo>
                      <a:pt x="27" y="48"/>
                    </a:lnTo>
                    <a:lnTo>
                      <a:pt x="31" y="44"/>
                    </a:lnTo>
                    <a:lnTo>
                      <a:pt x="35" y="40"/>
                    </a:lnTo>
                    <a:lnTo>
                      <a:pt x="42" y="32"/>
                    </a:lnTo>
                    <a:lnTo>
                      <a:pt x="50" y="27"/>
                    </a:lnTo>
                    <a:lnTo>
                      <a:pt x="52" y="23"/>
                    </a:lnTo>
                    <a:lnTo>
                      <a:pt x="57" y="19"/>
                    </a:lnTo>
                    <a:lnTo>
                      <a:pt x="63" y="17"/>
                    </a:lnTo>
                    <a:lnTo>
                      <a:pt x="69" y="15"/>
                    </a:lnTo>
                    <a:lnTo>
                      <a:pt x="74" y="10"/>
                    </a:lnTo>
                    <a:lnTo>
                      <a:pt x="82" y="8"/>
                    </a:lnTo>
                    <a:lnTo>
                      <a:pt x="88" y="4"/>
                    </a:lnTo>
                    <a:lnTo>
                      <a:pt x="95" y="2"/>
                    </a:lnTo>
                    <a:lnTo>
                      <a:pt x="103" y="0"/>
                    </a:lnTo>
                    <a:lnTo>
                      <a:pt x="111" y="0"/>
                    </a:lnTo>
                    <a:lnTo>
                      <a:pt x="116" y="0"/>
                    </a:lnTo>
                    <a:lnTo>
                      <a:pt x="124" y="0"/>
                    </a:lnTo>
                    <a:lnTo>
                      <a:pt x="130" y="0"/>
                    </a:lnTo>
                    <a:lnTo>
                      <a:pt x="137" y="0"/>
                    </a:lnTo>
                    <a:lnTo>
                      <a:pt x="143" y="0"/>
                    </a:lnTo>
                    <a:lnTo>
                      <a:pt x="151" y="0"/>
                    </a:lnTo>
                    <a:lnTo>
                      <a:pt x="158" y="2"/>
                    </a:lnTo>
                    <a:lnTo>
                      <a:pt x="166" y="2"/>
                    </a:lnTo>
                    <a:lnTo>
                      <a:pt x="175" y="4"/>
                    </a:lnTo>
                    <a:lnTo>
                      <a:pt x="183" y="4"/>
                    </a:lnTo>
                    <a:lnTo>
                      <a:pt x="189" y="6"/>
                    </a:lnTo>
                    <a:lnTo>
                      <a:pt x="192" y="8"/>
                    </a:lnTo>
                    <a:lnTo>
                      <a:pt x="194" y="11"/>
                    </a:lnTo>
                    <a:lnTo>
                      <a:pt x="198" y="15"/>
                    </a:lnTo>
                    <a:lnTo>
                      <a:pt x="196" y="17"/>
                    </a:lnTo>
                    <a:lnTo>
                      <a:pt x="194" y="21"/>
                    </a:lnTo>
                    <a:lnTo>
                      <a:pt x="191" y="23"/>
                    </a:lnTo>
                    <a:lnTo>
                      <a:pt x="185" y="23"/>
                    </a:lnTo>
                    <a:lnTo>
                      <a:pt x="177" y="23"/>
                    </a:lnTo>
                    <a:lnTo>
                      <a:pt x="170" y="23"/>
                    </a:lnTo>
                    <a:lnTo>
                      <a:pt x="164" y="21"/>
                    </a:lnTo>
                    <a:lnTo>
                      <a:pt x="156" y="21"/>
                    </a:lnTo>
                    <a:lnTo>
                      <a:pt x="151" y="21"/>
                    </a:lnTo>
                    <a:lnTo>
                      <a:pt x="143" y="21"/>
                    </a:lnTo>
                    <a:lnTo>
                      <a:pt x="137" y="21"/>
                    </a:lnTo>
                    <a:lnTo>
                      <a:pt x="132" y="23"/>
                    </a:lnTo>
                    <a:lnTo>
                      <a:pt x="124" y="23"/>
                    </a:lnTo>
                    <a:lnTo>
                      <a:pt x="118" y="23"/>
                    </a:lnTo>
                    <a:lnTo>
                      <a:pt x="113" y="25"/>
                    </a:lnTo>
                    <a:lnTo>
                      <a:pt x="107" y="27"/>
                    </a:lnTo>
                    <a:lnTo>
                      <a:pt x="99" y="29"/>
                    </a:lnTo>
                    <a:lnTo>
                      <a:pt x="93" y="30"/>
                    </a:lnTo>
                    <a:lnTo>
                      <a:pt x="88" y="34"/>
                    </a:lnTo>
                    <a:lnTo>
                      <a:pt x="82" y="38"/>
                    </a:lnTo>
                    <a:lnTo>
                      <a:pt x="74" y="40"/>
                    </a:lnTo>
                    <a:lnTo>
                      <a:pt x="71" y="44"/>
                    </a:lnTo>
                    <a:lnTo>
                      <a:pt x="67" y="46"/>
                    </a:lnTo>
                    <a:lnTo>
                      <a:pt x="63" y="50"/>
                    </a:lnTo>
                    <a:lnTo>
                      <a:pt x="55" y="55"/>
                    </a:lnTo>
                    <a:lnTo>
                      <a:pt x="50" y="63"/>
                    </a:lnTo>
                    <a:lnTo>
                      <a:pt x="44" y="69"/>
                    </a:lnTo>
                    <a:lnTo>
                      <a:pt x="38" y="76"/>
                    </a:lnTo>
                    <a:lnTo>
                      <a:pt x="35" y="80"/>
                    </a:lnTo>
                    <a:lnTo>
                      <a:pt x="31" y="84"/>
                    </a:lnTo>
                    <a:lnTo>
                      <a:pt x="27" y="88"/>
                    </a:lnTo>
                    <a:lnTo>
                      <a:pt x="25" y="93"/>
                    </a:lnTo>
                    <a:lnTo>
                      <a:pt x="19" y="95"/>
                    </a:lnTo>
                    <a:lnTo>
                      <a:pt x="14" y="97"/>
                    </a:lnTo>
                    <a:lnTo>
                      <a:pt x="8" y="95"/>
                    </a:lnTo>
                    <a:lnTo>
                      <a:pt x="4" y="93"/>
                    </a:lnTo>
                    <a:lnTo>
                      <a:pt x="2" y="88"/>
                    </a:lnTo>
                    <a:lnTo>
                      <a:pt x="0" y="84"/>
                    </a:lnTo>
                    <a:lnTo>
                      <a:pt x="2" y="78"/>
                    </a:lnTo>
                    <a:lnTo>
                      <a:pt x="6" y="74"/>
                    </a:lnTo>
                    <a:lnTo>
                      <a:pt x="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1" name="Freeform 143"/>
              <p:cNvSpPr>
                <a:spLocks/>
              </p:cNvSpPr>
              <p:nvPr/>
            </p:nvSpPr>
            <p:spPr bwMode="auto">
              <a:xfrm>
                <a:off x="2830" y="1925"/>
                <a:ext cx="79" cy="70"/>
              </a:xfrm>
              <a:custGeom>
                <a:avLst/>
                <a:gdLst>
                  <a:gd name="T0" fmla="*/ 156 w 160"/>
                  <a:gd name="T1" fmla="*/ 21 h 141"/>
                  <a:gd name="T2" fmla="*/ 156 w 160"/>
                  <a:gd name="T3" fmla="*/ 33 h 141"/>
                  <a:gd name="T4" fmla="*/ 156 w 160"/>
                  <a:gd name="T5" fmla="*/ 44 h 141"/>
                  <a:gd name="T6" fmla="*/ 156 w 160"/>
                  <a:gd name="T7" fmla="*/ 55 h 141"/>
                  <a:gd name="T8" fmla="*/ 154 w 160"/>
                  <a:gd name="T9" fmla="*/ 69 h 141"/>
                  <a:gd name="T10" fmla="*/ 149 w 160"/>
                  <a:gd name="T11" fmla="*/ 78 h 141"/>
                  <a:gd name="T12" fmla="*/ 141 w 160"/>
                  <a:gd name="T13" fmla="*/ 86 h 141"/>
                  <a:gd name="T14" fmla="*/ 131 w 160"/>
                  <a:gd name="T15" fmla="*/ 92 h 141"/>
                  <a:gd name="T16" fmla="*/ 120 w 160"/>
                  <a:gd name="T17" fmla="*/ 97 h 141"/>
                  <a:gd name="T18" fmla="*/ 109 w 160"/>
                  <a:gd name="T19" fmla="*/ 99 h 141"/>
                  <a:gd name="T20" fmla="*/ 97 w 160"/>
                  <a:gd name="T21" fmla="*/ 103 h 141"/>
                  <a:gd name="T22" fmla="*/ 86 w 160"/>
                  <a:gd name="T23" fmla="*/ 107 h 141"/>
                  <a:gd name="T24" fmla="*/ 74 w 160"/>
                  <a:gd name="T25" fmla="*/ 109 h 141"/>
                  <a:gd name="T26" fmla="*/ 65 w 160"/>
                  <a:gd name="T27" fmla="*/ 113 h 141"/>
                  <a:gd name="T28" fmla="*/ 57 w 160"/>
                  <a:gd name="T29" fmla="*/ 114 h 141"/>
                  <a:gd name="T30" fmla="*/ 48 w 160"/>
                  <a:gd name="T31" fmla="*/ 116 h 141"/>
                  <a:gd name="T32" fmla="*/ 38 w 160"/>
                  <a:gd name="T33" fmla="*/ 120 h 141"/>
                  <a:gd name="T34" fmla="*/ 25 w 160"/>
                  <a:gd name="T35" fmla="*/ 132 h 141"/>
                  <a:gd name="T36" fmla="*/ 15 w 160"/>
                  <a:gd name="T37" fmla="*/ 141 h 141"/>
                  <a:gd name="T38" fmla="*/ 8 w 160"/>
                  <a:gd name="T39" fmla="*/ 141 h 141"/>
                  <a:gd name="T40" fmla="*/ 2 w 160"/>
                  <a:gd name="T41" fmla="*/ 137 h 141"/>
                  <a:gd name="T42" fmla="*/ 0 w 160"/>
                  <a:gd name="T43" fmla="*/ 130 h 141"/>
                  <a:gd name="T44" fmla="*/ 6 w 160"/>
                  <a:gd name="T45" fmla="*/ 122 h 141"/>
                  <a:gd name="T46" fmla="*/ 13 w 160"/>
                  <a:gd name="T47" fmla="*/ 113 h 141"/>
                  <a:gd name="T48" fmla="*/ 21 w 160"/>
                  <a:gd name="T49" fmla="*/ 107 h 141"/>
                  <a:gd name="T50" fmla="*/ 31 w 160"/>
                  <a:gd name="T51" fmla="*/ 103 h 141"/>
                  <a:gd name="T52" fmla="*/ 38 w 160"/>
                  <a:gd name="T53" fmla="*/ 99 h 141"/>
                  <a:gd name="T54" fmla="*/ 48 w 160"/>
                  <a:gd name="T55" fmla="*/ 95 h 141"/>
                  <a:gd name="T56" fmla="*/ 57 w 160"/>
                  <a:gd name="T57" fmla="*/ 92 h 141"/>
                  <a:gd name="T58" fmla="*/ 69 w 160"/>
                  <a:gd name="T59" fmla="*/ 88 h 141"/>
                  <a:gd name="T60" fmla="*/ 78 w 160"/>
                  <a:gd name="T61" fmla="*/ 86 h 141"/>
                  <a:gd name="T62" fmla="*/ 86 w 160"/>
                  <a:gd name="T63" fmla="*/ 84 h 141"/>
                  <a:gd name="T64" fmla="*/ 97 w 160"/>
                  <a:gd name="T65" fmla="*/ 80 h 141"/>
                  <a:gd name="T66" fmla="*/ 112 w 160"/>
                  <a:gd name="T67" fmla="*/ 74 h 141"/>
                  <a:gd name="T68" fmla="*/ 122 w 160"/>
                  <a:gd name="T69" fmla="*/ 63 h 141"/>
                  <a:gd name="T70" fmla="*/ 126 w 160"/>
                  <a:gd name="T71" fmla="*/ 50 h 141"/>
                  <a:gd name="T72" fmla="*/ 130 w 160"/>
                  <a:gd name="T73" fmla="*/ 36 h 141"/>
                  <a:gd name="T74" fmla="*/ 131 w 160"/>
                  <a:gd name="T75" fmla="*/ 27 h 141"/>
                  <a:gd name="T76" fmla="*/ 133 w 160"/>
                  <a:gd name="T77" fmla="*/ 16 h 141"/>
                  <a:gd name="T78" fmla="*/ 139 w 160"/>
                  <a:gd name="T79" fmla="*/ 4 h 141"/>
                  <a:gd name="T80" fmla="*/ 145 w 160"/>
                  <a:gd name="T81" fmla="*/ 0 h 141"/>
                  <a:gd name="T82" fmla="*/ 152 w 160"/>
                  <a:gd name="T83" fmla="*/ 2 h 141"/>
                  <a:gd name="T84" fmla="*/ 158 w 160"/>
                  <a:gd name="T85" fmla="*/ 10 h 141"/>
                  <a:gd name="T86" fmla="*/ 160 w 160"/>
                  <a:gd name="T87"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41">
                    <a:moveTo>
                      <a:pt x="160" y="16"/>
                    </a:moveTo>
                    <a:lnTo>
                      <a:pt x="156" y="21"/>
                    </a:lnTo>
                    <a:lnTo>
                      <a:pt x="156" y="27"/>
                    </a:lnTo>
                    <a:lnTo>
                      <a:pt x="156" y="33"/>
                    </a:lnTo>
                    <a:lnTo>
                      <a:pt x="156" y="38"/>
                    </a:lnTo>
                    <a:lnTo>
                      <a:pt x="156" y="44"/>
                    </a:lnTo>
                    <a:lnTo>
                      <a:pt x="158" y="50"/>
                    </a:lnTo>
                    <a:lnTo>
                      <a:pt x="156" y="55"/>
                    </a:lnTo>
                    <a:lnTo>
                      <a:pt x="156" y="63"/>
                    </a:lnTo>
                    <a:lnTo>
                      <a:pt x="154" y="69"/>
                    </a:lnTo>
                    <a:lnTo>
                      <a:pt x="152" y="74"/>
                    </a:lnTo>
                    <a:lnTo>
                      <a:pt x="149" y="78"/>
                    </a:lnTo>
                    <a:lnTo>
                      <a:pt x="145" y="82"/>
                    </a:lnTo>
                    <a:lnTo>
                      <a:pt x="141" y="86"/>
                    </a:lnTo>
                    <a:lnTo>
                      <a:pt x="135" y="90"/>
                    </a:lnTo>
                    <a:lnTo>
                      <a:pt x="131" y="92"/>
                    </a:lnTo>
                    <a:lnTo>
                      <a:pt x="126" y="95"/>
                    </a:lnTo>
                    <a:lnTo>
                      <a:pt x="120" y="97"/>
                    </a:lnTo>
                    <a:lnTo>
                      <a:pt x="114" y="97"/>
                    </a:lnTo>
                    <a:lnTo>
                      <a:pt x="109" y="99"/>
                    </a:lnTo>
                    <a:lnTo>
                      <a:pt x="103" y="101"/>
                    </a:lnTo>
                    <a:lnTo>
                      <a:pt x="97" y="103"/>
                    </a:lnTo>
                    <a:lnTo>
                      <a:pt x="91" y="105"/>
                    </a:lnTo>
                    <a:lnTo>
                      <a:pt x="86" y="107"/>
                    </a:lnTo>
                    <a:lnTo>
                      <a:pt x="80" y="109"/>
                    </a:lnTo>
                    <a:lnTo>
                      <a:pt x="74" y="109"/>
                    </a:lnTo>
                    <a:lnTo>
                      <a:pt x="69" y="111"/>
                    </a:lnTo>
                    <a:lnTo>
                      <a:pt x="65" y="113"/>
                    </a:lnTo>
                    <a:lnTo>
                      <a:pt x="61" y="113"/>
                    </a:lnTo>
                    <a:lnTo>
                      <a:pt x="57" y="114"/>
                    </a:lnTo>
                    <a:lnTo>
                      <a:pt x="52" y="116"/>
                    </a:lnTo>
                    <a:lnTo>
                      <a:pt x="48" y="116"/>
                    </a:lnTo>
                    <a:lnTo>
                      <a:pt x="46" y="118"/>
                    </a:lnTo>
                    <a:lnTo>
                      <a:pt x="38" y="120"/>
                    </a:lnTo>
                    <a:lnTo>
                      <a:pt x="31" y="126"/>
                    </a:lnTo>
                    <a:lnTo>
                      <a:pt x="25" y="132"/>
                    </a:lnTo>
                    <a:lnTo>
                      <a:pt x="19" y="139"/>
                    </a:lnTo>
                    <a:lnTo>
                      <a:pt x="15" y="141"/>
                    </a:lnTo>
                    <a:lnTo>
                      <a:pt x="12" y="141"/>
                    </a:lnTo>
                    <a:lnTo>
                      <a:pt x="8" y="141"/>
                    </a:lnTo>
                    <a:lnTo>
                      <a:pt x="6" y="141"/>
                    </a:lnTo>
                    <a:lnTo>
                      <a:pt x="2" y="137"/>
                    </a:lnTo>
                    <a:lnTo>
                      <a:pt x="0" y="133"/>
                    </a:lnTo>
                    <a:lnTo>
                      <a:pt x="0" y="130"/>
                    </a:lnTo>
                    <a:lnTo>
                      <a:pt x="4" y="126"/>
                    </a:lnTo>
                    <a:lnTo>
                      <a:pt x="6" y="122"/>
                    </a:lnTo>
                    <a:lnTo>
                      <a:pt x="10" y="116"/>
                    </a:lnTo>
                    <a:lnTo>
                      <a:pt x="13" y="113"/>
                    </a:lnTo>
                    <a:lnTo>
                      <a:pt x="17" y="111"/>
                    </a:lnTo>
                    <a:lnTo>
                      <a:pt x="21" y="107"/>
                    </a:lnTo>
                    <a:lnTo>
                      <a:pt x="25" y="105"/>
                    </a:lnTo>
                    <a:lnTo>
                      <a:pt x="31" y="103"/>
                    </a:lnTo>
                    <a:lnTo>
                      <a:pt x="34" y="101"/>
                    </a:lnTo>
                    <a:lnTo>
                      <a:pt x="38" y="99"/>
                    </a:lnTo>
                    <a:lnTo>
                      <a:pt x="42" y="97"/>
                    </a:lnTo>
                    <a:lnTo>
                      <a:pt x="48" y="95"/>
                    </a:lnTo>
                    <a:lnTo>
                      <a:pt x="53" y="93"/>
                    </a:lnTo>
                    <a:lnTo>
                      <a:pt x="57" y="92"/>
                    </a:lnTo>
                    <a:lnTo>
                      <a:pt x="63" y="90"/>
                    </a:lnTo>
                    <a:lnTo>
                      <a:pt x="69" y="88"/>
                    </a:lnTo>
                    <a:lnTo>
                      <a:pt x="74" y="88"/>
                    </a:lnTo>
                    <a:lnTo>
                      <a:pt x="78" y="86"/>
                    </a:lnTo>
                    <a:lnTo>
                      <a:pt x="82" y="86"/>
                    </a:lnTo>
                    <a:lnTo>
                      <a:pt x="86" y="84"/>
                    </a:lnTo>
                    <a:lnTo>
                      <a:pt x="90" y="82"/>
                    </a:lnTo>
                    <a:lnTo>
                      <a:pt x="97" y="80"/>
                    </a:lnTo>
                    <a:lnTo>
                      <a:pt x="107" y="78"/>
                    </a:lnTo>
                    <a:lnTo>
                      <a:pt x="112" y="74"/>
                    </a:lnTo>
                    <a:lnTo>
                      <a:pt x="118" y="69"/>
                    </a:lnTo>
                    <a:lnTo>
                      <a:pt x="122" y="63"/>
                    </a:lnTo>
                    <a:lnTo>
                      <a:pt x="126" y="55"/>
                    </a:lnTo>
                    <a:lnTo>
                      <a:pt x="126" y="50"/>
                    </a:lnTo>
                    <a:lnTo>
                      <a:pt x="128" y="42"/>
                    </a:lnTo>
                    <a:lnTo>
                      <a:pt x="130" y="36"/>
                    </a:lnTo>
                    <a:lnTo>
                      <a:pt x="131" y="33"/>
                    </a:lnTo>
                    <a:lnTo>
                      <a:pt x="131" y="27"/>
                    </a:lnTo>
                    <a:lnTo>
                      <a:pt x="133" y="21"/>
                    </a:lnTo>
                    <a:lnTo>
                      <a:pt x="133" y="16"/>
                    </a:lnTo>
                    <a:lnTo>
                      <a:pt x="137" y="10"/>
                    </a:lnTo>
                    <a:lnTo>
                      <a:pt x="139" y="4"/>
                    </a:lnTo>
                    <a:lnTo>
                      <a:pt x="141" y="2"/>
                    </a:lnTo>
                    <a:lnTo>
                      <a:pt x="145" y="0"/>
                    </a:lnTo>
                    <a:lnTo>
                      <a:pt x="150" y="0"/>
                    </a:lnTo>
                    <a:lnTo>
                      <a:pt x="152" y="2"/>
                    </a:lnTo>
                    <a:lnTo>
                      <a:pt x="156" y="4"/>
                    </a:lnTo>
                    <a:lnTo>
                      <a:pt x="158" y="10"/>
                    </a:lnTo>
                    <a:lnTo>
                      <a:pt x="160" y="16"/>
                    </a:lnTo>
                    <a:lnTo>
                      <a:pt x="16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2" name="Freeform 144"/>
              <p:cNvSpPr>
                <a:spLocks/>
              </p:cNvSpPr>
              <p:nvPr/>
            </p:nvSpPr>
            <p:spPr bwMode="auto">
              <a:xfrm>
                <a:off x="2909" y="1897"/>
                <a:ext cx="50" cy="47"/>
              </a:xfrm>
              <a:custGeom>
                <a:avLst/>
                <a:gdLst>
                  <a:gd name="T0" fmla="*/ 17 w 99"/>
                  <a:gd name="T1" fmla="*/ 55 h 93"/>
                  <a:gd name="T2" fmla="*/ 21 w 99"/>
                  <a:gd name="T3" fmla="*/ 63 h 93"/>
                  <a:gd name="T4" fmla="*/ 30 w 99"/>
                  <a:gd name="T5" fmla="*/ 69 h 93"/>
                  <a:gd name="T6" fmla="*/ 40 w 99"/>
                  <a:gd name="T7" fmla="*/ 69 h 93"/>
                  <a:gd name="T8" fmla="*/ 51 w 99"/>
                  <a:gd name="T9" fmla="*/ 69 h 93"/>
                  <a:gd name="T10" fmla="*/ 61 w 99"/>
                  <a:gd name="T11" fmla="*/ 63 h 93"/>
                  <a:gd name="T12" fmla="*/ 68 w 99"/>
                  <a:gd name="T13" fmla="*/ 55 h 93"/>
                  <a:gd name="T14" fmla="*/ 76 w 99"/>
                  <a:gd name="T15" fmla="*/ 46 h 93"/>
                  <a:gd name="T16" fmla="*/ 72 w 99"/>
                  <a:gd name="T17" fmla="*/ 34 h 93"/>
                  <a:gd name="T18" fmla="*/ 68 w 99"/>
                  <a:gd name="T19" fmla="*/ 29 h 93"/>
                  <a:gd name="T20" fmla="*/ 61 w 99"/>
                  <a:gd name="T21" fmla="*/ 25 h 93"/>
                  <a:gd name="T22" fmla="*/ 51 w 99"/>
                  <a:gd name="T23" fmla="*/ 21 h 93"/>
                  <a:gd name="T24" fmla="*/ 42 w 99"/>
                  <a:gd name="T25" fmla="*/ 17 h 93"/>
                  <a:gd name="T26" fmla="*/ 38 w 99"/>
                  <a:gd name="T27" fmla="*/ 10 h 93"/>
                  <a:gd name="T28" fmla="*/ 44 w 99"/>
                  <a:gd name="T29" fmla="*/ 2 h 93"/>
                  <a:gd name="T30" fmla="*/ 55 w 99"/>
                  <a:gd name="T31" fmla="*/ 0 h 93"/>
                  <a:gd name="T32" fmla="*/ 70 w 99"/>
                  <a:gd name="T33" fmla="*/ 6 h 93"/>
                  <a:gd name="T34" fmla="*/ 84 w 99"/>
                  <a:gd name="T35" fmla="*/ 10 h 93"/>
                  <a:gd name="T36" fmla="*/ 93 w 99"/>
                  <a:gd name="T37" fmla="*/ 17 h 93"/>
                  <a:gd name="T38" fmla="*/ 97 w 99"/>
                  <a:gd name="T39" fmla="*/ 25 h 93"/>
                  <a:gd name="T40" fmla="*/ 97 w 99"/>
                  <a:gd name="T41" fmla="*/ 34 h 93"/>
                  <a:gd name="T42" fmla="*/ 99 w 99"/>
                  <a:gd name="T43" fmla="*/ 44 h 93"/>
                  <a:gd name="T44" fmla="*/ 97 w 99"/>
                  <a:gd name="T45" fmla="*/ 53 h 93"/>
                  <a:gd name="T46" fmla="*/ 93 w 99"/>
                  <a:gd name="T47" fmla="*/ 63 h 93"/>
                  <a:gd name="T48" fmla="*/ 89 w 99"/>
                  <a:gd name="T49" fmla="*/ 71 h 93"/>
                  <a:gd name="T50" fmla="*/ 82 w 99"/>
                  <a:gd name="T51" fmla="*/ 78 h 93"/>
                  <a:gd name="T52" fmla="*/ 72 w 99"/>
                  <a:gd name="T53" fmla="*/ 86 h 93"/>
                  <a:gd name="T54" fmla="*/ 63 w 99"/>
                  <a:gd name="T55" fmla="*/ 90 h 93"/>
                  <a:gd name="T56" fmla="*/ 53 w 99"/>
                  <a:gd name="T57" fmla="*/ 93 h 93"/>
                  <a:gd name="T58" fmla="*/ 44 w 99"/>
                  <a:gd name="T59" fmla="*/ 93 h 93"/>
                  <a:gd name="T60" fmla="*/ 36 w 99"/>
                  <a:gd name="T61" fmla="*/ 91 h 93"/>
                  <a:gd name="T62" fmla="*/ 25 w 99"/>
                  <a:gd name="T63" fmla="*/ 88 h 93"/>
                  <a:gd name="T64" fmla="*/ 11 w 99"/>
                  <a:gd name="T65" fmla="*/ 78 h 93"/>
                  <a:gd name="T66" fmla="*/ 4 w 99"/>
                  <a:gd name="T67" fmla="*/ 63 h 93"/>
                  <a:gd name="T68" fmla="*/ 0 w 99"/>
                  <a:gd name="T69" fmla="*/ 51 h 93"/>
                  <a:gd name="T70" fmla="*/ 2 w 99"/>
                  <a:gd name="T71" fmla="*/ 46 h 93"/>
                  <a:gd name="T72" fmla="*/ 8 w 99"/>
                  <a:gd name="T73" fmla="*/ 44 h 93"/>
                  <a:gd name="T74" fmla="*/ 13 w 99"/>
                  <a:gd name="T75" fmla="*/ 46 h 93"/>
                  <a:gd name="T76" fmla="*/ 15 w 99"/>
                  <a:gd name="T77"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93">
                    <a:moveTo>
                      <a:pt x="15" y="51"/>
                    </a:moveTo>
                    <a:lnTo>
                      <a:pt x="17" y="55"/>
                    </a:lnTo>
                    <a:lnTo>
                      <a:pt x="19" y="59"/>
                    </a:lnTo>
                    <a:lnTo>
                      <a:pt x="21" y="63"/>
                    </a:lnTo>
                    <a:lnTo>
                      <a:pt x="27" y="67"/>
                    </a:lnTo>
                    <a:lnTo>
                      <a:pt x="30" y="69"/>
                    </a:lnTo>
                    <a:lnTo>
                      <a:pt x="34" y="69"/>
                    </a:lnTo>
                    <a:lnTo>
                      <a:pt x="40" y="69"/>
                    </a:lnTo>
                    <a:lnTo>
                      <a:pt x="46" y="71"/>
                    </a:lnTo>
                    <a:lnTo>
                      <a:pt x="51" y="69"/>
                    </a:lnTo>
                    <a:lnTo>
                      <a:pt x="57" y="67"/>
                    </a:lnTo>
                    <a:lnTo>
                      <a:pt x="61" y="63"/>
                    </a:lnTo>
                    <a:lnTo>
                      <a:pt x="67" y="61"/>
                    </a:lnTo>
                    <a:lnTo>
                      <a:pt x="68" y="55"/>
                    </a:lnTo>
                    <a:lnTo>
                      <a:pt x="72" y="50"/>
                    </a:lnTo>
                    <a:lnTo>
                      <a:pt x="76" y="46"/>
                    </a:lnTo>
                    <a:lnTo>
                      <a:pt x="76" y="40"/>
                    </a:lnTo>
                    <a:lnTo>
                      <a:pt x="72" y="34"/>
                    </a:lnTo>
                    <a:lnTo>
                      <a:pt x="70" y="31"/>
                    </a:lnTo>
                    <a:lnTo>
                      <a:pt x="68" y="29"/>
                    </a:lnTo>
                    <a:lnTo>
                      <a:pt x="65" y="27"/>
                    </a:lnTo>
                    <a:lnTo>
                      <a:pt x="61" y="25"/>
                    </a:lnTo>
                    <a:lnTo>
                      <a:pt x="57" y="23"/>
                    </a:lnTo>
                    <a:lnTo>
                      <a:pt x="51" y="21"/>
                    </a:lnTo>
                    <a:lnTo>
                      <a:pt x="48" y="21"/>
                    </a:lnTo>
                    <a:lnTo>
                      <a:pt x="42" y="17"/>
                    </a:lnTo>
                    <a:lnTo>
                      <a:pt x="40" y="13"/>
                    </a:lnTo>
                    <a:lnTo>
                      <a:pt x="38" y="10"/>
                    </a:lnTo>
                    <a:lnTo>
                      <a:pt x="40" y="6"/>
                    </a:lnTo>
                    <a:lnTo>
                      <a:pt x="44" y="2"/>
                    </a:lnTo>
                    <a:lnTo>
                      <a:pt x="49" y="2"/>
                    </a:lnTo>
                    <a:lnTo>
                      <a:pt x="55" y="0"/>
                    </a:lnTo>
                    <a:lnTo>
                      <a:pt x="63" y="2"/>
                    </a:lnTo>
                    <a:lnTo>
                      <a:pt x="70" y="6"/>
                    </a:lnTo>
                    <a:lnTo>
                      <a:pt x="80" y="8"/>
                    </a:lnTo>
                    <a:lnTo>
                      <a:pt x="84" y="10"/>
                    </a:lnTo>
                    <a:lnTo>
                      <a:pt x="89" y="13"/>
                    </a:lnTo>
                    <a:lnTo>
                      <a:pt x="93" y="17"/>
                    </a:lnTo>
                    <a:lnTo>
                      <a:pt x="95" y="23"/>
                    </a:lnTo>
                    <a:lnTo>
                      <a:pt x="97" y="25"/>
                    </a:lnTo>
                    <a:lnTo>
                      <a:pt x="97" y="29"/>
                    </a:lnTo>
                    <a:lnTo>
                      <a:pt x="97" y="34"/>
                    </a:lnTo>
                    <a:lnTo>
                      <a:pt x="99" y="38"/>
                    </a:lnTo>
                    <a:lnTo>
                      <a:pt x="99" y="44"/>
                    </a:lnTo>
                    <a:lnTo>
                      <a:pt x="99" y="48"/>
                    </a:lnTo>
                    <a:lnTo>
                      <a:pt x="97" y="53"/>
                    </a:lnTo>
                    <a:lnTo>
                      <a:pt x="97" y="57"/>
                    </a:lnTo>
                    <a:lnTo>
                      <a:pt x="93" y="63"/>
                    </a:lnTo>
                    <a:lnTo>
                      <a:pt x="91" y="67"/>
                    </a:lnTo>
                    <a:lnTo>
                      <a:pt x="89" y="71"/>
                    </a:lnTo>
                    <a:lnTo>
                      <a:pt x="86" y="76"/>
                    </a:lnTo>
                    <a:lnTo>
                      <a:pt x="82" y="78"/>
                    </a:lnTo>
                    <a:lnTo>
                      <a:pt x="78" y="82"/>
                    </a:lnTo>
                    <a:lnTo>
                      <a:pt x="72" y="86"/>
                    </a:lnTo>
                    <a:lnTo>
                      <a:pt x="68" y="88"/>
                    </a:lnTo>
                    <a:lnTo>
                      <a:pt x="63" y="90"/>
                    </a:lnTo>
                    <a:lnTo>
                      <a:pt x="59" y="91"/>
                    </a:lnTo>
                    <a:lnTo>
                      <a:pt x="53" y="93"/>
                    </a:lnTo>
                    <a:lnTo>
                      <a:pt x="49" y="93"/>
                    </a:lnTo>
                    <a:lnTo>
                      <a:pt x="44" y="93"/>
                    </a:lnTo>
                    <a:lnTo>
                      <a:pt x="40" y="93"/>
                    </a:lnTo>
                    <a:lnTo>
                      <a:pt x="36" y="91"/>
                    </a:lnTo>
                    <a:lnTo>
                      <a:pt x="32" y="91"/>
                    </a:lnTo>
                    <a:lnTo>
                      <a:pt x="25" y="88"/>
                    </a:lnTo>
                    <a:lnTo>
                      <a:pt x="19" y="84"/>
                    </a:lnTo>
                    <a:lnTo>
                      <a:pt x="11" y="78"/>
                    </a:lnTo>
                    <a:lnTo>
                      <a:pt x="8" y="71"/>
                    </a:lnTo>
                    <a:lnTo>
                      <a:pt x="4" y="63"/>
                    </a:lnTo>
                    <a:lnTo>
                      <a:pt x="0" y="55"/>
                    </a:lnTo>
                    <a:lnTo>
                      <a:pt x="0" y="51"/>
                    </a:lnTo>
                    <a:lnTo>
                      <a:pt x="0" y="48"/>
                    </a:lnTo>
                    <a:lnTo>
                      <a:pt x="2" y="46"/>
                    </a:lnTo>
                    <a:lnTo>
                      <a:pt x="6" y="44"/>
                    </a:lnTo>
                    <a:lnTo>
                      <a:pt x="8" y="44"/>
                    </a:lnTo>
                    <a:lnTo>
                      <a:pt x="11" y="46"/>
                    </a:lnTo>
                    <a:lnTo>
                      <a:pt x="13" y="46"/>
                    </a:lnTo>
                    <a:lnTo>
                      <a:pt x="15" y="51"/>
                    </a:lnTo>
                    <a:lnTo>
                      <a:pt x="1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3" name="Freeform 145"/>
              <p:cNvSpPr>
                <a:spLocks/>
              </p:cNvSpPr>
              <p:nvPr/>
            </p:nvSpPr>
            <p:spPr bwMode="auto">
              <a:xfrm>
                <a:off x="2739" y="1669"/>
                <a:ext cx="26" cy="166"/>
              </a:xfrm>
              <a:custGeom>
                <a:avLst/>
                <a:gdLst>
                  <a:gd name="T0" fmla="*/ 31 w 52"/>
                  <a:gd name="T1" fmla="*/ 17 h 333"/>
                  <a:gd name="T2" fmla="*/ 23 w 52"/>
                  <a:gd name="T3" fmla="*/ 30 h 333"/>
                  <a:gd name="T4" fmla="*/ 19 w 52"/>
                  <a:gd name="T5" fmla="*/ 45 h 333"/>
                  <a:gd name="T6" fmla="*/ 16 w 52"/>
                  <a:gd name="T7" fmla="*/ 61 h 333"/>
                  <a:gd name="T8" fmla="*/ 14 w 52"/>
                  <a:gd name="T9" fmla="*/ 80 h 333"/>
                  <a:gd name="T10" fmla="*/ 14 w 52"/>
                  <a:gd name="T11" fmla="*/ 99 h 333"/>
                  <a:gd name="T12" fmla="*/ 14 w 52"/>
                  <a:gd name="T13" fmla="*/ 120 h 333"/>
                  <a:gd name="T14" fmla="*/ 14 w 52"/>
                  <a:gd name="T15" fmla="*/ 140 h 333"/>
                  <a:gd name="T16" fmla="*/ 16 w 52"/>
                  <a:gd name="T17" fmla="*/ 163 h 333"/>
                  <a:gd name="T18" fmla="*/ 18 w 52"/>
                  <a:gd name="T19" fmla="*/ 184 h 333"/>
                  <a:gd name="T20" fmla="*/ 21 w 52"/>
                  <a:gd name="T21" fmla="*/ 207 h 333"/>
                  <a:gd name="T22" fmla="*/ 23 w 52"/>
                  <a:gd name="T23" fmla="*/ 228 h 333"/>
                  <a:gd name="T24" fmla="*/ 29 w 52"/>
                  <a:gd name="T25" fmla="*/ 247 h 333"/>
                  <a:gd name="T26" fmla="*/ 33 w 52"/>
                  <a:gd name="T27" fmla="*/ 266 h 333"/>
                  <a:gd name="T28" fmla="*/ 37 w 52"/>
                  <a:gd name="T29" fmla="*/ 283 h 333"/>
                  <a:gd name="T30" fmla="*/ 42 w 52"/>
                  <a:gd name="T31" fmla="*/ 296 h 333"/>
                  <a:gd name="T32" fmla="*/ 48 w 52"/>
                  <a:gd name="T33" fmla="*/ 310 h 333"/>
                  <a:gd name="T34" fmla="*/ 52 w 52"/>
                  <a:gd name="T35" fmla="*/ 315 h 333"/>
                  <a:gd name="T36" fmla="*/ 52 w 52"/>
                  <a:gd name="T37" fmla="*/ 323 h 333"/>
                  <a:gd name="T38" fmla="*/ 48 w 52"/>
                  <a:gd name="T39" fmla="*/ 327 h 333"/>
                  <a:gd name="T40" fmla="*/ 42 w 52"/>
                  <a:gd name="T41" fmla="*/ 331 h 333"/>
                  <a:gd name="T42" fmla="*/ 37 w 52"/>
                  <a:gd name="T43" fmla="*/ 333 h 333"/>
                  <a:gd name="T44" fmla="*/ 33 w 52"/>
                  <a:gd name="T45" fmla="*/ 333 h 333"/>
                  <a:gd name="T46" fmla="*/ 25 w 52"/>
                  <a:gd name="T47" fmla="*/ 329 h 333"/>
                  <a:gd name="T48" fmla="*/ 21 w 52"/>
                  <a:gd name="T49" fmla="*/ 323 h 333"/>
                  <a:gd name="T50" fmla="*/ 18 w 52"/>
                  <a:gd name="T51" fmla="*/ 308 h 333"/>
                  <a:gd name="T52" fmla="*/ 14 w 52"/>
                  <a:gd name="T53" fmla="*/ 291 h 333"/>
                  <a:gd name="T54" fmla="*/ 10 w 52"/>
                  <a:gd name="T55" fmla="*/ 274 h 333"/>
                  <a:gd name="T56" fmla="*/ 8 w 52"/>
                  <a:gd name="T57" fmla="*/ 253 h 333"/>
                  <a:gd name="T58" fmla="*/ 6 w 52"/>
                  <a:gd name="T59" fmla="*/ 230 h 333"/>
                  <a:gd name="T60" fmla="*/ 4 w 52"/>
                  <a:gd name="T61" fmla="*/ 209 h 333"/>
                  <a:gd name="T62" fmla="*/ 2 w 52"/>
                  <a:gd name="T63" fmla="*/ 184 h 333"/>
                  <a:gd name="T64" fmla="*/ 2 w 52"/>
                  <a:gd name="T65" fmla="*/ 161 h 333"/>
                  <a:gd name="T66" fmla="*/ 0 w 52"/>
                  <a:gd name="T67" fmla="*/ 139 h 333"/>
                  <a:gd name="T68" fmla="*/ 2 w 52"/>
                  <a:gd name="T69" fmla="*/ 114 h 333"/>
                  <a:gd name="T70" fmla="*/ 2 w 52"/>
                  <a:gd name="T71" fmla="*/ 91 h 333"/>
                  <a:gd name="T72" fmla="*/ 6 w 52"/>
                  <a:gd name="T73" fmla="*/ 72 h 333"/>
                  <a:gd name="T74" fmla="*/ 8 w 52"/>
                  <a:gd name="T75" fmla="*/ 51 h 333"/>
                  <a:gd name="T76" fmla="*/ 12 w 52"/>
                  <a:gd name="T77" fmla="*/ 34 h 333"/>
                  <a:gd name="T78" fmla="*/ 18 w 52"/>
                  <a:gd name="T79" fmla="*/ 17 h 333"/>
                  <a:gd name="T80" fmla="*/ 23 w 52"/>
                  <a:gd name="T81" fmla="*/ 4 h 333"/>
                  <a:gd name="T82" fmla="*/ 25 w 52"/>
                  <a:gd name="T83" fmla="*/ 0 h 333"/>
                  <a:gd name="T84" fmla="*/ 27 w 52"/>
                  <a:gd name="T85" fmla="*/ 0 h 333"/>
                  <a:gd name="T86" fmla="*/ 29 w 52"/>
                  <a:gd name="T87" fmla="*/ 0 h 333"/>
                  <a:gd name="T88" fmla="*/ 31 w 52"/>
                  <a:gd name="T89" fmla="*/ 2 h 333"/>
                  <a:gd name="T90" fmla="*/ 33 w 52"/>
                  <a:gd name="T91" fmla="*/ 4 h 333"/>
                  <a:gd name="T92" fmla="*/ 33 w 52"/>
                  <a:gd name="T93" fmla="*/ 7 h 333"/>
                  <a:gd name="T94" fmla="*/ 33 w 52"/>
                  <a:gd name="T95" fmla="*/ 13 h 333"/>
                  <a:gd name="T96" fmla="*/ 31 w 52"/>
                  <a:gd name="T97" fmla="*/ 17 h 333"/>
                  <a:gd name="T98" fmla="*/ 31 w 52"/>
                  <a:gd name="T99" fmla="*/ 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333">
                    <a:moveTo>
                      <a:pt x="31" y="17"/>
                    </a:moveTo>
                    <a:lnTo>
                      <a:pt x="23" y="30"/>
                    </a:lnTo>
                    <a:lnTo>
                      <a:pt x="19" y="45"/>
                    </a:lnTo>
                    <a:lnTo>
                      <a:pt x="16" y="61"/>
                    </a:lnTo>
                    <a:lnTo>
                      <a:pt x="14" y="80"/>
                    </a:lnTo>
                    <a:lnTo>
                      <a:pt x="14" y="99"/>
                    </a:lnTo>
                    <a:lnTo>
                      <a:pt x="14" y="120"/>
                    </a:lnTo>
                    <a:lnTo>
                      <a:pt x="14" y="140"/>
                    </a:lnTo>
                    <a:lnTo>
                      <a:pt x="16" y="163"/>
                    </a:lnTo>
                    <a:lnTo>
                      <a:pt x="18" y="184"/>
                    </a:lnTo>
                    <a:lnTo>
                      <a:pt x="21" y="207"/>
                    </a:lnTo>
                    <a:lnTo>
                      <a:pt x="23" y="228"/>
                    </a:lnTo>
                    <a:lnTo>
                      <a:pt x="29" y="247"/>
                    </a:lnTo>
                    <a:lnTo>
                      <a:pt x="33" y="266"/>
                    </a:lnTo>
                    <a:lnTo>
                      <a:pt x="37" y="283"/>
                    </a:lnTo>
                    <a:lnTo>
                      <a:pt x="42" y="296"/>
                    </a:lnTo>
                    <a:lnTo>
                      <a:pt x="48" y="310"/>
                    </a:lnTo>
                    <a:lnTo>
                      <a:pt x="52" y="315"/>
                    </a:lnTo>
                    <a:lnTo>
                      <a:pt x="52" y="323"/>
                    </a:lnTo>
                    <a:lnTo>
                      <a:pt x="48" y="327"/>
                    </a:lnTo>
                    <a:lnTo>
                      <a:pt x="42" y="331"/>
                    </a:lnTo>
                    <a:lnTo>
                      <a:pt x="37" y="333"/>
                    </a:lnTo>
                    <a:lnTo>
                      <a:pt x="33" y="333"/>
                    </a:lnTo>
                    <a:lnTo>
                      <a:pt x="25" y="329"/>
                    </a:lnTo>
                    <a:lnTo>
                      <a:pt x="21" y="323"/>
                    </a:lnTo>
                    <a:lnTo>
                      <a:pt x="18" y="308"/>
                    </a:lnTo>
                    <a:lnTo>
                      <a:pt x="14" y="291"/>
                    </a:lnTo>
                    <a:lnTo>
                      <a:pt x="10" y="274"/>
                    </a:lnTo>
                    <a:lnTo>
                      <a:pt x="8" y="253"/>
                    </a:lnTo>
                    <a:lnTo>
                      <a:pt x="6" y="230"/>
                    </a:lnTo>
                    <a:lnTo>
                      <a:pt x="4" y="209"/>
                    </a:lnTo>
                    <a:lnTo>
                      <a:pt x="2" y="184"/>
                    </a:lnTo>
                    <a:lnTo>
                      <a:pt x="2" y="161"/>
                    </a:lnTo>
                    <a:lnTo>
                      <a:pt x="0" y="139"/>
                    </a:lnTo>
                    <a:lnTo>
                      <a:pt x="2" y="114"/>
                    </a:lnTo>
                    <a:lnTo>
                      <a:pt x="2" y="91"/>
                    </a:lnTo>
                    <a:lnTo>
                      <a:pt x="6" y="72"/>
                    </a:lnTo>
                    <a:lnTo>
                      <a:pt x="8" y="51"/>
                    </a:lnTo>
                    <a:lnTo>
                      <a:pt x="12" y="34"/>
                    </a:lnTo>
                    <a:lnTo>
                      <a:pt x="18" y="17"/>
                    </a:lnTo>
                    <a:lnTo>
                      <a:pt x="23" y="4"/>
                    </a:lnTo>
                    <a:lnTo>
                      <a:pt x="25" y="0"/>
                    </a:lnTo>
                    <a:lnTo>
                      <a:pt x="27" y="0"/>
                    </a:lnTo>
                    <a:lnTo>
                      <a:pt x="29" y="0"/>
                    </a:lnTo>
                    <a:lnTo>
                      <a:pt x="31" y="2"/>
                    </a:lnTo>
                    <a:lnTo>
                      <a:pt x="33" y="4"/>
                    </a:lnTo>
                    <a:lnTo>
                      <a:pt x="33" y="7"/>
                    </a:lnTo>
                    <a:lnTo>
                      <a:pt x="33" y="13"/>
                    </a:lnTo>
                    <a:lnTo>
                      <a:pt x="31" y="17"/>
                    </a:lnTo>
                    <a:lnTo>
                      <a:pt x="3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4" name="Freeform 146"/>
              <p:cNvSpPr>
                <a:spLocks/>
              </p:cNvSpPr>
              <p:nvPr/>
            </p:nvSpPr>
            <p:spPr bwMode="auto">
              <a:xfrm>
                <a:off x="2751" y="1735"/>
                <a:ext cx="27" cy="96"/>
              </a:xfrm>
              <a:custGeom>
                <a:avLst/>
                <a:gdLst>
                  <a:gd name="T0" fmla="*/ 55 w 55"/>
                  <a:gd name="T1" fmla="*/ 6 h 190"/>
                  <a:gd name="T2" fmla="*/ 52 w 55"/>
                  <a:gd name="T3" fmla="*/ 17 h 190"/>
                  <a:gd name="T4" fmla="*/ 50 w 55"/>
                  <a:gd name="T5" fmla="*/ 30 h 190"/>
                  <a:gd name="T6" fmla="*/ 48 w 55"/>
                  <a:gd name="T7" fmla="*/ 42 h 190"/>
                  <a:gd name="T8" fmla="*/ 46 w 55"/>
                  <a:gd name="T9" fmla="*/ 51 h 190"/>
                  <a:gd name="T10" fmla="*/ 44 w 55"/>
                  <a:gd name="T11" fmla="*/ 63 h 190"/>
                  <a:gd name="T12" fmla="*/ 44 w 55"/>
                  <a:gd name="T13" fmla="*/ 72 h 190"/>
                  <a:gd name="T14" fmla="*/ 44 w 55"/>
                  <a:gd name="T15" fmla="*/ 84 h 190"/>
                  <a:gd name="T16" fmla="*/ 42 w 55"/>
                  <a:gd name="T17" fmla="*/ 93 h 190"/>
                  <a:gd name="T18" fmla="*/ 40 w 55"/>
                  <a:gd name="T19" fmla="*/ 104 h 190"/>
                  <a:gd name="T20" fmla="*/ 38 w 55"/>
                  <a:gd name="T21" fmla="*/ 114 h 190"/>
                  <a:gd name="T22" fmla="*/ 36 w 55"/>
                  <a:gd name="T23" fmla="*/ 123 h 190"/>
                  <a:gd name="T24" fmla="*/ 35 w 55"/>
                  <a:gd name="T25" fmla="*/ 135 h 190"/>
                  <a:gd name="T26" fmla="*/ 31 w 55"/>
                  <a:gd name="T27" fmla="*/ 144 h 190"/>
                  <a:gd name="T28" fmla="*/ 29 w 55"/>
                  <a:gd name="T29" fmla="*/ 156 h 190"/>
                  <a:gd name="T30" fmla="*/ 21 w 55"/>
                  <a:gd name="T31" fmla="*/ 165 h 190"/>
                  <a:gd name="T32" fmla="*/ 17 w 55"/>
                  <a:gd name="T33" fmla="*/ 179 h 190"/>
                  <a:gd name="T34" fmla="*/ 14 w 55"/>
                  <a:gd name="T35" fmla="*/ 184 h 190"/>
                  <a:gd name="T36" fmla="*/ 8 w 55"/>
                  <a:gd name="T37" fmla="*/ 188 h 190"/>
                  <a:gd name="T38" fmla="*/ 4 w 55"/>
                  <a:gd name="T39" fmla="*/ 190 h 190"/>
                  <a:gd name="T40" fmla="*/ 2 w 55"/>
                  <a:gd name="T41" fmla="*/ 190 h 190"/>
                  <a:gd name="T42" fmla="*/ 0 w 55"/>
                  <a:gd name="T43" fmla="*/ 186 h 190"/>
                  <a:gd name="T44" fmla="*/ 0 w 55"/>
                  <a:gd name="T45" fmla="*/ 182 h 190"/>
                  <a:gd name="T46" fmla="*/ 0 w 55"/>
                  <a:gd name="T47" fmla="*/ 175 h 190"/>
                  <a:gd name="T48" fmla="*/ 4 w 55"/>
                  <a:gd name="T49" fmla="*/ 169 h 190"/>
                  <a:gd name="T50" fmla="*/ 8 w 55"/>
                  <a:gd name="T51" fmla="*/ 158 h 190"/>
                  <a:gd name="T52" fmla="*/ 14 w 55"/>
                  <a:gd name="T53" fmla="*/ 148 h 190"/>
                  <a:gd name="T54" fmla="*/ 15 w 55"/>
                  <a:gd name="T55" fmla="*/ 137 h 190"/>
                  <a:gd name="T56" fmla="*/ 19 w 55"/>
                  <a:gd name="T57" fmla="*/ 127 h 190"/>
                  <a:gd name="T58" fmla="*/ 21 w 55"/>
                  <a:gd name="T59" fmla="*/ 118 h 190"/>
                  <a:gd name="T60" fmla="*/ 23 w 55"/>
                  <a:gd name="T61" fmla="*/ 108 h 190"/>
                  <a:gd name="T62" fmla="*/ 25 w 55"/>
                  <a:gd name="T63" fmla="*/ 101 h 190"/>
                  <a:gd name="T64" fmla="*/ 29 w 55"/>
                  <a:gd name="T65" fmla="*/ 91 h 190"/>
                  <a:gd name="T66" fmla="*/ 29 w 55"/>
                  <a:gd name="T67" fmla="*/ 82 h 190"/>
                  <a:gd name="T68" fmla="*/ 31 w 55"/>
                  <a:gd name="T69" fmla="*/ 72 h 190"/>
                  <a:gd name="T70" fmla="*/ 33 w 55"/>
                  <a:gd name="T71" fmla="*/ 63 h 190"/>
                  <a:gd name="T72" fmla="*/ 33 w 55"/>
                  <a:gd name="T73" fmla="*/ 51 h 190"/>
                  <a:gd name="T74" fmla="*/ 35 w 55"/>
                  <a:gd name="T75" fmla="*/ 42 h 190"/>
                  <a:gd name="T76" fmla="*/ 36 w 55"/>
                  <a:gd name="T77" fmla="*/ 32 h 190"/>
                  <a:gd name="T78" fmla="*/ 38 w 55"/>
                  <a:gd name="T79" fmla="*/ 21 h 190"/>
                  <a:gd name="T80" fmla="*/ 42 w 55"/>
                  <a:gd name="T81" fmla="*/ 9 h 190"/>
                  <a:gd name="T82" fmla="*/ 46 w 55"/>
                  <a:gd name="T83" fmla="*/ 4 h 190"/>
                  <a:gd name="T84" fmla="*/ 52 w 55"/>
                  <a:gd name="T85" fmla="*/ 0 h 190"/>
                  <a:gd name="T86" fmla="*/ 55 w 55"/>
                  <a:gd name="T87" fmla="*/ 0 h 190"/>
                  <a:gd name="T88" fmla="*/ 55 w 55"/>
                  <a:gd name="T89" fmla="*/ 6 h 190"/>
                  <a:gd name="T90" fmla="*/ 55 w 55"/>
                  <a:gd name="T91" fmla="*/ 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190">
                    <a:moveTo>
                      <a:pt x="55" y="6"/>
                    </a:moveTo>
                    <a:lnTo>
                      <a:pt x="52" y="17"/>
                    </a:lnTo>
                    <a:lnTo>
                      <a:pt x="50" y="30"/>
                    </a:lnTo>
                    <a:lnTo>
                      <a:pt x="48" y="42"/>
                    </a:lnTo>
                    <a:lnTo>
                      <a:pt x="46" y="51"/>
                    </a:lnTo>
                    <a:lnTo>
                      <a:pt x="44" y="63"/>
                    </a:lnTo>
                    <a:lnTo>
                      <a:pt x="44" y="72"/>
                    </a:lnTo>
                    <a:lnTo>
                      <a:pt x="44" y="84"/>
                    </a:lnTo>
                    <a:lnTo>
                      <a:pt x="42" y="93"/>
                    </a:lnTo>
                    <a:lnTo>
                      <a:pt x="40" y="104"/>
                    </a:lnTo>
                    <a:lnTo>
                      <a:pt x="38" y="114"/>
                    </a:lnTo>
                    <a:lnTo>
                      <a:pt x="36" y="123"/>
                    </a:lnTo>
                    <a:lnTo>
                      <a:pt x="35" y="135"/>
                    </a:lnTo>
                    <a:lnTo>
                      <a:pt x="31" y="144"/>
                    </a:lnTo>
                    <a:lnTo>
                      <a:pt x="29" y="156"/>
                    </a:lnTo>
                    <a:lnTo>
                      <a:pt x="21" y="165"/>
                    </a:lnTo>
                    <a:lnTo>
                      <a:pt x="17" y="179"/>
                    </a:lnTo>
                    <a:lnTo>
                      <a:pt x="14" y="184"/>
                    </a:lnTo>
                    <a:lnTo>
                      <a:pt x="8" y="188"/>
                    </a:lnTo>
                    <a:lnTo>
                      <a:pt x="4" y="190"/>
                    </a:lnTo>
                    <a:lnTo>
                      <a:pt x="2" y="190"/>
                    </a:lnTo>
                    <a:lnTo>
                      <a:pt x="0" y="186"/>
                    </a:lnTo>
                    <a:lnTo>
                      <a:pt x="0" y="182"/>
                    </a:lnTo>
                    <a:lnTo>
                      <a:pt x="0" y="175"/>
                    </a:lnTo>
                    <a:lnTo>
                      <a:pt x="4" y="169"/>
                    </a:lnTo>
                    <a:lnTo>
                      <a:pt x="8" y="158"/>
                    </a:lnTo>
                    <a:lnTo>
                      <a:pt x="14" y="148"/>
                    </a:lnTo>
                    <a:lnTo>
                      <a:pt x="15" y="137"/>
                    </a:lnTo>
                    <a:lnTo>
                      <a:pt x="19" y="127"/>
                    </a:lnTo>
                    <a:lnTo>
                      <a:pt x="21" y="118"/>
                    </a:lnTo>
                    <a:lnTo>
                      <a:pt x="23" y="108"/>
                    </a:lnTo>
                    <a:lnTo>
                      <a:pt x="25" y="101"/>
                    </a:lnTo>
                    <a:lnTo>
                      <a:pt x="29" y="91"/>
                    </a:lnTo>
                    <a:lnTo>
                      <a:pt x="29" y="82"/>
                    </a:lnTo>
                    <a:lnTo>
                      <a:pt x="31" y="72"/>
                    </a:lnTo>
                    <a:lnTo>
                      <a:pt x="33" y="63"/>
                    </a:lnTo>
                    <a:lnTo>
                      <a:pt x="33" y="51"/>
                    </a:lnTo>
                    <a:lnTo>
                      <a:pt x="35" y="42"/>
                    </a:lnTo>
                    <a:lnTo>
                      <a:pt x="36" y="32"/>
                    </a:lnTo>
                    <a:lnTo>
                      <a:pt x="38" y="21"/>
                    </a:lnTo>
                    <a:lnTo>
                      <a:pt x="42" y="9"/>
                    </a:lnTo>
                    <a:lnTo>
                      <a:pt x="46" y="4"/>
                    </a:lnTo>
                    <a:lnTo>
                      <a:pt x="52" y="0"/>
                    </a:lnTo>
                    <a:lnTo>
                      <a:pt x="55" y="0"/>
                    </a:lnTo>
                    <a:lnTo>
                      <a:pt x="55" y="6"/>
                    </a:lnTo>
                    <a:lnTo>
                      <a:pt x="5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5" name="Freeform 147"/>
              <p:cNvSpPr>
                <a:spLocks/>
              </p:cNvSpPr>
              <p:nvPr/>
            </p:nvSpPr>
            <p:spPr bwMode="auto">
              <a:xfrm>
                <a:off x="2752" y="1812"/>
                <a:ext cx="115" cy="114"/>
              </a:xfrm>
              <a:custGeom>
                <a:avLst/>
                <a:gdLst>
                  <a:gd name="T0" fmla="*/ 21 w 230"/>
                  <a:gd name="T1" fmla="*/ 17 h 226"/>
                  <a:gd name="T2" fmla="*/ 27 w 230"/>
                  <a:gd name="T3" fmla="*/ 34 h 226"/>
                  <a:gd name="T4" fmla="*/ 33 w 230"/>
                  <a:gd name="T5" fmla="*/ 51 h 226"/>
                  <a:gd name="T6" fmla="*/ 36 w 230"/>
                  <a:gd name="T7" fmla="*/ 66 h 226"/>
                  <a:gd name="T8" fmla="*/ 40 w 230"/>
                  <a:gd name="T9" fmla="*/ 82 h 226"/>
                  <a:gd name="T10" fmla="*/ 44 w 230"/>
                  <a:gd name="T11" fmla="*/ 97 h 226"/>
                  <a:gd name="T12" fmla="*/ 50 w 230"/>
                  <a:gd name="T13" fmla="*/ 114 h 226"/>
                  <a:gd name="T14" fmla="*/ 53 w 230"/>
                  <a:gd name="T15" fmla="*/ 131 h 226"/>
                  <a:gd name="T16" fmla="*/ 57 w 230"/>
                  <a:gd name="T17" fmla="*/ 150 h 226"/>
                  <a:gd name="T18" fmla="*/ 67 w 230"/>
                  <a:gd name="T19" fmla="*/ 165 h 226"/>
                  <a:gd name="T20" fmla="*/ 84 w 230"/>
                  <a:gd name="T21" fmla="*/ 179 h 226"/>
                  <a:gd name="T22" fmla="*/ 103 w 230"/>
                  <a:gd name="T23" fmla="*/ 186 h 226"/>
                  <a:gd name="T24" fmla="*/ 126 w 230"/>
                  <a:gd name="T25" fmla="*/ 194 h 226"/>
                  <a:gd name="T26" fmla="*/ 152 w 230"/>
                  <a:gd name="T27" fmla="*/ 200 h 226"/>
                  <a:gd name="T28" fmla="*/ 179 w 230"/>
                  <a:gd name="T29" fmla="*/ 201 h 226"/>
                  <a:gd name="T30" fmla="*/ 206 w 230"/>
                  <a:gd name="T31" fmla="*/ 205 h 226"/>
                  <a:gd name="T32" fmla="*/ 223 w 230"/>
                  <a:gd name="T33" fmla="*/ 205 h 226"/>
                  <a:gd name="T34" fmla="*/ 227 w 230"/>
                  <a:gd name="T35" fmla="*/ 207 h 226"/>
                  <a:gd name="T36" fmla="*/ 230 w 230"/>
                  <a:gd name="T37" fmla="*/ 211 h 226"/>
                  <a:gd name="T38" fmla="*/ 225 w 230"/>
                  <a:gd name="T39" fmla="*/ 217 h 226"/>
                  <a:gd name="T40" fmla="*/ 213 w 230"/>
                  <a:gd name="T41" fmla="*/ 222 h 226"/>
                  <a:gd name="T42" fmla="*/ 204 w 230"/>
                  <a:gd name="T43" fmla="*/ 224 h 226"/>
                  <a:gd name="T44" fmla="*/ 187 w 230"/>
                  <a:gd name="T45" fmla="*/ 224 h 226"/>
                  <a:gd name="T46" fmla="*/ 158 w 230"/>
                  <a:gd name="T47" fmla="*/ 220 h 226"/>
                  <a:gd name="T48" fmla="*/ 131 w 230"/>
                  <a:gd name="T49" fmla="*/ 215 h 226"/>
                  <a:gd name="T50" fmla="*/ 107 w 230"/>
                  <a:gd name="T51" fmla="*/ 211 h 226"/>
                  <a:gd name="T52" fmla="*/ 82 w 230"/>
                  <a:gd name="T53" fmla="*/ 201 h 226"/>
                  <a:gd name="T54" fmla="*/ 63 w 230"/>
                  <a:gd name="T55" fmla="*/ 190 h 226"/>
                  <a:gd name="T56" fmla="*/ 46 w 230"/>
                  <a:gd name="T57" fmla="*/ 177 h 226"/>
                  <a:gd name="T58" fmla="*/ 34 w 230"/>
                  <a:gd name="T59" fmla="*/ 156 h 226"/>
                  <a:gd name="T60" fmla="*/ 31 w 230"/>
                  <a:gd name="T61" fmla="*/ 137 h 226"/>
                  <a:gd name="T62" fmla="*/ 27 w 230"/>
                  <a:gd name="T63" fmla="*/ 118 h 226"/>
                  <a:gd name="T64" fmla="*/ 21 w 230"/>
                  <a:gd name="T65" fmla="*/ 101 h 226"/>
                  <a:gd name="T66" fmla="*/ 17 w 230"/>
                  <a:gd name="T67" fmla="*/ 85 h 226"/>
                  <a:gd name="T68" fmla="*/ 13 w 230"/>
                  <a:gd name="T69" fmla="*/ 70 h 226"/>
                  <a:gd name="T70" fmla="*/ 10 w 230"/>
                  <a:gd name="T71" fmla="*/ 55 h 226"/>
                  <a:gd name="T72" fmla="*/ 6 w 230"/>
                  <a:gd name="T73" fmla="*/ 40 h 226"/>
                  <a:gd name="T74" fmla="*/ 2 w 230"/>
                  <a:gd name="T75" fmla="*/ 23 h 226"/>
                  <a:gd name="T76" fmla="*/ 0 w 230"/>
                  <a:gd name="T77" fmla="*/ 7 h 226"/>
                  <a:gd name="T78" fmla="*/ 4 w 230"/>
                  <a:gd name="T79" fmla="*/ 2 h 226"/>
                  <a:gd name="T80" fmla="*/ 12 w 230"/>
                  <a:gd name="T81" fmla="*/ 0 h 226"/>
                  <a:gd name="T82" fmla="*/ 17 w 230"/>
                  <a:gd name="T83" fmla="*/ 4 h 226"/>
                  <a:gd name="T84" fmla="*/ 19 w 230"/>
                  <a:gd name="T85" fmla="*/ 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26">
                    <a:moveTo>
                      <a:pt x="19" y="9"/>
                    </a:moveTo>
                    <a:lnTo>
                      <a:pt x="21" y="17"/>
                    </a:lnTo>
                    <a:lnTo>
                      <a:pt x="23" y="27"/>
                    </a:lnTo>
                    <a:lnTo>
                      <a:pt x="27" y="34"/>
                    </a:lnTo>
                    <a:lnTo>
                      <a:pt x="31" y="44"/>
                    </a:lnTo>
                    <a:lnTo>
                      <a:pt x="33" y="51"/>
                    </a:lnTo>
                    <a:lnTo>
                      <a:pt x="34" y="59"/>
                    </a:lnTo>
                    <a:lnTo>
                      <a:pt x="36" y="66"/>
                    </a:lnTo>
                    <a:lnTo>
                      <a:pt x="38" y="74"/>
                    </a:lnTo>
                    <a:lnTo>
                      <a:pt x="40" y="82"/>
                    </a:lnTo>
                    <a:lnTo>
                      <a:pt x="42" y="89"/>
                    </a:lnTo>
                    <a:lnTo>
                      <a:pt x="44" y="97"/>
                    </a:lnTo>
                    <a:lnTo>
                      <a:pt x="46" y="104"/>
                    </a:lnTo>
                    <a:lnTo>
                      <a:pt x="50" y="114"/>
                    </a:lnTo>
                    <a:lnTo>
                      <a:pt x="52" y="124"/>
                    </a:lnTo>
                    <a:lnTo>
                      <a:pt x="53" y="131"/>
                    </a:lnTo>
                    <a:lnTo>
                      <a:pt x="55" y="143"/>
                    </a:lnTo>
                    <a:lnTo>
                      <a:pt x="57" y="150"/>
                    </a:lnTo>
                    <a:lnTo>
                      <a:pt x="63" y="158"/>
                    </a:lnTo>
                    <a:lnTo>
                      <a:pt x="67" y="165"/>
                    </a:lnTo>
                    <a:lnTo>
                      <a:pt x="74" y="173"/>
                    </a:lnTo>
                    <a:lnTo>
                      <a:pt x="84" y="179"/>
                    </a:lnTo>
                    <a:lnTo>
                      <a:pt x="93" y="182"/>
                    </a:lnTo>
                    <a:lnTo>
                      <a:pt x="103" y="186"/>
                    </a:lnTo>
                    <a:lnTo>
                      <a:pt x="114" y="192"/>
                    </a:lnTo>
                    <a:lnTo>
                      <a:pt x="126" y="194"/>
                    </a:lnTo>
                    <a:lnTo>
                      <a:pt x="139" y="198"/>
                    </a:lnTo>
                    <a:lnTo>
                      <a:pt x="152" y="200"/>
                    </a:lnTo>
                    <a:lnTo>
                      <a:pt x="166" y="201"/>
                    </a:lnTo>
                    <a:lnTo>
                      <a:pt x="179" y="201"/>
                    </a:lnTo>
                    <a:lnTo>
                      <a:pt x="192" y="203"/>
                    </a:lnTo>
                    <a:lnTo>
                      <a:pt x="206" y="205"/>
                    </a:lnTo>
                    <a:lnTo>
                      <a:pt x="219" y="205"/>
                    </a:lnTo>
                    <a:lnTo>
                      <a:pt x="223" y="205"/>
                    </a:lnTo>
                    <a:lnTo>
                      <a:pt x="225" y="207"/>
                    </a:lnTo>
                    <a:lnTo>
                      <a:pt x="227" y="207"/>
                    </a:lnTo>
                    <a:lnTo>
                      <a:pt x="228" y="209"/>
                    </a:lnTo>
                    <a:lnTo>
                      <a:pt x="230" y="211"/>
                    </a:lnTo>
                    <a:lnTo>
                      <a:pt x="228" y="215"/>
                    </a:lnTo>
                    <a:lnTo>
                      <a:pt x="225" y="217"/>
                    </a:lnTo>
                    <a:lnTo>
                      <a:pt x="219" y="220"/>
                    </a:lnTo>
                    <a:lnTo>
                      <a:pt x="213" y="222"/>
                    </a:lnTo>
                    <a:lnTo>
                      <a:pt x="209" y="222"/>
                    </a:lnTo>
                    <a:lnTo>
                      <a:pt x="204" y="224"/>
                    </a:lnTo>
                    <a:lnTo>
                      <a:pt x="200" y="226"/>
                    </a:lnTo>
                    <a:lnTo>
                      <a:pt x="187" y="224"/>
                    </a:lnTo>
                    <a:lnTo>
                      <a:pt x="173" y="222"/>
                    </a:lnTo>
                    <a:lnTo>
                      <a:pt x="158" y="220"/>
                    </a:lnTo>
                    <a:lnTo>
                      <a:pt x="145" y="219"/>
                    </a:lnTo>
                    <a:lnTo>
                      <a:pt x="131" y="215"/>
                    </a:lnTo>
                    <a:lnTo>
                      <a:pt x="118" y="213"/>
                    </a:lnTo>
                    <a:lnTo>
                      <a:pt x="107" y="211"/>
                    </a:lnTo>
                    <a:lnTo>
                      <a:pt x="95" y="207"/>
                    </a:lnTo>
                    <a:lnTo>
                      <a:pt x="82" y="201"/>
                    </a:lnTo>
                    <a:lnTo>
                      <a:pt x="72" y="198"/>
                    </a:lnTo>
                    <a:lnTo>
                      <a:pt x="63" y="190"/>
                    </a:lnTo>
                    <a:lnTo>
                      <a:pt x="55" y="184"/>
                    </a:lnTo>
                    <a:lnTo>
                      <a:pt x="46" y="177"/>
                    </a:lnTo>
                    <a:lnTo>
                      <a:pt x="40" y="167"/>
                    </a:lnTo>
                    <a:lnTo>
                      <a:pt x="34" y="156"/>
                    </a:lnTo>
                    <a:lnTo>
                      <a:pt x="33" y="146"/>
                    </a:lnTo>
                    <a:lnTo>
                      <a:pt x="31" y="137"/>
                    </a:lnTo>
                    <a:lnTo>
                      <a:pt x="29" y="127"/>
                    </a:lnTo>
                    <a:lnTo>
                      <a:pt x="27" y="118"/>
                    </a:lnTo>
                    <a:lnTo>
                      <a:pt x="23" y="110"/>
                    </a:lnTo>
                    <a:lnTo>
                      <a:pt x="21" y="101"/>
                    </a:lnTo>
                    <a:lnTo>
                      <a:pt x="19" y="93"/>
                    </a:lnTo>
                    <a:lnTo>
                      <a:pt x="17" y="85"/>
                    </a:lnTo>
                    <a:lnTo>
                      <a:pt x="15" y="78"/>
                    </a:lnTo>
                    <a:lnTo>
                      <a:pt x="13" y="70"/>
                    </a:lnTo>
                    <a:lnTo>
                      <a:pt x="12" y="63"/>
                    </a:lnTo>
                    <a:lnTo>
                      <a:pt x="10" y="55"/>
                    </a:lnTo>
                    <a:lnTo>
                      <a:pt x="8" y="47"/>
                    </a:lnTo>
                    <a:lnTo>
                      <a:pt x="6" y="40"/>
                    </a:lnTo>
                    <a:lnTo>
                      <a:pt x="4" y="30"/>
                    </a:lnTo>
                    <a:lnTo>
                      <a:pt x="2" y="23"/>
                    </a:lnTo>
                    <a:lnTo>
                      <a:pt x="0" y="13"/>
                    </a:lnTo>
                    <a:lnTo>
                      <a:pt x="0" y="7"/>
                    </a:lnTo>
                    <a:lnTo>
                      <a:pt x="0" y="4"/>
                    </a:lnTo>
                    <a:lnTo>
                      <a:pt x="4" y="2"/>
                    </a:lnTo>
                    <a:lnTo>
                      <a:pt x="8" y="2"/>
                    </a:lnTo>
                    <a:lnTo>
                      <a:pt x="12" y="0"/>
                    </a:lnTo>
                    <a:lnTo>
                      <a:pt x="15" y="2"/>
                    </a:lnTo>
                    <a:lnTo>
                      <a:pt x="17" y="4"/>
                    </a:lnTo>
                    <a:lnTo>
                      <a:pt x="19" y="9"/>
                    </a:lnTo>
                    <a:lnTo>
                      <a:pt x="1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6" name="Freeform 148"/>
              <p:cNvSpPr>
                <a:spLocks/>
              </p:cNvSpPr>
              <p:nvPr/>
            </p:nvSpPr>
            <p:spPr bwMode="auto">
              <a:xfrm>
                <a:off x="2521" y="1909"/>
                <a:ext cx="81" cy="57"/>
              </a:xfrm>
              <a:custGeom>
                <a:avLst/>
                <a:gdLst>
                  <a:gd name="T0" fmla="*/ 26 w 161"/>
                  <a:gd name="T1" fmla="*/ 9 h 112"/>
                  <a:gd name="T2" fmla="*/ 30 w 161"/>
                  <a:gd name="T3" fmla="*/ 17 h 112"/>
                  <a:gd name="T4" fmla="*/ 36 w 161"/>
                  <a:gd name="T5" fmla="*/ 26 h 112"/>
                  <a:gd name="T6" fmla="*/ 42 w 161"/>
                  <a:gd name="T7" fmla="*/ 32 h 112"/>
                  <a:gd name="T8" fmla="*/ 47 w 161"/>
                  <a:gd name="T9" fmla="*/ 40 h 112"/>
                  <a:gd name="T10" fmla="*/ 53 w 161"/>
                  <a:gd name="T11" fmla="*/ 46 h 112"/>
                  <a:gd name="T12" fmla="*/ 61 w 161"/>
                  <a:gd name="T13" fmla="*/ 51 h 112"/>
                  <a:gd name="T14" fmla="*/ 68 w 161"/>
                  <a:gd name="T15" fmla="*/ 55 h 112"/>
                  <a:gd name="T16" fmla="*/ 76 w 161"/>
                  <a:gd name="T17" fmla="*/ 59 h 112"/>
                  <a:gd name="T18" fmla="*/ 83 w 161"/>
                  <a:gd name="T19" fmla="*/ 63 h 112"/>
                  <a:gd name="T20" fmla="*/ 91 w 161"/>
                  <a:gd name="T21" fmla="*/ 65 h 112"/>
                  <a:gd name="T22" fmla="*/ 101 w 161"/>
                  <a:gd name="T23" fmla="*/ 68 h 112"/>
                  <a:gd name="T24" fmla="*/ 110 w 161"/>
                  <a:gd name="T25" fmla="*/ 70 h 112"/>
                  <a:gd name="T26" fmla="*/ 122 w 161"/>
                  <a:gd name="T27" fmla="*/ 72 h 112"/>
                  <a:gd name="T28" fmla="*/ 131 w 161"/>
                  <a:gd name="T29" fmla="*/ 76 h 112"/>
                  <a:gd name="T30" fmla="*/ 141 w 161"/>
                  <a:gd name="T31" fmla="*/ 78 h 112"/>
                  <a:gd name="T32" fmla="*/ 150 w 161"/>
                  <a:gd name="T33" fmla="*/ 82 h 112"/>
                  <a:gd name="T34" fmla="*/ 156 w 161"/>
                  <a:gd name="T35" fmla="*/ 85 h 112"/>
                  <a:gd name="T36" fmla="*/ 160 w 161"/>
                  <a:gd name="T37" fmla="*/ 89 h 112"/>
                  <a:gd name="T38" fmla="*/ 161 w 161"/>
                  <a:gd name="T39" fmla="*/ 95 h 112"/>
                  <a:gd name="T40" fmla="*/ 161 w 161"/>
                  <a:gd name="T41" fmla="*/ 103 h 112"/>
                  <a:gd name="T42" fmla="*/ 158 w 161"/>
                  <a:gd name="T43" fmla="*/ 106 h 112"/>
                  <a:gd name="T44" fmla="*/ 154 w 161"/>
                  <a:gd name="T45" fmla="*/ 112 h 112"/>
                  <a:gd name="T46" fmla="*/ 148 w 161"/>
                  <a:gd name="T47" fmla="*/ 112 h 112"/>
                  <a:gd name="T48" fmla="*/ 142 w 161"/>
                  <a:gd name="T49" fmla="*/ 112 h 112"/>
                  <a:gd name="T50" fmla="*/ 129 w 161"/>
                  <a:gd name="T51" fmla="*/ 108 h 112"/>
                  <a:gd name="T52" fmla="*/ 116 w 161"/>
                  <a:gd name="T53" fmla="*/ 106 h 112"/>
                  <a:gd name="T54" fmla="*/ 106 w 161"/>
                  <a:gd name="T55" fmla="*/ 103 h 112"/>
                  <a:gd name="T56" fmla="*/ 97 w 161"/>
                  <a:gd name="T57" fmla="*/ 99 h 112"/>
                  <a:gd name="T58" fmla="*/ 85 w 161"/>
                  <a:gd name="T59" fmla="*/ 95 h 112"/>
                  <a:gd name="T60" fmla="*/ 76 w 161"/>
                  <a:gd name="T61" fmla="*/ 91 h 112"/>
                  <a:gd name="T62" fmla="*/ 68 w 161"/>
                  <a:gd name="T63" fmla="*/ 85 h 112"/>
                  <a:gd name="T64" fmla="*/ 59 w 161"/>
                  <a:gd name="T65" fmla="*/ 82 h 112"/>
                  <a:gd name="T66" fmla="*/ 51 w 161"/>
                  <a:gd name="T67" fmla="*/ 76 h 112"/>
                  <a:gd name="T68" fmla="*/ 42 w 161"/>
                  <a:gd name="T69" fmla="*/ 70 h 112"/>
                  <a:gd name="T70" fmla="*/ 34 w 161"/>
                  <a:gd name="T71" fmla="*/ 65 h 112"/>
                  <a:gd name="T72" fmla="*/ 26 w 161"/>
                  <a:gd name="T73" fmla="*/ 59 h 112"/>
                  <a:gd name="T74" fmla="*/ 21 w 161"/>
                  <a:gd name="T75" fmla="*/ 49 h 112"/>
                  <a:gd name="T76" fmla="*/ 13 w 161"/>
                  <a:gd name="T77" fmla="*/ 42 h 112"/>
                  <a:gd name="T78" fmla="*/ 7 w 161"/>
                  <a:gd name="T79" fmla="*/ 32 h 112"/>
                  <a:gd name="T80" fmla="*/ 2 w 161"/>
                  <a:gd name="T81" fmla="*/ 21 h 112"/>
                  <a:gd name="T82" fmla="*/ 0 w 161"/>
                  <a:gd name="T83" fmla="*/ 15 h 112"/>
                  <a:gd name="T84" fmla="*/ 0 w 161"/>
                  <a:gd name="T85" fmla="*/ 9 h 112"/>
                  <a:gd name="T86" fmla="*/ 4 w 161"/>
                  <a:gd name="T87" fmla="*/ 6 h 112"/>
                  <a:gd name="T88" fmla="*/ 7 w 161"/>
                  <a:gd name="T89" fmla="*/ 4 h 112"/>
                  <a:gd name="T90" fmla="*/ 11 w 161"/>
                  <a:gd name="T91" fmla="*/ 0 h 112"/>
                  <a:gd name="T92" fmla="*/ 17 w 161"/>
                  <a:gd name="T93" fmla="*/ 2 h 112"/>
                  <a:gd name="T94" fmla="*/ 21 w 161"/>
                  <a:gd name="T95" fmla="*/ 4 h 112"/>
                  <a:gd name="T96" fmla="*/ 26 w 161"/>
                  <a:gd name="T97" fmla="*/ 9 h 112"/>
                  <a:gd name="T98" fmla="*/ 26 w 161"/>
                  <a:gd name="T9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12">
                    <a:moveTo>
                      <a:pt x="26" y="9"/>
                    </a:moveTo>
                    <a:lnTo>
                      <a:pt x="30" y="17"/>
                    </a:lnTo>
                    <a:lnTo>
                      <a:pt x="36" y="26"/>
                    </a:lnTo>
                    <a:lnTo>
                      <a:pt x="42" y="32"/>
                    </a:lnTo>
                    <a:lnTo>
                      <a:pt x="47" y="40"/>
                    </a:lnTo>
                    <a:lnTo>
                      <a:pt x="53" y="46"/>
                    </a:lnTo>
                    <a:lnTo>
                      <a:pt x="61" y="51"/>
                    </a:lnTo>
                    <a:lnTo>
                      <a:pt x="68" y="55"/>
                    </a:lnTo>
                    <a:lnTo>
                      <a:pt x="76" y="59"/>
                    </a:lnTo>
                    <a:lnTo>
                      <a:pt x="83" y="63"/>
                    </a:lnTo>
                    <a:lnTo>
                      <a:pt x="91" y="65"/>
                    </a:lnTo>
                    <a:lnTo>
                      <a:pt x="101" y="68"/>
                    </a:lnTo>
                    <a:lnTo>
                      <a:pt x="110" y="70"/>
                    </a:lnTo>
                    <a:lnTo>
                      <a:pt x="122" y="72"/>
                    </a:lnTo>
                    <a:lnTo>
                      <a:pt x="131" y="76"/>
                    </a:lnTo>
                    <a:lnTo>
                      <a:pt x="141" y="78"/>
                    </a:lnTo>
                    <a:lnTo>
                      <a:pt x="150" y="82"/>
                    </a:lnTo>
                    <a:lnTo>
                      <a:pt x="156" y="85"/>
                    </a:lnTo>
                    <a:lnTo>
                      <a:pt x="160" y="89"/>
                    </a:lnTo>
                    <a:lnTo>
                      <a:pt x="161" y="95"/>
                    </a:lnTo>
                    <a:lnTo>
                      <a:pt x="161" y="103"/>
                    </a:lnTo>
                    <a:lnTo>
                      <a:pt x="158" y="106"/>
                    </a:lnTo>
                    <a:lnTo>
                      <a:pt x="154" y="112"/>
                    </a:lnTo>
                    <a:lnTo>
                      <a:pt x="148" y="112"/>
                    </a:lnTo>
                    <a:lnTo>
                      <a:pt x="142" y="112"/>
                    </a:lnTo>
                    <a:lnTo>
                      <a:pt x="129" y="108"/>
                    </a:lnTo>
                    <a:lnTo>
                      <a:pt x="116" y="106"/>
                    </a:lnTo>
                    <a:lnTo>
                      <a:pt x="106" y="103"/>
                    </a:lnTo>
                    <a:lnTo>
                      <a:pt x="97" y="99"/>
                    </a:lnTo>
                    <a:lnTo>
                      <a:pt x="85" y="95"/>
                    </a:lnTo>
                    <a:lnTo>
                      <a:pt x="76" y="91"/>
                    </a:lnTo>
                    <a:lnTo>
                      <a:pt x="68" y="85"/>
                    </a:lnTo>
                    <a:lnTo>
                      <a:pt x="59" y="82"/>
                    </a:lnTo>
                    <a:lnTo>
                      <a:pt x="51" y="76"/>
                    </a:lnTo>
                    <a:lnTo>
                      <a:pt x="42" y="70"/>
                    </a:lnTo>
                    <a:lnTo>
                      <a:pt x="34" y="65"/>
                    </a:lnTo>
                    <a:lnTo>
                      <a:pt x="26" y="59"/>
                    </a:lnTo>
                    <a:lnTo>
                      <a:pt x="21" y="49"/>
                    </a:lnTo>
                    <a:lnTo>
                      <a:pt x="13" y="42"/>
                    </a:lnTo>
                    <a:lnTo>
                      <a:pt x="7" y="32"/>
                    </a:lnTo>
                    <a:lnTo>
                      <a:pt x="2" y="21"/>
                    </a:lnTo>
                    <a:lnTo>
                      <a:pt x="0" y="15"/>
                    </a:lnTo>
                    <a:lnTo>
                      <a:pt x="0" y="9"/>
                    </a:lnTo>
                    <a:lnTo>
                      <a:pt x="4" y="6"/>
                    </a:lnTo>
                    <a:lnTo>
                      <a:pt x="7" y="4"/>
                    </a:lnTo>
                    <a:lnTo>
                      <a:pt x="11" y="0"/>
                    </a:lnTo>
                    <a:lnTo>
                      <a:pt x="17" y="2"/>
                    </a:lnTo>
                    <a:lnTo>
                      <a:pt x="21" y="4"/>
                    </a:lnTo>
                    <a:lnTo>
                      <a:pt x="26" y="9"/>
                    </a:lnTo>
                    <a:lnTo>
                      <a:pt x="2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7" name="Freeform 149"/>
              <p:cNvSpPr>
                <a:spLocks/>
              </p:cNvSpPr>
              <p:nvPr/>
            </p:nvSpPr>
            <p:spPr bwMode="auto">
              <a:xfrm>
                <a:off x="2576" y="1952"/>
                <a:ext cx="21" cy="46"/>
              </a:xfrm>
              <a:custGeom>
                <a:avLst/>
                <a:gdLst>
                  <a:gd name="T0" fmla="*/ 42 w 42"/>
                  <a:gd name="T1" fmla="*/ 14 h 92"/>
                  <a:gd name="T2" fmla="*/ 36 w 42"/>
                  <a:gd name="T3" fmla="*/ 21 h 92"/>
                  <a:gd name="T4" fmla="*/ 34 w 42"/>
                  <a:gd name="T5" fmla="*/ 29 h 92"/>
                  <a:gd name="T6" fmla="*/ 33 w 42"/>
                  <a:gd name="T7" fmla="*/ 37 h 92"/>
                  <a:gd name="T8" fmla="*/ 33 w 42"/>
                  <a:gd name="T9" fmla="*/ 44 h 92"/>
                  <a:gd name="T10" fmla="*/ 33 w 42"/>
                  <a:gd name="T11" fmla="*/ 50 h 92"/>
                  <a:gd name="T12" fmla="*/ 33 w 42"/>
                  <a:gd name="T13" fmla="*/ 58 h 92"/>
                  <a:gd name="T14" fmla="*/ 33 w 42"/>
                  <a:gd name="T15" fmla="*/ 61 h 92"/>
                  <a:gd name="T16" fmla="*/ 33 w 42"/>
                  <a:gd name="T17" fmla="*/ 67 h 92"/>
                  <a:gd name="T18" fmla="*/ 33 w 42"/>
                  <a:gd name="T19" fmla="*/ 71 h 92"/>
                  <a:gd name="T20" fmla="*/ 34 w 42"/>
                  <a:gd name="T21" fmla="*/ 77 h 92"/>
                  <a:gd name="T22" fmla="*/ 33 w 42"/>
                  <a:gd name="T23" fmla="*/ 82 h 92"/>
                  <a:gd name="T24" fmla="*/ 29 w 42"/>
                  <a:gd name="T25" fmla="*/ 88 h 92"/>
                  <a:gd name="T26" fmla="*/ 23 w 42"/>
                  <a:gd name="T27" fmla="*/ 90 h 92"/>
                  <a:gd name="T28" fmla="*/ 17 w 42"/>
                  <a:gd name="T29" fmla="*/ 92 h 92"/>
                  <a:gd name="T30" fmla="*/ 8 w 42"/>
                  <a:gd name="T31" fmla="*/ 90 h 92"/>
                  <a:gd name="T32" fmla="*/ 4 w 42"/>
                  <a:gd name="T33" fmla="*/ 88 h 92"/>
                  <a:gd name="T34" fmla="*/ 0 w 42"/>
                  <a:gd name="T35" fmla="*/ 82 h 92"/>
                  <a:gd name="T36" fmla="*/ 0 w 42"/>
                  <a:gd name="T37" fmla="*/ 77 h 92"/>
                  <a:gd name="T38" fmla="*/ 0 w 42"/>
                  <a:gd name="T39" fmla="*/ 69 h 92"/>
                  <a:gd name="T40" fmla="*/ 0 w 42"/>
                  <a:gd name="T41" fmla="*/ 65 h 92"/>
                  <a:gd name="T42" fmla="*/ 0 w 42"/>
                  <a:gd name="T43" fmla="*/ 61 h 92"/>
                  <a:gd name="T44" fmla="*/ 0 w 42"/>
                  <a:gd name="T45" fmla="*/ 56 h 92"/>
                  <a:gd name="T46" fmla="*/ 0 w 42"/>
                  <a:gd name="T47" fmla="*/ 52 h 92"/>
                  <a:gd name="T48" fmla="*/ 2 w 42"/>
                  <a:gd name="T49" fmla="*/ 46 h 92"/>
                  <a:gd name="T50" fmla="*/ 4 w 42"/>
                  <a:gd name="T51" fmla="*/ 42 h 92"/>
                  <a:gd name="T52" fmla="*/ 6 w 42"/>
                  <a:gd name="T53" fmla="*/ 38 h 92"/>
                  <a:gd name="T54" fmla="*/ 10 w 42"/>
                  <a:gd name="T55" fmla="*/ 31 h 92"/>
                  <a:gd name="T56" fmla="*/ 15 w 42"/>
                  <a:gd name="T57" fmla="*/ 23 h 92"/>
                  <a:gd name="T58" fmla="*/ 17 w 42"/>
                  <a:gd name="T59" fmla="*/ 19 h 92"/>
                  <a:gd name="T60" fmla="*/ 21 w 42"/>
                  <a:gd name="T61" fmla="*/ 14 h 92"/>
                  <a:gd name="T62" fmla="*/ 23 w 42"/>
                  <a:gd name="T63" fmla="*/ 10 h 92"/>
                  <a:gd name="T64" fmla="*/ 25 w 42"/>
                  <a:gd name="T65" fmla="*/ 6 h 92"/>
                  <a:gd name="T66" fmla="*/ 31 w 42"/>
                  <a:gd name="T67" fmla="*/ 0 h 92"/>
                  <a:gd name="T68" fmla="*/ 36 w 42"/>
                  <a:gd name="T69" fmla="*/ 2 h 92"/>
                  <a:gd name="T70" fmla="*/ 38 w 42"/>
                  <a:gd name="T71" fmla="*/ 2 h 92"/>
                  <a:gd name="T72" fmla="*/ 42 w 42"/>
                  <a:gd name="T73" fmla="*/ 6 h 92"/>
                  <a:gd name="T74" fmla="*/ 42 w 42"/>
                  <a:gd name="T75" fmla="*/ 10 h 92"/>
                  <a:gd name="T76" fmla="*/ 42 w 42"/>
                  <a:gd name="T77" fmla="*/ 14 h 92"/>
                  <a:gd name="T78" fmla="*/ 42 w 42"/>
                  <a:gd name="T7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92">
                    <a:moveTo>
                      <a:pt x="42" y="14"/>
                    </a:moveTo>
                    <a:lnTo>
                      <a:pt x="36" y="21"/>
                    </a:lnTo>
                    <a:lnTo>
                      <a:pt x="34" y="29"/>
                    </a:lnTo>
                    <a:lnTo>
                      <a:pt x="33" y="37"/>
                    </a:lnTo>
                    <a:lnTo>
                      <a:pt x="33" y="44"/>
                    </a:lnTo>
                    <a:lnTo>
                      <a:pt x="33" y="50"/>
                    </a:lnTo>
                    <a:lnTo>
                      <a:pt x="33" y="58"/>
                    </a:lnTo>
                    <a:lnTo>
                      <a:pt x="33" y="61"/>
                    </a:lnTo>
                    <a:lnTo>
                      <a:pt x="33" y="67"/>
                    </a:lnTo>
                    <a:lnTo>
                      <a:pt x="33" y="71"/>
                    </a:lnTo>
                    <a:lnTo>
                      <a:pt x="34" y="77"/>
                    </a:lnTo>
                    <a:lnTo>
                      <a:pt x="33" y="82"/>
                    </a:lnTo>
                    <a:lnTo>
                      <a:pt x="29" y="88"/>
                    </a:lnTo>
                    <a:lnTo>
                      <a:pt x="23" y="90"/>
                    </a:lnTo>
                    <a:lnTo>
                      <a:pt x="17" y="92"/>
                    </a:lnTo>
                    <a:lnTo>
                      <a:pt x="8" y="90"/>
                    </a:lnTo>
                    <a:lnTo>
                      <a:pt x="4" y="88"/>
                    </a:lnTo>
                    <a:lnTo>
                      <a:pt x="0" y="82"/>
                    </a:lnTo>
                    <a:lnTo>
                      <a:pt x="0" y="77"/>
                    </a:lnTo>
                    <a:lnTo>
                      <a:pt x="0" y="69"/>
                    </a:lnTo>
                    <a:lnTo>
                      <a:pt x="0" y="65"/>
                    </a:lnTo>
                    <a:lnTo>
                      <a:pt x="0" y="61"/>
                    </a:lnTo>
                    <a:lnTo>
                      <a:pt x="0" y="56"/>
                    </a:lnTo>
                    <a:lnTo>
                      <a:pt x="0" y="52"/>
                    </a:lnTo>
                    <a:lnTo>
                      <a:pt x="2" y="46"/>
                    </a:lnTo>
                    <a:lnTo>
                      <a:pt x="4" y="42"/>
                    </a:lnTo>
                    <a:lnTo>
                      <a:pt x="6" y="38"/>
                    </a:lnTo>
                    <a:lnTo>
                      <a:pt x="10" y="31"/>
                    </a:lnTo>
                    <a:lnTo>
                      <a:pt x="15" y="23"/>
                    </a:lnTo>
                    <a:lnTo>
                      <a:pt x="17" y="19"/>
                    </a:lnTo>
                    <a:lnTo>
                      <a:pt x="21" y="14"/>
                    </a:lnTo>
                    <a:lnTo>
                      <a:pt x="23" y="10"/>
                    </a:lnTo>
                    <a:lnTo>
                      <a:pt x="25" y="6"/>
                    </a:lnTo>
                    <a:lnTo>
                      <a:pt x="31" y="0"/>
                    </a:lnTo>
                    <a:lnTo>
                      <a:pt x="36" y="2"/>
                    </a:lnTo>
                    <a:lnTo>
                      <a:pt x="38" y="2"/>
                    </a:lnTo>
                    <a:lnTo>
                      <a:pt x="42" y="6"/>
                    </a:lnTo>
                    <a:lnTo>
                      <a:pt x="42" y="10"/>
                    </a:lnTo>
                    <a:lnTo>
                      <a:pt x="42" y="14"/>
                    </a:lnTo>
                    <a:lnTo>
                      <a:pt x="4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8" name="Freeform 150"/>
              <p:cNvSpPr>
                <a:spLocks/>
              </p:cNvSpPr>
              <p:nvPr/>
            </p:nvSpPr>
            <p:spPr bwMode="auto">
              <a:xfrm>
                <a:off x="2504" y="1950"/>
                <a:ext cx="90" cy="52"/>
              </a:xfrm>
              <a:custGeom>
                <a:avLst/>
                <a:gdLst>
                  <a:gd name="T0" fmla="*/ 22 w 178"/>
                  <a:gd name="T1" fmla="*/ 7 h 102"/>
                  <a:gd name="T2" fmla="*/ 30 w 178"/>
                  <a:gd name="T3" fmla="*/ 17 h 102"/>
                  <a:gd name="T4" fmla="*/ 38 w 178"/>
                  <a:gd name="T5" fmla="*/ 24 h 102"/>
                  <a:gd name="T6" fmla="*/ 45 w 178"/>
                  <a:gd name="T7" fmla="*/ 34 h 102"/>
                  <a:gd name="T8" fmla="*/ 58 w 178"/>
                  <a:gd name="T9" fmla="*/ 43 h 102"/>
                  <a:gd name="T10" fmla="*/ 70 w 178"/>
                  <a:gd name="T11" fmla="*/ 51 h 102"/>
                  <a:gd name="T12" fmla="*/ 83 w 178"/>
                  <a:gd name="T13" fmla="*/ 57 h 102"/>
                  <a:gd name="T14" fmla="*/ 95 w 178"/>
                  <a:gd name="T15" fmla="*/ 61 h 102"/>
                  <a:gd name="T16" fmla="*/ 110 w 178"/>
                  <a:gd name="T17" fmla="*/ 64 h 102"/>
                  <a:gd name="T18" fmla="*/ 123 w 178"/>
                  <a:gd name="T19" fmla="*/ 64 h 102"/>
                  <a:gd name="T20" fmla="*/ 138 w 178"/>
                  <a:gd name="T21" fmla="*/ 68 h 102"/>
                  <a:gd name="T22" fmla="*/ 156 w 178"/>
                  <a:gd name="T23" fmla="*/ 68 h 102"/>
                  <a:gd name="T24" fmla="*/ 171 w 178"/>
                  <a:gd name="T25" fmla="*/ 72 h 102"/>
                  <a:gd name="T26" fmla="*/ 178 w 178"/>
                  <a:gd name="T27" fmla="*/ 81 h 102"/>
                  <a:gd name="T28" fmla="*/ 176 w 178"/>
                  <a:gd name="T29" fmla="*/ 95 h 102"/>
                  <a:gd name="T30" fmla="*/ 167 w 178"/>
                  <a:gd name="T31" fmla="*/ 102 h 102"/>
                  <a:gd name="T32" fmla="*/ 150 w 178"/>
                  <a:gd name="T33" fmla="*/ 100 h 102"/>
                  <a:gd name="T34" fmla="*/ 131 w 178"/>
                  <a:gd name="T35" fmla="*/ 99 h 102"/>
                  <a:gd name="T36" fmla="*/ 114 w 178"/>
                  <a:gd name="T37" fmla="*/ 97 h 102"/>
                  <a:gd name="T38" fmla="*/ 98 w 178"/>
                  <a:gd name="T39" fmla="*/ 93 h 102"/>
                  <a:gd name="T40" fmla="*/ 83 w 178"/>
                  <a:gd name="T41" fmla="*/ 87 h 102"/>
                  <a:gd name="T42" fmla="*/ 70 w 178"/>
                  <a:gd name="T43" fmla="*/ 81 h 102"/>
                  <a:gd name="T44" fmla="*/ 55 w 178"/>
                  <a:gd name="T45" fmla="*/ 74 h 102"/>
                  <a:gd name="T46" fmla="*/ 41 w 178"/>
                  <a:gd name="T47" fmla="*/ 64 h 102"/>
                  <a:gd name="T48" fmla="*/ 30 w 178"/>
                  <a:gd name="T49" fmla="*/ 53 h 102"/>
                  <a:gd name="T50" fmla="*/ 20 w 178"/>
                  <a:gd name="T51" fmla="*/ 43 h 102"/>
                  <a:gd name="T52" fmla="*/ 15 w 178"/>
                  <a:gd name="T53" fmla="*/ 34 h 102"/>
                  <a:gd name="T54" fmla="*/ 7 w 178"/>
                  <a:gd name="T55" fmla="*/ 22 h 102"/>
                  <a:gd name="T56" fmla="*/ 0 w 178"/>
                  <a:gd name="T57" fmla="*/ 13 h 102"/>
                  <a:gd name="T58" fmla="*/ 0 w 178"/>
                  <a:gd name="T59" fmla="*/ 5 h 102"/>
                  <a:gd name="T60" fmla="*/ 5 w 178"/>
                  <a:gd name="T61" fmla="*/ 2 h 102"/>
                  <a:gd name="T62" fmla="*/ 15 w 178"/>
                  <a:gd name="T63" fmla="*/ 2 h 102"/>
                  <a:gd name="T64" fmla="*/ 19 w 178"/>
                  <a:gd name="T65"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102">
                    <a:moveTo>
                      <a:pt x="19" y="3"/>
                    </a:moveTo>
                    <a:lnTo>
                      <a:pt x="22" y="7"/>
                    </a:lnTo>
                    <a:lnTo>
                      <a:pt x="26" y="13"/>
                    </a:lnTo>
                    <a:lnTo>
                      <a:pt x="30" y="17"/>
                    </a:lnTo>
                    <a:lnTo>
                      <a:pt x="34" y="21"/>
                    </a:lnTo>
                    <a:lnTo>
                      <a:pt x="38" y="24"/>
                    </a:lnTo>
                    <a:lnTo>
                      <a:pt x="41" y="28"/>
                    </a:lnTo>
                    <a:lnTo>
                      <a:pt x="45" y="34"/>
                    </a:lnTo>
                    <a:lnTo>
                      <a:pt x="51" y="38"/>
                    </a:lnTo>
                    <a:lnTo>
                      <a:pt x="58" y="43"/>
                    </a:lnTo>
                    <a:lnTo>
                      <a:pt x="64" y="47"/>
                    </a:lnTo>
                    <a:lnTo>
                      <a:pt x="70" y="51"/>
                    </a:lnTo>
                    <a:lnTo>
                      <a:pt x="78" y="55"/>
                    </a:lnTo>
                    <a:lnTo>
                      <a:pt x="83" y="57"/>
                    </a:lnTo>
                    <a:lnTo>
                      <a:pt x="89" y="59"/>
                    </a:lnTo>
                    <a:lnTo>
                      <a:pt x="95" y="61"/>
                    </a:lnTo>
                    <a:lnTo>
                      <a:pt x="102" y="62"/>
                    </a:lnTo>
                    <a:lnTo>
                      <a:pt x="110" y="64"/>
                    </a:lnTo>
                    <a:lnTo>
                      <a:pt x="116" y="64"/>
                    </a:lnTo>
                    <a:lnTo>
                      <a:pt x="123" y="64"/>
                    </a:lnTo>
                    <a:lnTo>
                      <a:pt x="131" y="66"/>
                    </a:lnTo>
                    <a:lnTo>
                      <a:pt x="138" y="68"/>
                    </a:lnTo>
                    <a:lnTo>
                      <a:pt x="146" y="68"/>
                    </a:lnTo>
                    <a:lnTo>
                      <a:pt x="156" y="68"/>
                    </a:lnTo>
                    <a:lnTo>
                      <a:pt x="165" y="72"/>
                    </a:lnTo>
                    <a:lnTo>
                      <a:pt x="171" y="72"/>
                    </a:lnTo>
                    <a:lnTo>
                      <a:pt x="176" y="78"/>
                    </a:lnTo>
                    <a:lnTo>
                      <a:pt x="178" y="81"/>
                    </a:lnTo>
                    <a:lnTo>
                      <a:pt x="178" y="89"/>
                    </a:lnTo>
                    <a:lnTo>
                      <a:pt x="176" y="95"/>
                    </a:lnTo>
                    <a:lnTo>
                      <a:pt x="173" y="99"/>
                    </a:lnTo>
                    <a:lnTo>
                      <a:pt x="167" y="102"/>
                    </a:lnTo>
                    <a:lnTo>
                      <a:pt x="161" y="102"/>
                    </a:lnTo>
                    <a:lnTo>
                      <a:pt x="150" y="100"/>
                    </a:lnTo>
                    <a:lnTo>
                      <a:pt x="140" y="100"/>
                    </a:lnTo>
                    <a:lnTo>
                      <a:pt x="131" y="99"/>
                    </a:lnTo>
                    <a:lnTo>
                      <a:pt x="123" y="97"/>
                    </a:lnTo>
                    <a:lnTo>
                      <a:pt x="114" y="97"/>
                    </a:lnTo>
                    <a:lnTo>
                      <a:pt x="106" y="95"/>
                    </a:lnTo>
                    <a:lnTo>
                      <a:pt x="98" y="93"/>
                    </a:lnTo>
                    <a:lnTo>
                      <a:pt x="91" y="91"/>
                    </a:lnTo>
                    <a:lnTo>
                      <a:pt x="83" y="87"/>
                    </a:lnTo>
                    <a:lnTo>
                      <a:pt x="76" y="85"/>
                    </a:lnTo>
                    <a:lnTo>
                      <a:pt x="70" y="81"/>
                    </a:lnTo>
                    <a:lnTo>
                      <a:pt x="62" y="78"/>
                    </a:lnTo>
                    <a:lnTo>
                      <a:pt x="55" y="74"/>
                    </a:lnTo>
                    <a:lnTo>
                      <a:pt x="47" y="68"/>
                    </a:lnTo>
                    <a:lnTo>
                      <a:pt x="41" y="64"/>
                    </a:lnTo>
                    <a:lnTo>
                      <a:pt x="34" y="59"/>
                    </a:lnTo>
                    <a:lnTo>
                      <a:pt x="30" y="53"/>
                    </a:lnTo>
                    <a:lnTo>
                      <a:pt x="24" y="49"/>
                    </a:lnTo>
                    <a:lnTo>
                      <a:pt x="20" y="43"/>
                    </a:lnTo>
                    <a:lnTo>
                      <a:pt x="19" y="38"/>
                    </a:lnTo>
                    <a:lnTo>
                      <a:pt x="15" y="34"/>
                    </a:lnTo>
                    <a:lnTo>
                      <a:pt x="11" y="28"/>
                    </a:lnTo>
                    <a:lnTo>
                      <a:pt x="7" y="22"/>
                    </a:lnTo>
                    <a:lnTo>
                      <a:pt x="3" y="19"/>
                    </a:lnTo>
                    <a:lnTo>
                      <a:pt x="0" y="13"/>
                    </a:lnTo>
                    <a:lnTo>
                      <a:pt x="0" y="9"/>
                    </a:lnTo>
                    <a:lnTo>
                      <a:pt x="0" y="5"/>
                    </a:lnTo>
                    <a:lnTo>
                      <a:pt x="3" y="3"/>
                    </a:lnTo>
                    <a:lnTo>
                      <a:pt x="5" y="2"/>
                    </a:lnTo>
                    <a:lnTo>
                      <a:pt x="11" y="0"/>
                    </a:lnTo>
                    <a:lnTo>
                      <a:pt x="15" y="2"/>
                    </a:lnTo>
                    <a:lnTo>
                      <a:pt x="19" y="3"/>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9" name="Freeform 151"/>
              <p:cNvSpPr>
                <a:spLocks/>
              </p:cNvSpPr>
              <p:nvPr/>
            </p:nvSpPr>
            <p:spPr bwMode="auto">
              <a:xfrm>
                <a:off x="2473" y="1973"/>
                <a:ext cx="60" cy="120"/>
              </a:xfrm>
              <a:custGeom>
                <a:avLst/>
                <a:gdLst>
                  <a:gd name="T0" fmla="*/ 118 w 120"/>
                  <a:gd name="T1" fmla="*/ 23 h 240"/>
                  <a:gd name="T2" fmla="*/ 114 w 120"/>
                  <a:gd name="T3" fmla="*/ 42 h 240"/>
                  <a:gd name="T4" fmla="*/ 110 w 120"/>
                  <a:gd name="T5" fmla="*/ 61 h 240"/>
                  <a:gd name="T6" fmla="*/ 108 w 120"/>
                  <a:gd name="T7" fmla="*/ 78 h 240"/>
                  <a:gd name="T8" fmla="*/ 102 w 120"/>
                  <a:gd name="T9" fmla="*/ 95 h 240"/>
                  <a:gd name="T10" fmla="*/ 99 w 120"/>
                  <a:gd name="T11" fmla="*/ 113 h 240"/>
                  <a:gd name="T12" fmla="*/ 93 w 120"/>
                  <a:gd name="T13" fmla="*/ 132 h 240"/>
                  <a:gd name="T14" fmla="*/ 85 w 120"/>
                  <a:gd name="T15" fmla="*/ 152 h 240"/>
                  <a:gd name="T16" fmla="*/ 78 w 120"/>
                  <a:gd name="T17" fmla="*/ 168 h 240"/>
                  <a:gd name="T18" fmla="*/ 70 w 120"/>
                  <a:gd name="T19" fmla="*/ 177 h 240"/>
                  <a:gd name="T20" fmla="*/ 66 w 120"/>
                  <a:gd name="T21" fmla="*/ 185 h 240"/>
                  <a:gd name="T22" fmla="*/ 61 w 120"/>
                  <a:gd name="T23" fmla="*/ 194 h 240"/>
                  <a:gd name="T24" fmla="*/ 55 w 120"/>
                  <a:gd name="T25" fmla="*/ 202 h 240"/>
                  <a:gd name="T26" fmla="*/ 49 w 120"/>
                  <a:gd name="T27" fmla="*/ 211 h 240"/>
                  <a:gd name="T28" fmla="*/ 42 w 120"/>
                  <a:gd name="T29" fmla="*/ 219 h 240"/>
                  <a:gd name="T30" fmla="*/ 36 w 120"/>
                  <a:gd name="T31" fmla="*/ 229 h 240"/>
                  <a:gd name="T32" fmla="*/ 26 w 120"/>
                  <a:gd name="T33" fmla="*/ 238 h 240"/>
                  <a:gd name="T34" fmla="*/ 13 w 120"/>
                  <a:gd name="T35" fmla="*/ 238 h 240"/>
                  <a:gd name="T36" fmla="*/ 2 w 120"/>
                  <a:gd name="T37" fmla="*/ 230 h 240"/>
                  <a:gd name="T38" fmla="*/ 0 w 120"/>
                  <a:gd name="T39" fmla="*/ 217 h 240"/>
                  <a:gd name="T40" fmla="*/ 7 w 120"/>
                  <a:gd name="T41" fmla="*/ 206 h 240"/>
                  <a:gd name="T42" fmla="*/ 13 w 120"/>
                  <a:gd name="T43" fmla="*/ 196 h 240"/>
                  <a:gd name="T44" fmla="*/ 21 w 120"/>
                  <a:gd name="T45" fmla="*/ 187 h 240"/>
                  <a:gd name="T46" fmla="*/ 32 w 120"/>
                  <a:gd name="T47" fmla="*/ 171 h 240"/>
                  <a:gd name="T48" fmla="*/ 40 w 120"/>
                  <a:gd name="T49" fmla="*/ 158 h 240"/>
                  <a:gd name="T50" fmla="*/ 45 w 120"/>
                  <a:gd name="T51" fmla="*/ 147 h 240"/>
                  <a:gd name="T52" fmla="*/ 51 w 120"/>
                  <a:gd name="T53" fmla="*/ 133 h 240"/>
                  <a:gd name="T54" fmla="*/ 59 w 120"/>
                  <a:gd name="T55" fmla="*/ 116 h 240"/>
                  <a:gd name="T56" fmla="*/ 66 w 120"/>
                  <a:gd name="T57" fmla="*/ 101 h 240"/>
                  <a:gd name="T58" fmla="*/ 74 w 120"/>
                  <a:gd name="T59" fmla="*/ 86 h 240"/>
                  <a:gd name="T60" fmla="*/ 82 w 120"/>
                  <a:gd name="T61" fmla="*/ 71 h 240"/>
                  <a:gd name="T62" fmla="*/ 87 w 120"/>
                  <a:gd name="T63" fmla="*/ 55 h 240"/>
                  <a:gd name="T64" fmla="*/ 93 w 120"/>
                  <a:gd name="T65" fmla="*/ 38 h 240"/>
                  <a:gd name="T66" fmla="*/ 97 w 120"/>
                  <a:gd name="T67" fmla="*/ 19 h 240"/>
                  <a:gd name="T68" fmla="*/ 101 w 120"/>
                  <a:gd name="T69" fmla="*/ 4 h 240"/>
                  <a:gd name="T70" fmla="*/ 106 w 120"/>
                  <a:gd name="T71" fmla="*/ 0 h 240"/>
                  <a:gd name="T72" fmla="*/ 114 w 120"/>
                  <a:gd name="T73" fmla="*/ 0 h 240"/>
                  <a:gd name="T74" fmla="*/ 118 w 120"/>
                  <a:gd name="T75" fmla="*/ 8 h 240"/>
                  <a:gd name="T76" fmla="*/ 120 w 120"/>
                  <a:gd name="T77"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40">
                    <a:moveTo>
                      <a:pt x="120" y="14"/>
                    </a:moveTo>
                    <a:lnTo>
                      <a:pt x="118" y="23"/>
                    </a:lnTo>
                    <a:lnTo>
                      <a:pt x="116" y="35"/>
                    </a:lnTo>
                    <a:lnTo>
                      <a:pt x="114" y="42"/>
                    </a:lnTo>
                    <a:lnTo>
                      <a:pt x="114" y="52"/>
                    </a:lnTo>
                    <a:lnTo>
                      <a:pt x="110" y="61"/>
                    </a:lnTo>
                    <a:lnTo>
                      <a:pt x="110" y="71"/>
                    </a:lnTo>
                    <a:lnTo>
                      <a:pt x="108" y="78"/>
                    </a:lnTo>
                    <a:lnTo>
                      <a:pt x="106" y="88"/>
                    </a:lnTo>
                    <a:lnTo>
                      <a:pt x="102" y="95"/>
                    </a:lnTo>
                    <a:lnTo>
                      <a:pt x="101" y="105"/>
                    </a:lnTo>
                    <a:lnTo>
                      <a:pt x="99" y="113"/>
                    </a:lnTo>
                    <a:lnTo>
                      <a:pt x="95" y="122"/>
                    </a:lnTo>
                    <a:lnTo>
                      <a:pt x="93" y="132"/>
                    </a:lnTo>
                    <a:lnTo>
                      <a:pt x="89" y="139"/>
                    </a:lnTo>
                    <a:lnTo>
                      <a:pt x="85" y="152"/>
                    </a:lnTo>
                    <a:lnTo>
                      <a:pt x="82" y="162"/>
                    </a:lnTo>
                    <a:lnTo>
                      <a:pt x="78" y="168"/>
                    </a:lnTo>
                    <a:lnTo>
                      <a:pt x="74" y="171"/>
                    </a:lnTo>
                    <a:lnTo>
                      <a:pt x="70" y="177"/>
                    </a:lnTo>
                    <a:lnTo>
                      <a:pt x="68" y="181"/>
                    </a:lnTo>
                    <a:lnTo>
                      <a:pt x="66" y="185"/>
                    </a:lnTo>
                    <a:lnTo>
                      <a:pt x="63" y="189"/>
                    </a:lnTo>
                    <a:lnTo>
                      <a:pt x="61" y="194"/>
                    </a:lnTo>
                    <a:lnTo>
                      <a:pt x="59" y="198"/>
                    </a:lnTo>
                    <a:lnTo>
                      <a:pt x="55" y="202"/>
                    </a:lnTo>
                    <a:lnTo>
                      <a:pt x="51" y="206"/>
                    </a:lnTo>
                    <a:lnTo>
                      <a:pt x="49" y="211"/>
                    </a:lnTo>
                    <a:lnTo>
                      <a:pt x="45" y="215"/>
                    </a:lnTo>
                    <a:lnTo>
                      <a:pt x="42" y="219"/>
                    </a:lnTo>
                    <a:lnTo>
                      <a:pt x="40" y="223"/>
                    </a:lnTo>
                    <a:lnTo>
                      <a:pt x="36" y="229"/>
                    </a:lnTo>
                    <a:lnTo>
                      <a:pt x="34" y="232"/>
                    </a:lnTo>
                    <a:lnTo>
                      <a:pt x="26" y="238"/>
                    </a:lnTo>
                    <a:lnTo>
                      <a:pt x="19" y="240"/>
                    </a:lnTo>
                    <a:lnTo>
                      <a:pt x="13" y="238"/>
                    </a:lnTo>
                    <a:lnTo>
                      <a:pt x="7" y="236"/>
                    </a:lnTo>
                    <a:lnTo>
                      <a:pt x="2" y="230"/>
                    </a:lnTo>
                    <a:lnTo>
                      <a:pt x="0" y="225"/>
                    </a:lnTo>
                    <a:lnTo>
                      <a:pt x="0" y="217"/>
                    </a:lnTo>
                    <a:lnTo>
                      <a:pt x="4" y="211"/>
                    </a:lnTo>
                    <a:lnTo>
                      <a:pt x="7" y="206"/>
                    </a:lnTo>
                    <a:lnTo>
                      <a:pt x="9" y="202"/>
                    </a:lnTo>
                    <a:lnTo>
                      <a:pt x="13" y="196"/>
                    </a:lnTo>
                    <a:lnTo>
                      <a:pt x="17" y="194"/>
                    </a:lnTo>
                    <a:lnTo>
                      <a:pt x="21" y="187"/>
                    </a:lnTo>
                    <a:lnTo>
                      <a:pt x="26" y="179"/>
                    </a:lnTo>
                    <a:lnTo>
                      <a:pt x="32" y="171"/>
                    </a:lnTo>
                    <a:lnTo>
                      <a:pt x="38" y="164"/>
                    </a:lnTo>
                    <a:lnTo>
                      <a:pt x="40" y="158"/>
                    </a:lnTo>
                    <a:lnTo>
                      <a:pt x="42" y="154"/>
                    </a:lnTo>
                    <a:lnTo>
                      <a:pt x="45" y="147"/>
                    </a:lnTo>
                    <a:lnTo>
                      <a:pt x="47" y="143"/>
                    </a:lnTo>
                    <a:lnTo>
                      <a:pt x="51" y="133"/>
                    </a:lnTo>
                    <a:lnTo>
                      <a:pt x="57" y="124"/>
                    </a:lnTo>
                    <a:lnTo>
                      <a:pt x="59" y="116"/>
                    </a:lnTo>
                    <a:lnTo>
                      <a:pt x="64" y="109"/>
                    </a:lnTo>
                    <a:lnTo>
                      <a:pt x="66" y="101"/>
                    </a:lnTo>
                    <a:lnTo>
                      <a:pt x="70" y="93"/>
                    </a:lnTo>
                    <a:lnTo>
                      <a:pt x="74" y="86"/>
                    </a:lnTo>
                    <a:lnTo>
                      <a:pt x="78" y="78"/>
                    </a:lnTo>
                    <a:lnTo>
                      <a:pt x="82" y="71"/>
                    </a:lnTo>
                    <a:lnTo>
                      <a:pt x="85" y="63"/>
                    </a:lnTo>
                    <a:lnTo>
                      <a:pt x="87" y="55"/>
                    </a:lnTo>
                    <a:lnTo>
                      <a:pt x="89" y="48"/>
                    </a:lnTo>
                    <a:lnTo>
                      <a:pt x="93" y="38"/>
                    </a:lnTo>
                    <a:lnTo>
                      <a:pt x="95" y="29"/>
                    </a:lnTo>
                    <a:lnTo>
                      <a:pt x="97" y="19"/>
                    </a:lnTo>
                    <a:lnTo>
                      <a:pt x="99" y="10"/>
                    </a:lnTo>
                    <a:lnTo>
                      <a:pt x="101" y="4"/>
                    </a:lnTo>
                    <a:lnTo>
                      <a:pt x="102" y="2"/>
                    </a:lnTo>
                    <a:lnTo>
                      <a:pt x="106" y="0"/>
                    </a:lnTo>
                    <a:lnTo>
                      <a:pt x="110" y="0"/>
                    </a:lnTo>
                    <a:lnTo>
                      <a:pt x="114" y="0"/>
                    </a:lnTo>
                    <a:lnTo>
                      <a:pt x="118" y="4"/>
                    </a:lnTo>
                    <a:lnTo>
                      <a:pt x="118" y="8"/>
                    </a:lnTo>
                    <a:lnTo>
                      <a:pt x="120" y="14"/>
                    </a:lnTo>
                    <a:lnTo>
                      <a:pt x="12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0" name="Freeform 152"/>
              <p:cNvSpPr>
                <a:spLocks/>
              </p:cNvSpPr>
              <p:nvPr/>
            </p:nvSpPr>
            <p:spPr bwMode="auto">
              <a:xfrm>
                <a:off x="2460" y="2089"/>
                <a:ext cx="117" cy="92"/>
              </a:xfrm>
              <a:custGeom>
                <a:avLst/>
                <a:gdLst>
                  <a:gd name="T0" fmla="*/ 25 w 236"/>
                  <a:gd name="T1" fmla="*/ 12 h 185"/>
                  <a:gd name="T2" fmla="*/ 27 w 236"/>
                  <a:gd name="T3" fmla="*/ 27 h 185"/>
                  <a:gd name="T4" fmla="*/ 32 w 236"/>
                  <a:gd name="T5" fmla="*/ 42 h 185"/>
                  <a:gd name="T6" fmla="*/ 38 w 236"/>
                  <a:gd name="T7" fmla="*/ 57 h 185"/>
                  <a:gd name="T8" fmla="*/ 48 w 236"/>
                  <a:gd name="T9" fmla="*/ 71 h 185"/>
                  <a:gd name="T10" fmla="*/ 57 w 236"/>
                  <a:gd name="T11" fmla="*/ 82 h 185"/>
                  <a:gd name="T12" fmla="*/ 67 w 236"/>
                  <a:gd name="T13" fmla="*/ 94 h 185"/>
                  <a:gd name="T14" fmla="*/ 78 w 236"/>
                  <a:gd name="T15" fmla="*/ 103 h 185"/>
                  <a:gd name="T16" fmla="*/ 91 w 236"/>
                  <a:gd name="T17" fmla="*/ 113 h 185"/>
                  <a:gd name="T18" fmla="*/ 105 w 236"/>
                  <a:gd name="T19" fmla="*/ 118 h 185"/>
                  <a:gd name="T20" fmla="*/ 120 w 236"/>
                  <a:gd name="T21" fmla="*/ 126 h 185"/>
                  <a:gd name="T22" fmla="*/ 133 w 236"/>
                  <a:gd name="T23" fmla="*/ 132 h 185"/>
                  <a:gd name="T24" fmla="*/ 150 w 236"/>
                  <a:gd name="T25" fmla="*/ 137 h 185"/>
                  <a:gd name="T26" fmla="*/ 166 w 236"/>
                  <a:gd name="T27" fmla="*/ 141 h 185"/>
                  <a:gd name="T28" fmla="*/ 183 w 236"/>
                  <a:gd name="T29" fmla="*/ 143 h 185"/>
                  <a:gd name="T30" fmla="*/ 200 w 236"/>
                  <a:gd name="T31" fmla="*/ 145 h 185"/>
                  <a:gd name="T32" fmla="*/ 217 w 236"/>
                  <a:gd name="T33" fmla="*/ 145 h 185"/>
                  <a:gd name="T34" fmla="*/ 221 w 236"/>
                  <a:gd name="T35" fmla="*/ 145 h 185"/>
                  <a:gd name="T36" fmla="*/ 225 w 236"/>
                  <a:gd name="T37" fmla="*/ 147 h 185"/>
                  <a:gd name="T38" fmla="*/ 228 w 236"/>
                  <a:gd name="T39" fmla="*/ 149 h 185"/>
                  <a:gd name="T40" fmla="*/ 230 w 236"/>
                  <a:gd name="T41" fmla="*/ 151 h 185"/>
                  <a:gd name="T42" fmla="*/ 234 w 236"/>
                  <a:gd name="T43" fmla="*/ 156 h 185"/>
                  <a:gd name="T44" fmla="*/ 236 w 236"/>
                  <a:gd name="T45" fmla="*/ 164 h 185"/>
                  <a:gd name="T46" fmla="*/ 234 w 236"/>
                  <a:gd name="T47" fmla="*/ 171 h 185"/>
                  <a:gd name="T48" fmla="*/ 230 w 236"/>
                  <a:gd name="T49" fmla="*/ 177 h 185"/>
                  <a:gd name="T50" fmla="*/ 228 w 236"/>
                  <a:gd name="T51" fmla="*/ 179 h 185"/>
                  <a:gd name="T52" fmla="*/ 225 w 236"/>
                  <a:gd name="T53" fmla="*/ 181 h 185"/>
                  <a:gd name="T54" fmla="*/ 221 w 236"/>
                  <a:gd name="T55" fmla="*/ 183 h 185"/>
                  <a:gd name="T56" fmla="*/ 217 w 236"/>
                  <a:gd name="T57" fmla="*/ 185 h 185"/>
                  <a:gd name="T58" fmla="*/ 196 w 236"/>
                  <a:gd name="T59" fmla="*/ 183 h 185"/>
                  <a:gd name="T60" fmla="*/ 177 w 236"/>
                  <a:gd name="T61" fmla="*/ 181 h 185"/>
                  <a:gd name="T62" fmla="*/ 158 w 236"/>
                  <a:gd name="T63" fmla="*/ 177 h 185"/>
                  <a:gd name="T64" fmla="*/ 141 w 236"/>
                  <a:gd name="T65" fmla="*/ 171 h 185"/>
                  <a:gd name="T66" fmla="*/ 122 w 236"/>
                  <a:gd name="T67" fmla="*/ 166 h 185"/>
                  <a:gd name="T68" fmla="*/ 105 w 236"/>
                  <a:gd name="T69" fmla="*/ 158 h 185"/>
                  <a:gd name="T70" fmla="*/ 90 w 236"/>
                  <a:gd name="T71" fmla="*/ 149 h 185"/>
                  <a:gd name="T72" fmla="*/ 74 w 236"/>
                  <a:gd name="T73" fmla="*/ 139 h 185"/>
                  <a:gd name="T74" fmla="*/ 61 w 236"/>
                  <a:gd name="T75" fmla="*/ 126 h 185"/>
                  <a:gd name="T76" fmla="*/ 48 w 236"/>
                  <a:gd name="T77" fmla="*/ 114 h 185"/>
                  <a:gd name="T78" fmla="*/ 36 w 236"/>
                  <a:gd name="T79" fmla="*/ 101 h 185"/>
                  <a:gd name="T80" fmla="*/ 25 w 236"/>
                  <a:gd name="T81" fmla="*/ 86 h 185"/>
                  <a:gd name="T82" fmla="*/ 17 w 236"/>
                  <a:gd name="T83" fmla="*/ 69 h 185"/>
                  <a:gd name="T84" fmla="*/ 10 w 236"/>
                  <a:gd name="T85" fmla="*/ 52 h 185"/>
                  <a:gd name="T86" fmla="*/ 4 w 236"/>
                  <a:gd name="T87" fmla="*/ 33 h 185"/>
                  <a:gd name="T88" fmla="*/ 0 w 236"/>
                  <a:gd name="T89" fmla="*/ 14 h 185"/>
                  <a:gd name="T90" fmla="*/ 0 w 236"/>
                  <a:gd name="T91" fmla="*/ 8 h 185"/>
                  <a:gd name="T92" fmla="*/ 2 w 236"/>
                  <a:gd name="T93" fmla="*/ 4 h 185"/>
                  <a:gd name="T94" fmla="*/ 6 w 236"/>
                  <a:gd name="T95" fmla="*/ 0 h 185"/>
                  <a:gd name="T96" fmla="*/ 12 w 236"/>
                  <a:gd name="T97" fmla="*/ 0 h 185"/>
                  <a:gd name="T98" fmla="*/ 15 w 236"/>
                  <a:gd name="T99" fmla="*/ 0 h 185"/>
                  <a:gd name="T100" fmla="*/ 19 w 236"/>
                  <a:gd name="T101" fmla="*/ 2 h 185"/>
                  <a:gd name="T102" fmla="*/ 23 w 236"/>
                  <a:gd name="T103" fmla="*/ 6 h 185"/>
                  <a:gd name="T104" fmla="*/ 25 w 236"/>
                  <a:gd name="T105" fmla="*/ 12 h 185"/>
                  <a:gd name="T106" fmla="*/ 25 w 236"/>
                  <a:gd name="T107" fmla="*/ 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185">
                    <a:moveTo>
                      <a:pt x="25" y="12"/>
                    </a:moveTo>
                    <a:lnTo>
                      <a:pt x="27" y="27"/>
                    </a:lnTo>
                    <a:lnTo>
                      <a:pt x="32" y="42"/>
                    </a:lnTo>
                    <a:lnTo>
                      <a:pt x="38" y="57"/>
                    </a:lnTo>
                    <a:lnTo>
                      <a:pt x="48" y="71"/>
                    </a:lnTo>
                    <a:lnTo>
                      <a:pt x="57" y="82"/>
                    </a:lnTo>
                    <a:lnTo>
                      <a:pt x="67" y="94"/>
                    </a:lnTo>
                    <a:lnTo>
                      <a:pt x="78" y="103"/>
                    </a:lnTo>
                    <a:lnTo>
                      <a:pt x="91" y="113"/>
                    </a:lnTo>
                    <a:lnTo>
                      <a:pt x="105" y="118"/>
                    </a:lnTo>
                    <a:lnTo>
                      <a:pt x="120" y="126"/>
                    </a:lnTo>
                    <a:lnTo>
                      <a:pt x="133" y="132"/>
                    </a:lnTo>
                    <a:lnTo>
                      <a:pt x="150" y="137"/>
                    </a:lnTo>
                    <a:lnTo>
                      <a:pt x="166" y="141"/>
                    </a:lnTo>
                    <a:lnTo>
                      <a:pt x="183" y="143"/>
                    </a:lnTo>
                    <a:lnTo>
                      <a:pt x="200" y="145"/>
                    </a:lnTo>
                    <a:lnTo>
                      <a:pt x="217" y="145"/>
                    </a:lnTo>
                    <a:lnTo>
                      <a:pt x="221" y="145"/>
                    </a:lnTo>
                    <a:lnTo>
                      <a:pt x="225" y="147"/>
                    </a:lnTo>
                    <a:lnTo>
                      <a:pt x="228" y="149"/>
                    </a:lnTo>
                    <a:lnTo>
                      <a:pt x="230" y="151"/>
                    </a:lnTo>
                    <a:lnTo>
                      <a:pt x="234" y="156"/>
                    </a:lnTo>
                    <a:lnTo>
                      <a:pt x="236" y="164"/>
                    </a:lnTo>
                    <a:lnTo>
                      <a:pt x="234" y="171"/>
                    </a:lnTo>
                    <a:lnTo>
                      <a:pt x="230" y="177"/>
                    </a:lnTo>
                    <a:lnTo>
                      <a:pt x="228" y="179"/>
                    </a:lnTo>
                    <a:lnTo>
                      <a:pt x="225" y="181"/>
                    </a:lnTo>
                    <a:lnTo>
                      <a:pt x="221" y="183"/>
                    </a:lnTo>
                    <a:lnTo>
                      <a:pt x="217" y="185"/>
                    </a:lnTo>
                    <a:lnTo>
                      <a:pt x="196" y="183"/>
                    </a:lnTo>
                    <a:lnTo>
                      <a:pt x="177" y="181"/>
                    </a:lnTo>
                    <a:lnTo>
                      <a:pt x="158" y="177"/>
                    </a:lnTo>
                    <a:lnTo>
                      <a:pt x="141" y="171"/>
                    </a:lnTo>
                    <a:lnTo>
                      <a:pt x="122" y="166"/>
                    </a:lnTo>
                    <a:lnTo>
                      <a:pt x="105" y="158"/>
                    </a:lnTo>
                    <a:lnTo>
                      <a:pt x="90" y="149"/>
                    </a:lnTo>
                    <a:lnTo>
                      <a:pt x="74" y="139"/>
                    </a:lnTo>
                    <a:lnTo>
                      <a:pt x="61" y="126"/>
                    </a:lnTo>
                    <a:lnTo>
                      <a:pt x="48" y="114"/>
                    </a:lnTo>
                    <a:lnTo>
                      <a:pt x="36" y="101"/>
                    </a:lnTo>
                    <a:lnTo>
                      <a:pt x="25" y="86"/>
                    </a:lnTo>
                    <a:lnTo>
                      <a:pt x="17" y="69"/>
                    </a:lnTo>
                    <a:lnTo>
                      <a:pt x="10" y="52"/>
                    </a:lnTo>
                    <a:lnTo>
                      <a:pt x="4" y="33"/>
                    </a:lnTo>
                    <a:lnTo>
                      <a:pt x="0" y="14"/>
                    </a:lnTo>
                    <a:lnTo>
                      <a:pt x="0" y="8"/>
                    </a:lnTo>
                    <a:lnTo>
                      <a:pt x="2" y="4"/>
                    </a:lnTo>
                    <a:lnTo>
                      <a:pt x="6" y="0"/>
                    </a:lnTo>
                    <a:lnTo>
                      <a:pt x="12" y="0"/>
                    </a:lnTo>
                    <a:lnTo>
                      <a:pt x="15" y="0"/>
                    </a:lnTo>
                    <a:lnTo>
                      <a:pt x="19" y="2"/>
                    </a:lnTo>
                    <a:lnTo>
                      <a:pt x="23" y="6"/>
                    </a:lnTo>
                    <a:lnTo>
                      <a:pt x="25" y="12"/>
                    </a:lnTo>
                    <a:lnTo>
                      <a:pt x="2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1" name="Freeform 153"/>
              <p:cNvSpPr>
                <a:spLocks/>
              </p:cNvSpPr>
              <p:nvPr/>
            </p:nvSpPr>
            <p:spPr bwMode="auto">
              <a:xfrm>
                <a:off x="2554" y="2017"/>
                <a:ext cx="82" cy="36"/>
              </a:xfrm>
              <a:custGeom>
                <a:avLst/>
                <a:gdLst>
                  <a:gd name="T0" fmla="*/ 27 w 166"/>
                  <a:gd name="T1" fmla="*/ 5 h 72"/>
                  <a:gd name="T2" fmla="*/ 33 w 166"/>
                  <a:gd name="T3" fmla="*/ 11 h 72"/>
                  <a:gd name="T4" fmla="*/ 38 w 166"/>
                  <a:gd name="T5" fmla="*/ 17 h 72"/>
                  <a:gd name="T6" fmla="*/ 46 w 166"/>
                  <a:gd name="T7" fmla="*/ 21 h 72"/>
                  <a:gd name="T8" fmla="*/ 52 w 166"/>
                  <a:gd name="T9" fmla="*/ 25 h 72"/>
                  <a:gd name="T10" fmla="*/ 61 w 166"/>
                  <a:gd name="T11" fmla="*/ 26 h 72"/>
                  <a:gd name="T12" fmla="*/ 67 w 166"/>
                  <a:gd name="T13" fmla="*/ 30 h 72"/>
                  <a:gd name="T14" fmla="*/ 75 w 166"/>
                  <a:gd name="T15" fmla="*/ 30 h 72"/>
                  <a:gd name="T16" fmla="*/ 84 w 166"/>
                  <a:gd name="T17" fmla="*/ 34 h 72"/>
                  <a:gd name="T18" fmla="*/ 92 w 166"/>
                  <a:gd name="T19" fmla="*/ 34 h 72"/>
                  <a:gd name="T20" fmla="*/ 99 w 166"/>
                  <a:gd name="T21" fmla="*/ 34 h 72"/>
                  <a:gd name="T22" fmla="*/ 107 w 166"/>
                  <a:gd name="T23" fmla="*/ 34 h 72"/>
                  <a:gd name="T24" fmla="*/ 116 w 166"/>
                  <a:gd name="T25" fmla="*/ 36 h 72"/>
                  <a:gd name="T26" fmla="*/ 124 w 166"/>
                  <a:gd name="T27" fmla="*/ 36 h 72"/>
                  <a:gd name="T28" fmla="*/ 134 w 166"/>
                  <a:gd name="T29" fmla="*/ 36 h 72"/>
                  <a:gd name="T30" fmla="*/ 143 w 166"/>
                  <a:gd name="T31" fmla="*/ 36 h 72"/>
                  <a:gd name="T32" fmla="*/ 153 w 166"/>
                  <a:gd name="T33" fmla="*/ 38 h 72"/>
                  <a:gd name="T34" fmla="*/ 158 w 166"/>
                  <a:gd name="T35" fmla="*/ 40 h 72"/>
                  <a:gd name="T36" fmla="*/ 164 w 166"/>
                  <a:gd name="T37" fmla="*/ 44 h 72"/>
                  <a:gd name="T38" fmla="*/ 166 w 166"/>
                  <a:gd name="T39" fmla="*/ 49 h 72"/>
                  <a:gd name="T40" fmla="*/ 166 w 166"/>
                  <a:gd name="T41" fmla="*/ 55 h 72"/>
                  <a:gd name="T42" fmla="*/ 164 w 166"/>
                  <a:gd name="T43" fmla="*/ 61 h 72"/>
                  <a:gd name="T44" fmla="*/ 160 w 166"/>
                  <a:gd name="T45" fmla="*/ 68 h 72"/>
                  <a:gd name="T46" fmla="*/ 155 w 166"/>
                  <a:gd name="T47" fmla="*/ 72 h 72"/>
                  <a:gd name="T48" fmla="*/ 149 w 166"/>
                  <a:gd name="T49" fmla="*/ 72 h 72"/>
                  <a:gd name="T50" fmla="*/ 137 w 166"/>
                  <a:gd name="T51" fmla="*/ 70 h 72"/>
                  <a:gd name="T52" fmla="*/ 126 w 166"/>
                  <a:gd name="T53" fmla="*/ 70 h 72"/>
                  <a:gd name="T54" fmla="*/ 116 w 166"/>
                  <a:gd name="T55" fmla="*/ 68 h 72"/>
                  <a:gd name="T56" fmla="*/ 107 w 166"/>
                  <a:gd name="T57" fmla="*/ 68 h 72"/>
                  <a:gd name="T58" fmla="*/ 97 w 166"/>
                  <a:gd name="T59" fmla="*/ 66 h 72"/>
                  <a:gd name="T60" fmla="*/ 88 w 166"/>
                  <a:gd name="T61" fmla="*/ 64 h 72"/>
                  <a:gd name="T62" fmla="*/ 78 w 166"/>
                  <a:gd name="T63" fmla="*/ 64 h 72"/>
                  <a:gd name="T64" fmla="*/ 71 w 166"/>
                  <a:gd name="T65" fmla="*/ 61 h 72"/>
                  <a:gd name="T66" fmla="*/ 61 w 166"/>
                  <a:gd name="T67" fmla="*/ 59 h 72"/>
                  <a:gd name="T68" fmla="*/ 50 w 166"/>
                  <a:gd name="T69" fmla="*/ 55 h 72"/>
                  <a:gd name="T70" fmla="*/ 42 w 166"/>
                  <a:gd name="T71" fmla="*/ 51 h 72"/>
                  <a:gd name="T72" fmla="*/ 35 w 166"/>
                  <a:gd name="T73" fmla="*/ 49 h 72"/>
                  <a:gd name="T74" fmla="*/ 25 w 166"/>
                  <a:gd name="T75" fmla="*/ 44 h 72"/>
                  <a:gd name="T76" fmla="*/ 19 w 166"/>
                  <a:gd name="T77" fmla="*/ 40 h 72"/>
                  <a:gd name="T78" fmla="*/ 12 w 166"/>
                  <a:gd name="T79" fmla="*/ 32 h 72"/>
                  <a:gd name="T80" fmla="*/ 4 w 166"/>
                  <a:gd name="T81" fmla="*/ 26 h 72"/>
                  <a:gd name="T82" fmla="*/ 0 w 166"/>
                  <a:gd name="T83" fmla="*/ 19 h 72"/>
                  <a:gd name="T84" fmla="*/ 0 w 166"/>
                  <a:gd name="T85" fmla="*/ 13 h 72"/>
                  <a:gd name="T86" fmla="*/ 0 w 166"/>
                  <a:gd name="T87" fmla="*/ 7 h 72"/>
                  <a:gd name="T88" fmla="*/ 4 w 166"/>
                  <a:gd name="T89" fmla="*/ 4 h 72"/>
                  <a:gd name="T90" fmla="*/ 10 w 166"/>
                  <a:gd name="T91" fmla="*/ 0 h 72"/>
                  <a:gd name="T92" fmla="*/ 16 w 166"/>
                  <a:gd name="T93" fmla="*/ 0 h 72"/>
                  <a:gd name="T94" fmla="*/ 21 w 166"/>
                  <a:gd name="T95" fmla="*/ 0 h 72"/>
                  <a:gd name="T96" fmla="*/ 27 w 166"/>
                  <a:gd name="T97" fmla="*/ 5 h 72"/>
                  <a:gd name="T98" fmla="*/ 27 w 166"/>
                  <a:gd name="T99"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72">
                    <a:moveTo>
                      <a:pt x="27" y="5"/>
                    </a:moveTo>
                    <a:lnTo>
                      <a:pt x="33" y="11"/>
                    </a:lnTo>
                    <a:lnTo>
                      <a:pt x="38" y="17"/>
                    </a:lnTo>
                    <a:lnTo>
                      <a:pt x="46" y="21"/>
                    </a:lnTo>
                    <a:lnTo>
                      <a:pt x="52" y="25"/>
                    </a:lnTo>
                    <a:lnTo>
                      <a:pt x="61" y="26"/>
                    </a:lnTo>
                    <a:lnTo>
                      <a:pt x="67" y="30"/>
                    </a:lnTo>
                    <a:lnTo>
                      <a:pt x="75" y="30"/>
                    </a:lnTo>
                    <a:lnTo>
                      <a:pt x="84" y="34"/>
                    </a:lnTo>
                    <a:lnTo>
                      <a:pt x="92" y="34"/>
                    </a:lnTo>
                    <a:lnTo>
                      <a:pt x="99" y="34"/>
                    </a:lnTo>
                    <a:lnTo>
                      <a:pt x="107" y="34"/>
                    </a:lnTo>
                    <a:lnTo>
                      <a:pt x="116" y="36"/>
                    </a:lnTo>
                    <a:lnTo>
                      <a:pt x="124" y="36"/>
                    </a:lnTo>
                    <a:lnTo>
                      <a:pt x="134" y="36"/>
                    </a:lnTo>
                    <a:lnTo>
                      <a:pt x="143" y="36"/>
                    </a:lnTo>
                    <a:lnTo>
                      <a:pt x="153" y="38"/>
                    </a:lnTo>
                    <a:lnTo>
                      <a:pt x="158" y="40"/>
                    </a:lnTo>
                    <a:lnTo>
                      <a:pt x="164" y="44"/>
                    </a:lnTo>
                    <a:lnTo>
                      <a:pt x="166" y="49"/>
                    </a:lnTo>
                    <a:lnTo>
                      <a:pt x="166" y="55"/>
                    </a:lnTo>
                    <a:lnTo>
                      <a:pt x="164" y="61"/>
                    </a:lnTo>
                    <a:lnTo>
                      <a:pt x="160" y="68"/>
                    </a:lnTo>
                    <a:lnTo>
                      <a:pt x="155" y="72"/>
                    </a:lnTo>
                    <a:lnTo>
                      <a:pt x="149" y="72"/>
                    </a:lnTo>
                    <a:lnTo>
                      <a:pt x="137" y="70"/>
                    </a:lnTo>
                    <a:lnTo>
                      <a:pt x="126" y="70"/>
                    </a:lnTo>
                    <a:lnTo>
                      <a:pt x="116" y="68"/>
                    </a:lnTo>
                    <a:lnTo>
                      <a:pt x="107" y="68"/>
                    </a:lnTo>
                    <a:lnTo>
                      <a:pt x="97" y="66"/>
                    </a:lnTo>
                    <a:lnTo>
                      <a:pt x="88" y="64"/>
                    </a:lnTo>
                    <a:lnTo>
                      <a:pt x="78" y="64"/>
                    </a:lnTo>
                    <a:lnTo>
                      <a:pt x="71" y="61"/>
                    </a:lnTo>
                    <a:lnTo>
                      <a:pt x="61" y="59"/>
                    </a:lnTo>
                    <a:lnTo>
                      <a:pt x="50" y="55"/>
                    </a:lnTo>
                    <a:lnTo>
                      <a:pt x="42" y="51"/>
                    </a:lnTo>
                    <a:lnTo>
                      <a:pt x="35" y="49"/>
                    </a:lnTo>
                    <a:lnTo>
                      <a:pt x="25" y="44"/>
                    </a:lnTo>
                    <a:lnTo>
                      <a:pt x="19" y="40"/>
                    </a:lnTo>
                    <a:lnTo>
                      <a:pt x="12" y="32"/>
                    </a:lnTo>
                    <a:lnTo>
                      <a:pt x="4" y="26"/>
                    </a:lnTo>
                    <a:lnTo>
                      <a:pt x="0" y="19"/>
                    </a:lnTo>
                    <a:lnTo>
                      <a:pt x="0" y="13"/>
                    </a:lnTo>
                    <a:lnTo>
                      <a:pt x="0" y="7"/>
                    </a:lnTo>
                    <a:lnTo>
                      <a:pt x="4" y="4"/>
                    </a:lnTo>
                    <a:lnTo>
                      <a:pt x="10" y="0"/>
                    </a:lnTo>
                    <a:lnTo>
                      <a:pt x="16" y="0"/>
                    </a:lnTo>
                    <a:lnTo>
                      <a:pt x="21" y="0"/>
                    </a:lnTo>
                    <a:lnTo>
                      <a:pt x="27" y="5"/>
                    </a:lnTo>
                    <a:lnTo>
                      <a:pt x="2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2" name="Freeform 154"/>
              <p:cNvSpPr>
                <a:spLocks/>
              </p:cNvSpPr>
              <p:nvPr/>
            </p:nvSpPr>
            <p:spPr bwMode="auto">
              <a:xfrm>
                <a:off x="2538" y="2043"/>
                <a:ext cx="100" cy="75"/>
              </a:xfrm>
              <a:custGeom>
                <a:avLst/>
                <a:gdLst>
                  <a:gd name="T0" fmla="*/ 19 w 202"/>
                  <a:gd name="T1" fmla="*/ 114 h 150"/>
                  <a:gd name="T2" fmla="*/ 34 w 202"/>
                  <a:gd name="T3" fmla="*/ 122 h 150"/>
                  <a:gd name="T4" fmla="*/ 48 w 202"/>
                  <a:gd name="T5" fmla="*/ 126 h 150"/>
                  <a:gd name="T6" fmla="*/ 63 w 202"/>
                  <a:gd name="T7" fmla="*/ 128 h 150"/>
                  <a:gd name="T8" fmla="*/ 76 w 202"/>
                  <a:gd name="T9" fmla="*/ 129 h 150"/>
                  <a:gd name="T10" fmla="*/ 93 w 202"/>
                  <a:gd name="T11" fmla="*/ 128 h 150"/>
                  <a:gd name="T12" fmla="*/ 107 w 202"/>
                  <a:gd name="T13" fmla="*/ 124 h 150"/>
                  <a:gd name="T14" fmla="*/ 124 w 202"/>
                  <a:gd name="T15" fmla="*/ 120 h 150"/>
                  <a:gd name="T16" fmla="*/ 137 w 202"/>
                  <a:gd name="T17" fmla="*/ 112 h 150"/>
                  <a:gd name="T18" fmla="*/ 147 w 202"/>
                  <a:gd name="T19" fmla="*/ 103 h 150"/>
                  <a:gd name="T20" fmla="*/ 154 w 202"/>
                  <a:gd name="T21" fmla="*/ 93 h 150"/>
                  <a:gd name="T22" fmla="*/ 158 w 202"/>
                  <a:gd name="T23" fmla="*/ 80 h 150"/>
                  <a:gd name="T24" fmla="*/ 162 w 202"/>
                  <a:gd name="T25" fmla="*/ 67 h 150"/>
                  <a:gd name="T26" fmla="*/ 162 w 202"/>
                  <a:gd name="T27" fmla="*/ 51 h 150"/>
                  <a:gd name="T28" fmla="*/ 164 w 202"/>
                  <a:gd name="T29" fmla="*/ 36 h 150"/>
                  <a:gd name="T30" fmla="*/ 166 w 202"/>
                  <a:gd name="T31" fmla="*/ 21 h 150"/>
                  <a:gd name="T32" fmla="*/ 171 w 202"/>
                  <a:gd name="T33" fmla="*/ 6 h 150"/>
                  <a:gd name="T34" fmla="*/ 183 w 202"/>
                  <a:gd name="T35" fmla="*/ 0 h 150"/>
                  <a:gd name="T36" fmla="*/ 194 w 202"/>
                  <a:gd name="T37" fmla="*/ 2 h 150"/>
                  <a:gd name="T38" fmla="*/ 202 w 202"/>
                  <a:gd name="T39" fmla="*/ 13 h 150"/>
                  <a:gd name="T40" fmla="*/ 198 w 202"/>
                  <a:gd name="T41" fmla="*/ 31 h 150"/>
                  <a:gd name="T42" fmla="*/ 194 w 202"/>
                  <a:gd name="T43" fmla="*/ 50 h 150"/>
                  <a:gd name="T44" fmla="*/ 190 w 202"/>
                  <a:gd name="T45" fmla="*/ 67 h 150"/>
                  <a:gd name="T46" fmla="*/ 187 w 202"/>
                  <a:gd name="T47" fmla="*/ 84 h 150"/>
                  <a:gd name="T48" fmla="*/ 181 w 202"/>
                  <a:gd name="T49" fmla="*/ 99 h 150"/>
                  <a:gd name="T50" fmla="*/ 173 w 202"/>
                  <a:gd name="T51" fmla="*/ 112 h 150"/>
                  <a:gd name="T52" fmla="*/ 162 w 202"/>
                  <a:gd name="T53" fmla="*/ 124 h 150"/>
                  <a:gd name="T54" fmla="*/ 148 w 202"/>
                  <a:gd name="T55" fmla="*/ 135 h 150"/>
                  <a:gd name="T56" fmla="*/ 133 w 202"/>
                  <a:gd name="T57" fmla="*/ 143 h 150"/>
                  <a:gd name="T58" fmla="*/ 114 w 202"/>
                  <a:gd name="T59" fmla="*/ 147 h 150"/>
                  <a:gd name="T60" fmla="*/ 97 w 202"/>
                  <a:gd name="T61" fmla="*/ 150 h 150"/>
                  <a:gd name="T62" fmla="*/ 80 w 202"/>
                  <a:gd name="T63" fmla="*/ 150 h 150"/>
                  <a:gd name="T64" fmla="*/ 63 w 202"/>
                  <a:gd name="T65" fmla="*/ 148 h 150"/>
                  <a:gd name="T66" fmla="*/ 46 w 202"/>
                  <a:gd name="T67" fmla="*/ 143 h 150"/>
                  <a:gd name="T68" fmla="*/ 29 w 202"/>
                  <a:gd name="T69" fmla="*/ 137 h 150"/>
                  <a:gd name="T70" fmla="*/ 13 w 202"/>
                  <a:gd name="T71" fmla="*/ 129 h 150"/>
                  <a:gd name="T72" fmla="*/ 0 w 202"/>
                  <a:gd name="T73" fmla="*/ 120 h 150"/>
                  <a:gd name="T74" fmla="*/ 6 w 202"/>
                  <a:gd name="T75" fmla="*/ 110 h 150"/>
                  <a:gd name="T76" fmla="*/ 13 w 202"/>
                  <a:gd name="T77"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150">
                    <a:moveTo>
                      <a:pt x="13" y="112"/>
                    </a:moveTo>
                    <a:lnTo>
                      <a:pt x="19" y="114"/>
                    </a:lnTo>
                    <a:lnTo>
                      <a:pt x="27" y="118"/>
                    </a:lnTo>
                    <a:lnTo>
                      <a:pt x="34" y="122"/>
                    </a:lnTo>
                    <a:lnTo>
                      <a:pt x="42" y="124"/>
                    </a:lnTo>
                    <a:lnTo>
                      <a:pt x="48" y="126"/>
                    </a:lnTo>
                    <a:lnTo>
                      <a:pt x="55" y="128"/>
                    </a:lnTo>
                    <a:lnTo>
                      <a:pt x="63" y="128"/>
                    </a:lnTo>
                    <a:lnTo>
                      <a:pt x="70" y="129"/>
                    </a:lnTo>
                    <a:lnTo>
                      <a:pt x="76" y="129"/>
                    </a:lnTo>
                    <a:lnTo>
                      <a:pt x="84" y="129"/>
                    </a:lnTo>
                    <a:lnTo>
                      <a:pt x="93" y="128"/>
                    </a:lnTo>
                    <a:lnTo>
                      <a:pt x="101" y="128"/>
                    </a:lnTo>
                    <a:lnTo>
                      <a:pt x="107" y="124"/>
                    </a:lnTo>
                    <a:lnTo>
                      <a:pt x="116" y="122"/>
                    </a:lnTo>
                    <a:lnTo>
                      <a:pt x="124" y="120"/>
                    </a:lnTo>
                    <a:lnTo>
                      <a:pt x="131" y="116"/>
                    </a:lnTo>
                    <a:lnTo>
                      <a:pt x="137" y="112"/>
                    </a:lnTo>
                    <a:lnTo>
                      <a:pt x="143" y="109"/>
                    </a:lnTo>
                    <a:lnTo>
                      <a:pt x="147" y="103"/>
                    </a:lnTo>
                    <a:lnTo>
                      <a:pt x="150" y="99"/>
                    </a:lnTo>
                    <a:lnTo>
                      <a:pt x="154" y="93"/>
                    </a:lnTo>
                    <a:lnTo>
                      <a:pt x="156" y="88"/>
                    </a:lnTo>
                    <a:lnTo>
                      <a:pt x="158" y="80"/>
                    </a:lnTo>
                    <a:lnTo>
                      <a:pt x="160" y="74"/>
                    </a:lnTo>
                    <a:lnTo>
                      <a:pt x="162" y="67"/>
                    </a:lnTo>
                    <a:lnTo>
                      <a:pt x="162" y="59"/>
                    </a:lnTo>
                    <a:lnTo>
                      <a:pt x="162" y="51"/>
                    </a:lnTo>
                    <a:lnTo>
                      <a:pt x="164" y="44"/>
                    </a:lnTo>
                    <a:lnTo>
                      <a:pt x="164" y="36"/>
                    </a:lnTo>
                    <a:lnTo>
                      <a:pt x="166" y="29"/>
                    </a:lnTo>
                    <a:lnTo>
                      <a:pt x="166" y="21"/>
                    </a:lnTo>
                    <a:lnTo>
                      <a:pt x="169" y="13"/>
                    </a:lnTo>
                    <a:lnTo>
                      <a:pt x="171" y="6"/>
                    </a:lnTo>
                    <a:lnTo>
                      <a:pt x="177" y="0"/>
                    </a:lnTo>
                    <a:lnTo>
                      <a:pt x="183" y="0"/>
                    </a:lnTo>
                    <a:lnTo>
                      <a:pt x="188" y="0"/>
                    </a:lnTo>
                    <a:lnTo>
                      <a:pt x="194" y="2"/>
                    </a:lnTo>
                    <a:lnTo>
                      <a:pt x="198" y="6"/>
                    </a:lnTo>
                    <a:lnTo>
                      <a:pt x="202" y="13"/>
                    </a:lnTo>
                    <a:lnTo>
                      <a:pt x="202" y="21"/>
                    </a:lnTo>
                    <a:lnTo>
                      <a:pt x="198" y="31"/>
                    </a:lnTo>
                    <a:lnTo>
                      <a:pt x="196" y="40"/>
                    </a:lnTo>
                    <a:lnTo>
                      <a:pt x="194" y="50"/>
                    </a:lnTo>
                    <a:lnTo>
                      <a:pt x="192" y="57"/>
                    </a:lnTo>
                    <a:lnTo>
                      <a:pt x="190" y="67"/>
                    </a:lnTo>
                    <a:lnTo>
                      <a:pt x="188" y="74"/>
                    </a:lnTo>
                    <a:lnTo>
                      <a:pt x="187" y="84"/>
                    </a:lnTo>
                    <a:lnTo>
                      <a:pt x="185" y="91"/>
                    </a:lnTo>
                    <a:lnTo>
                      <a:pt x="181" y="99"/>
                    </a:lnTo>
                    <a:lnTo>
                      <a:pt x="177" y="105"/>
                    </a:lnTo>
                    <a:lnTo>
                      <a:pt x="173" y="112"/>
                    </a:lnTo>
                    <a:lnTo>
                      <a:pt x="168" y="118"/>
                    </a:lnTo>
                    <a:lnTo>
                      <a:pt x="162" y="124"/>
                    </a:lnTo>
                    <a:lnTo>
                      <a:pt x="156" y="129"/>
                    </a:lnTo>
                    <a:lnTo>
                      <a:pt x="148" y="135"/>
                    </a:lnTo>
                    <a:lnTo>
                      <a:pt x="141" y="139"/>
                    </a:lnTo>
                    <a:lnTo>
                      <a:pt x="133" y="143"/>
                    </a:lnTo>
                    <a:lnTo>
                      <a:pt x="124" y="145"/>
                    </a:lnTo>
                    <a:lnTo>
                      <a:pt x="114" y="147"/>
                    </a:lnTo>
                    <a:lnTo>
                      <a:pt x="107" y="150"/>
                    </a:lnTo>
                    <a:lnTo>
                      <a:pt x="97" y="150"/>
                    </a:lnTo>
                    <a:lnTo>
                      <a:pt x="90" y="150"/>
                    </a:lnTo>
                    <a:lnTo>
                      <a:pt x="80" y="150"/>
                    </a:lnTo>
                    <a:lnTo>
                      <a:pt x="72" y="150"/>
                    </a:lnTo>
                    <a:lnTo>
                      <a:pt x="63" y="148"/>
                    </a:lnTo>
                    <a:lnTo>
                      <a:pt x="55" y="147"/>
                    </a:lnTo>
                    <a:lnTo>
                      <a:pt x="46" y="143"/>
                    </a:lnTo>
                    <a:lnTo>
                      <a:pt x="38" y="141"/>
                    </a:lnTo>
                    <a:lnTo>
                      <a:pt x="29" y="137"/>
                    </a:lnTo>
                    <a:lnTo>
                      <a:pt x="21" y="135"/>
                    </a:lnTo>
                    <a:lnTo>
                      <a:pt x="13" y="129"/>
                    </a:lnTo>
                    <a:lnTo>
                      <a:pt x="6" y="126"/>
                    </a:lnTo>
                    <a:lnTo>
                      <a:pt x="0" y="120"/>
                    </a:lnTo>
                    <a:lnTo>
                      <a:pt x="2" y="114"/>
                    </a:lnTo>
                    <a:lnTo>
                      <a:pt x="6" y="110"/>
                    </a:lnTo>
                    <a:lnTo>
                      <a:pt x="13" y="112"/>
                    </a:lnTo>
                    <a:lnTo>
                      <a:pt x="1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3" name="Freeform 155"/>
              <p:cNvSpPr>
                <a:spLocks/>
              </p:cNvSpPr>
              <p:nvPr/>
            </p:nvSpPr>
            <p:spPr bwMode="auto">
              <a:xfrm>
                <a:off x="2700" y="2050"/>
                <a:ext cx="216" cy="33"/>
              </a:xfrm>
              <a:custGeom>
                <a:avLst/>
                <a:gdLst>
                  <a:gd name="T0" fmla="*/ 19 w 432"/>
                  <a:gd name="T1" fmla="*/ 4 h 67"/>
                  <a:gd name="T2" fmla="*/ 42 w 432"/>
                  <a:gd name="T3" fmla="*/ 17 h 67"/>
                  <a:gd name="T4" fmla="*/ 67 w 432"/>
                  <a:gd name="T5" fmla="*/ 29 h 67"/>
                  <a:gd name="T6" fmla="*/ 90 w 432"/>
                  <a:gd name="T7" fmla="*/ 35 h 67"/>
                  <a:gd name="T8" fmla="*/ 113 w 432"/>
                  <a:gd name="T9" fmla="*/ 38 h 67"/>
                  <a:gd name="T10" fmla="*/ 137 w 432"/>
                  <a:gd name="T11" fmla="*/ 38 h 67"/>
                  <a:gd name="T12" fmla="*/ 162 w 432"/>
                  <a:gd name="T13" fmla="*/ 36 h 67"/>
                  <a:gd name="T14" fmla="*/ 185 w 432"/>
                  <a:gd name="T15" fmla="*/ 33 h 67"/>
                  <a:gd name="T16" fmla="*/ 212 w 432"/>
                  <a:gd name="T17" fmla="*/ 29 h 67"/>
                  <a:gd name="T18" fmla="*/ 234 w 432"/>
                  <a:gd name="T19" fmla="*/ 25 h 67"/>
                  <a:gd name="T20" fmla="*/ 259 w 432"/>
                  <a:gd name="T21" fmla="*/ 19 h 67"/>
                  <a:gd name="T22" fmla="*/ 286 w 432"/>
                  <a:gd name="T23" fmla="*/ 16 h 67"/>
                  <a:gd name="T24" fmla="*/ 312 w 432"/>
                  <a:gd name="T25" fmla="*/ 14 h 67"/>
                  <a:gd name="T26" fmla="*/ 337 w 432"/>
                  <a:gd name="T27" fmla="*/ 12 h 67"/>
                  <a:gd name="T28" fmla="*/ 364 w 432"/>
                  <a:gd name="T29" fmla="*/ 14 h 67"/>
                  <a:gd name="T30" fmla="*/ 390 w 432"/>
                  <a:gd name="T31" fmla="*/ 17 h 67"/>
                  <a:gd name="T32" fmla="*/ 419 w 432"/>
                  <a:gd name="T33" fmla="*/ 25 h 67"/>
                  <a:gd name="T34" fmla="*/ 423 w 432"/>
                  <a:gd name="T35" fmla="*/ 27 h 67"/>
                  <a:gd name="T36" fmla="*/ 427 w 432"/>
                  <a:gd name="T37" fmla="*/ 29 h 67"/>
                  <a:gd name="T38" fmla="*/ 430 w 432"/>
                  <a:gd name="T39" fmla="*/ 33 h 67"/>
                  <a:gd name="T40" fmla="*/ 432 w 432"/>
                  <a:gd name="T41" fmla="*/ 35 h 67"/>
                  <a:gd name="T42" fmla="*/ 432 w 432"/>
                  <a:gd name="T43" fmla="*/ 42 h 67"/>
                  <a:gd name="T44" fmla="*/ 432 w 432"/>
                  <a:gd name="T45" fmla="*/ 52 h 67"/>
                  <a:gd name="T46" fmla="*/ 428 w 432"/>
                  <a:gd name="T47" fmla="*/ 57 h 67"/>
                  <a:gd name="T48" fmla="*/ 423 w 432"/>
                  <a:gd name="T49" fmla="*/ 65 h 67"/>
                  <a:gd name="T50" fmla="*/ 419 w 432"/>
                  <a:gd name="T51" fmla="*/ 65 h 67"/>
                  <a:gd name="T52" fmla="*/ 415 w 432"/>
                  <a:gd name="T53" fmla="*/ 67 h 67"/>
                  <a:gd name="T54" fmla="*/ 409 w 432"/>
                  <a:gd name="T55" fmla="*/ 67 h 67"/>
                  <a:gd name="T56" fmla="*/ 406 w 432"/>
                  <a:gd name="T57" fmla="*/ 67 h 67"/>
                  <a:gd name="T58" fmla="*/ 377 w 432"/>
                  <a:gd name="T59" fmla="*/ 57 h 67"/>
                  <a:gd name="T60" fmla="*/ 350 w 432"/>
                  <a:gd name="T61" fmla="*/ 54 h 67"/>
                  <a:gd name="T62" fmla="*/ 324 w 432"/>
                  <a:gd name="T63" fmla="*/ 52 h 67"/>
                  <a:gd name="T64" fmla="*/ 297 w 432"/>
                  <a:gd name="T65" fmla="*/ 52 h 67"/>
                  <a:gd name="T66" fmla="*/ 271 w 432"/>
                  <a:gd name="T67" fmla="*/ 52 h 67"/>
                  <a:gd name="T68" fmla="*/ 246 w 432"/>
                  <a:gd name="T69" fmla="*/ 54 h 67"/>
                  <a:gd name="T70" fmla="*/ 221 w 432"/>
                  <a:gd name="T71" fmla="*/ 57 h 67"/>
                  <a:gd name="T72" fmla="*/ 196 w 432"/>
                  <a:gd name="T73" fmla="*/ 59 h 67"/>
                  <a:gd name="T74" fmla="*/ 172 w 432"/>
                  <a:gd name="T75" fmla="*/ 61 h 67"/>
                  <a:gd name="T76" fmla="*/ 147 w 432"/>
                  <a:gd name="T77" fmla="*/ 63 h 67"/>
                  <a:gd name="T78" fmla="*/ 120 w 432"/>
                  <a:gd name="T79" fmla="*/ 61 h 67"/>
                  <a:gd name="T80" fmla="*/ 97 w 432"/>
                  <a:gd name="T81" fmla="*/ 61 h 67"/>
                  <a:gd name="T82" fmla="*/ 75 w 432"/>
                  <a:gd name="T83" fmla="*/ 55 h 67"/>
                  <a:gd name="T84" fmla="*/ 52 w 432"/>
                  <a:gd name="T85" fmla="*/ 48 h 67"/>
                  <a:gd name="T86" fmla="*/ 29 w 432"/>
                  <a:gd name="T87" fmla="*/ 36 h 67"/>
                  <a:gd name="T88" fmla="*/ 6 w 432"/>
                  <a:gd name="T89" fmla="*/ 21 h 67"/>
                  <a:gd name="T90" fmla="*/ 0 w 432"/>
                  <a:gd name="T91" fmla="*/ 17 h 67"/>
                  <a:gd name="T92" fmla="*/ 0 w 432"/>
                  <a:gd name="T93" fmla="*/ 14 h 67"/>
                  <a:gd name="T94" fmla="*/ 0 w 432"/>
                  <a:gd name="T95" fmla="*/ 10 h 67"/>
                  <a:gd name="T96" fmla="*/ 2 w 432"/>
                  <a:gd name="T97" fmla="*/ 6 h 67"/>
                  <a:gd name="T98" fmla="*/ 6 w 432"/>
                  <a:gd name="T99" fmla="*/ 2 h 67"/>
                  <a:gd name="T100" fmla="*/ 10 w 432"/>
                  <a:gd name="T101" fmla="*/ 0 h 67"/>
                  <a:gd name="T102" fmla="*/ 16 w 432"/>
                  <a:gd name="T103" fmla="*/ 0 h 67"/>
                  <a:gd name="T104" fmla="*/ 19 w 432"/>
                  <a:gd name="T105" fmla="*/ 4 h 67"/>
                  <a:gd name="T106" fmla="*/ 19 w 432"/>
                  <a:gd name="T107"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2" h="67">
                    <a:moveTo>
                      <a:pt x="19" y="4"/>
                    </a:moveTo>
                    <a:lnTo>
                      <a:pt x="42" y="17"/>
                    </a:lnTo>
                    <a:lnTo>
                      <a:pt x="67" y="29"/>
                    </a:lnTo>
                    <a:lnTo>
                      <a:pt x="90" y="35"/>
                    </a:lnTo>
                    <a:lnTo>
                      <a:pt x="113" y="38"/>
                    </a:lnTo>
                    <a:lnTo>
                      <a:pt x="137" y="38"/>
                    </a:lnTo>
                    <a:lnTo>
                      <a:pt x="162" y="36"/>
                    </a:lnTo>
                    <a:lnTo>
                      <a:pt x="185" y="33"/>
                    </a:lnTo>
                    <a:lnTo>
                      <a:pt x="212" y="29"/>
                    </a:lnTo>
                    <a:lnTo>
                      <a:pt x="234" y="25"/>
                    </a:lnTo>
                    <a:lnTo>
                      <a:pt x="259" y="19"/>
                    </a:lnTo>
                    <a:lnTo>
                      <a:pt x="286" y="16"/>
                    </a:lnTo>
                    <a:lnTo>
                      <a:pt x="312" y="14"/>
                    </a:lnTo>
                    <a:lnTo>
                      <a:pt x="337" y="12"/>
                    </a:lnTo>
                    <a:lnTo>
                      <a:pt x="364" y="14"/>
                    </a:lnTo>
                    <a:lnTo>
                      <a:pt x="390" y="17"/>
                    </a:lnTo>
                    <a:lnTo>
                      <a:pt x="419" y="25"/>
                    </a:lnTo>
                    <a:lnTo>
                      <a:pt x="423" y="27"/>
                    </a:lnTo>
                    <a:lnTo>
                      <a:pt x="427" y="29"/>
                    </a:lnTo>
                    <a:lnTo>
                      <a:pt x="430" y="33"/>
                    </a:lnTo>
                    <a:lnTo>
                      <a:pt x="432" y="35"/>
                    </a:lnTo>
                    <a:lnTo>
                      <a:pt x="432" y="42"/>
                    </a:lnTo>
                    <a:lnTo>
                      <a:pt x="432" y="52"/>
                    </a:lnTo>
                    <a:lnTo>
                      <a:pt x="428" y="57"/>
                    </a:lnTo>
                    <a:lnTo>
                      <a:pt x="423" y="65"/>
                    </a:lnTo>
                    <a:lnTo>
                      <a:pt x="419" y="65"/>
                    </a:lnTo>
                    <a:lnTo>
                      <a:pt x="415" y="67"/>
                    </a:lnTo>
                    <a:lnTo>
                      <a:pt x="409" y="67"/>
                    </a:lnTo>
                    <a:lnTo>
                      <a:pt x="406" y="67"/>
                    </a:lnTo>
                    <a:lnTo>
                      <a:pt x="377" y="57"/>
                    </a:lnTo>
                    <a:lnTo>
                      <a:pt x="350" y="54"/>
                    </a:lnTo>
                    <a:lnTo>
                      <a:pt x="324" y="52"/>
                    </a:lnTo>
                    <a:lnTo>
                      <a:pt x="297" y="52"/>
                    </a:lnTo>
                    <a:lnTo>
                      <a:pt x="271" y="52"/>
                    </a:lnTo>
                    <a:lnTo>
                      <a:pt x="246" y="54"/>
                    </a:lnTo>
                    <a:lnTo>
                      <a:pt x="221" y="57"/>
                    </a:lnTo>
                    <a:lnTo>
                      <a:pt x="196" y="59"/>
                    </a:lnTo>
                    <a:lnTo>
                      <a:pt x="172" y="61"/>
                    </a:lnTo>
                    <a:lnTo>
                      <a:pt x="147" y="63"/>
                    </a:lnTo>
                    <a:lnTo>
                      <a:pt x="120" y="61"/>
                    </a:lnTo>
                    <a:lnTo>
                      <a:pt x="97" y="61"/>
                    </a:lnTo>
                    <a:lnTo>
                      <a:pt x="75" y="55"/>
                    </a:lnTo>
                    <a:lnTo>
                      <a:pt x="52" y="48"/>
                    </a:lnTo>
                    <a:lnTo>
                      <a:pt x="29" y="36"/>
                    </a:lnTo>
                    <a:lnTo>
                      <a:pt x="6" y="21"/>
                    </a:lnTo>
                    <a:lnTo>
                      <a:pt x="0" y="17"/>
                    </a:lnTo>
                    <a:lnTo>
                      <a:pt x="0" y="14"/>
                    </a:lnTo>
                    <a:lnTo>
                      <a:pt x="0" y="10"/>
                    </a:lnTo>
                    <a:lnTo>
                      <a:pt x="2" y="6"/>
                    </a:lnTo>
                    <a:lnTo>
                      <a:pt x="6" y="2"/>
                    </a:lnTo>
                    <a:lnTo>
                      <a:pt x="10" y="0"/>
                    </a:lnTo>
                    <a:lnTo>
                      <a:pt x="16" y="0"/>
                    </a:lnTo>
                    <a:lnTo>
                      <a:pt x="19" y="4"/>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4" name="Freeform 156"/>
              <p:cNvSpPr>
                <a:spLocks/>
              </p:cNvSpPr>
              <p:nvPr/>
            </p:nvSpPr>
            <p:spPr bwMode="auto">
              <a:xfrm>
                <a:off x="2986" y="2104"/>
                <a:ext cx="123" cy="128"/>
              </a:xfrm>
              <a:custGeom>
                <a:avLst/>
                <a:gdLst>
                  <a:gd name="T0" fmla="*/ 31 w 248"/>
                  <a:gd name="T1" fmla="*/ 13 h 255"/>
                  <a:gd name="T2" fmla="*/ 50 w 248"/>
                  <a:gd name="T3" fmla="*/ 24 h 255"/>
                  <a:gd name="T4" fmla="*/ 69 w 248"/>
                  <a:gd name="T5" fmla="*/ 34 h 255"/>
                  <a:gd name="T6" fmla="*/ 86 w 248"/>
                  <a:gd name="T7" fmla="*/ 40 h 255"/>
                  <a:gd name="T8" fmla="*/ 105 w 248"/>
                  <a:gd name="T9" fmla="*/ 45 h 255"/>
                  <a:gd name="T10" fmla="*/ 122 w 248"/>
                  <a:gd name="T11" fmla="*/ 51 h 255"/>
                  <a:gd name="T12" fmla="*/ 141 w 248"/>
                  <a:gd name="T13" fmla="*/ 59 h 255"/>
                  <a:gd name="T14" fmla="*/ 158 w 248"/>
                  <a:gd name="T15" fmla="*/ 72 h 255"/>
                  <a:gd name="T16" fmla="*/ 177 w 248"/>
                  <a:gd name="T17" fmla="*/ 87 h 255"/>
                  <a:gd name="T18" fmla="*/ 192 w 248"/>
                  <a:gd name="T19" fmla="*/ 104 h 255"/>
                  <a:gd name="T20" fmla="*/ 206 w 248"/>
                  <a:gd name="T21" fmla="*/ 121 h 255"/>
                  <a:gd name="T22" fmla="*/ 217 w 248"/>
                  <a:gd name="T23" fmla="*/ 139 h 255"/>
                  <a:gd name="T24" fmla="*/ 225 w 248"/>
                  <a:gd name="T25" fmla="*/ 158 h 255"/>
                  <a:gd name="T26" fmla="*/ 232 w 248"/>
                  <a:gd name="T27" fmla="*/ 179 h 255"/>
                  <a:gd name="T28" fmla="*/ 238 w 248"/>
                  <a:gd name="T29" fmla="*/ 201 h 255"/>
                  <a:gd name="T30" fmla="*/ 244 w 248"/>
                  <a:gd name="T31" fmla="*/ 224 h 255"/>
                  <a:gd name="T32" fmla="*/ 246 w 248"/>
                  <a:gd name="T33" fmla="*/ 243 h 255"/>
                  <a:gd name="T34" fmla="*/ 240 w 248"/>
                  <a:gd name="T35" fmla="*/ 249 h 255"/>
                  <a:gd name="T36" fmla="*/ 232 w 248"/>
                  <a:gd name="T37" fmla="*/ 255 h 255"/>
                  <a:gd name="T38" fmla="*/ 225 w 248"/>
                  <a:gd name="T39" fmla="*/ 247 h 255"/>
                  <a:gd name="T40" fmla="*/ 221 w 248"/>
                  <a:gd name="T41" fmla="*/ 232 h 255"/>
                  <a:gd name="T42" fmla="*/ 215 w 248"/>
                  <a:gd name="T43" fmla="*/ 209 h 255"/>
                  <a:gd name="T44" fmla="*/ 209 w 248"/>
                  <a:gd name="T45" fmla="*/ 190 h 255"/>
                  <a:gd name="T46" fmla="*/ 202 w 248"/>
                  <a:gd name="T47" fmla="*/ 173 h 255"/>
                  <a:gd name="T48" fmla="*/ 192 w 248"/>
                  <a:gd name="T49" fmla="*/ 156 h 255"/>
                  <a:gd name="T50" fmla="*/ 181 w 248"/>
                  <a:gd name="T51" fmla="*/ 140 h 255"/>
                  <a:gd name="T52" fmla="*/ 170 w 248"/>
                  <a:gd name="T53" fmla="*/ 125 h 255"/>
                  <a:gd name="T54" fmla="*/ 154 w 248"/>
                  <a:gd name="T55" fmla="*/ 112 h 255"/>
                  <a:gd name="T56" fmla="*/ 137 w 248"/>
                  <a:gd name="T57" fmla="*/ 97 h 255"/>
                  <a:gd name="T58" fmla="*/ 120 w 248"/>
                  <a:gd name="T59" fmla="*/ 83 h 255"/>
                  <a:gd name="T60" fmla="*/ 101 w 248"/>
                  <a:gd name="T61" fmla="*/ 76 h 255"/>
                  <a:gd name="T62" fmla="*/ 84 w 248"/>
                  <a:gd name="T63" fmla="*/ 68 h 255"/>
                  <a:gd name="T64" fmla="*/ 67 w 248"/>
                  <a:gd name="T65" fmla="*/ 61 h 255"/>
                  <a:gd name="T66" fmla="*/ 48 w 248"/>
                  <a:gd name="T67" fmla="*/ 51 h 255"/>
                  <a:gd name="T68" fmla="*/ 31 w 248"/>
                  <a:gd name="T69" fmla="*/ 43 h 255"/>
                  <a:gd name="T70" fmla="*/ 13 w 248"/>
                  <a:gd name="T71" fmla="*/ 30 h 255"/>
                  <a:gd name="T72" fmla="*/ 2 w 248"/>
                  <a:gd name="T73" fmla="*/ 17 h 255"/>
                  <a:gd name="T74" fmla="*/ 2 w 248"/>
                  <a:gd name="T75" fmla="*/ 7 h 255"/>
                  <a:gd name="T76" fmla="*/ 10 w 248"/>
                  <a:gd name="T77" fmla="*/ 2 h 255"/>
                  <a:gd name="T78" fmla="*/ 19 w 248"/>
                  <a:gd name="T79" fmla="*/ 2 h 255"/>
                  <a:gd name="T80" fmla="*/ 23 w 248"/>
                  <a:gd name="T81" fmla="*/ 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255">
                    <a:moveTo>
                      <a:pt x="23" y="5"/>
                    </a:moveTo>
                    <a:lnTo>
                      <a:pt x="31" y="13"/>
                    </a:lnTo>
                    <a:lnTo>
                      <a:pt x="40" y="19"/>
                    </a:lnTo>
                    <a:lnTo>
                      <a:pt x="50" y="24"/>
                    </a:lnTo>
                    <a:lnTo>
                      <a:pt x="59" y="30"/>
                    </a:lnTo>
                    <a:lnTo>
                      <a:pt x="69" y="34"/>
                    </a:lnTo>
                    <a:lnTo>
                      <a:pt x="76" y="36"/>
                    </a:lnTo>
                    <a:lnTo>
                      <a:pt x="86" y="40"/>
                    </a:lnTo>
                    <a:lnTo>
                      <a:pt x="95" y="43"/>
                    </a:lnTo>
                    <a:lnTo>
                      <a:pt x="105" y="45"/>
                    </a:lnTo>
                    <a:lnTo>
                      <a:pt x="112" y="49"/>
                    </a:lnTo>
                    <a:lnTo>
                      <a:pt x="122" y="51"/>
                    </a:lnTo>
                    <a:lnTo>
                      <a:pt x="131" y="55"/>
                    </a:lnTo>
                    <a:lnTo>
                      <a:pt x="141" y="59"/>
                    </a:lnTo>
                    <a:lnTo>
                      <a:pt x="149" y="64"/>
                    </a:lnTo>
                    <a:lnTo>
                      <a:pt x="158" y="72"/>
                    </a:lnTo>
                    <a:lnTo>
                      <a:pt x="168" y="80"/>
                    </a:lnTo>
                    <a:lnTo>
                      <a:pt x="177" y="87"/>
                    </a:lnTo>
                    <a:lnTo>
                      <a:pt x="185" y="95"/>
                    </a:lnTo>
                    <a:lnTo>
                      <a:pt x="192" y="104"/>
                    </a:lnTo>
                    <a:lnTo>
                      <a:pt x="200" y="114"/>
                    </a:lnTo>
                    <a:lnTo>
                      <a:pt x="206" y="121"/>
                    </a:lnTo>
                    <a:lnTo>
                      <a:pt x="211" y="131"/>
                    </a:lnTo>
                    <a:lnTo>
                      <a:pt x="217" y="139"/>
                    </a:lnTo>
                    <a:lnTo>
                      <a:pt x="221" y="150"/>
                    </a:lnTo>
                    <a:lnTo>
                      <a:pt x="225" y="158"/>
                    </a:lnTo>
                    <a:lnTo>
                      <a:pt x="228" y="169"/>
                    </a:lnTo>
                    <a:lnTo>
                      <a:pt x="232" y="179"/>
                    </a:lnTo>
                    <a:lnTo>
                      <a:pt x="236" y="190"/>
                    </a:lnTo>
                    <a:lnTo>
                      <a:pt x="238" y="201"/>
                    </a:lnTo>
                    <a:lnTo>
                      <a:pt x="240" y="213"/>
                    </a:lnTo>
                    <a:lnTo>
                      <a:pt x="244" y="224"/>
                    </a:lnTo>
                    <a:lnTo>
                      <a:pt x="248" y="237"/>
                    </a:lnTo>
                    <a:lnTo>
                      <a:pt x="246" y="243"/>
                    </a:lnTo>
                    <a:lnTo>
                      <a:pt x="244" y="247"/>
                    </a:lnTo>
                    <a:lnTo>
                      <a:pt x="240" y="249"/>
                    </a:lnTo>
                    <a:lnTo>
                      <a:pt x="238" y="255"/>
                    </a:lnTo>
                    <a:lnTo>
                      <a:pt x="232" y="255"/>
                    </a:lnTo>
                    <a:lnTo>
                      <a:pt x="228" y="251"/>
                    </a:lnTo>
                    <a:lnTo>
                      <a:pt x="225" y="247"/>
                    </a:lnTo>
                    <a:lnTo>
                      <a:pt x="225" y="243"/>
                    </a:lnTo>
                    <a:lnTo>
                      <a:pt x="221" y="232"/>
                    </a:lnTo>
                    <a:lnTo>
                      <a:pt x="217" y="220"/>
                    </a:lnTo>
                    <a:lnTo>
                      <a:pt x="215" y="209"/>
                    </a:lnTo>
                    <a:lnTo>
                      <a:pt x="213" y="199"/>
                    </a:lnTo>
                    <a:lnTo>
                      <a:pt x="209" y="190"/>
                    </a:lnTo>
                    <a:lnTo>
                      <a:pt x="206" y="180"/>
                    </a:lnTo>
                    <a:lnTo>
                      <a:pt x="202" y="173"/>
                    </a:lnTo>
                    <a:lnTo>
                      <a:pt x="198" y="165"/>
                    </a:lnTo>
                    <a:lnTo>
                      <a:pt x="192" y="156"/>
                    </a:lnTo>
                    <a:lnTo>
                      <a:pt x="189" y="148"/>
                    </a:lnTo>
                    <a:lnTo>
                      <a:pt x="181" y="140"/>
                    </a:lnTo>
                    <a:lnTo>
                      <a:pt x="177" y="133"/>
                    </a:lnTo>
                    <a:lnTo>
                      <a:pt x="170" y="125"/>
                    </a:lnTo>
                    <a:lnTo>
                      <a:pt x="162" y="118"/>
                    </a:lnTo>
                    <a:lnTo>
                      <a:pt x="154" y="112"/>
                    </a:lnTo>
                    <a:lnTo>
                      <a:pt x="147" y="104"/>
                    </a:lnTo>
                    <a:lnTo>
                      <a:pt x="137" y="97"/>
                    </a:lnTo>
                    <a:lnTo>
                      <a:pt x="130" y="91"/>
                    </a:lnTo>
                    <a:lnTo>
                      <a:pt x="120" y="83"/>
                    </a:lnTo>
                    <a:lnTo>
                      <a:pt x="111" y="80"/>
                    </a:lnTo>
                    <a:lnTo>
                      <a:pt x="101" y="76"/>
                    </a:lnTo>
                    <a:lnTo>
                      <a:pt x="93" y="72"/>
                    </a:lnTo>
                    <a:lnTo>
                      <a:pt x="84" y="68"/>
                    </a:lnTo>
                    <a:lnTo>
                      <a:pt x="76" y="64"/>
                    </a:lnTo>
                    <a:lnTo>
                      <a:pt x="67" y="61"/>
                    </a:lnTo>
                    <a:lnTo>
                      <a:pt x="57" y="57"/>
                    </a:lnTo>
                    <a:lnTo>
                      <a:pt x="48" y="51"/>
                    </a:lnTo>
                    <a:lnTo>
                      <a:pt x="40" y="47"/>
                    </a:lnTo>
                    <a:lnTo>
                      <a:pt x="31" y="43"/>
                    </a:lnTo>
                    <a:lnTo>
                      <a:pt x="23" y="36"/>
                    </a:lnTo>
                    <a:lnTo>
                      <a:pt x="13" y="30"/>
                    </a:lnTo>
                    <a:lnTo>
                      <a:pt x="6" y="23"/>
                    </a:lnTo>
                    <a:lnTo>
                      <a:pt x="2" y="17"/>
                    </a:lnTo>
                    <a:lnTo>
                      <a:pt x="0" y="13"/>
                    </a:lnTo>
                    <a:lnTo>
                      <a:pt x="2" y="7"/>
                    </a:lnTo>
                    <a:lnTo>
                      <a:pt x="6" y="4"/>
                    </a:lnTo>
                    <a:lnTo>
                      <a:pt x="10" y="2"/>
                    </a:lnTo>
                    <a:lnTo>
                      <a:pt x="13" y="0"/>
                    </a:lnTo>
                    <a:lnTo>
                      <a:pt x="19" y="2"/>
                    </a:lnTo>
                    <a:lnTo>
                      <a:pt x="23" y="5"/>
                    </a:lnTo>
                    <a:lnTo>
                      <a:pt x="2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5" name="Freeform 157"/>
              <p:cNvSpPr>
                <a:spLocks/>
              </p:cNvSpPr>
              <p:nvPr/>
            </p:nvSpPr>
            <p:spPr bwMode="auto">
              <a:xfrm>
                <a:off x="3035" y="2028"/>
                <a:ext cx="113" cy="140"/>
              </a:xfrm>
              <a:custGeom>
                <a:avLst/>
                <a:gdLst>
                  <a:gd name="T0" fmla="*/ 25 w 227"/>
                  <a:gd name="T1" fmla="*/ 3 h 279"/>
                  <a:gd name="T2" fmla="*/ 38 w 227"/>
                  <a:gd name="T3" fmla="*/ 9 h 279"/>
                  <a:gd name="T4" fmla="*/ 51 w 227"/>
                  <a:gd name="T5" fmla="*/ 13 h 279"/>
                  <a:gd name="T6" fmla="*/ 63 w 227"/>
                  <a:gd name="T7" fmla="*/ 17 h 279"/>
                  <a:gd name="T8" fmla="*/ 76 w 227"/>
                  <a:gd name="T9" fmla="*/ 21 h 279"/>
                  <a:gd name="T10" fmla="*/ 86 w 227"/>
                  <a:gd name="T11" fmla="*/ 24 h 279"/>
                  <a:gd name="T12" fmla="*/ 99 w 227"/>
                  <a:gd name="T13" fmla="*/ 28 h 279"/>
                  <a:gd name="T14" fmla="*/ 112 w 227"/>
                  <a:gd name="T15" fmla="*/ 34 h 279"/>
                  <a:gd name="T16" fmla="*/ 133 w 227"/>
                  <a:gd name="T17" fmla="*/ 49 h 279"/>
                  <a:gd name="T18" fmla="*/ 160 w 227"/>
                  <a:gd name="T19" fmla="*/ 68 h 279"/>
                  <a:gd name="T20" fmla="*/ 179 w 227"/>
                  <a:gd name="T21" fmla="*/ 93 h 279"/>
                  <a:gd name="T22" fmla="*/ 196 w 227"/>
                  <a:gd name="T23" fmla="*/ 119 h 279"/>
                  <a:gd name="T24" fmla="*/ 209 w 227"/>
                  <a:gd name="T25" fmla="*/ 146 h 279"/>
                  <a:gd name="T26" fmla="*/ 217 w 227"/>
                  <a:gd name="T27" fmla="*/ 178 h 279"/>
                  <a:gd name="T28" fmla="*/ 223 w 227"/>
                  <a:gd name="T29" fmla="*/ 211 h 279"/>
                  <a:gd name="T30" fmla="*/ 227 w 227"/>
                  <a:gd name="T31" fmla="*/ 245 h 279"/>
                  <a:gd name="T32" fmla="*/ 225 w 227"/>
                  <a:gd name="T33" fmla="*/ 270 h 279"/>
                  <a:gd name="T34" fmla="*/ 215 w 227"/>
                  <a:gd name="T35" fmla="*/ 279 h 279"/>
                  <a:gd name="T36" fmla="*/ 202 w 227"/>
                  <a:gd name="T37" fmla="*/ 279 h 279"/>
                  <a:gd name="T38" fmla="*/ 192 w 227"/>
                  <a:gd name="T39" fmla="*/ 270 h 279"/>
                  <a:gd name="T40" fmla="*/ 190 w 227"/>
                  <a:gd name="T41" fmla="*/ 247 h 279"/>
                  <a:gd name="T42" fmla="*/ 187 w 227"/>
                  <a:gd name="T43" fmla="*/ 218 h 279"/>
                  <a:gd name="T44" fmla="*/ 181 w 227"/>
                  <a:gd name="T45" fmla="*/ 190 h 279"/>
                  <a:gd name="T46" fmla="*/ 175 w 227"/>
                  <a:gd name="T47" fmla="*/ 163 h 279"/>
                  <a:gd name="T48" fmla="*/ 166 w 227"/>
                  <a:gd name="T49" fmla="*/ 138 h 279"/>
                  <a:gd name="T50" fmla="*/ 152 w 227"/>
                  <a:gd name="T51" fmla="*/ 116 h 279"/>
                  <a:gd name="T52" fmla="*/ 133 w 227"/>
                  <a:gd name="T53" fmla="*/ 97 h 279"/>
                  <a:gd name="T54" fmla="*/ 112 w 227"/>
                  <a:gd name="T55" fmla="*/ 79 h 279"/>
                  <a:gd name="T56" fmla="*/ 93 w 227"/>
                  <a:gd name="T57" fmla="*/ 68 h 279"/>
                  <a:gd name="T58" fmla="*/ 82 w 227"/>
                  <a:gd name="T59" fmla="*/ 60 h 279"/>
                  <a:gd name="T60" fmla="*/ 71 w 227"/>
                  <a:gd name="T61" fmla="*/ 55 h 279"/>
                  <a:gd name="T62" fmla="*/ 61 w 227"/>
                  <a:gd name="T63" fmla="*/ 49 h 279"/>
                  <a:gd name="T64" fmla="*/ 50 w 227"/>
                  <a:gd name="T65" fmla="*/ 45 h 279"/>
                  <a:gd name="T66" fmla="*/ 38 w 227"/>
                  <a:gd name="T67" fmla="*/ 38 h 279"/>
                  <a:gd name="T68" fmla="*/ 27 w 227"/>
                  <a:gd name="T69" fmla="*/ 32 h 279"/>
                  <a:gd name="T70" fmla="*/ 13 w 227"/>
                  <a:gd name="T71" fmla="*/ 26 h 279"/>
                  <a:gd name="T72" fmla="*/ 4 w 227"/>
                  <a:gd name="T73" fmla="*/ 19 h 279"/>
                  <a:gd name="T74" fmla="*/ 0 w 227"/>
                  <a:gd name="T75" fmla="*/ 11 h 279"/>
                  <a:gd name="T76" fmla="*/ 4 w 227"/>
                  <a:gd name="T77" fmla="*/ 2 h 279"/>
                  <a:gd name="T78" fmla="*/ 12 w 227"/>
                  <a:gd name="T79" fmla="*/ 0 h 279"/>
                  <a:gd name="T80" fmla="*/ 17 w 227"/>
                  <a:gd name="T81" fmla="*/ 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79">
                    <a:moveTo>
                      <a:pt x="17" y="2"/>
                    </a:moveTo>
                    <a:lnTo>
                      <a:pt x="25" y="3"/>
                    </a:lnTo>
                    <a:lnTo>
                      <a:pt x="31" y="7"/>
                    </a:lnTo>
                    <a:lnTo>
                      <a:pt x="38" y="9"/>
                    </a:lnTo>
                    <a:lnTo>
                      <a:pt x="46" y="11"/>
                    </a:lnTo>
                    <a:lnTo>
                      <a:pt x="51" y="13"/>
                    </a:lnTo>
                    <a:lnTo>
                      <a:pt x="57" y="15"/>
                    </a:lnTo>
                    <a:lnTo>
                      <a:pt x="63" y="17"/>
                    </a:lnTo>
                    <a:lnTo>
                      <a:pt x="71" y="19"/>
                    </a:lnTo>
                    <a:lnTo>
                      <a:pt x="76" y="21"/>
                    </a:lnTo>
                    <a:lnTo>
                      <a:pt x="82" y="22"/>
                    </a:lnTo>
                    <a:lnTo>
                      <a:pt x="86" y="24"/>
                    </a:lnTo>
                    <a:lnTo>
                      <a:pt x="93" y="26"/>
                    </a:lnTo>
                    <a:lnTo>
                      <a:pt x="99" y="28"/>
                    </a:lnTo>
                    <a:lnTo>
                      <a:pt x="105" y="30"/>
                    </a:lnTo>
                    <a:lnTo>
                      <a:pt x="112" y="34"/>
                    </a:lnTo>
                    <a:lnTo>
                      <a:pt x="118" y="38"/>
                    </a:lnTo>
                    <a:lnTo>
                      <a:pt x="133" y="49"/>
                    </a:lnTo>
                    <a:lnTo>
                      <a:pt x="147" y="59"/>
                    </a:lnTo>
                    <a:lnTo>
                      <a:pt x="160" y="68"/>
                    </a:lnTo>
                    <a:lnTo>
                      <a:pt x="169" y="81"/>
                    </a:lnTo>
                    <a:lnTo>
                      <a:pt x="179" y="93"/>
                    </a:lnTo>
                    <a:lnTo>
                      <a:pt x="190" y="106"/>
                    </a:lnTo>
                    <a:lnTo>
                      <a:pt x="196" y="119"/>
                    </a:lnTo>
                    <a:lnTo>
                      <a:pt x="204" y="133"/>
                    </a:lnTo>
                    <a:lnTo>
                      <a:pt x="209" y="146"/>
                    </a:lnTo>
                    <a:lnTo>
                      <a:pt x="213" y="163"/>
                    </a:lnTo>
                    <a:lnTo>
                      <a:pt x="217" y="178"/>
                    </a:lnTo>
                    <a:lnTo>
                      <a:pt x="221" y="194"/>
                    </a:lnTo>
                    <a:lnTo>
                      <a:pt x="223" y="211"/>
                    </a:lnTo>
                    <a:lnTo>
                      <a:pt x="225" y="228"/>
                    </a:lnTo>
                    <a:lnTo>
                      <a:pt x="227" y="245"/>
                    </a:lnTo>
                    <a:lnTo>
                      <a:pt x="227" y="264"/>
                    </a:lnTo>
                    <a:lnTo>
                      <a:pt x="225" y="270"/>
                    </a:lnTo>
                    <a:lnTo>
                      <a:pt x="221" y="275"/>
                    </a:lnTo>
                    <a:lnTo>
                      <a:pt x="215" y="279"/>
                    </a:lnTo>
                    <a:lnTo>
                      <a:pt x="209" y="279"/>
                    </a:lnTo>
                    <a:lnTo>
                      <a:pt x="202" y="279"/>
                    </a:lnTo>
                    <a:lnTo>
                      <a:pt x="196" y="275"/>
                    </a:lnTo>
                    <a:lnTo>
                      <a:pt x="192" y="270"/>
                    </a:lnTo>
                    <a:lnTo>
                      <a:pt x="190" y="264"/>
                    </a:lnTo>
                    <a:lnTo>
                      <a:pt x="190" y="247"/>
                    </a:lnTo>
                    <a:lnTo>
                      <a:pt x="190" y="234"/>
                    </a:lnTo>
                    <a:lnTo>
                      <a:pt x="187" y="218"/>
                    </a:lnTo>
                    <a:lnTo>
                      <a:pt x="185" y="203"/>
                    </a:lnTo>
                    <a:lnTo>
                      <a:pt x="181" y="190"/>
                    </a:lnTo>
                    <a:lnTo>
                      <a:pt x="179" y="176"/>
                    </a:lnTo>
                    <a:lnTo>
                      <a:pt x="175" y="163"/>
                    </a:lnTo>
                    <a:lnTo>
                      <a:pt x="171" y="152"/>
                    </a:lnTo>
                    <a:lnTo>
                      <a:pt x="166" y="138"/>
                    </a:lnTo>
                    <a:lnTo>
                      <a:pt x="160" y="127"/>
                    </a:lnTo>
                    <a:lnTo>
                      <a:pt x="152" y="116"/>
                    </a:lnTo>
                    <a:lnTo>
                      <a:pt x="145" y="108"/>
                    </a:lnTo>
                    <a:lnTo>
                      <a:pt x="133" y="97"/>
                    </a:lnTo>
                    <a:lnTo>
                      <a:pt x="124" y="89"/>
                    </a:lnTo>
                    <a:lnTo>
                      <a:pt x="112" y="79"/>
                    </a:lnTo>
                    <a:lnTo>
                      <a:pt x="101" y="72"/>
                    </a:lnTo>
                    <a:lnTo>
                      <a:pt x="93" y="68"/>
                    </a:lnTo>
                    <a:lnTo>
                      <a:pt x="88" y="64"/>
                    </a:lnTo>
                    <a:lnTo>
                      <a:pt x="82" y="60"/>
                    </a:lnTo>
                    <a:lnTo>
                      <a:pt x="76" y="59"/>
                    </a:lnTo>
                    <a:lnTo>
                      <a:pt x="71" y="55"/>
                    </a:lnTo>
                    <a:lnTo>
                      <a:pt x="65" y="53"/>
                    </a:lnTo>
                    <a:lnTo>
                      <a:pt x="61" y="49"/>
                    </a:lnTo>
                    <a:lnTo>
                      <a:pt x="55" y="47"/>
                    </a:lnTo>
                    <a:lnTo>
                      <a:pt x="50" y="45"/>
                    </a:lnTo>
                    <a:lnTo>
                      <a:pt x="44" y="41"/>
                    </a:lnTo>
                    <a:lnTo>
                      <a:pt x="38" y="38"/>
                    </a:lnTo>
                    <a:lnTo>
                      <a:pt x="32" y="36"/>
                    </a:lnTo>
                    <a:lnTo>
                      <a:pt x="27" y="32"/>
                    </a:lnTo>
                    <a:lnTo>
                      <a:pt x="21" y="28"/>
                    </a:lnTo>
                    <a:lnTo>
                      <a:pt x="13" y="26"/>
                    </a:lnTo>
                    <a:lnTo>
                      <a:pt x="8" y="22"/>
                    </a:lnTo>
                    <a:lnTo>
                      <a:pt x="4" y="19"/>
                    </a:lnTo>
                    <a:lnTo>
                      <a:pt x="2" y="15"/>
                    </a:lnTo>
                    <a:lnTo>
                      <a:pt x="0" y="11"/>
                    </a:lnTo>
                    <a:lnTo>
                      <a:pt x="2" y="7"/>
                    </a:lnTo>
                    <a:lnTo>
                      <a:pt x="4" y="2"/>
                    </a:lnTo>
                    <a:lnTo>
                      <a:pt x="8" y="0"/>
                    </a:lnTo>
                    <a:lnTo>
                      <a:pt x="12" y="0"/>
                    </a:lnTo>
                    <a:lnTo>
                      <a:pt x="17" y="2"/>
                    </a:lnTo>
                    <a:lnTo>
                      <a:pt x="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6" name="Freeform 158"/>
              <p:cNvSpPr>
                <a:spLocks/>
              </p:cNvSpPr>
              <p:nvPr/>
            </p:nvSpPr>
            <p:spPr bwMode="auto">
              <a:xfrm>
                <a:off x="2838" y="1993"/>
                <a:ext cx="154" cy="35"/>
              </a:xfrm>
              <a:custGeom>
                <a:avLst/>
                <a:gdLst>
                  <a:gd name="T0" fmla="*/ 286 w 308"/>
                  <a:gd name="T1" fmla="*/ 67 h 71"/>
                  <a:gd name="T2" fmla="*/ 272 w 308"/>
                  <a:gd name="T3" fmla="*/ 63 h 71"/>
                  <a:gd name="T4" fmla="*/ 261 w 308"/>
                  <a:gd name="T5" fmla="*/ 59 h 71"/>
                  <a:gd name="T6" fmla="*/ 251 w 308"/>
                  <a:gd name="T7" fmla="*/ 57 h 71"/>
                  <a:gd name="T8" fmla="*/ 240 w 308"/>
                  <a:gd name="T9" fmla="*/ 55 h 71"/>
                  <a:gd name="T10" fmla="*/ 229 w 308"/>
                  <a:gd name="T11" fmla="*/ 55 h 71"/>
                  <a:gd name="T12" fmla="*/ 215 w 308"/>
                  <a:gd name="T13" fmla="*/ 53 h 71"/>
                  <a:gd name="T14" fmla="*/ 204 w 308"/>
                  <a:gd name="T15" fmla="*/ 53 h 71"/>
                  <a:gd name="T16" fmla="*/ 185 w 308"/>
                  <a:gd name="T17" fmla="*/ 48 h 71"/>
                  <a:gd name="T18" fmla="*/ 160 w 308"/>
                  <a:gd name="T19" fmla="*/ 46 h 71"/>
                  <a:gd name="T20" fmla="*/ 139 w 308"/>
                  <a:gd name="T21" fmla="*/ 42 h 71"/>
                  <a:gd name="T22" fmla="*/ 118 w 308"/>
                  <a:gd name="T23" fmla="*/ 42 h 71"/>
                  <a:gd name="T24" fmla="*/ 99 w 308"/>
                  <a:gd name="T25" fmla="*/ 40 h 71"/>
                  <a:gd name="T26" fmla="*/ 76 w 308"/>
                  <a:gd name="T27" fmla="*/ 40 h 71"/>
                  <a:gd name="T28" fmla="*/ 55 w 308"/>
                  <a:gd name="T29" fmla="*/ 40 h 71"/>
                  <a:gd name="T30" fmla="*/ 33 w 308"/>
                  <a:gd name="T31" fmla="*/ 40 h 71"/>
                  <a:gd name="T32" fmla="*/ 16 w 308"/>
                  <a:gd name="T33" fmla="*/ 40 h 71"/>
                  <a:gd name="T34" fmla="*/ 8 w 308"/>
                  <a:gd name="T35" fmla="*/ 36 h 71"/>
                  <a:gd name="T36" fmla="*/ 0 w 308"/>
                  <a:gd name="T37" fmla="*/ 27 h 71"/>
                  <a:gd name="T38" fmla="*/ 0 w 308"/>
                  <a:gd name="T39" fmla="*/ 14 h 71"/>
                  <a:gd name="T40" fmla="*/ 8 w 308"/>
                  <a:gd name="T41" fmla="*/ 4 h 71"/>
                  <a:gd name="T42" fmla="*/ 16 w 308"/>
                  <a:gd name="T43" fmla="*/ 2 h 71"/>
                  <a:gd name="T44" fmla="*/ 33 w 308"/>
                  <a:gd name="T45" fmla="*/ 2 h 71"/>
                  <a:gd name="T46" fmla="*/ 57 w 308"/>
                  <a:gd name="T47" fmla="*/ 2 h 71"/>
                  <a:gd name="T48" fmla="*/ 80 w 308"/>
                  <a:gd name="T49" fmla="*/ 0 h 71"/>
                  <a:gd name="T50" fmla="*/ 101 w 308"/>
                  <a:gd name="T51" fmla="*/ 0 h 71"/>
                  <a:gd name="T52" fmla="*/ 122 w 308"/>
                  <a:gd name="T53" fmla="*/ 2 h 71"/>
                  <a:gd name="T54" fmla="*/ 145 w 308"/>
                  <a:gd name="T55" fmla="*/ 2 h 71"/>
                  <a:gd name="T56" fmla="*/ 168 w 308"/>
                  <a:gd name="T57" fmla="*/ 4 h 71"/>
                  <a:gd name="T58" fmla="*/ 191 w 308"/>
                  <a:gd name="T59" fmla="*/ 8 h 71"/>
                  <a:gd name="T60" fmla="*/ 211 w 308"/>
                  <a:gd name="T61" fmla="*/ 12 h 71"/>
                  <a:gd name="T62" fmla="*/ 225 w 308"/>
                  <a:gd name="T63" fmla="*/ 14 h 71"/>
                  <a:gd name="T64" fmla="*/ 236 w 308"/>
                  <a:gd name="T65" fmla="*/ 17 h 71"/>
                  <a:gd name="T66" fmla="*/ 248 w 308"/>
                  <a:gd name="T67" fmla="*/ 23 h 71"/>
                  <a:gd name="T68" fmla="*/ 259 w 308"/>
                  <a:gd name="T69" fmla="*/ 27 h 71"/>
                  <a:gd name="T70" fmla="*/ 269 w 308"/>
                  <a:gd name="T71" fmla="*/ 31 h 71"/>
                  <a:gd name="T72" fmla="*/ 280 w 308"/>
                  <a:gd name="T73" fmla="*/ 36 h 71"/>
                  <a:gd name="T74" fmla="*/ 293 w 308"/>
                  <a:gd name="T75" fmla="*/ 42 h 71"/>
                  <a:gd name="T76" fmla="*/ 305 w 308"/>
                  <a:gd name="T77" fmla="*/ 46 h 71"/>
                  <a:gd name="T78" fmla="*/ 308 w 308"/>
                  <a:gd name="T79" fmla="*/ 55 h 71"/>
                  <a:gd name="T80" fmla="*/ 307 w 308"/>
                  <a:gd name="T81" fmla="*/ 65 h 71"/>
                  <a:gd name="T82" fmla="*/ 297 w 308"/>
                  <a:gd name="T83" fmla="*/ 71 h 71"/>
                  <a:gd name="T84" fmla="*/ 293 w 308"/>
                  <a:gd name="T8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71">
                    <a:moveTo>
                      <a:pt x="293" y="69"/>
                    </a:moveTo>
                    <a:lnTo>
                      <a:pt x="286" y="67"/>
                    </a:lnTo>
                    <a:lnTo>
                      <a:pt x="280" y="63"/>
                    </a:lnTo>
                    <a:lnTo>
                      <a:pt x="272" y="63"/>
                    </a:lnTo>
                    <a:lnTo>
                      <a:pt x="269" y="61"/>
                    </a:lnTo>
                    <a:lnTo>
                      <a:pt x="261" y="59"/>
                    </a:lnTo>
                    <a:lnTo>
                      <a:pt x="257" y="59"/>
                    </a:lnTo>
                    <a:lnTo>
                      <a:pt x="251" y="57"/>
                    </a:lnTo>
                    <a:lnTo>
                      <a:pt x="246" y="57"/>
                    </a:lnTo>
                    <a:lnTo>
                      <a:pt x="240" y="55"/>
                    </a:lnTo>
                    <a:lnTo>
                      <a:pt x="234" y="55"/>
                    </a:lnTo>
                    <a:lnTo>
                      <a:pt x="229" y="55"/>
                    </a:lnTo>
                    <a:lnTo>
                      <a:pt x="225" y="55"/>
                    </a:lnTo>
                    <a:lnTo>
                      <a:pt x="215" y="53"/>
                    </a:lnTo>
                    <a:lnTo>
                      <a:pt x="210" y="53"/>
                    </a:lnTo>
                    <a:lnTo>
                      <a:pt x="204" y="53"/>
                    </a:lnTo>
                    <a:lnTo>
                      <a:pt x="198" y="52"/>
                    </a:lnTo>
                    <a:lnTo>
                      <a:pt x="185" y="48"/>
                    </a:lnTo>
                    <a:lnTo>
                      <a:pt x="173" y="46"/>
                    </a:lnTo>
                    <a:lnTo>
                      <a:pt x="160" y="46"/>
                    </a:lnTo>
                    <a:lnTo>
                      <a:pt x="151" y="44"/>
                    </a:lnTo>
                    <a:lnTo>
                      <a:pt x="139" y="42"/>
                    </a:lnTo>
                    <a:lnTo>
                      <a:pt x="130" y="42"/>
                    </a:lnTo>
                    <a:lnTo>
                      <a:pt x="118" y="42"/>
                    </a:lnTo>
                    <a:lnTo>
                      <a:pt x="109" y="42"/>
                    </a:lnTo>
                    <a:lnTo>
                      <a:pt x="99" y="40"/>
                    </a:lnTo>
                    <a:lnTo>
                      <a:pt x="88" y="40"/>
                    </a:lnTo>
                    <a:lnTo>
                      <a:pt x="76" y="40"/>
                    </a:lnTo>
                    <a:lnTo>
                      <a:pt x="67" y="40"/>
                    </a:lnTo>
                    <a:lnTo>
                      <a:pt x="55" y="40"/>
                    </a:lnTo>
                    <a:lnTo>
                      <a:pt x="44" y="40"/>
                    </a:lnTo>
                    <a:lnTo>
                      <a:pt x="33" y="40"/>
                    </a:lnTo>
                    <a:lnTo>
                      <a:pt x="19" y="40"/>
                    </a:lnTo>
                    <a:lnTo>
                      <a:pt x="16" y="40"/>
                    </a:lnTo>
                    <a:lnTo>
                      <a:pt x="12" y="38"/>
                    </a:lnTo>
                    <a:lnTo>
                      <a:pt x="8" y="36"/>
                    </a:lnTo>
                    <a:lnTo>
                      <a:pt x="4" y="34"/>
                    </a:lnTo>
                    <a:lnTo>
                      <a:pt x="0" y="27"/>
                    </a:lnTo>
                    <a:lnTo>
                      <a:pt x="0" y="21"/>
                    </a:lnTo>
                    <a:lnTo>
                      <a:pt x="0" y="14"/>
                    </a:lnTo>
                    <a:lnTo>
                      <a:pt x="4" y="8"/>
                    </a:lnTo>
                    <a:lnTo>
                      <a:pt x="8" y="4"/>
                    </a:lnTo>
                    <a:lnTo>
                      <a:pt x="12" y="4"/>
                    </a:lnTo>
                    <a:lnTo>
                      <a:pt x="16" y="2"/>
                    </a:lnTo>
                    <a:lnTo>
                      <a:pt x="19" y="2"/>
                    </a:lnTo>
                    <a:lnTo>
                      <a:pt x="33" y="2"/>
                    </a:lnTo>
                    <a:lnTo>
                      <a:pt x="46" y="2"/>
                    </a:lnTo>
                    <a:lnTo>
                      <a:pt x="57" y="2"/>
                    </a:lnTo>
                    <a:lnTo>
                      <a:pt x="69" y="2"/>
                    </a:lnTo>
                    <a:lnTo>
                      <a:pt x="80" y="0"/>
                    </a:lnTo>
                    <a:lnTo>
                      <a:pt x="92" y="0"/>
                    </a:lnTo>
                    <a:lnTo>
                      <a:pt x="101" y="0"/>
                    </a:lnTo>
                    <a:lnTo>
                      <a:pt x="113" y="2"/>
                    </a:lnTo>
                    <a:lnTo>
                      <a:pt x="122" y="2"/>
                    </a:lnTo>
                    <a:lnTo>
                      <a:pt x="133" y="2"/>
                    </a:lnTo>
                    <a:lnTo>
                      <a:pt x="145" y="2"/>
                    </a:lnTo>
                    <a:lnTo>
                      <a:pt x="156" y="2"/>
                    </a:lnTo>
                    <a:lnTo>
                      <a:pt x="168" y="4"/>
                    </a:lnTo>
                    <a:lnTo>
                      <a:pt x="179" y="4"/>
                    </a:lnTo>
                    <a:lnTo>
                      <a:pt x="191" y="8"/>
                    </a:lnTo>
                    <a:lnTo>
                      <a:pt x="206" y="10"/>
                    </a:lnTo>
                    <a:lnTo>
                      <a:pt x="211" y="12"/>
                    </a:lnTo>
                    <a:lnTo>
                      <a:pt x="219" y="12"/>
                    </a:lnTo>
                    <a:lnTo>
                      <a:pt x="225" y="14"/>
                    </a:lnTo>
                    <a:lnTo>
                      <a:pt x="232" y="15"/>
                    </a:lnTo>
                    <a:lnTo>
                      <a:pt x="236" y="17"/>
                    </a:lnTo>
                    <a:lnTo>
                      <a:pt x="242" y="19"/>
                    </a:lnTo>
                    <a:lnTo>
                      <a:pt x="248" y="23"/>
                    </a:lnTo>
                    <a:lnTo>
                      <a:pt x="253" y="25"/>
                    </a:lnTo>
                    <a:lnTo>
                      <a:pt x="259" y="27"/>
                    </a:lnTo>
                    <a:lnTo>
                      <a:pt x="265" y="29"/>
                    </a:lnTo>
                    <a:lnTo>
                      <a:pt x="269" y="31"/>
                    </a:lnTo>
                    <a:lnTo>
                      <a:pt x="276" y="34"/>
                    </a:lnTo>
                    <a:lnTo>
                      <a:pt x="280" y="36"/>
                    </a:lnTo>
                    <a:lnTo>
                      <a:pt x="288" y="38"/>
                    </a:lnTo>
                    <a:lnTo>
                      <a:pt x="293" y="42"/>
                    </a:lnTo>
                    <a:lnTo>
                      <a:pt x="301" y="46"/>
                    </a:lnTo>
                    <a:lnTo>
                      <a:pt x="305" y="46"/>
                    </a:lnTo>
                    <a:lnTo>
                      <a:pt x="308" y="52"/>
                    </a:lnTo>
                    <a:lnTo>
                      <a:pt x="308" y="55"/>
                    </a:lnTo>
                    <a:lnTo>
                      <a:pt x="308" y="61"/>
                    </a:lnTo>
                    <a:lnTo>
                      <a:pt x="307" y="65"/>
                    </a:lnTo>
                    <a:lnTo>
                      <a:pt x="303" y="69"/>
                    </a:lnTo>
                    <a:lnTo>
                      <a:pt x="297" y="71"/>
                    </a:lnTo>
                    <a:lnTo>
                      <a:pt x="293" y="69"/>
                    </a:lnTo>
                    <a:lnTo>
                      <a:pt x="29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7" name="Freeform 159"/>
              <p:cNvSpPr>
                <a:spLocks/>
              </p:cNvSpPr>
              <p:nvPr/>
            </p:nvSpPr>
            <p:spPr bwMode="auto">
              <a:xfrm>
                <a:off x="2430" y="2062"/>
                <a:ext cx="282" cy="224"/>
              </a:xfrm>
              <a:custGeom>
                <a:avLst/>
                <a:gdLst>
                  <a:gd name="T0" fmla="*/ 544 w 563"/>
                  <a:gd name="T1" fmla="*/ 31 h 449"/>
                  <a:gd name="T2" fmla="*/ 512 w 563"/>
                  <a:gd name="T3" fmla="*/ 65 h 449"/>
                  <a:gd name="T4" fmla="*/ 481 w 563"/>
                  <a:gd name="T5" fmla="*/ 95 h 449"/>
                  <a:gd name="T6" fmla="*/ 453 w 563"/>
                  <a:gd name="T7" fmla="*/ 124 h 449"/>
                  <a:gd name="T8" fmla="*/ 424 w 563"/>
                  <a:gd name="T9" fmla="*/ 150 h 449"/>
                  <a:gd name="T10" fmla="*/ 396 w 563"/>
                  <a:gd name="T11" fmla="*/ 175 h 449"/>
                  <a:gd name="T12" fmla="*/ 362 w 563"/>
                  <a:gd name="T13" fmla="*/ 200 h 449"/>
                  <a:gd name="T14" fmla="*/ 324 w 563"/>
                  <a:gd name="T15" fmla="*/ 225 h 449"/>
                  <a:gd name="T16" fmla="*/ 280 w 563"/>
                  <a:gd name="T17" fmla="*/ 247 h 449"/>
                  <a:gd name="T18" fmla="*/ 234 w 563"/>
                  <a:gd name="T19" fmla="*/ 270 h 449"/>
                  <a:gd name="T20" fmla="*/ 194 w 563"/>
                  <a:gd name="T21" fmla="*/ 287 h 449"/>
                  <a:gd name="T22" fmla="*/ 154 w 563"/>
                  <a:gd name="T23" fmla="*/ 306 h 449"/>
                  <a:gd name="T24" fmla="*/ 118 w 563"/>
                  <a:gd name="T25" fmla="*/ 327 h 449"/>
                  <a:gd name="T26" fmla="*/ 84 w 563"/>
                  <a:gd name="T27" fmla="*/ 354 h 449"/>
                  <a:gd name="T28" fmla="*/ 53 w 563"/>
                  <a:gd name="T29" fmla="*/ 384 h 449"/>
                  <a:gd name="T30" fmla="*/ 27 w 563"/>
                  <a:gd name="T31" fmla="*/ 422 h 449"/>
                  <a:gd name="T32" fmla="*/ 10 w 563"/>
                  <a:gd name="T33" fmla="*/ 449 h 449"/>
                  <a:gd name="T34" fmla="*/ 0 w 563"/>
                  <a:gd name="T35" fmla="*/ 443 h 449"/>
                  <a:gd name="T36" fmla="*/ 12 w 563"/>
                  <a:gd name="T37" fmla="*/ 415 h 449"/>
                  <a:gd name="T38" fmla="*/ 38 w 563"/>
                  <a:gd name="T39" fmla="*/ 373 h 449"/>
                  <a:gd name="T40" fmla="*/ 67 w 563"/>
                  <a:gd name="T41" fmla="*/ 337 h 449"/>
                  <a:gd name="T42" fmla="*/ 101 w 563"/>
                  <a:gd name="T43" fmla="*/ 306 h 449"/>
                  <a:gd name="T44" fmla="*/ 135 w 563"/>
                  <a:gd name="T45" fmla="*/ 282 h 449"/>
                  <a:gd name="T46" fmla="*/ 173 w 563"/>
                  <a:gd name="T47" fmla="*/ 259 h 449"/>
                  <a:gd name="T48" fmla="*/ 215 w 563"/>
                  <a:gd name="T49" fmla="*/ 236 h 449"/>
                  <a:gd name="T50" fmla="*/ 259 w 563"/>
                  <a:gd name="T51" fmla="*/ 213 h 449"/>
                  <a:gd name="T52" fmla="*/ 305 w 563"/>
                  <a:gd name="T53" fmla="*/ 190 h 449"/>
                  <a:gd name="T54" fmla="*/ 341 w 563"/>
                  <a:gd name="T55" fmla="*/ 168 h 449"/>
                  <a:gd name="T56" fmla="*/ 375 w 563"/>
                  <a:gd name="T57" fmla="*/ 145 h 449"/>
                  <a:gd name="T58" fmla="*/ 407 w 563"/>
                  <a:gd name="T59" fmla="*/ 124 h 449"/>
                  <a:gd name="T60" fmla="*/ 438 w 563"/>
                  <a:gd name="T61" fmla="*/ 101 h 449"/>
                  <a:gd name="T62" fmla="*/ 468 w 563"/>
                  <a:gd name="T63" fmla="*/ 76 h 449"/>
                  <a:gd name="T64" fmla="*/ 500 w 563"/>
                  <a:gd name="T65" fmla="*/ 50 h 449"/>
                  <a:gd name="T66" fmla="*/ 533 w 563"/>
                  <a:gd name="T67" fmla="*/ 19 h 449"/>
                  <a:gd name="T68" fmla="*/ 556 w 563"/>
                  <a:gd name="T69" fmla="*/ 0 h 449"/>
                  <a:gd name="T70" fmla="*/ 563 w 563"/>
                  <a:gd name="T71" fmla="*/ 10 h 449"/>
                  <a:gd name="T72" fmla="*/ 561 w 563"/>
                  <a:gd name="T73" fmla="*/ 1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 h="449">
                    <a:moveTo>
                      <a:pt x="561" y="15"/>
                    </a:moveTo>
                    <a:lnTo>
                      <a:pt x="544" y="31"/>
                    </a:lnTo>
                    <a:lnTo>
                      <a:pt x="527" y="50"/>
                    </a:lnTo>
                    <a:lnTo>
                      <a:pt x="512" y="65"/>
                    </a:lnTo>
                    <a:lnTo>
                      <a:pt x="497" y="80"/>
                    </a:lnTo>
                    <a:lnTo>
                      <a:pt x="481" y="95"/>
                    </a:lnTo>
                    <a:lnTo>
                      <a:pt x="468" y="110"/>
                    </a:lnTo>
                    <a:lnTo>
                      <a:pt x="453" y="124"/>
                    </a:lnTo>
                    <a:lnTo>
                      <a:pt x="440" y="137"/>
                    </a:lnTo>
                    <a:lnTo>
                      <a:pt x="424" y="150"/>
                    </a:lnTo>
                    <a:lnTo>
                      <a:pt x="411" y="164"/>
                    </a:lnTo>
                    <a:lnTo>
                      <a:pt x="396" y="175"/>
                    </a:lnTo>
                    <a:lnTo>
                      <a:pt x="379" y="188"/>
                    </a:lnTo>
                    <a:lnTo>
                      <a:pt x="362" y="200"/>
                    </a:lnTo>
                    <a:lnTo>
                      <a:pt x="344" y="213"/>
                    </a:lnTo>
                    <a:lnTo>
                      <a:pt x="324" y="225"/>
                    </a:lnTo>
                    <a:lnTo>
                      <a:pt x="305" y="238"/>
                    </a:lnTo>
                    <a:lnTo>
                      <a:pt x="280" y="247"/>
                    </a:lnTo>
                    <a:lnTo>
                      <a:pt x="257" y="259"/>
                    </a:lnTo>
                    <a:lnTo>
                      <a:pt x="234" y="270"/>
                    </a:lnTo>
                    <a:lnTo>
                      <a:pt x="215" y="280"/>
                    </a:lnTo>
                    <a:lnTo>
                      <a:pt x="194" y="287"/>
                    </a:lnTo>
                    <a:lnTo>
                      <a:pt x="175" y="299"/>
                    </a:lnTo>
                    <a:lnTo>
                      <a:pt x="154" y="306"/>
                    </a:lnTo>
                    <a:lnTo>
                      <a:pt x="137" y="318"/>
                    </a:lnTo>
                    <a:lnTo>
                      <a:pt x="118" y="327"/>
                    </a:lnTo>
                    <a:lnTo>
                      <a:pt x="101" y="341"/>
                    </a:lnTo>
                    <a:lnTo>
                      <a:pt x="84" y="354"/>
                    </a:lnTo>
                    <a:lnTo>
                      <a:pt x="69" y="369"/>
                    </a:lnTo>
                    <a:lnTo>
                      <a:pt x="53" y="384"/>
                    </a:lnTo>
                    <a:lnTo>
                      <a:pt x="40" y="401"/>
                    </a:lnTo>
                    <a:lnTo>
                      <a:pt x="27" y="422"/>
                    </a:lnTo>
                    <a:lnTo>
                      <a:pt x="15" y="445"/>
                    </a:lnTo>
                    <a:lnTo>
                      <a:pt x="10" y="449"/>
                    </a:lnTo>
                    <a:lnTo>
                      <a:pt x="4" y="449"/>
                    </a:lnTo>
                    <a:lnTo>
                      <a:pt x="0" y="443"/>
                    </a:lnTo>
                    <a:lnTo>
                      <a:pt x="0" y="438"/>
                    </a:lnTo>
                    <a:lnTo>
                      <a:pt x="12" y="415"/>
                    </a:lnTo>
                    <a:lnTo>
                      <a:pt x="25" y="392"/>
                    </a:lnTo>
                    <a:lnTo>
                      <a:pt x="38" y="373"/>
                    </a:lnTo>
                    <a:lnTo>
                      <a:pt x="53" y="356"/>
                    </a:lnTo>
                    <a:lnTo>
                      <a:pt x="67" y="337"/>
                    </a:lnTo>
                    <a:lnTo>
                      <a:pt x="84" y="322"/>
                    </a:lnTo>
                    <a:lnTo>
                      <a:pt x="101" y="306"/>
                    </a:lnTo>
                    <a:lnTo>
                      <a:pt x="118" y="295"/>
                    </a:lnTo>
                    <a:lnTo>
                      <a:pt x="135" y="282"/>
                    </a:lnTo>
                    <a:lnTo>
                      <a:pt x="154" y="270"/>
                    </a:lnTo>
                    <a:lnTo>
                      <a:pt x="173" y="259"/>
                    </a:lnTo>
                    <a:lnTo>
                      <a:pt x="194" y="247"/>
                    </a:lnTo>
                    <a:lnTo>
                      <a:pt x="215" y="236"/>
                    </a:lnTo>
                    <a:lnTo>
                      <a:pt x="236" y="225"/>
                    </a:lnTo>
                    <a:lnTo>
                      <a:pt x="259" y="213"/>
                    </a:lnTo>
                    <a:lnTo>
                      <a:pt x="282" y="202"/>
                    </a:lnTo>
                    <a:lnTo>
                      <a:pt x="305" y="190"/>
                    </a:lnTo>
                    <a:lnTo>
                      <a:pt x="324" y="179"/>
                    </a:lnTo>
                    <a:lnTo>
                      <a:pt x="341" y="168"/>
                    </a:lnTo>
                    <a:lnTo>
                      <a:pt x="360" y="156"/>
                    </a:lnTo>
                    <a:lnTo>
                      <a:pt x="375" y="145"/>
                    </a:lnTo>
                    <a:lnTo>
                      <a:pt x="392" y="135"/>
                    </a:lnTo>
                    <a:lnTo>
                      <a:pt x="407" y="124"/>
                    </a:lnTo>
                    <a:lnTo>
                      <a:pt x="424" y="114"/>
                    </a:lnTo>
                    <a:lnTo>
                      <a:pt x="438" y="101"/>
                    </a:lnTo>
                    <a:lnTo>
                      <a:pt x="453" y="90"/>
                    </a:lnTo>
                    <a:lnTo>
                      <a:pt x="468" y="76"/>
                    </a:lnTo>
                    <a:lnTo>
                      <a:pt x="483" y="63"/>
                    </a:lnTo>
                    <a:lnTo>
                      <a:pt x="500" y="50"/>
                    </a:lnTo>
                    <a:lnTo>
                      <a:pt x="516" y="34"/>
                    </a:lnTo>
                    <a:lnTo>
                      <a:pt x="533" y="19"/>
                    </a:lnTo>
                    <a:lnTo>
                      <a:pt x="550" y="4"/>
                    </a:lnTo>
                    <a:lnTo>
                      <a:pt x="556" y="0"/>
                    </a:lnTo>
                    <a:lnTo>
                      <a:pt x="561" y="4"/>
                    </a:lnTo>
                    <a:lnTo>
                      <a:pt x="563" y="10"/>
                    </a:lnTo>
                    <a:lnTo>
                      <a:pt x="561" y="15"/>
                    </a:lnTo>
                    <a:lnTo>
                      <a:pt x="56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8" name="Freeform 160"/>
              <p:cNvSpPr>
                <a:spLocks/>
              </p:cNvSpPr>
              <p:nvPr/>
            </p:nvSpPr>
            <p:spPr bwMode="auto">
              <a:xfrm>
                <a:off x="2776" y="2222"/>
                <a:ext cx="335" cy="323"/>
              </a:xfrm>
              <a:custGeom>
                <a:avLst/>
                <a:gdLst>
                  <a:gd name="T0" fmla="*/ 643 w 669"/>
                  <a:gd name="T1" fmla="*/ 40 h 644"/>
                  <a:gd name="T2" fmla="*/ 580 w 669"/>
                  <a:gd name="T3" fmla="*/ 93 h 644"/>
                  <a:gd name="T4" fmla="*/ 494 w 669"/>
                  <a:gd name="T5" fmla="*/ 175 h 644"/>
                  <a:gd name="T6" fmla="*/ 393 w 669"/>
                  <a:gd name="T7" fmla="*/ 275 h 644"/>
                  <a:gd name="T8" fmla="*/ 287 w 669"/>
                  <a:gd name="T9" fmla="*/ 384 h 644"/>
                  <a:gd name="T10" fmla="*/ 188 w 669"/>
                  <a:gd name="T11" fmla="*/ 486 h 644"/>
                  <a:gd name="T12" fmla="*/ 104 w 669"/>
                  <a:gd name="T13" fmla="*/ 572 h 644"/>
                  <a:gd name="T14" fmla="*/ 47 w 669"/>
                  <a:gd name="T15" fmla="*/ 629 h 644"/>
                  <a:gd name="T16" fmla="*/ 26 w 669"/>
                  <a:gd name="T17" fmla="*/ 644 h 644"/>
                  <a:gd name="T18" fmla="*/ 19 w 669"/>
                  <a:gd name="T19" fmla="*/ 644 h 644"/>
                  <a:gd name="T20" fmla="*/ 7 w 669"/>
                  <a:gd name="T21" fmla="*/ 642 h 644"/>
                  <a:gd name="T22" fmla="*/ 0 w 669"/>
                  <a:gd name="T23" fmla="*/ 629 h 644"/>
                  <a:gd name="T24" fmla="*/ 0 w 669"/>
                  <a:gd name="T25" fmla="*/ 620 h 644"/>
                  <a:gd name="T26" fmla="*/ 5 w 669"/>
                  <a:gd name="T27" fmla="*/ 614 h 644"/>
                  <a:gd name="T28" fmla="*/ 21 w 669"/>
                  <a:gd name="T29" fmla="*/ 602 h 644"/>
                  <a:gd name="T30" fmla="*/ 40 w 669"/>
                  <a:gd name="T31" fmla="*/ 589 h 644"/>
                  <a:gd name="T32" fmla="*/ 55 w 669"/>
                  <a:gd name="T33" fmla="*/ 574 h 644"/>
                  <a:gd name="T34" fmla="*/ 72 w 669"/>
                  <a:gd name="T35" fmla="*/ 559 h 644"/>
                  <a:gd name="T36" fmla="*/ 85 w 669"/>
                  <a:gd name="T37" fmla="*/ 543 h 644"/>
                  <a:gd name="T38" fmla="*/ 100 w 669"/>
                  <a:gd name="T39" fmla="*/ 528 h 644"/>
                  <a:gd name="T40" fmla="*/ 116 w 669"/>
                  <a:gd name="T41" fmla="*/ 513 h 644"/>
                  <a:gd name="T42" fmla="*/ 131 w 669"/>
                  <a:gd name="T43" fmla="*/ 496 h 644"/>
                  <a:gd name="T44" fmla="*/ 158 w 669"/>
                  <a:gd name="T45" fmla="*/ 469 h 644"/>
                  <a:gd name="T46" fmla="*/ 207 w 669"/>
                  <a:gd name="T47" fmla="*/ 416 h 644"/>
                  <a:gd name="T48" fmla="*/ 275 w 669"/>
                  <a:gd name="T49" fmla="*/ 346 h 644"/>
                  <a:gd name="T50" fmla="*/ 353 w 669"/>
                  <a:gd name="T51" fmla="*/ 268 h 644"/>
                  <a:gd name="T52" fmla="*/ 433 w 669"/>
                  <a:gd name="T53" fmla="*/ 188 h 644"/>
                  <a:gd name="T54" fmla="*/ 511 w 669"/>
                  <a:gd name="T55" fmla="*/ 114 h 644"/>
                  <a:gd name="T56" fmla="*/ 580 w 669"/>
                  <a:gd name="T57" fmla="*/ 53 h 644"/>
                  <a:gd name="T58" fmla="*/ 633 w 669"/>
                  <a:gd name="T59" fmla="*/ 11 h 644"/>
                  <a:gd name="T60" fmla="*/ 656 w 669"/>
                  <a:gd name="T61" fmla="*/ 0 h 644"/>
                  <a:gd name="T62" fmla="*/ 666 w 669"/>
                  <a:gd name="T63" fmla="*/ 5 h 644"/>
                  <a:gd name="T64" fmla="*/ 669 w 669"/>
                  <a:gd name="T65" fmla="*/ 13 h 644"/>
                  <a:gd name="T66" fmla="*/ 666 w 669"/>
                  <a:gd name="T67" fmla="*/ 24 h 644"/>
                  <a:gd name="T68" fmla="*/ 662 w 669"/>
                  <a:gd name="T69" fmla="*/ 2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9" h="644">
                    <a:moveTo>
                      <a:pt x="662" y="28"/>
                    </a:moveTo>
                    <a:lnTo>
                      <a:pt x="643" y="40"/>
                    </a:lnTo>
                    <a:lnTo>
                      <a:pt x="614" y="60"/>
                    </a:lnTo>
                    <a:lnTo>
                      <a:pt x="580" y="93"/>
                    </a:lnTo>
                    <a:lnTo>
                      <a:pt x="540" y="131"/>
                    </a:lnTo>
                    <a:lnTo>
                      <a:pt x="494" y="175"/>
                    </a:lnTo>
                    <a:lnTo>
                      <a:pt x="445" y="224"/>
                    </a:lnTo>
                    <a:lnTo>
                      <a:pt x="393" y="275"/>
                    </a:lnTo>
                    <a:lnTo>
                      <a:pt x="342" y="330"/>
                    </a:lnTo>
                    <a:lnTo>
                      <a:pt x="287" y="384"/>
                    </a:lnTo>
                    <a:lnTo>
                      <a:pt x="237" y="437"/>
                    </a:lnTo>
                    <a:lnTo>
                      <a:pt x="188" y="486"/>
                    </a:lnTo>
                    <a:lnTo>
                      <a:pt x="144" y="534"/>
                    </a:lnTo>
                    <a:lnTo>
                      <a:pt x="104" y="572"/>
                    </a:lnTo>
                    <a:lnTo>
                      <a:pt x="72" y="604"/>
                    </a:lnTo>
                    <a:lnTo>
                      <a:pt x="47" y="629"/>
                    </a:lnTo>
                    <a:lnTo>
                      <a:pt x="32" y="642"/>
                    </a:lnTo>
                    <a:lnTo>
                      <a:pt x="26" y="644"/>
                    </a:lnTo>
                    <a:lnTo>
                      <a:pt x="22" y="644"/>
                    </a:lnTo>
                    <a:lnTo>
                      <a:pt x="19" y="644"/>
                    </a:lnTo>
                    <a:lnTo>
                      <a:pt x="15" y="644"/>
                    </a:lnTo>
                    <a:lnTo>
                      <a:pt x="7" y="642"/>
                    </a:lnTo>
                    <a:lnTo>
                      <a:pt x="3" y="637"/>
                    </a:lnTo>
                    <a:lnTo>
                      <a:pt x="0" y="629"/>
                    </a:lnTo>
                    <a:lnTo>
                      <a:pt x="0" y="623"/>
                    </a:lnTo>
                    <a:lnTo>
                      <a:pt x="0" y="620"/>
                    </a:lnTo>
                    <a:lnTo>
                      <a:pt x="3" y="616"/>
                    </a:lnTo>
                    <a:lnTo>
                      <a:pt x="5" y="614"/>
                    </a:lnTo>
                    <a:lnTo>
                      <a:pt x="9" y="612"/>
                    </a:lnTo>
                    <a:lnTo>
                      <a:pt x="21" y="602"/>
                    </a:lnTo>
                    <a:lnTo>
                      <a:pt x="30" y="595"/>
                    </a:lnTo>
                    <a:lnTo>
                      <a:pt x="40" y="589"/>
                    </a:lnTo>
                    <a:lnTo>
                      <a:pt x="47" y="582"/>
                    </a:lnTo>
                    <a:lnTo>
                      <a:pt x="55" y="574"/>
                    </a:lnTo>
                    <a:lnTo>
                      <a:pt x="64" y="566"/>
                    </a:lnTo>
                    <a:lnTo>
                      <a:pt x="72" y="559"/>
                    </a:lnTo>
                    <a:lnTo>
                      <a:pt x="80" y="553"/>
                    </a:lnTo>
                    <a:lnTo>
                      <a:pt x="85" y="543"/>
                    </a:lnTo>
                    <a:lnTo>
                      <a:pt x="93" y="536"/>
                    </a:lnTo>
                    <a:lnTo>
                      <a:pt x="100" y="528"/>
                    </a:lnTo>
                    <a:lnTo>
                      <a:pt x="108" y="521"/>
                    </a:lnTo>
                    <a:lnTo>
                      <a:pt x="116" y="513"/>
                    </a:lnTo>
                    <a:lnTo>
                      <a:pt x="123" y="505"/>
                    </a:lnTo>
                    <a:lnTo>
                      <a:pt x="131" y="496"/>
                    </a:lnTo>
                    <a:lnTo>
                      <a:pt x="142" y="486"/>
                    </a:lnTo>
                    <a:lnTo>
                      <a:pt x="158" y="469"/>
                    </a:lnTo>
                    <a:lnTo>
                      <a:pt x="180" y="446"/>
                    </a:lnTo>
                    <a:lnTo>
                      <a:pt x="207" y="416"/>
                    </a:lnTo>
                    <a:lnTo>
                      <a:pt x="239" y="384"/>
                    </a:lnTo>
                    <a:lnTo>
                      <a:pt x="275" y="346"/>
                    </a:lnTo>
                    <a:lnTo>
                      <a:pt x="314" y="308"/>
                    </a:lnTo>
                    <a:lnTo>
                      <a:pt x="353" y="268"/>
                    </a:lnTo>
                    <a:lnTo>
                      <a:pt x="393" y="228"/>
                    </a:lnTo>
                    <a:lnTo>
                      <a:pt x="433" y="188"/>
                    </a:lnTo>
                    <a:lnTo>
                      <a:pt x="473" y="150"/>
                    </a:lnTo>
                    <a:lnTo>
                      <a:pt x="511" y="114"/>
                    </a:lnTo>
                    <a:lnTo>
                      <a:pt x="548" y="81"/>
                    </a:lnTo>
                    <a:lnTo>
                      <a:pt x="580" y="53"/>
                    </a:lnTo>
                    <a:lnTo>
                      <a:pt x="608" y="30"/>
                    </a:lnTo>
                    <a:lnTo>
                      <a:pt x="633" y="11"/>
                    </a:lnTo>
                    <a:lnTo>
                      <a:pt x="652" y="1"/>
                    </a:lnTo>
                    <a:lnTo>
                      <a:pt x="656" y="0"/>
                    </a:lnTo>
                    <a:lnTo>
                      <a:pt x="662" y="1"/>
                    </a:lnTo>
                    <a:lnTo>
                      <a:pt x="666" y="5"/>
                    </a:lnTo>
                    <a:lnTo>
                      <a:pt x="669" y="9"/>
                    </a:lnTo>
                    <a:lnTo>
                      <a:pt x="669" y="13"/>
                    </a:lnTo>
                    <a:lnTo>
                      <a:pt x="669" y="20"/>
                    </a:lnTo>
                    <a:lnTo>
                      <a:pt x="666" y="24"/>
                    </a:lnTo>
                    <a:lnTo>
                      <a:pt x="662" y="28"/>
                    </a:lnTo>
                    <a:lnTo>
                      <a:pt x="66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9" name="Freeform 161"/>
              <p:cNvSpPr>
                <a:spLocks/>
              </p:cNvSpPr>
              <p:nvPr/>
            </p:nvSpPr>
            <p:spPr bwMode="auto">
              <a:xfrm>
                <a:off x="2474" y="2277"/>
                <a:ext cx="357" cy="435"/>
              </a:xfrm>
              <a:custGeom>
                <a:avLst/>
                <a:gdLst>
                  <a:gd name="T0" fmla="*/ 57 w 713"/>
                  <a:gd name="T1" fmla="*/ 2 h 869"/>
                  <a:gd name="T2" fmla="*/ 131 w 713"/>
                  <a:gd name="T3" fmla="*/ 9 h 869"/>
                  <a:gd name="T4" fmla="*/ 226 w 713"/>
                  <a:gd name="T5" fmla="*/ 19 h 869"/>
                  <a:gd name="T6" fmla="*/ 329 w 713"/>
                  <a:gd name="T7" fmla="*/ 34 h 869"/>
                  <a:gd name="T8" fmla="*/ 431 w 713"/>
                  <a:gd name="T9" fmla="*/ 53 h 869"/>
                  <a:gd name="T10" fmla="*/ 529 w 713"/>
                  <a:gd name="T11" fmla="*/ 78 h 869"/>
                  <a:gd name="T12" fmla="*/ 612 w 713"/>
                  <a:gd name="T13" fmla="*/ 108 h 869"/>
                  <a:gd name="T14" fmla="*/ 669 w 713"/>
                  <a:gd name="T15" fmla="*/ 148 h 869"/>
                  <a:gd name="T16" fmla="*/ 696 w 713"/>
                  <a:gd name="T17" fmla="*/ 192 h 869"/>
                  <a:gd name="T18" fmla="*/ 707 w 713"/>
                  <a:gd name="T19" fmla="*/ 253 h 869"/>
                  <a:gd name="T20" fmla="*/ 713 w 713"/>
                  <a:gd name="T21" fmla="*/ 338 h 869"/>
                  <a:gd name="T22" fmla="*/ 713 w 713"/>
                  <a:gd name="T23" fmla="*/ 435 h 869"/>
                  <a:gd name="T24" fmla="*/ 711 w 713"/>
                  <a:gd name="T25" fmla="*/ 540 h 869"/>
                  <a:gd name="T26" fmla="*/ 705 w 713"/>
                  <a:gd name="T27" fmla="*/ 645 h 869"/>
                  <a:gd name="T28" fmla="*/ 700 w 713"/>
                  <a:gd name="T29" fmla="*/ 738 h 869"/>
                  <a:gd name="T30" fmla="*/ 694 w 713"/>
                  <a:gd name="T31" fmla="*/ 820 h 869"/>
                  <a:gd name="T32" fmla="*/ 690 w 713"/>
                  <a:gd name="T33" fmla="*/ 856 h 869"/>
                  <a:gd name="T34" fmla="*/ 686 w 713"/>
                  <a:gd name="T35" fmla="*/ 863 h 869"/>
                  <a:gd name="T36" fmla="*/ 679 w 713"/>
                  <a:gd name="T37" fmla="*/ 867 h 869"/>
                  <a:gd name="T38" fmla="*/ 669 w 713"/>
                  <a:gd name="T39" fmla="*/ 869 h 869"/>
                  <a:gd name="T40" fmla="*/ 662 w 713"/>
                  <a:gd name="T41" fmla="*/ 865 h 869"/>
                  <a:gd name="T42" fmla="*/ 652 w 713"/>
                  <a:gd name="T43" fmla="*/ 859 h 869"/>
                  <a:gd name="T44" fmla="*/ 645 w 713"/>
                  <a:gd name="T45" fmla="*/ 850 h 869"/>
                  <a:gd name="T46" fmla="*/ 641 w 713"/>
                  <a:gd name="T47" fmla="*/ 837 h 869"/>
                  <a:gd name="T48" fmla="*/ 641 w 713"/>
                  <a:gd name="T49" fmla="*/ 799 h 869"/>
                  <a:gd name="T50" fmla="*/ 645 w 713"/>
                  <a:gd name="T51" fmla="*/ 723 h 869"/>
                  <a:gd name="T52" fmla="*/ 646 w 713"/>
                  <a:gd name="T53" fmla="*/ 631 h 869"/>
                  <a:gd name="T54" fmla="*/ 648 w 713"/>
                  <a:gd name="T55" fmla="*/ 534 h 869"/>
                  <a:gd name="T56" fmla="*/ 650 w 713"/>
                  <a:gd name="T57" fmla="*/ 437 h 869"/>
                  <a:gd name="T58" fmla="*/ 646 w 713"/>
                  <a:gd name="T59" fmla="*/ 344 h 869"/>
                  <a:gd name="T60" fmla="*/ 641 w 713"/>
                  <a:gd name="T61" fmla="*/ 264 h 869"/>
                  <a:gd name="T62" fmla="*/ 626 w 713"/>
                  <a:gd name="T63" fmla="*/ 205 h 869"/>
                  <a:gd name="T64" fmla="*/ 597 w 713"/>
                  <a:gd name="T65" fmla="*/ 163 h 869"/>
                  <a:gd name="T66" fmla="*/ 536 w 713"/>
                  <a:gd name="T67" fmla="*/ 125 h 869"/>
                  <a:gd name="T68" fmla="*/ 462 w 713"/>
                  <a:gd name="T69" fmla="*/ 99 h 869"/>
                  <a:gd name="T70" fmla="*/ 376 w 713"/>
                  <a:gd name="T71" fmla="*/ 78 h 869"/>
                  <a:gd name="T72" fmla="*/ 285 w 713"/>
                  <a:gd name="T73" fmla="*/ 65 h 869"/>
                  <a:gd name="T74" fmla="*/ 192 w 713"/>
                  <a:gd name="T75" fmla="*/ 55 h 869"/>
                  <a:gd name="T76" fmla="*/ 106 w 713"/>
                  <a:gd name="T77" fmla="*/ 49 h 869"/>
                  <a:gd name="T78" fmla="*/ 34 w 713"/>
                  <a:gd name="T79" fmla="*/ 44 h 869"/>
                  <a:gd name="T80" fmla="*/ 0 w 713"/>
                  <a:gd name="T81" fmla="*/ 40 h 869"/>
                  <a:gd name="T82" fmla="*/ 2 w 713"/>
                  <a:gd name="T83" fmla="*/ 26 h 869"/>
                  <a:gd name="T84" fmla="*/ 13 w 713"/>
                  <a:gd name="T85" fmla="*/ 11 h 869"/>
                  <a:gd name="T86" fmla="*/ 24 w 713"/>
                  <a:gd name="T87" fmla="*/ 0 h 869"/>
                  <a:gd name="T88" fmla="*/ 30 w 713"/>
                  <a:gd name="T89"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3" h="869">
                    <a:moveTo>
                      <a:pt x="30" y="0"/>
                    </a:moveTo>
                    <a:lnTo>
                      <a:pt x="57" y="2"/>
                    </a:lnTo>
                    <a:lnTo>
                      <a:pt x="91" y="6"/>
                    </a:lnTo>
                    <a:lnTo>
                      <a:pt x="131" y="9"/>
                    </a:lnTo>
                    <a:lnTo>
                      <a:pt x="177" y="15"/>
                    </a:lnTo>
                    <a:lnTo>
                      <a:pt x="226" y="19"/>
                    </a:lnTo>
                    <a:lnTo>
                      <a:pt x="275" y="26"/>
                    </a:lnTo>
                    <a:lnTo>
                      <a:pt x="329" y="34"/>
                    </a:lnTo>
                    <a:lnTo>
                      <a:pt x="380" y="44"/>
                    </a:lnTo>
                    <a:lnTo>
                      <a:pt x="431" y="53"/>
                    </a:lnTo>
                    <a:lnTo>
                      <a:pt x="481" y="65"/>
                    </a:lnTo>
                    <a:lnTo>
                      <a:pt x="529" y="78"/>
                    </a:lnTo>
                    <a:lnTo>
                      <a:pt x="572" y="93"/>
                    </a:lnTo>
                    <a:lnTo>
                      <a:pt x="612" y="108"/>
                    </a:lnTo>
                    <a:lnTo>
                      <a:pt x="645" y="127"/>
                    </a:lnTo>
                    <a:lnTo>
                      <a:pt x="669" y="148"/>
                    </a:lnTo>
                    <a:lnTo>
                      <a:pt x="688" y="169"/>
                    </a:lnTo>
                    <a:lnTo>
                      <a:pt x="696" y="192"/>
                    </a:lnTo>
                    <a:lnTo>
                      <a:pt x="704" y="220"/>
                    </a:lnTo>
                    <a:lnTo>
                      <a:pt x="707" y="253"/>
                    </a:lnTo>
                    <a:lnTo>
                      <a:pt x="711" y="297"/>
                    </a:lnTo>
                    <a:lnTo>
                      <a:pt x="713" y="338"/>
                    </a:lnTo>
                    <a:lnTo>
                      <a:pt x="713" y="386"/>
                    </a:lnTo>
                    <a:lnTo>
                      <a:pt x="713" y="435"/>
                    </a:lnTo>
                    <a:lnTo>
                      <a:pt x="713" y="489"/>
                    </a:lnTo>
                    <a:lnTo>
                      <a:pt x="711" y="540"/>
                    </a:lnTo>
                    <a:lnTo>
                      <a:pt x="709" y="591"/>
                    </a:lnTo>
                    <a:lnTo>
                      <a:pt x="705" y="645"/>
                    </a:lnTo>
                    <a:lnTo>
                      <a:pt x="704" y="694"/>
                    </a:lnTo>
                    <a:lnTo>
                      <a:pt x="700" y="738"/>
                    </a:lnTo>
                    <a:lnTo>
                      <a:pt x="696" y="782"/>
                    </a:lnTo>
                    <a:lnTo>
                      <a:pt x="694" y="820"/>
                    </a:lnTo>
                    <a:lnTo>
                      <a:pt x="692" y="852"/>
                    </a:lnTo>
                    <a:lnTo>
                      <a:pt x="690" y="856"/>
                    </a:lnTo>
                    <a:lnTo>
                      <a:pt x="688" y="859"/>
                    </a:lnTo>
                    <a:lnTo>
                      <a:pt x="686" y="863"/>
                    </a:lnTo>
                    <a:lnTo>
                      <a:pt x="683" y="865"/>
                    </a:lnTo>
                    <a:lnTo>
                      <a:pt x="679" y="867"/>
                    </a:lnTo>
                    <a:lnTo>
                      <a:pt x="675" y="869"/>
                    </a:lnTo>
                    <a:lnTo>
                      <a:pt x="669" y="869"/>
                    </a:lnTo>
                    <a:lnTo>
                      <a:pt x="666" y="869"/>
                    </a:lnTo>
                    <a:lnTo>
                      <a:pt x="662" y="865"/>
                    </a:lnTo>
                    <a:lnTo>
                      <a:pt x="656" y="863"/>
                    </a:lnTo>
                    <a:lnTo>
                      <a:pt x="652" y="859"/>
                    </a:lnTo>
                    <a:lnTo>
                      <a:pt x="648" y="856"/>
                    </a:lnTo>
                    <a:lnTo>
                      <a:pt x="645" y="850"/>
                    </a:lnTo>
                    <a:lnTo>
                      <a:pt x="643" y="844"/>
                    </a:lnTo>
                    <a:lnTo>
                      <a:pt x="641" y="837"/>
                    </a:lnTo>
                    <a:lnTo>
                      <a:pt x="643" y="829"/>
                    </a:lnTo>
                    <a:lnTo>
                      <a:pt x="641" y="799"/>
                    </a:lnTo>
                    <a:lnTo>
                      <a:pt x="643" y="764"/>
                    </a:lnTo>
                    <a:lnTo>
                      <a:pt x="645" y="723"/>
                    </a:lnTo>
                    <a:lnTo>
                      <a:pt x="645" y="681"/>
                    </a:lnTo>
                    <a:lnTo>
                      <a:pt x="646" y="631"/>
                    </a:lnTo>
                    <a:lnTo>
                      <a:pt x="648" y="584"/>
                    </a:lnTo>
                    <a:lnTo>
                      <a:pt x="648" y="534"/>
                    </a:lnTo>
                    <a:lnTo>
                      <a:pt x="650" y="487"/>
                    </a:lnTo>
                    <a:lnTo>
                      <a:pt x="650" y="437"/>
                    </a:lnTo>
                    <a:lnTo>
                      <a:pt x="650" y="390"/>
                    </a:lnTo>
                    <a:lnTo>
                      <a:pt x="646" y="344"/>
                    </a:lnTo>
                    <a:lnTo>
                      <a:pt x="645" y="304"/>
                    </a:lnTo>
                    <a:lnTo>
                      <a:pt x="641" y="264"/>
                    </a:lnTo>
                    <a:lnTo>
                      <a:pt x="633" y="232"/>
                    </a:lnTo>
                    <a:lnTo>
                      <a:pt x="626" y="205"/>
                    </a:lnTo>
                    <a:lnTo>
                      <a:pt x="616" y="186"/>
                    </a:lnTo>
                    <a:lnTo>
                      <a:pt x="597" y="163"/>
                    </a:lnTo>
                    <a:lnTo>
                      <a:pt x="568" y="143"/>
                    </a:lnTo>
                    <a:lnTo>
                      <a:pt x="536" y="125"/>
                    </a:lnTo>
                    <a:lnTo>
                      <a:pt x="502" y="112"/>
                    </a:lnTo>
                    <a:lnTo>
                      <a:pt x="462" y="99"/>
                    </a:lnTo>
                    <a:lnTo>
                      <a:pt x="420" y="89"/>
                    </a:lnTo>
                    <a:lnTo>
                      <a:pt x="376" y="78"/>
                    </a:lnTo>
                    <a:lnTo>
                      <a:pt x="333" y="72"/>
                    </a:lnTo>
                    <a:lnTo>
                      <a:pt x="285" y="65"/>
                    </a:lnTo>
                    <a:lnTo>
                      <a:pt x="239" y="59"/>
                    </a:lnTo>
                    <a:lnTo>
                      <a:pt x="192" y="55"/>
                    </a:lnTo>
                    <a:lnTo>
                      <a:pt x="148" y="51"/>
                    </a:lnTo>
                    <a:lnTo>
                      <a:pt x="106" y="49"/>
                    </a:lnTo>
                    <a:lnTo>
                      <a:pt x="68" y="46"/>
                    </a:lnTo>
                    <a:lnTo>
                      <a:pt x="34" y="44"/>
                    </a:lnTo>
                    <a:lnTo>
                      <a:pt x="3" y="42"/>
                    </a:lnTo>
                    <a:lnTo>
                      <a:pt x="0" y="40"/>
                    </a:lnTo>
                    <a:lnTo>
                      <a:pt x="0" y="34"/>
                    </a:lnTo>
                    <a:lnTo>
                      <a:pt x="2" y="26"/>
                    </a:lnTo>
                    <a:lnTo>
                      <a:pt x="7" y="19"/>
                    </a:lnTo>
                    <a:lnTo>
                      <a:pt x="13" y="11"/>
                    </a:lnTo>
                    <a:lnTo>
                      <a:pt x="19" y="6"/>
                    </a:lnTo>
                    <a:lnTo>
                      <a:pt x="24"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0" name="Freeform 162"/>
              <p:cNvSpPr>
                <a:spLocks/>
              </p:cNvSpPr>
              <p:nvPr/>
            </p:nvSpPr>
            <p:spPr bwMode="auto">
              <a:xfrm>
                <a:off x="2314" y="2265"/>
                <a:ext cx="224" cy="348"/>
              </a:xfrm>
              <a:custGeom>
                <a:avLst/>
                <a:gdLst>
                  <a:gd name="T0" fmla="*/ 403 w 447"/>
                  <a:gd name="T1" fmla="*/ 69 h 696"/>
                  <a:gd name="T2" fmla="*/ 384 w 447"/>
                  <a:gd name="T3" fmla="*/ 67 h 696"/>
                  <a:gd name="T4" fmla="*/ 365 w 447"/>
                  <a:gd name="T5" fmla="*/ 63 h 696"/>
                  <a:gd name="T6" fmla="*/ 344 w 447"/>
                  <a:gd name="T7" fmla="*/ 61 h 696"/>
                  <a:gd name="T8" fmla="*/ 322 w 447"/>
                  <a:gd name="T9" fmla="*/ 61 h 696"/>
                  <a:gd name="T10" fmla="*/ 301 w 447"/>
                  <a:gd name="T11" fmla="*/ 59 h 696"/>
                  <a:gd name="T12" fmla="*/ 282 w 447"/>
                  <a:gd name="T13" fmla="*/ 59 h 696"/>
                  <a:gd name="T14" fmla="*/ 263 w 447"/>
                  <a:gd name="T15" fmla="*/ 57 h 696"/>
                  <a:gd name="T16" fmla="*/ 240 w 447"/>
                  <a:gd name="T17" fmla="*/ 55 h 696"/>
                  <a:gd name="T18" fmla="*/ 217 w 447"/>
                  <a:gd name="T19" fmla="*/ 51 h 696"/>
                  <a:gd name="T20" fmla="*/ 192 w 447"/>
                  <a:gd name="T21" fmla="*/ 48 h 696"/>
                  <a:gd name="T22" fmla="*/ 167 w 447"/>
                  <a:gd name="T23" fmla="*/ 44 h 696"/>
                  <a:gd name="T24" fmla="*/ 146 w 447"/>
                  <a:gd name="T25" fmla="*/ 44 h 696"/>
                  <a:gd name="T26" fmla="*/ 127 w 447"/>
                  <a:gd name="T27" fmla="*/ 48 h 696"/>
                  <a:gd name="T28" fmla="*/ 108 w 447"/>
                  <a:gd name="T29" fmla="*/ 55 h 696"/>
                  <a:gd name="T30" fmla="*/ 95 w 447"/>
                  <a:gd name="T31" fmla="*/ 69 h 696"/>
                  <a:gd name="T32" fmla="*/ 78 w 447"/>
                  <a:gd name="T33" fmla="*/ 97 h 696"/>
                  <a:gd name="T34" fmla="*/ 65 w 447"/>
                  <a:gd name="T35" fmla="*/ 152 h 696"/>
                  <a:gd name="T36" fmla="*/ 55 w 447"/>
                  <a:gd name="T37" fmla="*/ 225 h 696"/>
                  <a:gd name="T38" fmla="*/ 51 w 447"/>
                  <a:gd name="T39" fmla="*/ 310 h 696"/>
                  <a:gd name="T40" fmla="*/ 48 w 447"/>
                  <a:gd name="T41" fmla="*/ 400 h 696"/>
                  <a:gd name="T42" fmla="*/ 48 w 447"/>
                  <a:gd name="T43" fmla="*/ 487 h 696"/>
                  <a:gd name="T44" fmla="*/ 48 w 447"/>
                  <a:gd name="T45" fmla="*/ 571 h 696"/>
                  <a:gd name="T46" fmla="*/ 46 w 447"/>
                  <a:gd name="T47" fmla="*/ 641 h 696"/>
                  <a:gd name="T48" fmla="*/ 44 w 447"/>
                  <a:gd name="T49" fmla="*/ 677 h 696"/>
                  <a:gd name="T50" fmla="*/ 38 w 447"/>
                  <a:gd name="T51" fmla="*/ 685 h 696"/>
                  <a:gd name="T52" fmla="*/ 29 w 447"/>
                  <a:gd name="T53" fmla="*/ 692 h 696"/>
                  <a:gd name="T54" fmla="*/ 15 w 447"/>
                  <a:gd name="T55" fmla="*/ 694 h 696"/>
                  <a:gd name="T56" fmla="*/ 6 w 447"/>
                  <a:gd name="T57" fmla="*/ 689 h 696"/>
                  <a:gd name="T58" fmla="*/ 4 w 447"/>
                  <a:gd name="T59" fmla="*/ 683 h 696"/>
                  <a:gd name="T60" fmla="*/ 2 w 447"/>
                  <a:gd name="T61" fmla="*/ 643 h 696"/>
                  <a:gd name="T62" fmla="*/ 2 w 447"/>
                  <a:gd name="T63" fmla="*/ 565 h 696"/>
                  <a:gd name="T64" fmla="*/ 0 w 447"/>
                  <a:gd name="T65" fmla="*/ 478 h 696"/>
                  <a:gd name="T66" fmla="*/ 0 w 447"/>
                  <a:gd name="T67" fmla="*/ 386 h 696"/>
                  <a:gd name="T68" fmla="*/ 4 w 447"/>
                  <a:gd name="T69" fmla="*/ 295 h 696"/>
                  <a:gd name="T70" fmla="*/ 10 w 447"/>
                  <a:gd name="T71" fmla="*/ 211 h 696"/>
                  <a:gd name="T72" fmla="*/ 21 w 447"/>
                  <a:gd name="T73" fmla="*/ 137 h 696"/>
                  <a:gd name="T74" fmla="*/ 38 w 447"/>
                  <a:gd name="T75" fmla="*/ 78 h 696"/>
                  <a:gd name="T76" fmla="*/ 55 w 447"/>
                  <a:gd name="T77" fmla="*/ 44 h 696"/>
                  <a:gd name="T78" fmla="*/ 74 w 447"/>
                  <a:gd name="T79" fmla="*/ 25 h 696"/>
                  <a:gd name="T80" fmla="*/ 95 w 447"/>
                  <a:gd name="T81" fmla="*/ 12 h 696"/>
                  <a:gd name="T82" fmla="*/ 122 w 447"/>
                  <a:gd name="T83" fmla="*/ 4 h 696"/>
                  <a:gd name="T84" fmla="*/ 148 w 447"/>
                  <a:gd name="T85" fmla="*/ 0 h 696"/>
                  <a:gd name="T86" fmla="*/ 179 w 447"/>
                  <a:gd name="T87" fmla="*/ 0 h 696"/>
                  <a:gd name="T88" fmla="*/ 209 w 447"/>
                  <a:gd name="T89" fmla="*/ 2 h 696"/>
                  <a:gd name="T90" fmla="*/ 240 w 447"/>
                  <a:gd name="T91" fmla="*/ 6 h 696"/>
                  <a:gd name="T92" fmla="*/ 264 w 447"/>
                  <a:gd name="T93" fmla="*/ 8 h 696"/>
                  <a:gd name="T94" fmla="*/ 285 w 447"/>
                  <a:gd name="T95" fmla="*/ 10 h 696"/>
                  <a:gd name="T96" fmla="*/ 310 w 447"/>
                  <a:gd name="T97" fmla="*/ 12 h 696"/>
                  <a:gd name="T98" fmla="*/ 337 w 447"/>
                  <a:gd name="T99" fmla="*/ 15 h 696"/>
                  <a:gd name="T100" fmla="*/ 363 w 447"/>
                  <a:gd name="T101" fmla="*/ 19 h 696"/>
                  <a:gd name="T102" fmla="*/ 388 w 447"/>
                  <a:gd name="T103" fmla="*/ 23 h 696"/>
                  <a:gd name="T104" fmla="*/ 411 w 447"/>
                  <a:gd name="T105" fmla="*/ 27 h 696"/>
                  <a:gd name="T106" fmla="*/ 432 w 447"/>
                  <a:gd name="T107" fmla="*/ 29 h 696"/>
                  <a:gd name="T108" fmla="*/ 445 w 447"/>
                  <a:gd name="T109" fmla="*/ 32 h 696"/>
                  <a:gd name="T110" fmla="*/ 443 w 447"/>
                  <a:gd name="T111" fmla="*/ 44 h 696"/>
                  <a:gd name="T112" fmla="*/ 432 w 447"/>
                  <a:gd name="T113" fmla="*/ 59 h 696"/>
                  <a:gd name="T114" fmla="*/ 420 w 447"/>
                  <a:gd name="T115" fmla="*/ 69 h 696"/>
                  <a:gd name="T116" fmla="*/ 413 w 447"/>
                  <a:gd name="T117" fmla="*/ 69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696">
                    <a:moveTo>
                      <a:pt x="413" y="69"/>
                    </a:moveTo>
                    <a:lnTo>
                      <a:pt x="403" y="69"/>
                    </a:lnTo>
                    <a:lnTo>
                      <a:pt x="396" y="67"/>
                    </a:lnTo>
                    <a:lnTo>
                      <a:pt x="384" y="67"/>
                    </a:lnTo>
                    <a:lnTo>
                      <a:pt x="375" y="65"/>
                    </a:lnTo>
                    <a:lnTo>
                      <a:pt x="365" y="63"/>
                    </a:lnTo>
                    <a:lnTo>
                      <a:pt x="354" y="63"/>
                    </a:lnTo>
                    <a:lnTo>
                      <a:pt x="344" y="61"/>
                    </a:lnTo>
                    <a:lnTo>
                      <a:pt x="335" y="61"/>
                    </a:lnTo>
                    <a:lnTo>
                      <a:pt x="322" y="61"/>
                    </a:lnTo>
                    <a:lnTo>
                      <a:pt x="312" y="59"/>
                    </a:lnTo>
                    <a:lnTo>
                      <a:pt x="301" y="59"/>
                    </a:lnTo>
                    <a:lnTo>
                      <a:pt x="291" y="59"/>
                    </a:lnTo>
                    <a:lnTo>
                      <a:pt x="282" y="59"/>
                    </a:lnTo>
                    <a:lnTo>
                      <a:pt x="272" y="57"/>
                    </a:lnTo>
                    <a:lnTo>
                      <a:pt x="263" y="57"/>
                    </a:lnTo>
                    <a:lnTo>
                      <a:pt x="253" y="57"/>
                    </a:lnTo>
                    <a:lnTo>
                      <a:pt x="240" y="55"/>
                    </a:lnTo>
                    <a:lnTo>
                      <a:pt x="228" y="53"/>
                    </a:lnTo>
                    <a:lnTo>
                      <a:pt x="217" y="51"/>
                    </a:lnTo>
                    <a:lnTo>
                      <a:pt x="205" y="50"/>
                    </a:lnTo>
                    <a:lnTo>
                      <a:pt x="192" y="48"/>
                    </a:lnTo>
                    <a:lnTo>
                      <a:pt x="181" y="46"/>
                    </a:lnTo>
                    <a:lnTo>
                      <a:pt x="167" y="44"/>
                    </a:lnTo>
                    <a:lnTo>
                      <a:pt x="158" y="44"/>
                    </a:lnTo>
                    <a:lnTo>
                      <a:pt x="146" y="44"/>
                    </a:lnTo>
                    <a:lnTo>
                      <a:pt x="137" y="46"/>
                    </a:lnTo>
                    <a:lnTo>
                      <a:pt x="127" y="48"/>
                    </a:lnTo>
                    <a:lnTo>
                      <a:pt x="118" y="51"/>
                    </a:lnTo>
                    <a:lnTo>
                      <a:pt x="108" y="55"/>
                    </a:lnTo>
                    <a:lnTo>
                      <a:pt x="103" y="61"/>
                    </a:lnTo>
                    <a:lnTo>
                      <a:pt x="95" y="69"/>
                    </a:lnTo>
                    <a:lnTo>
                      <a:pt x="89" y="78"/>
                    </a:lnTo>
                    <a:lnTo>
                      <a:pt x="78" y="97"/>
                    </a:lnTo>
                    <a:lnTo>
                      <a:pt x="70" y="122"/>
                    </a:lnTo>
                    <a:lnTo>
                      <a:pt x="65" y="152"/>
                    </a:lnTo>
                    <a:lnTo>
                      <a:pt x="59" y="187"/>
                    </a:lnTo>
                    <a:lnTo>
                      <a:pt x="55" y="225"/>
                    </a:lnTo>
                    <a:lnTo>
                      <a:pt x="53" y="265"/>
                    </a:lnTo>
                    <a:lnTo>
                      <a:pt x="51" y="310"/>
                    </a:lnTo>
                    <a:lnTo>
                      <a:pt x="49" y="354"/>
                    </a:lnTo>
                    <a:lnTo>
                      <a:pt x="48" y="400"/>
                    </a:lnTo>
                    <a:lnTo>
                      <a:pt x="48" y="443"/>
                    </a:lnTo>
                    <a:lnTo>
                      <a:pt x="48" y="487"/>
                    </a:lnTo>
                    <a:lnTo>
                      <a:pt x="48" y="531"/>
                    </a:lnTo>
                    <a:lnTo>
                      <a:pt x="48" y="571"/>
                    </a:lnTo>
                    <a:lnTo>
                      <a:pt x="48" y="607"/>
                    </a:lnTo>
                    <a:lnTo>
                      <a:pt x="46" y="641"/>
                    </a:lnTo>
                    <a:lnTo>
                      <a:pt x="44" y="671"/>
                    </a:lnTo>
                    <a:lnTo>
                      <a:pt x="44" y="677"/>
                    </a:lnTo>
                    <a:lnTo>
                      <a:pt x="42" y="681"/>
                    </a:lnTo>
                    <a:lnTo>
                      <a:pt x="38" y="685"/>
                    </a:lnTo>
                    <a:lnTo>
                      <a:pt x="36" y="689"/>
                    </a:lnTo>
                    <a:lnTo>
                      <a:pt x="29" y="692"/>
                    </a:lnTo>
                    <a:lnTo>
                      <a:pt x="23" y="696"/>
                    </a:lnTo>
                    <a:lnTo>
                      <a:pt x="15" y="694"/>
                    </a:lnTo>
                    <a:lnTo>
                      <a:pt x="8" y="692"/>
                    </a:lnTo>
                    <a:lnTo>
                      <a:pt x="6" y="689"/>
                    </a:lnTo>
                    <a:lnTo>
                      <a:pt x="4" y="687"/>
                    </a:lnTo>
                    <a:lnTo>
                      <a:pt x="4" y="683"/>
                    </a:lnTo>
                    <a:lnTo>
                      <a:pt x="4" y="679"/>
                    </a:lnTo>
                    <a:lnTo>
                      <a:pt x="2" y="643"/>
                    </a:lnTo>
                    <a:lnTo>
                      <a:pt x="2" y="605"/>
                    </a:lnTo>
                    <a:lnTo>
                      <a:pt x="2" y="565"/>
                    </a:lnTo>
                    <a:lnTo>
                      <a:pt x="2" y="521"/>
                    </a:lnTo>
                    <a:lnTo>
                      <a:pt x="0" y="478"/>
                    </a:lnTo>
                    <a:lnTo>
                      <a:pt x="0" y="432"/>
                    </a:lnTo>
                    <a:lnTo>
                      <a:pt x="0" y="386"/>
                    </a:lnTo>
                    <a:lnTo>
                      <a:pt x="4" y="342"/>
                    </a:lnTo>
                    <a:lnTo>
                      <a:pt x="4" y="295"/>
                    </a:lnTo>
                    <a:lnTo>
                      <a:pt x="8" y="253"/>
                    </a:lnTo>
                    <a:lnTo>
                      <a:pt x="10" y="211"/>
                    </a:lnTo>
                    <a:lnTo>
                      <a:pt x="15" y="173"/>
                    </a:lnTo>
                    <a:lnTo>
                      <a:pt x="21" y="137"/>
                    </a:lnTo>
                    <a:lnTo>
                      <a:pt x="29" y="107"/>
                    </a:lnTo>
                    <a:lnTo>
                      <a:pt x="38" y="78"/>
                    </a:lnTo>
                    <a:lnTo>
                      <a:pt x="49" y="57"/>
                    </a:lnTo>
                    <a:lnTo>
                      <a:pt x="55" y="44"/>
                    </a:lnTo>
                    <a:lnTo>
                      <a:pt x="65" y="32"/>
                    </a:lnTo>
                    <a:lnTo>
                      <a:pt x="74" y="25"/>
                    </a:lnTo>
                    <a:lnTo>
                      <a:pt x="86" y="17"/>
                    </a:lnTo>
                    <a:lnTo>
                      <a:pt x="95" y="12"/>
                    </a:lnTo>
                    <a:lnTo>
                      <a:pt x="108" y="8"/>
                    </a:lnTo>
                    <a:lnTo>
                      <a:pt x="122" y="4"/>
                    </a:lnTo>
                    <a:lnTo>
                      <a:pt x="135" y="2"/>
                    </a:lnTo>
                    <a:lnTo>
                      <a:pt x="148" y="0"/>
                    </a:lnTo>
                    <a:lnTo>
                      <a:pt x="164" y="0"/>
                    </a:lnTo>
                    <a:lnTo>
                      <a:pt x="179" y="0"/>
                    </a:lnTo>
                    <a:lnTo>
                      <a:pt x="194" y="2"/>
                    </a:lnTo>
                    <a:lnTo>
                      <a:pt x="209" y="2"/>
                    </a:lnTo>
                    <a:lnTo>
                      <a:pt x="224" y="4"/>
                    </a:lnTo>
                    <a:lnTo>
                      <a:pt x="240" y="6"/>
                    </a:lnTo>
                    <a:lnTo>
                      <a:pt x="257" y="8"/>
                    </a:lnTo>
                    <a:lnTo>
                      <a:pt x="264" y="8"/>
                    </a:lnTo>
                    <a:lnTo>
                      <a:pt x="276" y="8"/>
                    </a:lnTo>
                    <a:lnTo>
                      <a:pt x="285" y="10"/>
                    </a:lnTo>
                    <a:lnTo>
                      <a:pt x="299" y="12"/>
                    </a:lnTo>
                    <a:lnTo>
                      <a:pt x="310" y="12"/>
                    </a:lnTo>
                    <a:lnTo>
                      <a:pt x="323" y="13"/>
                    </a:lnTo>
                    <a:lnTo>
                      <a:pt x="337" y="15"/>
                    </a:lnTo>
                    <a:lnTo>
                      <a:pt x="350" y="17"/>
                    </a:lnTo>
                    <a:lnTo>
                      <a:pt x="363" y="19"/>
                    </a:lnTo>
                    <a:lnTo>
                      <a:pt x="375" y="21"/>
                    </a:lnTo>
                    <a:lnTo>
                      <a:pt x="388" y="23"/>
                    </a:lnTo>
                    <a:lnTo>
                      <a:pt x="400" y="25"/>
                    </a:lnTo>
                    <a:lnTo>
                      <a:pt x="411" y="27"/>
                    </a:lnTo>
                    <a:lnTo>
                      <a:pt x="422" y="29"/>
                    </a:lnTo>
                    <a:lnTo>
                      <a:pt x="432" y="29"/>
                    </a:lnTo>
                    <a:lnTo>
                      <a:pt x="443" y="31"/>
                    </a:lnTo>
                    <a:lnTo>
                      <a:pt x="445" y="32"/>
                    </a:lnTo>
                    <a:lnTo>
                      <a:pt x="447" y="38"/>
                    </a:lnTo>
                    <a:lnTo>
                      <a:pt x="443" y="44"/>
                    </a:lnTo>
                    <a:lnTo>
                      <a:pt x="439" y="53"/>
                    </a:lnTo>
                    <a:lnTo>
                      <a:pt x="432" y="59"/>
                    </a:lnTo>
                    <a:lnTo>
                      <a:pt x="426" y="65"/>
                    </a:lnTo>
                    <a:lnTo>
                      <a:pt x="420" y="69"/>
                    </a:lnTo>
                    <a:lnTo>
                      <a:pt x="413" y="69"/>
                    </a:lnTo>
                    <a:lnTo>
                      <a:pt x="41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1" name="Freeform 163"/>
              <p:cNvSpPr>
                <a:spLocks/>
              </p:cNvSpPr>
              <p:nvPr/>
            </p:nvSpPr>
            <p:spPr bwMode="auto">
              <a:xfrm>
                <a:off x="2451" y="2341"/>
                <a:ext cx="217" cy="47"/>
              </a:xfrm>
              <a:custGeom>
                <a:avLst/>
                <a:gdLst>
                  <a:gd name="T0" fmla="*/ 23 w 434"/>
                  <a:gd name="T1" fmla="*/ 0 h 93"/>
                  <a:gd name="T2" fmla="*/ 36 w 434"/>
                  <a:gd name="T3" fmla="*/ 2 h 93"/>
                  <a:gd name="T4" fmla="*/ 49 w 434"/>
                  <a:gd name="T5" fmla="*/ 4 h 93"/>
                  <a:gd name="T6" fmla="*/ 63 w 434"/>
                  <a:gd name="T7" fmla="*/ 8 h 93"/>
                  <a:gd name="T8" fmla="*/ 76 w 434"/>
                  <a:gd name="T9" fmla="*/ 12 h 93"/>
                  <a:gd name="T10" fmla="*/ 89 w 434"/>
                  <a:gd name="T11" fmla="*/ 16 h 93"/>
                  <a:gd name="T12" fmla="*/ 103 w 434"/>
                  <a:gd name="T13" fmla="*/ 19 h 93"/>
                  <a:gd name="T14" fmla="*/ 118 w 434"/>
                  <a:gd name="T15" fmla="*/ 23 h 93"/>
                  <a:gd name="T16" fmla="*/ 146 w 434"/>
                  <a:gd name="T17" fmla="*/ 29 h 93"/>
                  <a:gd name="T18" fmla="*/ 183 w 434"/>
                  <a:gd name="T19" fmla="*/ 35 h 93"/>
                  <a:gd name="T20" fmla="*/ 217 w 434"/>
                  <a:gd name="T21" fmla="*/ 40 h 93"/>
                  <a:gd name="T22" fmla="*/ 251 w 434"/>
                  <a:gd name="T23" fmla="*/ 44 h 93"/>
                  <a:gd name="T24" fmla="*/ 287 w 434"/>
                  <a:gd name="T25" fmla="*/ 46 h 93"/>
                  <a:gd name="T26" fmla="*/ 320 w 434"/>
                  <a:gd name="T27" fmla="*/ 48 h 93"/>
                  <a:gd name="T28" fmla="*/ 356 w 434"/>
                  <a:gd name="T29" fmla="*/ 50 h 93"/>
                  <a:gd name="T30" fmla="*/ 394 w 434"/>
                  <a:gd name="T31" fmla="*/ 52 h 93"/>
                  <a:gd name="T32" fmla="*/ 419 w 434"/>
                  <a:gd name="T33" fmla="*/ 54 h 93"/>
                  <a:gd name="T34" fmla="*/ 426 w 434"/>
                  <a:gd name="T35" fmla="*/ 57 h 93"/>
                  <a:gd name="T36" fmla="*/ 432 w 434"/>
                  <a:gd name="T37" fmla="*/ 67 h 93"/>
                  <a:gd name="T38" fmla="*/ 432 w 434"/>
                  <a:gd name="T39" fmla="*/ 82 h 93"/>
                  <a:gd name="T40" fmla="*/ 424 w 434"/>
                  <a:gd name="T41" fmla="*/ 90 h 93"/>
                  <a:gd name="T42" fmla="*/ 417 w 434"/>
                  <a:gd name="T43" fmla="*/ 93 h 93"/>
                  <a:gd name="T44" fmla="*/ 392 w 434"/>
                  <a:gd name="T45" fmla="*/ 92 h 93"/>
                  <a:gd name="T46" fmla="*/ 352 w 434"/>
                  <a:gd name="T47" fmla="*/ 90 h 93"/>
                  <a:gd name="T48" fmla="*/ 316 w 434"/>
                  <a:gd name="T49" fmla="*/ 86 h 93"/>
                  <a:gd name="T50" fmla="*/ 283 w 434"/>
                  <a:gd name="T51" fmla="*/ 80 h 93"/>
                  <a:gd name="T52" fmla="*/ 247 w 434"/>
                  <a:gd name="T53" fmla="*/ 74 h 93"/>
                  <a:gd name="T54" fmla="*/ 213 w 434"/>
                  <a:gd name="T55" fmla="*/ 69 h 93"/>
                  <a:gd name="T56" fmla="*/ 179 w 434"/>
                  <a:gd name="T57" fmla="*/ 63 h 93"/>
                  <a:gd name="T58" fmla="*/ 141 w 434"/>
                  <a:gd name="T59" fmla="*/ 55 h 93"/>
                  <a:gd name="T60" fmla="*/ 112 w 434"/>
                  <a:gd name="T61" fmla="*/ 50 h 93"/>
                  <a:gd name="T62" fmla="*/ 99 w 434"/>
                  <a:gd name="T63" fmla="*/ 44 h 93"/>
                  <a:gd name="T64" fmla="*/ 86 w 434"/>
                  <a:gd name="T65" fmla="*/ 40 h 93"/>
                  <a:gd name="T66" fmla="*/ 72 w 434"/>
                  <a:gd name="T67" fmla="*/ 36 h 93"/>
                  <a:gd name="T68" fmla="*/ 61 w 434"/>
                  <a:gd name="T69" fmla="*/ 33 h 93"/>
                  <a:gd name="T70" fmla="*/ 48 w 434"/>
                  <a:gd name="T71" fmla="*/ 31 h 93"/>
                  <a:gd name="T72" fmla="*/ 34 w 434"/>
                  <a:gd name="T73" fmla="*/ 27 h 93"/>
                  <a:gd name="T74" fmla="*/ 19 w 434"/>
                  <a:gd name="T75" fmla="*/ 25 h 93"/>
                  <a:gd name="T76" fmla="*/ 6 w 434"/>
                  <a:gd name="T77" fmla="*/ 23 h 93"/>
                  <a:gd name="T78" fmla="*/ 0 w 434"/>
                  <a:gd name="T79" fmla="*/ 16 h 93"/>
                  <a:gd name="T80" fmla="*/ 2 w 434"/>
                  <a:gd name="T81" fmla="*/ 6 h 93"/>
                  <a:gd name="T82" fmla="*/ 8 w 434"/>
                  <a:gd name="T83" fmla="*/ 0 h 93"/>
                  <a:gd name="T84" fmla="*/ 15 w 434"/>
                  <a:gd name="T8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 h="93">
                    <a:moveTo>
                      <a:pt x="15" y="0"/>
                    </a:moveTo>
                    <a:lnTo>
                      <a:pt x="23" y="0"/>
                    </a:lnTo>
                    <a:lnTo>
                      <a:pt x="30" y="0"/>
                    </a:lnTo>
                    <a:lnTo>
                      <a:pt x="36" y="2"/>
                    </a:lnTo>
                    <a:lnTo>
                      <a:pt x="44" y="4"/>
                    </a:lnTo>
                    <a:lnTo>
                      <a:pt x="49" y="4"/>
                    </a:lnTo>
                    <a:lnTo>
                      <a:pt x="57" y="6"/>
                    </a:lnTo>
                    <a:lnTo>
                      <a:pt x="63" y="8"/>
                    </a:lnTo>
                    <a:lnTo>
                      <a:pt x="70" y="10"/>
                    </a:lnTo>
                    <a:lnTo>
                      <a:pt x="76" y="12"/>
                    </a:lnTo>
                    <a:lnTo>
                      <a:pt x="84" y="14"/>
                    </a:lnTo>
                    <a:lnTo>
                      <a:pt x="89" y="16"/>
                    </a:lnTo>
                    <a:lnTo>
                      <a:pt x="97" y="17"/>
                    </a:lnTo>
                    <a:lnTo>
                      <a:pt x="103" y="19"/>
                    </a:lnTo>
                    <a:lnTo>
                      <a:pt x="110" y="21"/>
                    </a:lnTo>
                    <a:lnTo>
                      <a:pt x="118" y="23"/>
                    </a:lnTo>
                    <a:lnTo>
                      <a:pt x="127" y="25"/>
                    </a:lnTo>
                    <a:lnTo>
                      <a:pt x="146" y="29"/>
                    </a:lnTo>
                    <a:lnTo>
                      <a:pt x="165" y="33"/>
                    </a:lnTo>
                    <a:lnTo>
                      <a:pt x="183" y="35"/>
                    </a:lnTo>
                    <a:lnTo>
                      <a:pt x="202" y="38"/>
                    </a:lnTo>
                    <a:lnTo>
                      <a:pt x="217" y="40"/>
                    </a:lnTo>
                    <a:lnTo>
                      <a:pt x="234" y="42"/>
                    </a:lnTo>
                    <a:lnTo>
                      <a:pt x="251" y="44"/>
                    </a:lnTo>
                    <a:lnTo>
                      <a:pt x="270" y="46"/>
                    </a:lnTo>
                    <a:lnTo>
                      <a:pt x="287" y="46"/>
                    </a:lnTo>
                    <a:lnTo>
                      <a:pt x="302" y="46"/>
                    </a:lnTo>
                    <a:lnTo>
                      <a:pt x="320" y="48"/>
                    </a:lnTo>
                    <a:lnTo>
                      <a:pt x="339" y="50"/>
                    </a:lnTo>
                    <a:lnTo>
                      <a:pt x="356" y="50"/>
                    </a:lnTo>
                    <a:lnTo>
                      <a:pt x="375" y="52"/>
                    </a:lnTo>
                    <a:lnTo>
                      <a:pt x="394" y="52"/>
                    </a:lnTo>
                    <a:lnTo>
                      <a:pt x="415" y="54"/>
                    </a:lnTo>
                    <a:lnTo>
                      <a:pt x="419" y="54"/>
                    </a:lnTo>
                    <a:lnTo>
                      <a:pt x="422" y="55"/>
                    </a:lnTo>
                    <a:lnTo>
                      <a:pt x="426" y="57"/>
                    </a:lnTo>
                    <a:lnTo>
                      <a:pt x="430" y="61"/>
                    </a:lnTo>
                    <a:lnTo>
                      <a:pt x="432" y="67"/>
                    </a:lnTo>
                    <a:lnTo>
                      <a:pt x="434" y="74"/>
                    </a:lnTo>
                    <a:lnTo>
                      <a:pt x="432" y="82"/>
                    </a:lnTo>
                    <a:lnTo>
                      <a:pt x="428" y="88"/>
                    </a:lnTo>
                    <a:lnTo>
                      <a:pt x="424" y="90"/>
                    </a:lnTo>
                    <a:lnTo>
                      <a:pt x="420" y="92"/>
                    </a:lnTo>
                    <a:lnTo>
                      <a:pt x="417" y="93"/>
                    </a:lnTo>
                    <a:lnTo>
                      <a:pt x="413" y="93"/>
                    </a:lnTo>
                    <a:lnTo>
                      <a:pt x="392" y="92"/>
                    </a:lnTo>
                    <a:lnTo>
                      <a:pt x="371" y="90"/>
                    </a:lnTo>
                    <a:lnTo>
                      <a:pt x="352" y="90"/>
                    </a:lnTo>
                    <a:lnTo>
                      <a:pt x="335" y="88"/>
                    </a:lnTo>
                    <a:lnTo>
                      <a:pt x="316" y="86"/>
                    </a:lnTo>
                    <a:lnTo>
                      <a:pt x="299" y="82"/>
                    </a:lnTo>
                    <a:lnTo>
                      <a:pt x="283" y="80"/>
                    </a:lnTo>
                    <a:lnTo>
                      <a:pt x="266" y="78"/>
                    </a:lnTo>
                    <a:lnTo>
                      <a:pt x="247" y="74"/>
                    </a:lnTo>
                    <a:lnTo>
                      <a:pt x="230" y="73"/>
                    </a:lnTo>
                    <a:lnTo>
                      <a:pt x="213" y="69"/>
                    </a:lnTo>
                    <a:lnTo>
                      <a:pt x="198" y="67"/>
                    </a:lnTo>
                    <a:lnTo>
                      <a:pt x="179" y="63"/>
                    </a:lnTo>
                    <a:lnTo>
                      <a:pt x="160" y="59"/>
                    </a:lnTo>
                    <a:lnTo>
                      <a:pt x="141" y="55"/>
                    </a:lnTo>
                    <a:lnTo>
                      <a:pt x="122" y="52"/>
                    </a:lnTo>
                    <a:lnTo>
                      <a:pt x="112" y="50"/>
                    </a:lnTo>
                    <a:lnTo>
                      <a:pt x="107" y="46"/>
                    </a:lnTo>
                    <a:lnTo>
                      <a:pt x="99" y="44"/>
                    </a:lnTo>
                    <a:lnTo>
                      <a:pt x="93" y="42"/>
                    </a:lnTo>
                    <a:lnTo>
                      <a:pt x="86" y="40"/>
                    </a:lnTo>
                    <a:lnTo>
                      <a:pt x="78" y="38"/>
                    </a:lnTo>
                    <a:lnTo>
                      <a:pt x="72" y="36"/>
                    </a:lnTo>
                    <a:lnTo>
                      <a:pt x="67" y="35"/>
                    </a:lnTo>
                    <a:lnTo>
                      <a:pt x="61" y="33"/>
                    </a:lnTo>
                    <a:lnTo>
                      <a:pt x="55" y="31"/>
                    </a:lnTo>
                    <a:lnTo>
                      <a:pt x="48" y="31"/>
                    </a:lnTo>
                    <a:lnTo>
                      <a:pt x="42" y="29"/>
                    </a:lnTo>
                    <a:lnTo>
                      <a:pt x="34" y="27"/>
                    </a:lnTo>
                    <a:lnTo>
                      <a:pt x="27" y="27"/>
                    </a:lnTo>
                    <a:lnTo>
                      <a:pt x="19" y="25"/>
                    </a:lnTo>
                    <a:lnTo>
                      <a:pt x="13" y="25"/>
                    </a:lnTo>
                    <a:lnTo>
                      <a:pt x="6" y="23"/>
                    </a:lnTo>
                    <a:lnTo>
                      <a:pt x="2" y="21"/>
                    </a:lnTo>
                    <a:lnTo>
                      <a:pt x="0" y="16"/>
                    </a:lnTo>
                    <a:lnTo>
                      <a:pt x="0" y="12"/>
                    </a:lnTo>
                    <a:lnTo>
                      <a:pt x="2" y="6"/>
                    </a:lnTo>
                    <a:lnTo>
                      <a:pt x="4" y="2"/>
                    </a:lnTo>
                    <a:lnTo>
                      <a:pt x="8" y="0"/>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2" name="Freeform 164"/>
              <p:cNvSpPr>
                <a:spLocks/>
              </p:cNvSpPr>
              <p:nvPr/>
            </p:nvSpPr>
            <p:spPr bwMode="auto">
              <a:xfrm>
                <a:off x="2633" y="2374"/>
                <a:ext cx="25" cy="203"/>
              </a:xfrm>
              <a:custGeom>
                <a:avLst/>
                <a:gdLst>
                  <a:gd name="T0" fmla="*/ 52 w 52"/>
                  <a:gd name="T1" fmla="*/ 13 h 405"/>
                  <a:gd name="T2" fmla="*/ 46 w 52"/>
                  <a:gd name="T3" fmla="*/ 38 h 405"/>
                  <a:gd name="T4" fmla="*/ 44 w 52"/>
                  <a:gd name="T5" fmla="*/ 63 h 405"/>
                  <a:gd name="T6" fmla="*/ 40 w 52"/>
                  <a:gd name="T7" fmla="*/ 87 h 405"/>
                  <a:gd name="T8" fmla="*/ 38 w 52"/>
                  <a:gd name="T9" fmla="*/ 112 h 405"/>
                  <a:gd name="T10" fmla="*/ 36 w 52"/>
                  <a:gd name="T11" fmla="*/ 135 h 405"/>
                  <a:gd name="T12" fmla="*/ 35 w 52"/>
                  <a:gd name="T13" fmla="*/ 160 h 405"/>
                  <a:gd name="T14" fmla="*/ 33 w 52"/>
                  <a:gd name="T15" fmla="*/ 182 h 405"/>
                  <a:gd name="T16" fmla="*/ 33 w 52"/>
                  <a:gd name="T17" fmla="*/ 207 h 405"/>
                  <a:gd name="T18" fmla="*/ 33 w 52"/>
                  <a:gd name="T19" fmla="*/ 230 h 405"/>
                  <a:gd name="T20" fmla="*/ 33 w 52"/>
                  <a:gd name="T21" fmla="*/ 253 h 405"/>
                  <a:gd name="T22" fmla="*/ 33 w 52"/>
                  <a:gd name="T23" fmla="*/ 278 h 405"/>
                  <a:gd name="T24" fmla="*/ 35 w 52"/>
                  <a:gd name="T25" fmla="*/ 300 h 405"/>
                  <a:gd name="T26" fmla="*/ 35 w 52"/>
                  <a:gd name="T27" fmla="*/ 325 h 405"/>
                  <a:gd name="T28" fmla="*/ 36 w 52"/>
                  <a:gd name="T29" fmla="*/ 348 h 405"/>
                  <a:gd name="T30" fmla="*/ 38 w 52"/>
                  <a:gd name="T31" fmla="*/ 373 h 405"/>
                  <a:gd name="T32" fmla="*/ 40 w 52"/>
                  <a:gd name="T33" fmla="*/ 399 h 405"/>
                  <a:gd name="T34" fmla="*/ 38 w 52"/>
                  <a:gd name="T35" fmla="*/ 401 h 405"/>
                  <a:gd name="T36" fmla="*/ 35 w 52"/>
                  <a:gd name="T37" fmla="*/ 405 h 405"/>
                  <a:gd name="T38" fmla="*/ 27 w 52"/>
                  <a:gd name="T39" fmla="*/ 405 h 405"/>
                  <a:gd name="T40" fmla="*/ 21 w 52"/>
                  <a:gd name="T41" fmla="*/ 403 h 405"/>
                  <a:gd name="T42" fmla="*/ 14 w 52"/>
                  <a:gd name="T43" fmla="*/ 399 h 405"/>
                  <a:gd name="T44" fmla="*/ 8 w 52"/>
                  <a:gd name="T45" fmla="*/ 394 h 405"/>
                  <a:gd name="T46" fmla="*/ 6 w 52"/>
                  <a:gd name="T47" fmla="*/ 390 h 405"/>
                  <a:gd name="T48" fmla="*/ 4 w 52"/>
                  <a:gd name="T49" fmla="*/ 386 h 405"/>
                  <a:gd name="T50" fmla="*/ 4 w 52"/>
                  <a:gd name="T51" fmla="*/ 380 h 405"/>
                  <a:gd name="T52" fmla="*/ 6 w 52"/>
                  <a:gd name="T53" fmla="*/ 376 h 405"/>
                  <a:gd name="T54" fmla="*/ 4 w 52"/>
                  <a:gd name="T55" fmla="*/ 350 h 405"/>
                  <a:gd name="T56" fmla="*/ 2 w 52"/>
                  <a:gd name="T57" fmla="*/ 327 h 405"/>
                  <a:gd name="T58" fmla="*/ 0 w 52"/>
                  <a:gd name="T59" fmla="*/ 302 h 405"/>
                  <a:gd name="T60" fmla="*/ 0 w 52"/>
                  <a:gd name="T61" fmla="*/ 281 h 405"/>
                  <a:gd name="T62" fmla="*/ 0 w 52"/>
                  <a:gd name="T63" fmla="*/ 260 h 405"/>
                  <a:gd name="T64" fmla="*/ 0 w 52"/>
                  <a:gd name="T65" fmla="*/ 238 h 405"/>
                  <a:gd name="T66" fmla="*/ 2 w 52"/>
                  <a:gd name="T67" fmla="*/ 219 h 405"/>
                  <a:gd name="T68" fmla="*/ 4 w 52"/>
                  <a:gd name="T69" fmla="*/ 198 h 405"/>
                  <a:gd name="T70" fmla="*/ 4 w 52"/>
                  <a:gd name="T71" fmla="*/ 177 h 405"/>
                  <a:gd name="T72" fmla="*/ 8 w 52"/>
                  <a:gd name="T73" fmla="*/ 156 h 405"/>
                  <a:gd name="T74" fmla="*/ 10 w 52"/>
                  <a:gd name="T75" fmla="*/ 135 h 405"/>
                  <a:gd name="T76" fmla="*/ 12 w 52"/>
                  <a:gd name="T77" fmla="*/ 112 h 405"/>
                  <a:gd name="T78" fmla="*/ 16 w 52"/>
                  <a:gd name="T79" fmla="*/ 91 h 405"/>
                  <a:gd name="T80" fmla="*/ 19 w 52"/>
                  <a:gd name="T81" fmla="*/ 66 h 405"/>
                  <a:gd name="T82" fmla="*/ 23 w 52"/>
                  <a:gd name="T83" fmla="*/ 42 h 405"/>
                  <a:gd name="T84" fmla="*/ 27 w 52"/>
                  <a:gd name="T85" fmla="*/ 17 h 405"/>
                  <a:gd name="T86" fmla="*/ 29 w 52"/>
                  <a:gd name="T87" fmla="*/ 9 h 405"/>
                  <a:gd name="T88" fmla="*/ 33 w 52"/>
                  <a:gd name="T89" fmla="*/ 6 h 405"/>
                  <a:gd name="T90" fmla="*/ 36 w 52"/>
                  <a:gd name="T91" fmla="*/ 2 h 405"/>
                  <a:gd name="T92" fmla="*/ 40 w 52"/>
                  <a:gd name="T93" fmla="*/ 0 h 405"/>
                  <a:gd name="T94" fmla="*/ 46 w 52"/>
                  <a:gd name="T95" fmla="*/ 0 h 405"/>
                  <a:gd name="T96" fmla="*/ 48 w 52"/>
                  <a:gd name="T97" fmla="*/ 2 h 405"/>
                  <a:gd name="T98" fmla="*/ 50 w 52"/>
                  <a:gd name="T99" fmla="*/ 6 h 405"/>
                  <a:gd name="T100" fmla="*/ 52 w 52"/>
                  <a:gd name="T101" fmla="*/ 13 h 405"/>
                  <a:gd name="T102" fmla="*/ 52 w 52"/>
                  <a:gd name="T103" fmla="*/ 1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405">
                    <a:moveTo>
                      <a:pt x="52" y="13"/>
                    </a:moveTo>
                    <a:lnTo>
                      <a:pt x="46" y="38"/>
                    </a:lnTo>
                    <a:lnTo>
                      <a:pt x="44" y="63"/>
                    </a:lnTo>
                    <a:lnTo>
                      <a:pt x="40" y="87"/>
                    </a:lnTo>
                    <a:lnTo>
                      <a:pt x="38" y="112"/>
                    </a:lnTo>
                    <a:lnTo>
                      <a:pt x="36" y="135"/>
                    </a:lnTo>
                    <a:lnTo>
                      <a:pt x="35" y="160"/>
                    </a:lnTo>
                    <a:lnTo>
                      <a:pt x="33" y="182"/>
                    </a:lnTo>
                    <a:lnTo>
                      <a:pt x="33" y="207"/>
                    </a:lnTo>
                    <a:lnTo>
                      <a:pt x="33" y="230"/>
                    </a:lnTo>
                    <a:lnTo>
                      <a:pt x="33" y="253"/>
                    </a:lnTo>
                    <a:lnTo>
                      <a:pt x="33" y="278"/>
                    </a:lnTo>
                    <a:lnTo>
                      <a:pt x="35" y="300"/>
                    </a:lnTo>
                    <a:lnTo>
                      <a:pt x="35" y="325"/>
                    </a:lnTo>
                    <a:lnTo>
                      <a:pt x="36" y="348"/>
                    </a:lnTo>
                    <a:lnTo>
                      <a:pt x="38" y="373"/>
                    </a:lnTo>
                    <a:lnTo>
                      <a:pt x="40" y="399"/>
                    </a:lnTo>
                    <a:lnTo>
                      <a:pt x="38" y="401"/>
                    </a:lnTo>
                    <a:lnTo>
                      <a:pt x="35" y="405"/>
                    </a:lnTo>
                    <a:lnTo>
                      <a:pt x="27" y="405"/>
                    </a:lnTo>
                    <a:lnTo>
                      <a:pt x="21" y="403"/>
                    </a:lnTo>
                    <a:lnTo>
                      <a:pt x="14" y="399"/>
                    </a:lnTo>
                    <a:lnTo>
                      <a:pt x="8" y="394"/>
                    </a:lnTo>
                    <a:lnTo>
                      <a:pt x="6" y="390"/>
                    </a:lnTo>
                    <a:lnTo>
                      <a:pt x="4" y="386"/>
                    </a:lnTo>
                    <a:lnTo>
                      <a:pt x="4" y="380"/>
                    </a:lnTo>
                    <a:lnTo>
                      <a:pt x="6" y="376"/>
                    </a:lnTo>
                    <a:lnTo>
                      <a:pt x="4" y="350"/>
                    </a:lnTo>
                    <a:lnTo>
                      <a:pt x="2" y="327"/>
                    </a:lnTo>
                    <a:lnTo>
                      <a:pt x="0" y="302"/>
                    </a:lnTo>
                    <a:lnTo>
                      <a:pt x="0" y="281"/>
                    </a:lnTo>
                    <a:lnTo>
                      <a:pt x="0" y="260"/>
                    </a:lnTo>
                    <a:lnTo>
                      <a:pt x="0" y="238"/>
                    </a:lnTo>
                    <a:lnTo>
                      <a:pt x="2" y="219"/>
                    </a:lnTo>
                    <a:lnTo>
                      <a:pt x="4" y="198"/>
                    </a:lnTo>
                    <a:lnTo>
                      <a:pt x="4" y="177"/>
                    </a:lnTo>
                    <a:lnTo>
                      <a:pt x="8" y="156"/>
                    </a:lnTo>
                    <a:lnTo>
                      <a:pt x="10" y="135"/>
                    </a:lnTo>
                    <a:lnTo>
                      <a:pt x="12" y="112"/>
                    </a:lnTo>
                    <a:lnTo>
                      <a:pt x="16" y="91"/>
                    </a:lnTo>
                    <a:lnTo>
                      <a:pt x="19" y="66"/>
                    </a:lnTo>
                    <a:lnTo>
                      <a:pt x="23" y="42"/>
                    </a:lnTo>
                    <a:lnTo>
                      <a:pt x="27" y="17"/>
                    </a:lnTo>
                    <a:lnTo>
                      <a:pt x="29" y="9"/>
                    </a:lnTo>
                    <a:lnTo>
                      <a:pt x="33" y="6"/>
                    </a:lnTo>
                    <a:lnTo>
                      <a:pt x="36" y="2"/>
                    </a:lnTo>
                    <a:lnTo>
                      <a:pt x="40" y="0"/>
                    </a:lnTo>
                    <a:lnTo>
                      <a:pt x="46" y="0"/>
                    </a:lnTo>
                    <a:lnTo>
                      <a:pt x="48" y="2"/>
                    </a:lnTo>
                    <a:lnTo>
                      <a:pt x="50" y="6"/>
                    </a:lnTo>
                    <a:lnTo>
                      <a:pt x="52" y="13"/>
                    </a:lnTo>
                    <a:lnTo>
                      <a:pt x="5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3" name="Freeform 165"/>
              <p:cNvSpPr>
                <a:spLocks/>
              </p:cNvSpPr>
              <p:nvPr/>
            </p:nvSpPr>
            <p:spPr bwMode="auto">
              <a:xfrm>
                <a:off x="2443" y="2420"/>
                <a:ext cx="75" cy="43"/>
              </a:xfrm>
              <a:custGeom>
                <a:avLst/>
                <a:gdLst>
                  <a:gd name="T0" fmla="*/ 9 w 148"/>
                  <a:gd name="T1" fmla="*/ 61 h 86"/>
                  <a:gd name="T2" fmla="*/ 19 w 148"/>
                  <a:gd name="T3" fmla="*/ 59 h 86"/>
                  <a:gd name="T4" fmla="*/ 26 w 148"/>
                  <a:gd name="T5" fmla="*/ 57 h 86"/>
                  <a:gd name="T6" fmla="*/ 34 w 148"/>
                  <a:gd name="T7" fmla="*/ 53 h 86"/>
                  <a:gd name="T8" fmla="*/ 44 w 148"/>
                  <a:gd name="T9" fmla="*/ 51 h 86"/>
                  <a:gd name="T10" fmla="*/ 49 w 148"/>
                  <a:gd name="T11" fmla="*/ 46 h 86"/>
                  <a:gd name="T12" fmla="*/ 57 w 148"/>
                  <a:gd name="T13" fmla="*/ 42 h 86"/>
                  <a:gd name="T14" fmla="*/ 63 w 148"/>
                  <a:gd name="T15" fmla="*/ 38 h 86"/>
                  <a:gd name="T16" fmla="*/ 70 w 148"/>
                  <a:gd name="T17" fmla="*/ 34 h 86"/>
                  <a:gd name="T18" fmla="*/ 78 w 148"/>
                  <a:gd name="T19" fmla="*/ 31 h 86"/>
                  <a:gd name="T20" fmla="*/ 83 w 148"/>
                  <a:gd name="T21" fmla="*/ 25 h 86"/>
                  <a:gd name="T22" fmla="*/ 91 w 148"/>
                  <a:gd name="T23" fmla="*/ 21 h 86"/>
                  <a:gd name="T24" fmla="*/ 99 w 148"/>
                  <a:gd name="T25" fmla="*/ 17 h 86"/>
                  <a:gd name="T26" fmla="*/ 104 w 148"/>
                  <a:gd name="T27" fmla="*/ 12 h 86"/>
                  <a:gd name="T28" fmla="*/ 114 w 148"/>
                  <a:gd name="T29" fmla="*/ 8 h 86"/>
                  <a:gd name="T30" fmla="*/ 122 w 148"/>
                  <a:gd name="T31" fmla="*/ 4 h 86"/>
                  <a:gd name="T32" fmla="*/ 131 w 148"/>
                  <a:gd name="T33" fmla="*/ 0 h 86"/>
                  <a:gd name="T34" fmla="*/ 135 w 148"/>
                  <a:gd name="T35" fmla="*/ 0 h 86"/>
                  <a:gd name="T36" fmla="*/ 139 w 148"/>
                  <a:gd name="T37" fmla="*/ 2 h 86"/>
                  <a:gd name="T38" fmla="*/ 142 w 148"/>
                  <a:gd name="T39" fmla="*/ 4 h 86"/>
                  <a:gd name="T40" fmla="*/ 146 w 148"/>
                  <a:gd name="T41" fmla="*/ 10 h 86"/>
                  <a:gd name="T42" fmla="*/ 148 w 148"/>
                  <a:gd name="T43" fmla="*/ 15 h 86"/>
                  <a:gd name="T44" fmla="*/ 148 w 148"/>
                  <a:gd name="T45" fmla="*/ 21 h 86"/>
                  <a:gd name="T46" fmla="*/ 144 w 148"/>
                  <a:gd name="T47" fmla="*/ 25 h 86"/>
                  <a:gd name="T48" fmla="*/ 139 w 148"/>
                  <a:gd name="T49" fmla="*/ 29 h 86"/>
                  <a:gd name="T50" fmla="*/ 129 w 148"/>
                  <a:gd name="T51" fmla="*/ 32 h 86"/>
                  <a:gd name="T52" fmla="*/ 120 w 148"/>
                  <a:gd name="T53" fmla="*/ 36 h 86"/>
                  <a:gd name="T54" fmla="*/ 112 w 148"/>
                  <a:gd name="T55" fmla="*/ 40 h 86"/>
                  <a:gd name="T56" fmla="*/ 104 w 148"/>
                  <a:gd name="T57" fmla="*/ 44 h 86"/>
                  <a:gd name="T58" fmla="*/ 97 w 148"/>
                  <a:gd name="T59" fmla="*/ 48 h 86"/>
                  <a:gd name="T60" fmla="*/ 91 w 148"/>
                  <a:gd name="T61" fmla="*/ 51 h 86"/>
                  <a:gd name="T62" fmla="*/ 83 w 148"/>
                  <a:gd name="T63" fmla="*/ 55 h 86"/>
                  <a:gd name="T64" fmla="*/ 78 w 148"/>
                  <a:gd name="T65" fmla="*/ 61 h 86"/>
                  <a:gd name="T66" fmla="*/ 70 w 148"/>
                  <a:gd name="T67" fmla="*/ 63 h 86"/>
                  <a:gd name="T68" fmla="*/ 63 w 148"/>
                  <a:gd name="T69" fmla="*/ 67 h 86"/>
                  <a:gd name="T70" fmla="*/ 57 w 148"/>
                  <a:gd name="T71" fmla="*/ 71 h 86"/>
                  <a:gd name="T72" fmla="*/ 49 w 148"/>
                  <a:gd name="T73" fmla="*/ 74 h 86"/>
                  <a:gd name="T74" fmla="*/ 42 w 148"/>
                  <a:gd name="T75" fmla="*/ 78 h 86"/>
                  <a:gd name="T76" fmla="*/ 34 w 148"/>
                  <a:gd name="T77" fmla="*/ 80 h 86"/>
                  <a:gd name="T78" fmla="*/ 24 w 148"/>
                  <a:gd name="T79" fmla="*/ 84 h 86"/>
                  <a:gd name="T80" fmla="*/ 15 w 148"/>
                  <a:gd name="T81" fmla="*/ 86 h 86"/>
                  <a:gd name="T82" fmla="*/ 9 w 148"/>
                  <a:gd name="T83" fmla="*/ 86 h 86"/>
                  <a:gd name="T84" fmla="*/ 5 w 148"/>
                  <a:gd name="T85" fmla="*/ 84 h 86"/>
                  <a:gd name="T86" fmla="*/ 2 w 148"/>
                  <a:gd name="T87" fmla="*/ 80 h 86"/>
                  <a:gd name="T88" fmla="*/ 0 w 148"/>
                  <a:gd name="T89" fmla="*/ 76 h 86"/>
                  <a:gd name="T90" fmla="*/ 0 w 148"/>
                  <a:gd name="T91" fmla="*/ 71 h 86"/>
                  <a:gd name="T92" fmla="*/ 2 w 148"/>
                  <a:gd name="T93" fmla="*/ 67 h 86"/>
                  <a:gd name="T94" fmla="*/ 4 w 148"/>
                  <a:gd name="T95" fmla="*/ 63 h 86"/>
                  <a:gd name="T96" fmla="*/ 9 w 148"/>
                  <a:gd name="T97" fmla="*/ 61 h 86"/>
                  <a:gd name="T98" fmla="*/ 9 w 148"/>
                  <a:gd name="T99"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86">
                    <a:moveTo>
                      <a:pt x="9" y="61"/>
                    </a:moveTo>
                    <a:lnTo>
                      <a:pt x="19" y="59"/>
                    </a:lnTo>
                    <a:lnTo>
                      <a:pt x="26" y="57"/>
                    </a:lnTo>
                    <a:lnTo>
                      <a:pt x="34" y="53"/>
                    </a:lnTo>
                    <a:lnTo>
                      <a:pt x="44" y="51"/>
                    </a:lnTo>
                    <a:lnTo>
                      <a:pt x="49" y="46"/>
                    </a:lnTo>
                    <a:lnTo>
                      <a:pt x="57" y="42"/>
                    </a:lnTo>
                    <a:lnTo>
                      <a:pt x="63" y="38"/>
                    </a:lnTo>
                    <a:lnTo>
                      <a:pt x="70" y="34"/>
                    </a:lnTo>
                    <a:lnTo>
                      <a:pt x="78" y="31"/>
                    </a:lnTo>
                    <a:lnTo>
                      <a:pt x="83" y="25"/>
                    </a:lnTo>
                    <a:lnTo>
                      <a:pt x="91" y="21"/>
                    </a:lnTo>
                    <a:lnTo>
                      <a:pt x="99" y="17"/>
                    </a:lnTo>
                    <a:lnTo>
                      <a:pt x="104" y="12"/>
                    </a:lnTo>
                    <a:lnTo>
                      <a:pt x="114" y="8"/>
                    </a:lnTo>
                    <a:lnTo>
                      <a:pt x="122" y="4"/>
                    </a:lnTo>
                    <a:lnTo>
                      <a:pt x="131" y="0"/>
                    </a:lnTo>
                    <a:lnTo>
                      <a:pt x="135" y="0"/>
                    </a:lnTo>
                    <a:lnTo>
                      <a:pt x="139" y="2"/>
                    </a:lnTo>
                    <a:lnTo>
                      <a:pt x="142" y="4"/>
                    </a:lnTo>
                    <a:lnTo>
                      <a:pt x="146" y="10"/>
                    </a:lnTo>
                    <a:lnTo>
                      <a:pt x="148" y="15"/>
                    </a:lnTo>
                    <a:lnTo>
                      <a:pt x="148" y="21"/>
                    </a:lnTo>
                    <a:lnTo>
                      <a:pt x="144" y="25"/>
                    </a:lnTo>
                    <a:lnTo>
                      <a:pt x="139" y="29"/>
                    </a:lnTo>
                    <a:lnTo>
                      <a:pt x="129" y="32"/>
                    </a:lnTo>
                    <a:lnTo>
                      <a:pt x="120" y="36"/>
                    </a:lnTo>
                    <a:lnTo>
                      <a:pt x="112" y="40"/>
                    </a:lnTo>
                    <a:lnTo>
                      <a:pt x="104" y="44"/>
                    </a:lnTo>
                    <a:lnTo>
                      <a:pt x="97" y="48"/>
                    </a:lnTo>
                    <a:lnTo>
                      <a:pt x="91" y="51"/>
                    </a:lnTo>
                    <a:lnTo>
                      <a:pt x="83" y="55"/>
                    </a:lnTo>
                    <a:lnTo>
                      <a:pt x="78" y="61"/>
                    </a:lnTo>
                    <a:lnTo>
                      <a:pt x="70" y="63"/>
                    </a:lnTo>
                    <a:lnTo>
                      <a:pt x="63" y="67"/>
                    </a:lnTo>
                    <a:lnTo>
                      <a:pt x="57" y="71"/>
                    </a:lnTo>
                    <a:lnTo>
                      <a:pt x="49" y="74"/>
                    </a:lnTo>
                    <a:lnTo>
                      <a:pt x="42" y="78"/>
                    </a:lnTo>
                    <a:lnTo>
                      <a:pt x="34" y="80"/>
                    </a:lnTo>
                    <a:lnTo>
                      <a:pt x="24" y="84"/>
                    </a:lnTo>
                    <a:lnTo>
                      <a:pt x="15" y="86"/>
                    </a:lnTo>
                    <a:lnTo>
                      <a:pt x="9" y="86"/>
                    </a:lnTo>
                    <a:lnTo>
                      <a:pt x="5" y="84"/>
                    </a:lnTo>
                    <a:lnTo>
                      <a:pt x="2" y="80"/>
                    </a:lnTo>
                    <a:lnTo>
                      <a:pt x="0" y="76"/>
                    </a:lnTo>
                    <a:lnTo>
                      <a:pt x="0" y="71"/>
                    </a:lnTo>
                    <a:lnTo>
                      <a:pt x="2" y="67"/>
                    </a:lnTo>
                    <a:lnTo>
                      <a:pt x="4" y="63"/>
                    </a:lnTo>
                    <a:lnTo>
                      <a:pt x="9" y="61"/>
                    </a:lnTo>
                    <a:lnTo>
                      <a:pt x="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4" name="Freeform 166"/>
              <p:cNvSpPr>
                <a:spLocks/>
              </p:cNvSpPr>
              <p:nvPr/>
            </p:nvSpPr>
            <p:spPr bwMode="auto">
              <a:xfrm>
                <a:off x="2511" y="2429"/>
                <a:ext cx="8" cy="6"/>
              </a:xfrm>
              <a:custGeom>
                <a:avLst/>
                <a:gdLst>
                  <a:gd name="T0" fmla="*/ 0 w 15"/>
                  <a:gd name="T1" fmla="*/ 8 h 14"/>
                  <a:gd name="T2" fmla="*/ 2 w 15"/>
                  <a:gd name="T3" fmla="*/ 2 h 14"/>
                  <a:gd name="T4" fmla="*/ 7 w 15"/>
                  <a:gd name="T5" fmla="*/ 0 h 14"/>
                  <a:gd name="T6" fmla="*/ 13 w 15"/>
                  <a:gd name="T7" fmla="*/ 2 h 14"/>
                  <a:gd name="T8" fmla="*/ 15 w 15"/>
                  <a:gd name="T9" fmla="*/ 8 h 14"/>
                  <a:gd name="T10" fmla="*/ 13 w 15"/>
                  <a:gd name="T11" fmla="*/ 12 h 14"/>
                  <a:gd name="T12" fmla="*/ 7 w 15"/>
                  <a:gd name="T13" fmla="*/ 14 h 14"/>
                  <a:gd name="T14" fmla="*/ 2 w 15"/>
                  <a:gd name="T15" fmla="*/ 12 h 14"/>
                  <a:gd name="T16" fmla="*/ 0 w 15"/>
                  <a:gd name="T17" fmla="*/ 8 h 14"/>
                  <a:gd name="T18" fmla="*/ 0 w 15"/>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0" y="8"/>
                    </a:moveTo>
                    <a:lnTo>
                      <a:pt x="2" y="2"/>
                    </a:lnTo>
                    <a:lnTo>
                      <a:pt x="7" y="0"/>
                    </a:lnTo>
                    <a:lnTo>
                      <a:pt x="13" y="2"/>
                    </a:lnTo>
                    <a:lnTo>
                      <a:pt x="15" y="8"/>
                    </a:lnTo>
                    <a:lnTo>
                      <a:pt x="13" y="12"/>
                    </a:lnTo>
                    <a:lnTo>
                      <a:pt x="7" y="14"/>
                    </a:lnTo>
                    <a:lnTo>
                      <a:pt x="2" y="12"/>
                    </a:lnTo>
                    <a:lnTo>
                      <a:pt x="0"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5" name="Freeform 167"/>
              <p:cNvSpPr>
                <a:spLocks/>
              </p:cNvSpPr>
              <p:nvPr/>
            </p:nvSpPr>
            <p:spPr bwMode="auto">
              <a:xfrm>
                <a:off x="2501" y="2397"/>
                <a:ext cx="76" cy="73"/>
              </a:xfrm>
              <a:custGeom>
                <a:avLst/>
                <a:gdLst>
                  <a:gd name="T0" fmla="*/ 28 w 152"/>
                  <a:gd name="T1" fmla="*/ 51 h 146"/>
                  <a:gd name="T2" fmla="*/ 32 w 152"/>
                  <a:gd name="T3" fmla="*/ 60 h 146"/>
                  <a:gd name="T4" fmla="*/ 36 w 152"/>
                  <a:gd name="T5" fmla="*/ 70 h 146"/>
                  <a:gd name="T6" fmla="*/ 38 w 152"/>
                  <a:gd name="T7" fmla="*/ 81 h 146"/>
                  <a:gd name="T8" fmla="*/ 42 w 152"/>
                  <a:gd name="T9" fmla="*/ 91 h 146"/>
                  <a:gd name="T10" fmla="*/ 45 w 152"/>
                  <a:gd name="T11" fmla="*/ 100 h 146"/>
                  <a:gd name="T12" fmla="*/ 49 w 152"/>
                  <a:gd name="T13" fmla="*/ 112 h 146"/>
                  <a:gd name="T14" fmla="*/ 55 w 152"/>
                  <a:gd name="T15" fmla="*/ 121 h 146"/>
                  <a:gd name="T16" fmla="*/ 61 w 152"/>
                  <a:gd name="T17" fmla="*/ 125 h 146"/>
                  <a:gd name="T18" fmla="*/ 68 w 152"/>
                  <a:gd name="T19" fmla="*/ 119 h 146"/>
                  <a:gd name="T20" fmla="*/ 76 w 152"/>
                  <a:gd name="T21" fmla="*/ 106 h 146"/>
                  <a:gd name="T22" fmla="*/ 87 w 152"/>
                  <a:gd name="T23" fmla="*/ 89 h 146"/>
                  <a:gd name="T24" fmla="*/ 101 w 152"/>
                  <a:gd name="T25" fmla="*/ 68 h 146"/>
                  <a:gd name="T26" fmla="*/ 112 w 152"/>
                  <a:gd name="T27" fmla="*/ 47 h 146"/>
                  <a:gd name="T28" fmla="*/ 120 w 152"/>
                  <a:gd name="T29" fmla="*/ 26 h 146"/>
                  <a:gd name="T30" fmla="*/ 129 w 152"/>
                  <a:gd name="T31" fmla="*/ 11 h 146"/>
                  <a:gd name="T32" fmla="*/ 135 w 152"/>
                  <a:gd name="T33" fmla="*/ 3 h 146"/>
                  <a:gd name="T34" fmla="*/ 142 w 152"/>
                  <a:gd name="T35" fmla="*/ 0 h 146"/>
                  <a:gd name="T36" fmla="*/ 150 w 152"/>
                  <a:gd name="T37" fmla="*/ 3 h 146"/>
                  <a:gd name="T38" fmla="*/ 152 w 152"/>
                  <a:gd name="T39" fmla="*/ 13 h 146"/>
                  <a:gd name="T40" fmla="*/ 148 w 152"/>
                  <a:gd name="T41" fmla="*/ 22 h 146"/>
                  <a:gd name="T42" fmla="*/ 141 w 152"/>
                  <a:gd name="T43" fmla="*/ 39 h 146"/>
                  <a:gd name="T44" fmla="*/ 125 w 152"/>
                  <a:gd name="T45" fmla="*/ 60 h 146"/>
                  <a:gd name="T46" fmla="*/ 110 w 152"/>
                  <a:gd name="T47" fmla="*/ 83 h 146"/>
                  <a:gd name="T48" fmla="*/ 93 w 152"/>
                  <a:gd name="T49" fmla="*/ 106 h 146"/>
                  <a:gd name="T50" fmla="*/ 78 w 152"/>
                  <a:gd name="T51" fmla="*/ 127 h 146"/>
                  <a:gd name="T52" fmla="*/ 64 w 152"/>
                  <a:gd name="T53" fmla="*/ 140 h 146"/>
                  <a:gd name="T54" fmla="*/ 57 w 152"/>
                  <a:gd name="T55" fmla="*/ 146 h 146"/>
                  <a:gd name="T56" fmla="*/ 49 w 152"/>
                  <a:gd name="T57" fmla="*/ 140 h 146"/>
                  <a:gd name="T58" fmla="*/ 44 w 152"/>
                  <a:gd name="T59" fmla="*/ 129 h 146"/>
                  <a:gd name="T60" fmla="*/ 36 w 152"/>
                  <a:gd name="T61" fmla="*/ 119 h 146"/>
                  <a:gd name="T62" fmla="*/ 28 w 152"/>
                  <a:gd name="T63" fmla="*/ 110 h 146"/>
                  <a:gd name="T64" fmla="*/ 23 w 152"/>
                  <a:gd name="T65" fmla="*/ 100 h 146"/>
                  <a:gd name="T66" fmla="*/ 15 w 152"/>
                  <a:gd name="T67" fmla="*/ 89 h 146"/>
                  <a:gd name="T68" fmla="*/ 9 w 152"/>
                  <a:gd name="T69" fmla="*/ 79 h 146"/>
                  <a:gd name="T70" fmla="*/ 4 w 152"/>
                  <a:gd name="T71" fmla="*/ 68 h 146"/>
                  <a:gd name="T72" fmla="*/ 0 w 152"/>
                  <a:gd name="T73" fmla="*/ 57 h 146"/>
                  <a:gd name="T74" fmla="*/ 4 w 152"/>
                  <a:gd name="T75" fmla="*/ 45 h 146"/>
                  <a:gd name="T76" fmla="*/ 13 w 152"/>
                  <a:gd name="T77" fmla="*/ 38 h 146"/>
                  <a:gd name="T78" fmla="*/ 23 w 152"/>
                  <a:gd name="T79" fmla="*/ 41 h 146"/>
                  <a:gd name="T80" fmla="*/ 28 w 152"/>
                  <a:gd name="T81"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6">
                    <a:moveTo>
                      <a:pt x="28" y="45"/>
                    </a:moveTo>
                    <a:lnTo>
                      <a:pt x="28" y="51"/>
                    </a:lnTo>
                    <a:lnTo>
                      <a:pt x="32" y="57"/>
                    </a:lnTo>
                    <a:lnTo>
                      <a:pt x="32" y="60"/>
                    </a:lnTo>
                    <a:lnTo>
                      <a:pt x="36" y="66"/>
                    </a:lnTo>
                    <a:lnTo>
                      <a:pt x="36" y="70"/>
                    </a:lnTo>
                    <a:lnTo>
                      <a:pt x="38" y="76"/>
                    </a:lnTo>
                    <a:lnTo>
                      <a:pt x="38" y="81"/>
                    </a:lnTo>
                    <a:lnTo>
                      <a:pt x="42" y="87"/>
                    </a:lnTo>
                    <a:lnTo>
                      <a:pt x="42" y="91"/>
                    </a:lnTo>
                    <a:lnTo>
                      <a:pt x="44" y="96"/>
                    </a:lnTo>
                    <a:lnTo>
                      <a:pt x="45" y="100"/>
                    </a:lnTo>
                    <a:lnTo>
                      <a:pt x="47" y="106"/>
                    </a:lnTo>
                    <a:lnTo>
                      <a:pt x="49" y="112"/>
                    </a:lnTo>
                    <a:lnTo>
                      <a:pt x="53" y="116"/>
                    </a:lnTo>
                    <a:lnTo>
                      <a:pt x="55" y="121"/>
                    </a:lnTo>
                    <a:lnTo>
                      <a:pt x="59" y="125"/>
                    </a:lnTo>
                    <a:lnTo>
                      <a:pt x="61" y="125"/>
                    </a:lnTo>
                    <a:lnTo>
                      <a:pt x="64" y="123"/>
                    </a:lnTo>
                    <a:lnTo>
                      <a:pt x="68" y="119"/>
                    </a:lnTo>
                    <a:lnTo>
                      <a:pt x="72" y="114"/>
                    </a:lnTo>
                    <a:lnTo>
                      <a:pt x="76" y="106"/>
                    </a:lnTo>
                    <a:lnTo>
                      <a:pt x="84" y="98"/>
                    </a:lnTo>
                    <a:lnTo>
                      <a:pt x="87" y="89"/>
                    </a:lnTo>
                    <a:lnTo>
                      <a:pt x="95" y="79"/>
                    </a:lnTo>
                    <a:lnTo>
                      <a:pt x="101" y="68"/>
                    </a:lnTo>
                    <a:lnTo>
                      <a:pt x="106" y="58"/>
                    </a:lnTo>
                    <a:lnTo>
                      <a:pt x="112" y="47"/>
                    </a:lnTo>
                    <a:lnTo>
                      <a:pt x="116" y="38"/>
                    </a:lnTo>
                    <a:lnTo>
                      <a:pt x="120" y="26"/>
                    </a:lnTo>
                    <a:lnTo>
                      <a:pt x="125" y="19"/>
                    </a:lnTo>
                    <a:lnTo>
                      <a:pt x="129" y="11"/>
                    </a:lnTo>
                    <a:lnTo>
                      <a:pt x="131" y="7"/>
                    </a:lnTo>
                    <a:lnTo>
                      <a:pt x="135" y="3"/>
                    </a:lnTo>
                    <a:lnTo>
                      <a:pt x="139" y="1"/>
                    </a:lnTo>
                    <a:lnTo>
                      <a:pt x="142" y="0"/>
                    </a:lnTo>
                    <a:lnTo>
                      <a:pt x="148" y="3"/>
                    </a:lnTo>
                    <a:lnTo>
                      <a:pt x="150" y="3"/>
                    </a:lnTo>
                    <a:lnTo>
                      <a:pt x="152" y="7"/>
                    </a:lnTo>
                    <a:lnTo>
                      <a:pt x="152" y="13"/>
                    </a:lnTo>
                    <a:lnTo>
                      <a:pt x="152" y="19"/>
                    </a:lnTo>
                    <a:lnTo>
                      <a:pt x="148" y="22"/>
                    </a:lnTo>
                    <a:lnTo>
                      <a:pt x="144" y="30"/>
                    </a:lnTo>
                    <a:lnTo>
                      <a:pt x="141" y="39"/>
                    </a:lnTo>
                    <a:lnTo>
                      <a:pt x="133" y="51"/>
                    </a:lnTo>
                    <a:lnTo>
                      <a:pt x="125" y="60"/>
                    </a:lnTo>
                    <a:lnTo>
                      <a:pt x="120" y="72"/>
                    </a:lnTo>
                    <a:lnTo>
                      <a:pt x="110" y="83"/>
                    </a:lnTo>
                    <a:lnTo>
                      <a:pt x="103" y="96"/>
                    </a:lnTo>
                    <a:lnTo>
                      <a:pt x="93" y="106"/>
                    </a:lnTo>
                    <a:lnTo>
                      <a:pt x="85" y="117"/>
                    </a:lnTo>
                    <a:lnTo>
                      <a:pt x="78" y="127"/>
                    </a:lnTo>
                    <a:lnTo>
                      <a:pt x="72" y="135"/>
                    </a:lnTo>
                    <a:lnTo>
                      <a:pt x="64" y="140"/>
                    </a:lnTo>
                    <a:lnTo>
                      <a:pt x="61" y="144"/>
                    </a:lnTo>
                    <a:lnTo>
                      <a:pt x="57" y="146"/>
                    </a:lnTo>
                    <a:lnTo>
                      <a:pt x="55" y="146"/>
                    </a:lnTo>
                    <a:lnTo>
                      <a:pt x="49" y="140"/>
                    </a:lnTo>
                    <a:lnTo>
                      <a:pt x="47" y="135"/>
                    </a:lnTo>
                    <a:lnTo>
                      <a:pt x="44" y="129"/>
                    </a:lnTo>
                    <a:lnTo>
                      <a:pt x="40" y="125"/>
                    </a:lnTo>
                    <a:lnTo>
                      <a:pt x="36" y="119"/>
                    </a:lnTo>
                    <a:lnTo>
                      <a:pt x="32" y="116"/>
                    </a:lnTo>
                    <a:lnTo>
                      <a:pt x="28" y="110"/>
                    </a:lnTo>
                    <a:lnTo>
                      <a:pt x="26" y="106"/>
                    </a:lnTo>
                    <a:lnTo>
                      <a:pt x="23" y="100"/>
                    </a:lnTo>
                    <a:lnTo>
                      <a:pt x="19" y="95"/>
                    </a:lnTo>
                    <a:lnTo>
                      <a:pt x="15" y="89"/>
                    </a:lnTo>
                    <a:lnTo>
                      <a:pt x="13" y="85"/>
                    </a:lnTo>
                    <a:lnTo>
                      <a:pt x="9" y="79"/>
                    </a:lnTo>
                    <a:lnTo>
                      <a:pt x="6" y="74"/>
                    </a:lnTo>
                    <a:lnTo>
                      <a:pt x="4" y="68"/>
                    </a:lnTo>
                    <a:lnTo>
                      <a:pt x="2" y="62"/>
                    </a:lnTo>
                    <a:lnTo>
                      <a:pt x="0" y="57"/>
                    </a:lnTo>
                    <a:lnTo>
                      <a:pt x="0" y="51"/>
                    </a:lnTo>
                    <a:lnTo>
                      <a:pt x="4" y="45"/>
                    </a:lnTo>
                    <a:lnTo>
                      <a:pt x="7" y="41"/>
                    </a:lnTo>
                    <a:lnTo>
                      <a:pt x="13" y="38"/>
                    </a:lnTo>
                    <a:lnTo>
                      <a:pt x="19" y="38"/>
                    </a:lnTo>
                    <a:lnTo>
                      <a:pt x="23" y="41"/>
                    </a:lnTo>
                    <a:lnTo>
                      <a:pt x="28" y="45"/>
                    </a:lnTo>
                    <a:lnTo>
                      <a:pt x="2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6" name="Freeform 168"/>
              <p:cNvSpPr>
                <a:spLocks/>
              </p:cNvSpPr>
              <p:nvPr/>
            </p:nvSpPr>
            <p:spPr bwMode="auto">
              <a:xfrm>
                <a:off x="2566" y="2396"/>
                <a:ext cx="81" cy="71"/>
              </a:xfrm>
              <a:custGeom>
                <a:avLst/>
                <a:gdLst>
                  <a:gd name="T0" fmla="*/ 38 w 162"/>
                  <a:gd name="T1" fmla="*/ 17 h 140"/>
                  <a:gd name="T2" fmla="*/ 42 w 162"/>
                  <a:gd name="T3" fmla="*/ 28 h 140"/>
                  <a:gd name="T4" fmla="*/ 44 w 162"/>
                  <a:gd name="T5" fmla="*/ 43 h 140"/>
                  <a:gd name="T6" fmla="*/ 48 w 162"/>
                  <a:gd name="T7" fmla="*/ 57 h 140"/>
                  <a:gd name="T8" fmla="*/ 50 w 162"/>
                  <a:gd name="T9" fmla="*/ 70 h 140"/>
                  <a:gd name="T10" fmla="*/ 53 w 162"/>
                  <a:gd name="T11" fmla="*/ 81 h 140"/>
                  <a:gd name="T12" fmla="*/ 55 w 162"/>
                  <a:gd name="T13" fmla="*/ 91 h 140"/>
                  <a:gd name="T14" fmla="*/ 57 w 162"/>
                  <a:gd name="T15" fmla="*/ 97 h 140"/>
                  <a:gd name="T16" fmla="*/ 65 w 162"/>
                  <a:gd name="T17" fmla="*/ 98 h 140"/>
                  <a:gd name="T18" fmla="*/ 80 w 162"/>
                  <a:gd name="T19" fmla="*/ 93 h 140"/>
                  <a:gd name="T20" fmla="*/ 93 w 162"/>
                  <a:gd name="T21" fmla="*/ 81 h 140"/>
                  <a:gd name="T22" fmla="*/ 107 w 162"/>
                  <a:gd name="T23" fmla="*/ 74 h 140"/>
                  <a:gd name="T24" fmla="*/ 118 w 162"/>
                  <a:gd name="T25" fmla="*/ 74 h 140"/>
                  <a:gd name="T26" fmla="*/ 126 w 162"/>
                  <a:gd name="T27" fmla="*/ 76 h 140"/>
                  <a:gd name="T28" fmla="*/ 131 w 162"/>
                  <a:gd name="T29" fmla="*/ 79 h 140"/>
                  <a:gd name="T30" fmla="*/ 137 w 162"/>
                  <a:gd name="T31" fmla="*/ 83 h 140"/>
                  <a:gd name="T32" fmla="*/ 149 w 162"/>
                  <a:gd name="T33" fmla="*/ 87 h 140"/>
                  <a:gd name="T34" fmla="*/ 156 w 162"/>
                  <a:gd name="T35" fmla="*/ 95 h 140"/>
                  <a:gd name="T36" fmla="*/ 160 w 162"/>
                  <a:gd name="T37" fmla="*/ 102 h 140"/>
                  <a:gd name="T38" fmla="*/ 160 w 162"/>
                  <a:gd name="T39" fmla="*/ 114 h 140"/>
                  <a:gd name="T40" fmla="*/ 158 w 162"/>
                  <a:gd name="T41" fmla="*/ 123 h 140"/>
                  <a:gd name="T42" fmla="*/ 152 w 162"/>
                  <a:gd name="T43" fmla="*/ 131 h 140"/>
                  <a:gd name="T44" fmla="*/ 143 w 162"/>
                  <a:gd name="T45" fmla="*/ 135 h 140"/>
                  <a:gd name="T46" fmla="*/ 133 w 162"/>
                  <a:gd name="T47" fmla="*/ 137 h 140"/>
                  <a:gd name="T48" fmla="*/ 124 w 162"/>
                  <a:gd name="T49" fmla="*/ 133 h 140"/>
                  <a:gd name="T50" fmla="*/ 120 w 162"/>
                  <a:gd name="T51" fmla="*/ 123 h 140"/>
                  <a:gd name="T52" fmla="*/ 116 w 162"/>
                  <a:gd name="T53" fmla="*/ 112 h 140"/>
                  <a:gd name="T54" fmla="*/ 112 w 162"/>
                  <a:gd name="T55" fmla="*/ 104 h 140"/>
                  <a:gd name="T56" fmla="*/ 105 w 162"/>
                  <a:gd name="T57" fmla="*/ 104 h 140"/>
                  <a:gd name="T58" fmla="*/ 95 w 162"/>
                  <a:gd name="T59" fmla="*/ 106 h 140"/>
                  <a:gd name="T60" fmla="*/ 84 w 162"/>
                  <a:gd name="T61" fmla="*/ 116 h 140"/>
                  <a:gd name="T62" fmla="*/ 69 w 162"/>
                  <a:gd name="T63" fmla="*/ 131 h 140"/>
                  <a:gd name="T64" fmla="*/ 53 w 162"/>
                  <a:gd name="T65" fmla="*/ 140 h 140"/>
                  <a:gd name="T66" fmla="*/ 42 w 162"/>
                  <a:gd name="T67" fmla="*/ 138 h 140"/>
                  <a:gd name="T68" fmla="*/ 36 w 162"/>
                  <a:gd name="T69" fmla="*/ 129 h 140"/>
                  <a:gd name="T70" fmla="*/ 29 w 162"/>
                  <a:gd name="T71" fmla="*/ 116 h 140"/>
                  <a:gd name="T72" fmla="*/ 23 w 162"/>
                  <a:gd name="T73" fmla="*/ 98 h 140"/>
                  <a:gd name="T74" fmla="*/ 17 w 162"/>
                  <a:gd name="T75" fmla="*/ 79 h 140"/>
                  <a:gd name="T76" fmla="*/ 13 w 162"/>
                  <a:gd name="T77" fmla="*/ 62 h 140"/>
                  <a:gd name="T78" fmla="*/ 8 w 162"/>
                  <a:gd name="T79" fmla="*/ 43 h 140"/>
                  <a:gd name="T80" fmla="*/ 6 w 162"/>
                  <a:gd name="T81" fmla="*/ 30 h 140"/>
                  <a:gd name="T82" fmla="*/ 2 w 162"/>
                  <a:gd name="T83" fmla="*/ 21 h 140"/>
                  <a:gd name="T84" fmla="*/ 0 w 162"/>
                  <a:gd name="T85" fmla="*/ 13 h 140"/>
                  <a:gd name="T86" fmla="*/ 8 w 162"/>
                  <a:gd name="T87" fmla="*/ 5 h 140"/>
                  <a:gd name="T88" fmla="*/ 19 w 162"/>
                  <a:gd name="T89" fmla="*/ 0 h 140"/>
                  <a:gd name="T90" fmla="*/ 29 w 162"/>
                  <a:gd name="T91" fmla="*/ 2 h 140"/>
                  <a:gd name="T92" fmla="*/ 36 w 162"/>
                  <a:gd name="T93" fmla="*/ 7 h 140"/>
                  <a:gd name="T94" fmla="*/ 38 w 162"/>
                  <a:gd name="T95"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140">
                    <a:moveTo>
                      <a:pt x="38" y="13"/>
                    </a:moveTo>
                    <a:lnTo>
                      <a:pt x="38" y="17"/>
                    </a:lnTo>
                    <a:lnTo>
                      <a:pt x="40" y="22"/>
                    </a:lnTo>
                    <a:lnTo>
                      <a:pt x="42" y="28"/>
                    </a:lnTo>
                    <a:lnTo>
                      <a:pt x="44" y="36"/>
                    </a:lnTo>
                    <a:lnTo>
                      <a:pt x="44" y="43"/>
                    </a:lnTo>
                    <a:lnTo>
                      <a:pt x="48" y="51"/>
                    </a:lnTo>
                    <a:lnTo>
                      <a:pt x="48" y="57"/>
                    </a:lnTo>
                    <a:lnTo>
                      <a:pt x="50" y="64"/>
                    </a:lnTo>
                    <a:lnTo>
                      <a:pt x="50" y="70"/>
                    </a:lnTo>
                    <a:lnTo>
                      <a:pt x="52" y="76"/>
                    </a:lnTo>
                    <a:lnTo>
                      <a:pt x="53" y="81"/>
                    </a:lnTo>
                    <a:lnTo>
                      <a:pt x="53" y="87"/>
                    </a:lnTo>
                    <a:lnTo>
                      <a:pt x="55" y="91"/>
                    </a:lnTo>
                    <a:lnTo>
                      <a:pt x="57" y="95"/>
                    </a:lnTo>
                    <a:lnTo>
                      <a:pt x="57" y="97"/>
                    </a:lnTo>
                    <a:lnTo>
                      <a:pt x="61" y="98"/>
                    </a:lnTo>
                    <a:lnTo>
                      <a:pt x="65" y="98"/>
                    </a:lnTo>
                    <a:lnTo>
                      <a:pt x="72" y="97"/>
                    </a:lnTo>
                    <a:lnTo>
                      <a:pt x="80" y="93"/>
                    </a:lnTo>
                    <a:lnTo>
                      <a:pt x="88" y="87"/>
                    </a:lnTo>
                    <a:lnTo>
                      <a:pt x="93" y="81"/>
                    </a:lnTo>
                    <a:lnTo>
                      <a:pt x="99" y="78"/>
                    </a:lnTo>
                    <a:lnTo>
                      <a:pt x="107" y="74"/>
                    </a:lnTo>
                    <a:lnTo>
                      <a:pt x="112" y="74"/>
                    </a:lnTo>
                    <a:lnTo>
                      <a:pt x="118" y="74"/>
                    </a:lnTo>
                    <a:lnTo>
                      <a:pt x="124" y="74"/>
                    </a:lnTo>
                    <a:lnTo>
                      <a:pt x="126" y="76"/>
                    </a:lnTo>
                    <a:lnTo>
                      <a:pt x="128" y="78"/>
                    </a:lnTo>
                    <a:lnTo>
                      <a:pt x="131" y="79"/>
                    </a:lnTo>
                    <a:lnTo>
                      <a:pt x="133" y="81"/>
                    </a:lnTo>
                    <a:lnTo>
                      <a:pt x="137" y="83"/>
                    </a:lnTo>
                    <a:lnTo>
                      <a:pt x="145" y="85"/>
                    </a:lnTo>
                    <a:lnTo>
                      <a:pt x="149" y="87"/>
                    </a:lnTo>
                    <a:lnTo>
                      <a:pt x="154" y="91"/>
                    </a:lnTo>
                    <a:lnTo>
                      <a:pt x="156" y="95"/>
                    </a:lnTo>
                    <a:lnTo>
                      <a:pt x="160" y="98"/>
                    </a:lnTo>
                    <a:lnTo>
                      <a:pt x="160" y="102"/>
                    </a:lnTo>
                    <a:lnTo>
                      <a:pt x="162" y="108"/>
                    </a:lnTo>
                    <a:lnTo>
                      <a:pt x="160" y="114"/>
                    </a:lnTo>
                    <a:lnTo>
                      <a:pt x="160" y="119"/>
                    </a:lnTo>
                    <a:lnTo>
                      <a:pt x="158" y="123"/>
                    </a:lnTo>
                    <a:lnTo>
                      <a:pt x="156" y="127"/>
                    </a:lnTo>
                    <a:lnTo>
                      <a:pt x="152" y="131"/>
                    </a:lnTo>
                    <a:lnTo>
                      <a:pt x="149" y="135"/>
                    </a:lnTo>
                    <a:lnTo>
                      <a:pt x="143" y="135"/>
                    </a:lnTo>
                    <a:lnTo>
                      <a:pt x="139" y="137"/>
                    </a:lnTo>
                    <a:lnTo>
                      <a:pt x="133" y="137"/>
                    </a:lnTo>
                    <a:lnTo>
                      <a:pt x="128" y="137"/>
                    </a:lnTo>
                    <a:lnTo>
                      <a:pt x="124" y="133"/>
                    </a:lnTo>
                    <a:lnTo>
                      <a:pt x="120" y="129"/>
                    </a:lnTo>
                    <a:lnTo>
                      <a:pt x="120" y="123"/>
                    </a:lnTo>
                    <a:lnTo>
                      <a:pt x="118" y="118"/>
                    </a:lnTo>
                    <a:lnTo>
                      <a:pt x="116" y="112"/>
                    </a:lnTo>
                    <a:lnTo>
                      <a:pt x="116" y="108"/>
                    </a:lnTo>
                    <a:lnTo>
                      <a:pt x="112" y="104"/>
                    </a:lnTo>
                    <a:lnTo>
                      <a:pt x="109" y="104"/>
                    </a:lnTo>
                    <a:lnTo>
                      <a:pt x="105" y="104"/>
                    </a:lnTo>
                    <a:lnTo>
                      <a:pt x="101" y="106"/>
                    </a:lnTo>
                    <a:lnTo>
                      <a:pt x="95" y="106"/>
                    </a:lnTo>
                    <a:lnTo>
                      <a:pt x="91" y="110"/>
                    </a:lnTo>
                    <a:lnTo>
                      <a:pt x="84" y="116"/>
                    </a:lnTo>
                    <a:lnTo>
                      <a:pt x="76" y="123"/>
                    </a:lnTo>
                    <a:lnTo>
                      <a:pt x="69" y="131"/>
                    </a:lnTo>
                    <a:lnTo>
                      <a:pt x="61" y="137"/>
                    </a:lnTo>
                    <a:lnTo>
                      <a:pt x="53" y="140"/>
                    </a:lnTo>
                    <a:lnTo>
                      <a:pt x="48" y="140"/>
                    </a:lnTo>
                    <a:lnTo>
                      <a:pt x="42" y="138"/>
                    </a:lnTo>
                    <a:lnTo>
                      <a:pt x="40" y="135"/>
                    </a:lnTo>
                    <a:lnTo>
                      <a:pt x="36" y="129"/>
                    </a:lnTo>
                    <a:lnTo>
                      <a:pt x="33" y="123"/>
                    </a:lnTo>
                    <a:lnTo>
                      <a:pt x="29" y="116"/>
                    </a:lnTo>
                    <a:lnTo>
                      <a:pt x="25" y="108"/>
                    </a:lnTo>
                    <a:lnTo>
                      <a:pt x="23" y="98"/>
                    </a:lnTo>
                    <a:lnTo>
                      <a:pt x="21" y="91"/>
                    </a:lnTo>
                    <a:lnTo>
                      <a:pt x="17" y="79"/>
                    </a:lnTo>
                    <a:lnTo>
                      <a:pt x="15" y="70"/>
                    </a:lnTo>
                    <a:lnTo>
                      <a:pt x="13" y="62"/>
                    </a:lnTo>
                    <a:lnTo>
                      <a:pt x="12" y="53"/>
                    </a:lnTo>
                    <a:lnTo>
                      <a:pt x="8" y="43"/>
                    </a:lnTo>
                    <a:lnTo>
                      <a:pt x="8" y="38"/>
                    </a:lnTo>
                    <a:lnTo>
                      <a:pt x="6" y="30"/>
                    </a:lnTo>
                    <a:lnTo>
                      <a:pt x="4" y="24"/>
                    </a:lnTo>
                    <a:lnTo>
                      <a:pt x="2" y="21"/>
                    </a:lnTo>
                    <a:lnTo>
                      <a:pt x="0" y="17"/>
                    </a:lnTo>
                    <a:lnTo>
                      <a:pt x="0" y="13"/>
                    </a:lnTo>
                    <a:lnTo>
                      <a:pt x="4" y="9"/>
                    </a:lnTo>
                    <a:lnTo>
                      <a:pt x="8" y="5"/>
                    </a:lnTo>
                    <a:lnTo>
                      <a:pt x="13" y="2"/>
                    </a:lnTo>
                    <a:lnTo>
                      <a:pt x="19" y="0"/>
                    </a:lnTo>
                    <a:lnTo>
                      <a:pt x="27" y="2"/>
                    </a:lnTo>
                    <a:lnTo>
                      <a:pt x="29" y="2"/>
                    </a:lnTo>
                    <a:lnTo>
                      <a:pt x="33" y="5"/>
                    </a:lnTo>
                    <a:lnTo>
                      <a:pt x="36" y="7"/>
                    </a:lnTo>
                    <a:lnTo>
                      <a:pt x="38" y="13"/>
                    </a:lnTo>
                    <a:lnTo>
                      <a:pt x="3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7" name="Freeform 169"/>
              <p:cNvSpPr>
                <a:spLocks/>
              </p:cNvSpPr>
              <p:nvPr/>
            </p:nvSpPr>
            <p:spPr bwMode="auto">
              <a:xfrm>
                <a:off x="2404" y="2341"/>
                <a:ext cx="62" cy="175"/>
              </a:xfrm>
              <a:custGeom>
                <a:avLst/>
                <a:gdLst>
                  <a:gd name="T0" fmla="*/ 122 w 123"/>
                  <a:gd name="T1" fmla="*/ 27 h 350"/>
                  <a:gd name="T2" fmla="*/ 114 w 123"/>
                  <a:gd name="T3" fmla="*/ 48 h 350"/>
                  <a:gd name="T4" fmla="*/ 108 w 123"/>
                  <a:gd name="T5" fmla="*/ 69 h 350"/>
                  <a:gd name="T6" fmla="*/ 104 w 123"/>
                  <a:gd name="T7" fmla="*/ 90 h 350"/>
                  <a:gd name="T8" fmla="*/ 101 w 123"/>
                  <a:gd name="T9" fmla="*/ 113 h 350"/>
                  <a:gd name="T10" fmla="*/ 99 w 123"/>
                  <a:gd name="T11" fmla="*/ 132 h 350"/>
                  <a:gd name="T12" fmla="*/ 99 w 123"/>
                  <a:gd name="T13" fmla="*/ 154 h 350"/>
                  <a:gd name="T14" fmla="*/ 95 w 123"/>
                  <a:gd name="T15" fmla="*/ 173 h 350"/>
                  <a:gd name="T16" fmla="*/ 95 w 123"/>
                  <a:gd name="T17" fmla="*/ 194 h 350"/>
                  <a:gd name="T18" fmla="*/ 91 w 123"/>
                  <a:gd name="T19" fmla="*/ 213 h 350"/>
                  <a:gd name="T20" fmla="*/ 89 w 123"/>
                  <a:gd name="T21" fmla="*/ 232 h 350"/>
                  <a:gd name="T22" fmla="*/ 85 w 123"/>
                  <a:gd name="T23" fmla="*/ 251 h 350"/>
                  <a:gd name="T24" fmla="*/ 80 w 123"/>
                  <a:gd name="T25" fmla="*/ 270 h 350"/>
                  <a:gd name="T26" fmla="*/ 72 w 123"/>
                  <a:gd name="T27" fmla="*/ 287 h 350"/>
                  <a:gd name="T28" fmla="*/ 63 w 123"/>
                  <a:gd name="T29" fmla="*/ 306 h 350"/>
                  <a:gd name="T30" fmla="*/ 51 w 123"/>
                  <a:gd name="T31" fmla="*/ 324 h 350"/>
                  <a:gd name="T32" fmla="*/ 36 w 123"/>
                  <a:gd name="T33" fmla="*/ 341 h 350"/>
                  <a:gd name="T34" fmla="*/ 32 w 123"/>
                  <a:gd name="T35" fmla="*/ 345 h 350"/>
                  <a:gd name="T36" fmla="*/ 28 w 123"/>
                  <a:gd name="T37" fmla="*/ 346 h 350"/>
                  <a:gd name="T38" fmla="*/ 23 w 123"/>
                  <a:gd name="T39" fmla="*/ 348 h 350"/>
                  <a:gd name="T40" fmla="*/ 19 w 123"/>
                  <a:gd name="T41" fmla="*/ 350 h 350"/>
                  <a:gd name="T42" fmla="*/ 15 w 123"/>
                  <a:gd name="T43" fmla="*/ 348 h 350"/>
                  <a:gd name="T44" fmla="*/ 11 w 123"/>
                  <a:gd name="T45" fmla="*/ 348 h 350"/>
                  <a:gd name="T46" fmla="*/ 7 w 123"/>
                  <a:gd name="T47" fmla="*/ 346 h 350"/>
                  <a:gd name="T48" fmla="*/ 5 w 123"/>
                  <a:gd name="T49" fmla="*/ 345 h 350"/>
                  <a:gd name="T50" fmla="*/ 0 w 123"/>
                  <a:gd name="T51" fmla="*/ 337 h 350"/>
                  <a:gd name="T52" fmla="*/ 0 w 123"/>
                  <a:gd name="T53" fmla="*/ 331 h 350"/>
                  <a:gd name="T54" fmla="*/ 0 w 123"/>
                  <a:gd name="T55" fmla="*/ 327 h 350"/>
                  <a:gd name="T56" fmla="*/ 2 w 123"/>
                  <a:gd name="T57" fmla="*/ 322 h 350"/>
                  <a:gd name="T58" fmla="*/ 4 w 123"/>
                  <a:gd name="T59" fmla="*/ 318 h 350"/>
                  <a:gd name="T60" fmla="*/ 7 w 123"/>
                  <a:gd name="T61" fmla="*/ 314 h 350"/>
                  <a:gd name="T62" fmla="*/ 23 w 123"/>
                  <a:gd name="T63" fmla="*/ 297 h 350"/>
                  <a:gd name="T64" fmla="*/ 34 w 123"/>
                  <a:gd name="T65" fmla="*/ 282 h 350"/>
                  <a:gd name="T66" fmla="*/ 45 w 123"/>
                  <a:gd name="T67" fmla="*/ 265 h 350"/>
                  <a:gd name="T68" fmla="*/ 55 w 123"/>
                  <a:gd name="T69" fmla="*/ 246 h 350"/>
                  <a:gd name="T70" fmla="*/ 63 w 123"/>
                  <a:gd name="T71" fmla="*/ 229 h 350"/>
                  <a:gd name="T72" fmla="*/ 68 w 123"/>
                  <a:gd name="T73" fmla="*/ 209 h 350"/>
                  <a:gd name="T74" fmla="*/ 74 w 123"/>
                  <a:gd name="T75" fmla="*/ 190 h 350"/>
                  <a:gd name="T76" fmla="*/ 80 w 123"/>
                  <a:gd name="T77" fmla="*/ 173 h 350"/>
                  <a:gd name="T78" fmla="*/ 83 w 123"/>
                  <a:gd name="T79" fmla="*/ 152 h 350"/>
                  <a:gd name="T80" fmla="*/ 85 w 123"/>
                  <a:gd name="T81" fmla="*/ 132 h 350"/>
                  <a:gd name="T82" fmla="*/ 87 w 123"/>
                  <a:gd name="T83" fmla="*/ 113 h 350"/>
                  <a:gd name="T84" fmla="*/ 91 w 123"/>
                  <a:gd name="T85" fmla="*/ 93 h 350"/>
                  <a:gd name="T86" fmla="*/ 93 w 123"/>
                  <a:gd name="T87" fmla="*/ 73 h 350"/>
                  <a:gd name="T88" fmla="*/ 95 w 123"/>
                  <a:gd name="T89" fmla="*/ 54 h 350"/>
                  <a:gd name="T90" fmla="*/ 97 w 123"/>
                  <a:gd name="T91" fmla="*/ 33 h 350"/>
                  <a:gd name="T92" fmla="*/ 101 w 123"/>
                  <a:gd name="T93" fmla="*/ 14 h 350"/>
                  <a:gd name="T94" fmla="*/ 101 w 123"/>
                  <a:gd name="T95" fmla="*/ 8 h 350"/>
                  <a:gd name="T96" fmla="*/ 104 w 123"/>
                  <a:gd name="T97" fmla="*/ 6 h 350"/>
                  <a:gd name="T98" fmla="*/ 106 w 123"/>
                  <a:gd name="T99" fmla="*/ 2 h 350"/>
                  <a:gd name="T100" fmla="*/ 108 w 123"/>
                  <a:gd name="T101" fmla="*/ 2 h 350"/>
                  <a:gd name="T102" fmla="*/ 112 w 123"/>
                  <a:gd name="T103" fmla="*/ 0 h 350"/>
                  <a:gd name="T104" fmla="*/ 118 w 123"/>
                  <a:gd name="T105" fmla="*/ 2 h 350"/>
                  <a:gd name="T106" fmla="*/ 120 w 123"/>
                  <a:gd name="T107" fmla="*/ 6 h 350"/>
                  <a:gd name="T108" fmla="*/ 123 w 123"/>
                  <a:gd name="T109" fmla="*/ 12 h 350"/>
                  <a:gd name="T110" fmla="*/ 123 w 123"/>
                  <a:gd name="T111" fmla="*/ 14 h 350"/>
                  <a:gd name="T112" fmla="*/ 123 w 123"/>
                  <a:gd name="T113" fmla="*/ 17 h 350"/>
                  <a:gd name="T114" fmla="*/ 122 w 123"/>
                  <a:gd name="T115" fmla="*/ 23 h 350"/>
                  <a:gd name="T116" fmla="*/ 122 w 123"/>
                  <a:gd name="T117" fmla="*/ 27 h 350"/>
                  <a:gd name="T118" fmla="*/ 122 w 123"/>
                  <a:gd name="T119" fmla="*/ 2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350">
                    <a:moveTo>
                      <a:pt x="122" y="27"/>
                    </a:moveTo>
                    <a:lnTo>
                      <a:pt x="114" y="48"/>
                    </a:lnTo>
                    <a:lnTo>
                      <a:pt x="108" y="69"/>
                    </a:lnTo>
                    <a:lnTo>
                      <a:pt x="104" y="90"/>
                    </a:lnTo>
                    <a:lnTo>
                      <a:pt x="101" y="113"/>
                    </a:lnTo>
                    <a:lnTo>
                      <a:pt x="99" y="132"/>
                    </a:lnTo>
                    <a:lnTo>
                      <a:pt x="99" y="154"/>
                    </a:lnTo>
                    <a:lnTo>
                      <a:pt x="95" y="173"/>
                    </a:lnTo>
                    <a:lnTo>
                      <a:pt x="95" y="194"/>
                    </a:lnTo>
                    <a:lnTo>
                      <a:pt x="91" y="213"/>
                    </a:lnTo>
                    <a:lnTo>
                      <a:pt x="89" y="232"/>
                    </a:lnTo>
                    <a:lnTo>
                      <a:pt x="85" y="251"/>
                    </a:lnTo>
                    <a:lnTo>
                      <a:pt x="80" y="270"/>
                    </a:lnTo>
                    <a:lnTo>
                      <a:pt x="72" y="287"/>
                    </a:lnTo>
                    <a:lnTo>
                      <a:pt x="63" y="306"/>
                    </a:lnTo>
                    <a:lnTo>
                      <a:pt x="51" y="324"/>
                    </a:lnTo>
                    <a:lnTo>
                      <a:pt x="36" y="341"/>
                    </a:lnTo>
                    <a:lnTo>
                      <a:pt x="32" y="345"/>
                    </a:lnTo>
                    <a:lnTo>
                      <a:pt x="28" y="346"/>
                    </a:lnTo>
                    <a:lnTo>
                      <a:pt x="23" y="348"/>
                    </a:lnTo>
                    <a:lnTo>
                      <a:pt x="19" y="350"/>
                    </a:lnTo>
                    <a:lnTo>
                      <a:pt x="15" y="348"/>
                    </a:lnTo>
                    <a:lnTo>
                      <a:pt x="11" y="348"/>
                    </a:lnTo>
                    <a:lnTo>
                      <a:pt x="7" y="346"/>
                    </a:lnTo>
                    <a:lnTo>
                      <a:pt x="5" y="345"/>
                    </a:lnTo>
                    <a:lnTo>
                      <a:pt x="0" y="337"/>
                    </a:lnTo>
                    <a:lnTo>
                      <a:pt x="0" y="331"/>
                    </a:lnTo>
                    <a:lnTo>
                      <a:pt x="0" y="327"/>
                    </a:lnTo>
                    <a:lnTo>
                      <a:pt x="2" y="322"/>
                    </a:lnTo>
                    <a:lnTo>
                      <a:pt x="4" y="318"/>
                    </a:lnTo>
                    <a:lnTo>
                      <a:pt x="7" y="314"/>
                    </a:lnTo>
                    <a:lnTo>
                      <a:pt x="23" y="297"/>
                    </a:lnTo>
                    <a:lnTo>
                      <a:pt x="34" y="282"/>
                    </a:lnTo>
                    <a:lnTo>
                      <a:pt x="45" y="265"/>
                    </a:lnTo>
                    <a:lnTo>
                      <a:pt x="55" y="246"/>
                    </a:lnTo>
                    <a:lnTo>
                      <a:pt x="63" y="229"/>
                    </a:lnTo>
                    <a:lnTo>
                      <a:pt x="68" y="209"/>
                    </a:lnTo>
                    <a:lnTo>
                      <a:pt x="74" y="190"/>
                    </a:lnTo>
                    <a:lnTo>
                      <a:pt x="80" y="173"/>
                    </a:lnTo>
                    <a:lnTo>
                      <a:pt x="83" y="152"/>
                    </a:lnTo>
                    <a:lnTo>
                      <a:pt x="85" y="132"/>
                    </a:lnTo>
                    <a:lnTo>
                      <a:pt x="87" y="113"/>
                    </a:lnTo>
                    <a:lnTo>
                      <a:pt x="91" y="93"/>
                    </a:lnTo>
                    <a:lnTo>
                      <a:pt x="93" y="73"/>
                    </a:lnTo>
                    <a:lnTo>
                      <a:pt x="95" y="54"/>
                    </a:lnTo>
                    <a:lnTo>
                      <a:pt x="97" y="33"/>
                    </a:lnTo>
                    <a:lnTo>
                      <a:pt x="101" y="14"/>
                    </a:lnTo>
                    <a:lnTo>
                      <a:pt x="101" y="8"/>
                    </a:lnTo>
                    <a:lnTo>
                      <a:pt x="104" y="6"/>
                    </a:lnTo>
                    <a:lnTo>
                      <a:pt x="106" y="2"/>
                    </a:lnTo>
                    <a:lnTo>
                      <a:pt x="108" y="2"/>
                    </a:lnTo>
                    <a:lnTo>
                      <a:pt x="112" y="0"/>
                    </a:lnTo>
                    <a:lnTo>
                      <a:pt x="118" y="2"/>
                    </a:lnTo>
                    <a:lnTo>
                      <a:pt x="120" y="6"/>
                    </a:lnTo>
                    <a:lnTo>
                      <a:pt x="123" y="12"/>
                    </a:lnTo>
                    <a:lnTo>
                      <a:pt x="123" y="14"/>
                    </a:lnTo>
                    <a:lnTo>
                      <a:pt x="123" y="17"/>
                    </a:lnTo>
                    <a:lnTo>
                      <a:pt x="122" y="23"/>
                    </a:lnTo>
                    <a:lnTo>
                      <a:pt x="122" y="27"/>
                    </a:lnTo>
                    <a:lnTo>
                      <a:pt x="1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8" name="Freeform 170"/>
              <p:cNvSpPr>
                <a:spLocks/>
              </p:cNvSpPr>
              <p:nvPr/>
            </p:nvSpPr>
            <p:spPr bwMode="auto">
              <a:xfrm>
                <a:off x="2405" y="2503"/>
                <a:ext cx="243" cy="71"/>
              </a:xfrm>
              <a:custGeom>
                <a:avLst/>
                <a:gdLst>
                  <a:gd name="T0" fmla="*/ 11 w 485"/>
                  <a:gd name="T1" fmla="*/ 0 h 142"/>
                  <a:gd name="T2" fmla="*/ 41 w 485"/>
                  <a:gd name="T3" fmla="*/ 0 h 142"/>
                  <a:gd name="T4" fmla="*/ 74 w 485"/>
                  <a:gd name="T5" fmla="*/ 0 h 142"/>
                  <a:gd name="T6" fmla="*/ 104 w 485"/>
                  <a:gd name="T7" fmla="*/ 2 h 142"/>
                  <a:gd name="T8" fmla="*/ 133 w 485"/>
                  <a:gd name="T9" fmla="*/ 3 h 142"/>
                  <a:gd name="T10" fmla="*/ 161 w 485"/>
                  <a:gd name="T11" fmla="*/ 5 h 142"/>
                  <a:gd name="T12" fmla="*/ 190 w 485"/>
                  <a:gd name="T13" fmla="*/ 7 h 142"/>
                  <a:gd name="T14" fmla="*/ 217 w 485"/>
                  <a:gd name="T15" fmla="*/ 11 h 142"/>
                  <a:gd name="T16" fmla="*/ 243 w 485"/>
                  <a:gd name="T17" fmla="*/ 17 h 142"/>
                  <a:gd name="T18" fmla="*/ 270 w 485"/>
                  <a:gd name="T19" fmla="*/ 21 h 142"/>
                  <a:gd name="T20" fmla="*/ 296 w 485"/>
                  <a:gd name="T21" fmla="*/ 28 h 142"/>
                  <a:gd name="T22" fmla="*/ 321 w 485"/>
                  <a:gd name="T23" fmla="*/ 36 h 142"/>
                  <a:gd name="T24" fmla="*/ 350 w 485"/>
                  <a:gd name="T25" fmla="*/ 43 h 142"/>
                  <a:gd name="T26" fmla="*/ 378 w 485"/>
                  <a:gd name="T27" fmla="*/ 53 h 142"/>
                  <a:gd name="T28" fmla="*/ 407 w 485"/>
                  <a:gd name="T29" fmla="*/ 64 h 142"/>
                  <a:gd name="T30" fmla="*/ 435 w 485"/>
                  <a:gd name="T31" fmla="*/ 78 h 142"/>
                  <a:gd name="T32" fmla="*/ 466 w 485"/>
                  <a:gd name="T33" fmla="*/ 93 h 142"/>
                  <a:gd name="T34" fmla="*/ 470 w 485"/>
                  <a:gd name="T35" fmla="*/ 95 h 142"/>
                  <a:gd name="T36" fmla="*/ 473 w 485"/>
                  <a:gd name="T37" fmla="*/ 100 h 142"/>
                  <a:gd name="T38" fmla="*/ 477 w 485"/>
                  <a:gd name="T39" fmla="*/ 104 h 142"/>
                  <a:gd name="T40" fmla="*/ 481 w 485"/>
                  <a:gd name="T41" fmla="*/ 110 h 142"/>
                  <a:gd name="T42" fmla="*/ 483 w 485"/>
                  <a:gd name="T43" fmla="*/ 114 h 142"/>
                  <a:gd name="T44" fmla="*/ 483 w 485"/>
                  <a:gd name="T45" fmla="*/ 118 h 142"/>
                  <a:gd name="T46" fmla="*/ 483 w 485"/>
                  <a:gd name="T47" fmla="*/ 123 h 142"/>
                  <a:gd name="T48" fmla="*/ 485 w 485"/>
                  <a:gd name="T49" fmla="*/ 127 h 142"/>
                  <a:gd name="T50" fmla="*/ 481 w 485"/>
                  <a:gd name="T51" fmla="*/ 131 h 142"/>
                  <a:gd name="T52" fmla="*/ 481 w 485"/>
                  <a:gd name="T53" fmla="*/ 135 h 142"/>
                  <a:gd name="T54" fmla="*/ 477 w 485"/>
                  <a:gd name="T55" fmla="*/ 138 h 142"/>
                  <a:gd name="T56" fmla="*/ 473 w 485"/>
                  <a:gd name="T57" fmla="*/ 140 h 142"/>
                  <a:gd name="T58" fmla="*/ 470 w 485"/>
                  <a:gd name="T59" fmla="*/ 142 h 142"/>
                  <a:gd name="T60" fmla="*/ 466 w 485"/>
                  <a:gd name="T61" fmla="*/ 142 h 142"/>
                  <a:gd name="T62" fmla="*/ 460 w 485"/>
                  <a:gd name="T63" fmla="*/ 142 h 142"/>
                  <a:gd name="T64" fmla="*/ 454 w 485"/>
                  <a:gd name="T65" fmla="*/ 140 h 142"/>
                  <a:gd name="T66" fmla="*/ 426 w 485"/>
                  <a:gd name="T67" fmla="*/ 125 h 142"/>
                  <a:gd name="T68" fmla="*/ 397 w 485"/>
                  <a:gd name="T69" fmla="*/ 112 h 142"/>
                  <a:gd name="T70" fmla="*/ 371 w 485"/>
                  <a:gd name="T71" fmla="*/ 98 h 142"/>
                  <a:gd name="T72" fmla="*/ 342 w 485"/>
                  <a:gd name="T73" fmla="*/ 89 h 142"/>
                  <a:gd name="T74" fmla="*/ 315 w 485"/>
                  <a:gd name="T75" fmla="*/ 78 h 142"/>
                  <a:gd name="T76" fmla="*/ 289 w 485"/>
                  <a:gd name="T77" fmla="*/ 68 h 142"/>
                  <a:gd name="T78" fmla="*/ 264 w 485"/>
                  <a:gd name="T79" fmla="*/ 59 h 142"/>
                  <a:gd name="T80" fmla="*/ 237 w 485"/>
                  <a:gd name="T81" fmla="*/ 51 h 142"/>
                  <a:gd name="T82" fmla="*/ 213 w 485"/>
                  <a:gd name="T83" fmla="*/ 43 h 142"/>
                  <a:gd name="T84" fmla="*/ 186 w 485"/>
                  <a:gd name="T85" fmla="*/ 38 h 142"/>
                  <a:gd name="T86" fmla="*/ 158 w 485"/>
                  <a:gd name="T87" fmla="*/ 32 h 142"/>
                  <a:gd name="T88" fmla="*/ 131 w 485"/>
                  <a:gd name="T89" fmla="*/ 28 h 142"/>
                  <a:gd name="T90" fmla="*/ 102 w 485"/>
                  <a:gd name="T91" fmla="*/ 24 h 142"/>
                  <a:gd name="T92" fmla="*/ 72 w 485"/>
                  <a:gd name="T93" fmla="*/ 22 h 142"/>
                  <a:gd name="T94" fmla="*/ 41 w 485"/>
                  <a:gd name="T95" fmla="*/ 21 h 142"/>
                  <a:gd name="T96" fmla="*/ 11 w 485"/>
                  <a:gd name="T97" fmla="*/ 21 h 142"/>
                  <a:gd name="T98" fmla="*/ 5 w 485"/>
                  <a:gd name="T99" fmla="*/ 21 h 142"/>
                  <a:gd name="T100" fmla="*/ 2 w 485"/>
                  <a:gd name="T101" fmla="*/ 17 h 142"/>
                  <a:gd name="T102" fmla="*/ 0 w 485"/>
                  <a:gd name="T103" fmla="*/ 13 h 142"/>
                  <a:gd name="T104" fmla="*/ 0 w 485"/>
                  <a:gd name="T105" fmla="*/ 11 h 142"/>
                  <a:gd name="T106" fmla="*/ 0 w 485"/>
                  <a:gd name="T107" fmla="*/ 5 h 142"/>
                  <a:gd name="T108" fmla="*/ 2 w 485"/>
                  <a:gd name="T109" fmla="*/ 3 h 142"/>
                  <a:gd name="T110" fmla="*/ 5 w 485"/>
                  <a:gd name="T111" fmla="*/ 0 h 142"/>
                  <a:gd name="T112" fmla="*/ 11 w 485"/>
                  <a:gd name="T113" fmla="*/ 0 h 142"/>
                  <a:gd name="T114" fmla="*/ 11 w 485"/>
                  <a:gd name="T11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5" h="142">
                    <a:moveTo>
                      <a:pt x="11" y="0"/>
                    </a:moveTo>
                    <a:lnTo>
                      <a:pt x="41" y="0"/>
                    </a:lnTo>
                    <a:lnTo>
                      <a:pt x="74" y="0"/>
                    </a:lnTo>
                    <a:lnTo>
                      <a:pt x="104" y="2"/>
                    </a:lnTo>
                    <a:lnTo>
                      <a:pt x="133" y="3"/>
                    </a:lnTo>
                    <a:lnTo>
                      <a:pt x="161" y="5"/>
                    </a:lnTo>
                    <a:lnTo>
                      <a:pt x="190" y="7"/>
                    </a:lnTo>
                    <a:lnTo>
                      <a:pt x="217" y="11"/>
                    </a:lnTo>
                    <a:lnTo>
                      <a:pt x="243" y="17"/>
                    </a:lnTo>
                    <a:lnTo>
                      <a:pt x="270" y="21"/>
                    </a:lnTo>
                    <a:lnTo>
                      <a:pt x="296" y="28"/>
                    </a:lnTo>
                    <a:lnTo>
                      <a:pt x="321" y="36"/>
                    </a:lnTo>
                    <a:lnTo>
                      <a:pt x="350" y="43"/>
                    </a:lnTo>
                    <a:lnTo>
                      <a:pt x="378" y="53"/>
                    </a:lnTo>
                    <a:lnTo>
                      <a:pt x="407" y="64"/>
                    </a:lnTo>
                    <a:lnTo>
                      <a:pt x="435" y="78"/>
                    </a:lnTo>
                    <a:lnTo>
                      <a:pt x="466" y="93"/>
                    </a:lnTo>
                    <a:lnTo>
                      <a:pt x="470" y="95"/>
                    </a:lnTo>
                    <a:lnTo>
                      <a:pt x="473" y="100"/>
                    </a:lnTo>
                    <a:lnTo>
                      <a:pt x="477" y="104"/>
                    </a:lnTo>
                    <a:lnTo>
                      <a:pt x="481" y="110"/>
                    </a:lnTo>
                    <a:lnTo>
                      <a:pt x="483" y="114"/>
                    </a:lnTo>
                    <a:lnTo>
                      <a:pt x="483" y="118"/>
                    </a:lnTo>
                    <a:lnTo>
                      <a:pt x="483" y="123"/>
                    </a:lnTo>
                    <a:lnTo>
                      <a:pt x="485" y="127"/>
                    </a:lnTo>
                    <a:lnTo>
                      <a:pt x="481" y="131"/>
                    </a:lnTo>
                    <a:lnTo>
                      <a:pt x="481" y="135"/>
                    </a:lnTo>
                    <a:lnTo>
                      <a:pt x="477" y="138"/>
                    </a:lnTo>
                    <a:lnTo>
                      <a:pt x="473" y="140"/>
                    </a:lnTo>
                    <a:lnTo>
                      <a:pt x="470" y="142"/>
                    </a:lnTo>
                    <a:lnTo>
                      <a:pt x="466" y="142"/>
                    </a:lnTo>
                    <a:lnTo>
                      <a:pt x="460" y="142"/>
                    </a:lnTo>
                    <a:lnTo>
                      <a:pt x="454" y="140"/>
                    </a:lnTo>
                    <a:lnTo>
                      <a:pt x="426" y="125"/>
                    </a:lnTo>
                    <a:lnTo>
                      <a:pt x="397" y="112"/>
                    </a:lnTo>
                    <a:lnTo>
                      <a:pt x="371" y="98"/>
                    </a:lnTo>
                    <a:lnTo>
                      <a:pt x="342" y="89"/>
                    </a:lnTo>
                    <a:lnTo>
                      <a:pt x="315" y="78"/>
                    </a:lnTo>
                    <a:lnTo>
                      <a:pt x="289" y="68"/>
                    </a:lnTo>
                    <a:lnTo>
                      <a:pt x="264" y="59"/>
                    </a:lnTo>
                    <a:lnTo>
                      <a:pt x="237" y="51"/>
                    </a:lnTo>
                    <a:lnTo>
                      <a:pt x="213" y="43"/>
                    </a:lnTo>
                    <a:lnTo>
                      <a:pt x="186" y="38"/>
                    </a:lnTo>
                    <a:lnTo>
                      <a:pt x="158" y="32"/>
                    </a:lnTo>
                    <a:lnTo>
                      <a:pt x="131" y="28"/>
                    </a:lnTo>
                    <a:lnTo>
                      <a:pt x="102" y="24"/>
                    </a:lnTo>
                    <a:lnTo>
                      <a:pt x="72" y="22"/>
                    </a:lnTo>
                    <a:lnTo>
                      <a:pt x="41" y="21"/>
                    </a:lnTo>
                    <a:lnTo>
                      <a:pt x="11" y="21"/>
                    </a:lnTo>
                    <a:lnTo>
                      <a:pt x="5" y="21"/>
                    </a:lnTo>
                    <a:lnTo>
                      <a:pt x="2" y="17"/>
                    </a:lnTo>
                    <a:lnTo>
                      <a:pt x="0" y="13"/>
                    </a:lnTo>
                    <a:lnTo>
                      <a:pt x="0" y="11"/>
                    </a:lnTo>
                    <a:lnTo>
                      <a:pt x="0" y="5"/>
                    </a:lnTo>
                    <a:lnTo>
                      <a:pt x="2" y="3"/>
                    </a:lnTo>
                    <a:lnTo>
                      <a:pt x="5" y="0"/>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9" name="Freeform 171"/>
              <p:cNvSpPr>
                <a:spLocks/>
              </p:cNvSpPr>
              <p:nvPr/>
            </p:nvSpPr>
            <p:spPr bwMode="auto">
              <a:xfrm>
                <a:off x="2605" y="2281"/>
                <a:ext cx="50" cy="97"/>
              </a:xfrm>
              <a:custGeom>
                <a:avLst/>
                <a:gdLst>
                  <a:gd name="T0" fmla="*/ 86 w 99"/>
                  <a:gd name="T1" fmla="*/ 35 h 194"/>
                  <a:gd name="T2" fmla="*/ 76 w 99"/>
                  <a:gd name="T3" fmla="*/ 37 h 194"/>
                  <a:gd name="T4" fmla="*/ 69 w 99"/>
                  <a:gd name="T5" fmla="*/ 40 h 194"/>
                  <a:gd name="T6" fmla="*/ 61 w 99"/>
                  <a:gd name="T7" fmla="*/ 46 h 194"/>
                  <a:gd name="T8" fmla="*/ 55 w 99"/>
                  <a:gd name="T9" fmla="*/ 54 h 194"/>
                  <a:gd name="T10" fmla="*/ 48 w 99"/>
                  <a:gd name="T11" fmla="*/ 63 h 194"/>
                  <a:gd name="T12" fmla="*/ 44 w 99"/>
                  <a:gd name="T13" fmla="*/ 71 h 194"/>
                  <a:gd name="T14" fmla="*/ 38 w 99"/>
                  <a:gd name="T15" fmla="*/ 82 h 194"/>
                  <a:gd name="T16" fmla="*/ 36 w 99"/>
                  <a:gd name="T17" fmla="*/ 92 h 194"/>
                  <a:gd name="T18" fmla="*/ 33 w 99"/>
                  <a:gd name="T19" fmla="*/ 103 h 194"/>
                  <a:gd name="T20" fmla="*/ 31 w 99"/>
                  <a:gd name="T21" fmla="*/ 115 h 194"/>
                  <a:gd name="T22" fmla="*/ 29 w 99"/>
                  <a:gd name="T23" fmla="*/ 126 h 194"/>
                  <a:gd name="T24" fmla="*/ 29 w 99"/>
                  <a:gd name="T25" fmla="*/ 136 h 194"/>
                  <a:gd name="T26" fmla="*/ 29 w 99"/>
                  <a:gd name="T27" fmla="*/ 147 h 194"/>
                  <a:gd name="T28" fmla="*/ 31 w 99"/>
                  <a:gd name="T29" fmla="*/ 156 h 194"/>
                  <a:gd name="T30" fmla="*/ 33 w 99"/>
                  <a:gd name="T31" fmla="*/ 166 h 194"/>
                  <a:gd name="T32" fmla="*/ 34 w 99"/>
                  <a:gd name="T33" fmla="*/ 175 h 194"/>
                  <a:gd name="T34" fmla="*/ 36 w 99"/>
                  <a:gd name="T35" fmla="*/ 179 h 194"/>
                  <a:gd name="T36" fmla="*/ 36 w 99"/>
                  <a:gd name="T37" fmla="*/ 183 h 194"/>
                  <a:gd name="T38" fmla="*/ 36 w 99"/>
                  <a:gd name="T39" fmla="*/ 187 h 194"/>
                  <a:gd name="T40" fmla="*/ 36 w 99"/>
                  <a:gd name="T41" fmla="*/ 189 h 194"/>
                  <a:gd name="T42" fmla="*/ 34 w 99"/>
                  <a:gd name="T43" fmla="*/ 193 h 194"/>
                  <a:gd name="T44" fmla="*/ 31 w 99"/>
                  <a:gd name="T45" fmla="*/ 194 h 194"/>
                  <a:gd name="T46" fmla="*/ 25 w 99"/>
                  <a:gd name="T47" fmla="*/ 194 h 194"/>
                  <a:gd name="T48" fmla="*/ 19 w 99"/>
                  <a:gd name="T49" fmla="*/ 193 h 194"/>
                  <a:gd name="T50" fmla="*/ 17 w 99"/>
                  <a:gd name="T51" fmla="*/ 189 h 194"/>
                  <a:gd name="T52" fmla="*/ 15 w 99"/>
                  <a:gd name="T53" fmla="*/ 187 h 194"/>
                  <a:gd name="T54" fmla="*/ 12 w 99"/>
                  <a:gd name="T55" fmla="*/ 183 h 194"/>
                  <a:gd name="T56" fmla="*/ 12 w 99"/>
                  <a:gd name="T57" fmla="*/ 179 h 194"/>
                  <a:gd name="T58" fmla="*/ 6 w 99"/>
                  <a:gd name="T59" fmla="*/ 166 h 194"/>
                  <a:gd name="T60" fmla="*/ 4 w 99"/>
                  <a:gd name="T61" fmla="*/ 153 h 194"/>
                  <a:gd name="T62" fmla="*/ 0 w 99"/>
                  <a:gd name="T63" fmla="*/ 137 h 194"/>
                  <a:gd name="T64" fmla="*/ 0 w 99"/>
                  <a:gd name="T65" fmla="*/ 124 h 194"/>
                  <a:gd name="T66" fmla="*/ 0 w 99"/>
                  <a:gd name="T67" fmla="*/ 111 h 194"/>
                  <a:gd name="T68" fmla="*/ 2 w 99"/>
                  <a:gd name="T69" fmla="*/ 96 h 194"/>
                  <a:gd name="T70" fmla="*/ 4 w 99"/>
                  <a:gd name="T71" fmla="*/ 82 h 194"/>
                  <a:gd name="T72" fmla="*/ 8 w 99"/>
                  <a:gd name="T73" fmla="*/ 71 h 194"/>
                  <a:gd name="T74" fmla="*/ 12 w 99"/>
                  <a:gd name="T75" fmla="*/ 58 h 194"/>
                  <a:gd name="T76" fmla="*/ 19 w 99"/>
                  <a:gd name="T77" fmla="*/ 46 h 194"/>
                  <a:gd name="T78" fmla="*/ 25 w 99"/>
                  <a:gd name="T79" fmla="*/ 35 h 194"/>
                  <a:gd name="T80" fmla="*/ 34 w 99"/>
                  <a:gd name="T81" fmla="*/ 25 h 194"/>
                  <a:gd name="T82" fmla="*/ 42 w 99"/>
                  <a:gd name="T83" fmla="*/ 16 h 194"/>
                  <a:gd name="T84" fmla="*/ 53 w 99"/>
                  <a:gd name="T85" fmla="*/ 10 h 194"/>
                  <a:gd name="T86" fmla="*/ 63 w 99"/>
                  <a:gd name="T87" fmla="*/ 4 h 194"/>
                  <a:gd name="T88" fmla="*/ 78 w 99"/>
                  <a:gd name="T89" fmla="*/ 0 h 194"/>
                  <a:gd name="T90" fmla="*/ 86 w 99"/>
                  <a:gd name="T91" fmla="*/ 0 h 194"/>
                  <a:gd name="T92" fmla="*/ 91 w 99"/>
                  <a:gd name="T93" fmla="*/ 2 h 194"/>
                  <a:gd name="T94" fmla="*/ 95 w 99"/>
                  <a:gd name="T95" fmla="*/ 8 h 194"/>
                  <a:gd name="T96" fmla="*/ 99 w 99"/>
                  <a:gd name="T97" fmla="*/ 14 h 194"/>
                  <a:gd name="T98" fmla="*/ 99 w 99"/>
                  <a:gd name="T99" fmla="*/ 19 h 194"/>
                  <a:gd name="T100" fmla="*/ 97 w 99"/>
                  <a:gd name="T101" fmla="*/ 27 h 194"/>
                  <a:gd name="T102" fmla="*/ 93 w 99"/>
                  <a:gd name="T103" fmla="*/ 29 h 194"/>
                  <a:gd name="T104" fmla="*/ 91 w 99"/>
                  <a:gd name="T105" fmla="*/ 31 h 194"/>
                  <a:gd name="T106" fmla="*/ 88 w 99"/>
                  <a:gd name="T107" fmla="*/ 33 h 194"/>
                  <a:gd name="T108" fmla="*/ 86 w 99"/>
                  <a:gd name="T109" fmla="*/ 35 h 194"/>
                  <a:gd name="T110" fmla="*/ 86 w 99"/>
                  <a:gd name="T11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94">
                    <a:moveTo>
                      <a:pt x="86" y="35"/>
                    </a:moveTo>
                    <a:lnTo>
                      <a:pt x="76" y="37"/>
                    </a:lnTo>
                    <a:lnTo>
                      <a:pt x="69" y="40"/>
                    </a:lnTo>
                    <a:lnTo>
                      <a:pt x="61" y="46"/>
                    </a:lnTo>
                    <a:lnTo>
                      <a:pt x="55" y="54"/>
                    </a:lnTo>
                    <a:lnTo>
                      <a:pt x="48" y="63"/>
                    </a:lnTo>
                    <a:lnTo>
                      <a:pt x="44" y="71"/>
                    </a:lnTo>
                    <a:lnTo>
                      <a:pt x="38" y="82"/>
                    </a:lnTo>
                    <a:lnTo>
                      <a:pt x="36" y="92"/>
                    </a:lnTo>
                    <a:lnTo>
                      <a:pt x="33" y="103"/>
                    </a:lnTo>
                    <a:lnTo>
                      <a:pt x="31" y="115"/>
                    </a:lnTo>
                    <a:lnTo>
                      <a:pt x="29" y="126"/>
                    </a:lnTo>
                    <a:lnTo>
                      <a:pt x="29" y="136"/>
                    </a:lnTo>
                    <a:lnTo>
                      <a:pt x="29" y="147"/>
                    </a:lnTo>
                    <a:lnTo>
                      <a:pt x="31" y="156"/>
                    </a:lnTo>
                    <a:lnTo>
                      <a:pt x="33" y="166"/>
                    </a:lnTo>
                    <a:lnTo>
                      <a:pt x="34" y="175"/>
                    </a:lnTo>
                    <a:lnTo>
                      <a:pt x="36" y="179"/>
                    </a:lnTo>
                    <a:lnTo>
                      <a:pt x="36" y="183"/>
                    </a:lnTo>
                    <a:lnTo>
                      <a:pt x="36" y="187"/>
                    </a:lnTo>
                    <a:lnTo>
                      <a:pt x="36" y="189"/>
                    </a:lnTo>
                    <a:lnTo>
                      <a:pt x="34" y="193"/>
                    </a:lnTo>
                    <a:lnTo>
                      <a:pt x="31" y="194"/>
                    </a:lnTo>
                    <a:lnTo>
                      <a:pt x="25" y="194"/>
                    </a:lnTo>
                    <a:lnTo>
                      <a:pt x="19" y="193"/>
                    </a:lnTo>
                    <a:lnTo>
                      <a:pt x="17" y="189"/>
                    </a:lnTo>
                    <a:lnTo>
                      <a:pt x="15" y="187"/>
                    </a:lnTo>
                    <a:lnTo>
                      <a:pt x="12" y="183"/>
                    </a:lnTo>
                    <a:lnTo>
                      <a:pt x="12" y="179"/>
                    </a:lnTo>
                    <a:lnTo>
                      <a:pt x="6" y="166"/>
                    </a:lnTo>
                    <a:lnTo>
                      <a:pt x="4" y="153"/>
                    </a:lnTo>
                    <a:lnTo>
                      <a:pt x="0" y="137"/>
                    </a:lnTo>
                    <a:lnTo>
                      <a:pt x="0" y="124"/>
                    </a:lnTo>
                    <a:lnTo>
                      <a:pt x="0" y="111"/>
                    </a:lnTo>
                    <a:lnTo>
                      <a:pt x="2" y="96"/>
                    </a:lnTo>
                    <a:lnTo>
                      <a:pt x="4" y="82"/>
                    </a:lnTo>
                    <a:lnTo>
                      <a:pt x="8" y="71"/>
                    </a:lnTo>
                    <a:lnTo>
                      <a:pt x="12" y="58"/>
                    </a:lnTo>
                    <a:lnTo>
                      <a:pt x="19" y="46"/>
                    </a:lnTo>
                    <a:lnTo>
                      <a:pt x="25" y="35"/>
                    </a:lnTo>
                    <a:lnTo>
                      <a:pt x="34" y="25"/>
                    </a:lnTo>
                    <a:lnTo>
                      <a:pt x="42" y="16"/>
                    </a:lnTo>
                    <a:lnTo>
                      <a:pt x="53" y="10"/>
                    </a:lnTo>
                    <a:lnTo>
                      <a:pt x="63" y="4"/>
                    </a:lnTo>
                    <a:lnTo>
                      <a:pt x="78" y="0"/>
                    </a:lnTo>
                    <a:lnTo>
                      <a:pt x="86" y="0"/>
                    </a:lnTo>
                    <a:lnTo>
                      <a:pt x="91" y="2"/>
                    </a:lnTo>
                    <a:lnTo>
                      <a:pt x="95" y="8"/>
                    </a:lnTo>
                    <a:lnTo>
                      <a:pt x="99" y="14"/>
                    </a:lnTo>
                    <a:lnTo>
                      <a:pt x="99" y="19"/>
                    </a:lnTo>
                    <a:lnTo>
                      <a:pt x="97" y="27"/>
                    </a:lnTo>
                    <a:lnTo>
                      <a:pt x="93" y="29"/>
                    </a:lnTo>
                    <a:lnTo>
                      <a:pt x="91" y="31"/>
                    </a:lnTo>
                    <a:lnTo>
                      <a:pt x="88" y="33"/>
                    </a:lnTo>
                    <a:lnTo>
                      <a:pt x="86" y="35"/>
                    </a:lnTo>
                    <a:lnTo>
                      <a:pt x="8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0" name="Freeform 172"/>
              <p:cNvSpPr>
                <a:spLocks/>
              </p:cNvSpPr>
              <p:nvPr/>
            </p:nvSpPr>
            <p:spPr bwMode="auto">
              <a:xfrm>
                <a:off x="2466" y="2272"/>
                <a:ext cx="53" cy="94"/>
              </a:xfrm>
              <a:custGeom>
                <a:avLst/>
                <a:gdLst>
                  <a:gd name="T0" fmla="*/ 84 w 105"/>
                  <a:gd name="T1" fmla="*/ 31 h 189"/>
                  <a:gd name="T2" fmla="*/ 75 w 105"/>
                  <a:gd name="T3" fmla="*/ 31 h 189"/>
                  <a:gd name="T4" fmla="*/ 63 w 105"/>
                  <a:gd name="T5" fmla="*/ 35 h 189"/>
                  <a:gd name="T6" fmla="*/ 50 w 105"/>
                  <a:gd name="T7" fmla="*/ 42 h 189"/>
                  <a:gd name="T8" fmla="*/ 42 w 105"/>
                  <a:gd name="T9" fmla="*/ 50 h 189"/>
                  <a:gd name="T10" fmla="*/ 38 w 105"/>
                  <a:gd name="T11" fmla="*/ 58 h 189"/>
                  <a:gd name="T12" fmla="*/ 33 w 105"/>
                  <a:gd name="T13" fmla="*/ 69 h 189"/>
                  <a:gd name="T14" fmla="*/ 31 w 105"/>
                  <a:gd name="T15" fmla="*/ 82 h 189"/>
                  <a:gd name="T16" fmla="*/ 27 w 105"/>
                  <a:gd name="T17" fmla="*/ 96 h 189"/>
                  <a:gd name="T18" fmla="*/ 27 w 105"/>
                  <a:gd name="T19" fmla="*/ 109 h 189"/>
                  <a:gd name="T20" fmla="*/ 27 w 105"/>
                  <a:gd name="T21" fmla="*/ 122 h 189"/>
                  <a:gd name="T22" fmla="*/ 27 w 105"/>
                  <a:gd name="T23" fmla="*/ 137 h 189"/>
                  <a:gd name="T24" fmla="*/ 27 w 105"/>
                  <a:gd name="T25" fmla="*/ 151 h 189"/>
                  <a:gd name="T26" fmla="*/ 29 w 105"/>
                  <a:gd name="T27" fmla="*/ 166 h 189"/>
                  <a:gd name="T28" fmla="*/ 27 w 105"/>
                  <a:gd name="T29" fmla="*/ 181 h 189"/>
                  <a:gd name="T30" fmla="*/ 19 w 105"/>
                  <a:gd name="T31" fmla="*/ 187 h 189"/>
                  <a:gd name="T32" fmla="*/ 12 w 105"/>
                  <a:gd name="T33" fmla="*/ 187 h 189"/>
                  <a:gd name="T34" fmla="*/ 4 w 105"/>
                  <a:gd name="T35" fmla="*/ 181 h 189"/>
                  <a:gd name="T36" fmla="*/ 2 w 105"/>
                  <a:gd name="T37" fmla="*/ 166 h 189"/>
                  <a:gd name="T38" fmla="*/ 2 w 105"/>
                  <a:gd name="T39" fmla="*/ 149 h 189"/>
                  <a:gd name="T40" fmla="*/ 0 w 105"/>
                  <a:gd name="T41" fmla="*/ 134 h 189"/>
                  <a:gd name="T42" fmla="*/ 0 w 105"/>
                  <a:gd name="T43" fmla="*/ 118 h 189"/>
                  <a:gd name="T44" fmla="*/ 0 w 105"/>
                  <a:gd name="T45" fmla="*/ 105 h 189"/>
                  <a:gd name="T46" fmla="*/ 0 w 105"/>
                  <a:gd name="T47" fmla="*/ 90 h 189"/>
                  <a:gd name="T48" fmla="*/ 4 w 105"/>
                  <a:gd name="T49" fmla="*/ 75 h 189"/>
                  <a:gd name="T50" fmla="*/ 8 w 105"/>
                  <a:gd name="T51" fmla="*/ 59 h 189"/>
                  <a:gd name="T52" fmla="*/ 14 w 105"/>
                  <a:gd name="T53" fmla="*/ 46 h 189"/>
                  <a:gd name="T54" fmla="*/ 19 w 105"/>
                  <a:gd name="T55" fmla="*/ 35 h 189"/>
                  <a:gd name="T56" fmla="*/ 27 w 105"/>
                  <a:gd name="T57" fmla="*/ 23 h 189"/>
                  <a:gd name="T58" fmla="*/ 37 w 105"/>
                  <a:gd name="T59" fmla="*/ 16 h 189"/>
                  <a:gd name="T60" fmla="*/ 46 w 105"/>
                  <a:gd name="T61" fmla="*/ 10 h 189"/>
                  <a:gd name="T62" fmla="*/ 56 w 105"/>
                  <a:gd name="T63" fmla="*/ 4 h 189"/>
                  <a:gd name="T64" fmla="*/ 69 w 105"/>
                  <a:gd name="T65" fmla="*/ 2 h 189"/>
                  <a:gd name="T66" fmla="*/ 82 w 105"/>
                  <a:gd name="T67" fmla="*/ 0 h 189"/>
                  <a:gd name="T68" fmla="*/ 96 w 105"/>
                  <a:gd name="T69" fmla="*/ 2 h 189"/>
                  <a:gd name="T70" fmla="*/ 103 w 105"/>
                  <a:gd name="T71" fmla="*/ 10 h 189"/>
                  <a:gd name="T72" fmla="*/ 103 w 105"/>
                  <a:gd name="T73" fmla="*/ 21 h 189"/>
                  <a:gd name="T74" fmla="*/ 96 w 105"/>
                  <a:gd name="T75" fmla="*/ 29 h 189"/>
                  <a:gd name="T76" fmla="*/ 88 w 105"/>
                  <a:gd name="T77" fmla="*/ 3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89">
                    <a:moveTo>
                      <a:pt x="88" y="31"/>
                    </a:moveTo>
                    <a:lnTo>
                      <a:pt x="84" y="31"/>
                    </a:lnTo>
                    <a:lnTo>
                      <a:pt x="80" y="31"/>
                    </a:lnTo>
                    <a:lnTo>
                      <a:pt x="75" y="31"/>
                    </a:lnTo>
                    <a:lnTo>
                      <a:pt x="71" y="31"/>
                    </a:lnTo>
                    <a:lnTo>
                      <a:pt x="63" y="35"/>
                    </a:lnTo>
                    <a:lnTo>
                      <a:pt x="57" y="38"/>
                    </a:lnTo>
                    <a:lnTo>
                      <a:pt x="50" y="42"/>
                    </a:lnTo>
                    <a:lnTo>
                      <a:pt x="44" y="46"/>
                    </a:lnTo>
                    <a:lnTo>
                      <a:pt x="42" y="50"/>
                    </a:lnTo>
                    <a:lnTo>
                      <a:pt x="40" y="54"/>
                    </a:lnTo>
                    <a:lnTo>
                      <a:pt x="38" y="58"/>
                    </a:lnTo>
                    <a:lnTo>
                      <a:pt x="37" y="61"/>
                    </a:lnTo>
                    <a:lnTo>
                      <a:pt x="33" y="69"/>
                    </a:lnTo>
                    <a:lnTo>
                      <a:pt x="31" y="75"/>
                    </a:lnTo>
                    <a:lnTo>
                      <a:pt x="31" y="82"/>
                    </a:lnTo>
                    <a:lnTo>
                      <a:pt x="29" y="90"/>
                    </a:lnTo>
                    <a:lnTo>
                      <a:pt x="27" y="96"/>
                    </a:lnTo>
                    <a:lnTo>
                      <a:pt x="27" y="103"/>
                    </a:lnTo>
                    <a:lnTo>
                      <a:pt x="27" y="109"/>
                    </a:lnTo>
                    <a:lnTo>
                      <a:pt x="27" y="116"/>
                    </a:lnTo>
                    <a:lnTo>
                      <a:pt x="27" y="122"/>
                    </a:lnTo>
                    <a:lnTo>
                      <a:pt x="27" y="130"/>
                    </a:lnTo>
                    <a:lnTo>
                      <a:pt x="27" y="137"/>
                    </a:lnTo>
                    <a:lnTo>
                      <a:pt x="27" y="145"/>
                    </a:lnTo>
                    <a:lnTo>
                      <a:pt x="27" y="151"/>
                    </a:lnTo>
                    <a:lnTo>
                      <a:pt x="29" y="160"/>
                    </a:lnTo>
                    <a:lnTo>
                      <a:pt x="29" y="166"/>
                    </a:lnTo>
                    <a:lnTo>
                      <a:pt x="29" y="175"/>
                    </a:lnTo>
                    <a:lnTo>
                      <a:pt x="27" y="181"/>
                    </a:lnTo>
                    <a:lnTo>
                      <a:pt x="25" y="185"/>
                    </a:lnTo>
                    <a:lnTo>
                      <a:pt x="19" y="187"/>
                    </a:lnTo>
                    <a:lnTo>
                      <a:pt x="16" y="189"/>
                    </a:lnTo>
                    <a:lnTo>
                      <a:pt x="12" y="187"/>
                    </a:lnTo>
                    <a:lnTo>
                      <a:pt x="8" y="185"/>
                    </a:lnTo>
                    <a:lnTo>
                      <a:pt x="4" y="181"/>
                    </a:lnTo>
                    <a:lnTo>
                      <a:pt x="4" y="175"/>
                    </a:lnTo>
                    <a:lnTo>
                      <a:pt x="2" y="166"/>
                    </a:lnTo>
                    <a:lnTo>
                      <a:pt x="2" y="158"/>
                    </a:lnTo>
                    <a:lnTo>
                      <a:pt x="2" y="149"/>
                    </a:lnTo>
                    <a:lnTo>
                      <a:pt x="2" y="141"/>
                    </a:lnTo>
                    <a:lnTo>
                      <a:pt x="0" y="134"/>
                    </a:lnTo>
                    <a:lnTo>
                      <a:pt x="0" y="126"/>
                    </a:lnTo>
                    <a:lnTo>
                      <a:pt x="0" y="118"/>
                    </a:lnTo>
                    <a:lnTo>
                      <a:pt x="0" y="111"/>
                    </a:lnTo>
                    <a:lnTo>
                      <a:pt x="0" y="105"/>
                    </a:lnTo>
                    <a:lnTo>
                      <a:pt x="0" y="97"/>
                    </a:lnTo>
                    <a:lnTo>
                      <a:pt x="0" y="90"/>
                    </a:lnTo>
                    <a:lnTo>
                      <a:pt x="2" y="82"/>
                    </a:lnTo>
                    <a:lnTo>
                      <a:pt x="4" y="75"/>
                    </a:lnTo>
                    <a:lnTo>
                      <a:pt x="6" y="67"/>
                    </a:lnTo>
                    <a:lnTo>
                      <a:pt x="8" y="59"/>
                    </a:lnTo>
                    <a:lnTo>
                      <a:pt x="12" y="52"/>
                    </a:lnTo>
                    <a:lnTo>
                      <a:pt x="14" y="46"/>
                    </a:lnTo>
                    <a:lnTo>
                      <a:pt x="16" y="38"/>
                    </a:lnTo>
                    <a:lnTo>
                      <a:pt x="19" y="35"/>
                    </a:lnTo>
                    <a:lnTo>
                      <a:pt x="23" y="29"/>
                    </a:lnTo>
                    <a:lnTo>
                      <a:pt x="27" y="23"/>
                    </a:lnTo>
                    <a:lnTo>
                      <a:pt x="31" y="19"/>
                    </a:lnTo>
                    <a:lnTo>
                      <a:pt x="37" y="16"/>
                    </a:lnTo>
                    <a:lnTo>
                      <a:pt x="40" y="14"/>
                    </a:lnTo>
                    <a:lnTo>
                      <a:pt x="46" y="10"/>
                    </a:lnTo>
                    <a:lnTo>
                      <a:pt x="52" y="8"/>
                    </a:lnTo>
                    <a:lnTo>
                      <a:pt x="56" y="4"/>
                    </a:lnTo>
                    <a:lnTo>
                      <a:pt x="63" y="4"/>
                    </a:lnTo>
                    <a:lnTo>
                      <a:pt x="69" y="2"/>
                    </a:lnTo>
                    <a:lnTo>
                      <a:pt x="75" y="0"/>
                    </a:lnTo>
                    <a:lnTo>
                      <a:pt x="82" y="0"/>
                    </a:lnTo>
                    <a:lnTo>
                      <a:pt x="88" y="0"/>
                    </a:lnTo>
                    <a:lnTo>
                      <a:pt x="96" y="2"/>
                    </a:lnTo>
                    <a:lnTo>
                      <a:pt x="99" y="4"/>
                    </a:lnTo>
                    <a:lnTo>
                      <a:pt x="103" y="10"/>
                    </a:lnTo>
                    <a:lnTo>
                      <a:pt x="105" y="16"/>
                    </a:lnTo>
                    <a:lnTo>
                      <a:pt x="103" y="21"/>
                    </a:lnTo>
                    <a:lnTo>
                      <a:pt x="99" y="25"/>
                    </a:lnTo>
                    <a:lnTo>
                      <a:pt x="96" y="29"/>
                    </a:lnTo>
                    <a:lnTo>
                      <a:pt x="88" y="31"/>
                    </a:lnTo>
                    <a:lnTo>
                      <a:pt x="8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1" name="Freeform 173"/>
              <p:cNvSpPr>
                <a:spLocks/>
              </p:cNvSpPr>
              <p:nvPr/>
            </p:nvSpPr>
            <p:spPr bwMode="auto">
              <a:xfrm>
                <a:off x="2363" y="2534"/>
                <a:ext cx="398" cy="106"/>
              </a:xfrm>
              <a:custGeom>
                <a:avLst/>
                <a:gdLst>
                  <a:gd name="T0" fmla="*/ 13 w 795"/>
                  <a:gd name="T1" fmla="*/ 0 h 211"/>
                  <a:gd name="T2" fmla="*/ 61 w 795"/>
                  <a:gd name="T3" fmla="*/ 0 h 211"/>
                  <a:gd name="T4" fmla="*/ 110 w 795"/>
                  <a:gd name="T5" fmla="*/ 2 h 211"/>
                  <a:gd name="T6" fmla="*/ 158 w 795"/>
                  <a:gd name="T7" fmla="*/ 6 h 211"/>
                  <a:gd name="T8" fmla="*/ 205 w 795"/>
                  <a:gd name="T9" fmla="*/ 14 h 211"/>
                  <a:gd name="T10" fmla="*/ 253 w 795"/>
                  <a:gd name="T11" fmla="*/ 19 h 211"/>
                  <a:gd name="T12" fmla="*/ 301 w 795"/>
                  <a:gd name="T13" fmla="*/ 27 h 211"/>
                  <a:gd name="T14" fmla="*/ 348 w 795"/>
                  <a:gd name="T15" fmla="*/ 36 h 211"/>
                  <a:gd name="T16" fmla="*/ 396 w 795"/>
                  <a:gd name="T17" fmla="*/ 48 h 211"/>
                  <a:gd name="T18" fmla="*/ 445 w 795"/>
                  <a:gd name="T19" fmla="*/ 57 h 211"/>
                  <a:gd name="T20" fmla="*/ 493 w 795"/>
                  <a:gd name="T21" fmla="*/ 71 h 211"/>
                  <a:gd name="T22" fmla="*/ 538 w 795"/>
                  <a:gd name="T23" fmla="*/ 84 h 211"/>
                  <a:gd name="T24" fmla="*/ 586 w 795"/>
                  <a:gd name="T25" fmla="*/ 99 h 211"/>
                  <a:gd name="T26" fmla="*/ 633 w 795"/>
                  <a:gd name="T27" fmla="*/ 114 h 211"/>
                  <a:gd name="T28" fmla="*/ 681 w 795"/>
                  <a:gd name="T29" fmla="*/ 133 h 211"/>
                  <a:gd name="T30" fmla="*/ 730 w 795"/>
                  <a:gd name="T31" fmla="*/ 149 h 211"/>
                  <a:gd name="T32" fmla="*/ 780 w 795"/>
                  <a:gd name="T33" fmla="*/ 166 h 211"/>
                  <a:gd name="T34" fmla="*/ 784 w 795"/>
                  <a:gd name="T35" fmla="*/ 168 h 211"/>
                  <a:gd name="T36" fmla="*/ 789 w 795"/>
                  <a:gd name="T37" fmla="*/ 172 h 211"/>
                  <a:gd name="T38" fmla="*/ 791 w 795"/>
                  <a:gd name="T39" fmla="*/ 173 h 211"/>
                  <a:gd name="T40" fmla="*/ 793 w 795"/>
                  <a:gd name="T41" fmla="*/ 177 h 211"/>
                  <a:gd name="T42" fmla="*/ 795 w 795"/>
                  <a:gd name="T43" fmla="*/ 181 h 211"/>
                  <a:gd name="T44" fmla="*/ 795 w 795"/>
                  <a:gd name="T45" fmla="*/ 187 h 211"/>
                  <a:gd name="T46" fmla="*/ 795 w 795"/>
                  <a:gd name="T47" fmla="*/ 191 h 211"/>
                  <a:gd name="T48" fmla="*/ 795 w 795"/>
                  <a:gd name="T49" fmla="*/ 194 h 211"/>
                  <a:gd name="T50" fmla="*/ 791 w 795"/>
                  <a:gd name="T51" fmla="*/ 202 h 211"/>
                  <a:gd name="T52" fmla="*/ 786 w 795"/>
                  <a:gd name="T53" fmla="*/ 208 h 211"/>
                  <a:gd name="T54" fmla="*/ 780 w 795"/>
                  <a:gd name="T55" fmla="*/ 210 h 211"/>
                  <a:gd name="T56" fmla="*/ 776 w 795"/>
                  <a:gd name="T57" fmla="*/ 211 h 211"/>
                  <a:gd name="T58" fmla="*/ 772 w 795"/>
                  <a:gd name="T59" fmla="*/ 211 h 211"/>
                  <a:gd name="T60" fmla="*/ 767 w 795"/>
                  <a:gd name="T61" fmla="*/ 211 h 211"/>
                  <a:gd name="T62" fmla="*/ 721 w 795"/>
                  <a:gd name="T63" fmla="*/ 194 h 211"/>
                  <a:gd name="T64" fmla="*/ 675 w 795"/>
                  <a:gd name="T65" fmla="*/ 181 h 211"/>
                  <a:gd name="T66" fmla="*/ 628 w 795"/>
                  <a:gd name="T67" fmla="*/ 164 h 211"/>
                  <a:gd name="T68" fmla="*/ 582 w 795"/>
                  <a:gd name="T69" fmla="*/ 149 h 211"/>
                  <a:gd name="T70" fmla="*/ 533 w 795"/>
                  <a:gd name="T71" fmla="*/ 133 h 211"/>
                  <a:gd name="T72" fmla="*/ 485 w 795"/>
                  <a:gd name="T73" fmla="*/ 116 h 211"/>
                  <a:gd name="T74" fmla="*/ 438 w 795"/>
                  <a:gd name="T75" fmla="*/ 101 h 211"/>
                  <a:gd name="T76" fmla="*/ 388 w 795"/>
                  <a:gd name="T77" fmla="*/ 86 h 211"/>
                  <a:gd name="T78" fmla="*/ 339 w 795"/>
                  <a:gd name="T79" fmla="*/ 73 h 211"/>
                  <a:gd name="T80" fmla="*/ 291 w 795"/>
                  <a:gd name="T81" fmla="*/ 61 h 211"/>
                  <a:gd name="T82" fmla="*/ 243 w 795"/>
                  <a:gd name="T83" fmla="*/ 50 h 211"/>
                  <a:gd name="T84" fmla="*/ 196 w 795"/>
                  <a:gd name="T85" fmla="*/ 42 h 211"/>
                  <a:gd name="T86" fmla="*/ 148 w 795"/>
                  <a:gd name="T87" fmla="*/ 33 h 211"/>
                  <a:gd name="T88" fmla="*/ 103 w 795"/>
                  <a:gd name="T89" fmla="*/ 29 h 211"/>
                  <a:gd name="T90" fmla="*/ 55 w 795"/>
                  <a:gd name="T91" fmla="*/ 25 h 211"/>
                  <a:gd name="T92" fmla="*/ 11 w 795"/>
                  <a:gd name="T93" fmla="*/ 23 h 211"/>
                  <a:gd name="T94" fmla="*/ 6 w 795"/>
                  <a:gd name="T95" fmla="*/ 21 h 211"/>
                  <a:gd name="T96" fmla="*/ 4 w 795"/>
                  <a:gd name="T97" fmla="*/ 19 h 211"/>
                  <a:gd name="T98" fmla="*/ 0 w 795"/>
                  <a:gd name="T99" fmla="*/ 16 h 211"/>
                  <a:gd name="T100" fmla="*/ 0 w 795"/>
                  <a:gd name="T101" fmla="*/ 12 h 211"/>
                  <a:gd name="T102" fmla="*/ 2 w 795"/>
                  <a:gd name="T103" fmla="*/ 6 h 211"/>
                  <a:gd name="T104" fmla="*/ 4 w 795"/>
                  <a:gd name="T105" fmla="*/ 2 h 211"/>
                  <a:gd name="T106" fmla="*/ 8 w 795"/>
                  <a:gd name="T107" fmla="*/ 0 h 211"/>
                  <a:gd name="T108" fmla="*/ 13 w 795"/>
                  <a:gd name="T109" fmla="*/ 0 h 211"/>
                  <a:gd name="T110" fmla="*/ 13 w 795"/>
                  <a:gd name="T11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 h="211">
                    <a:moveTo>
                      <a:pt x="13" y="0"/>
                    </a:moveTo>
                    <a:lnTo>
                      <a:pt x="61" y="0"/>
                    </a:lnTo>
                    <a:lnTo>
                      <a:pt x="110" y="2"/>
                    </a:lnTo>
                    <a:lnTo>
                      <a:pt x="158" y="6"/>
                    </a:lnTo>
                    <a:lnTo>
                      <a:pt x="205" y="14"/>
                    </a:lnTo>
                    <a:lnTo>
                      <a:pt x="253" y="19"/>
                    </a:lnTo>
                    <a:lnTo>
                      <a:pt x="301" y="27"/>
                    </a:lnTo>
                    <a:lnTo>
                      <a:pt x="348" y="36"/>
                    </a:lnTo>
                    <a:lnTo>
                      <a:pt x="396" y="48"/>
                    </a:lnTo>
                    <a:lnTo>
                      <a:pt x="445" y="57"/>
                    </a:lnTo>
                    <a:lnTo>
                      <a:pt x="493" y="71"/>
                    </a:lnTo>
                    <a:lnTo>
                      <a:pt x="538" y="84"/>
                    </a:lnTo>
                    <a:lnTo>
                      <a:pt x="586" y="99"/>
                    </a:lnTo>
                    <a:lnTo>
                      <a:pt x="633" y="114"/>
                    </a:lnTo>
                    <a:lnTo>
                      <a:pt x="681" y="133"/>
                    </a:lnTo>
                    <a:lnTo>
                      <a:pt x="730" y="149"/>
                    </a:lnTo>
                    <a:lnTo>
                      <a:pt x="780" y="166"/>
                    </a:lnTo>
                    <a:lnTo>
                      <a:pt x="784" y="168"/>
                    </a:lnTo>
                    <a:lnTo>
                      <a:pt x="789" y="172"/>
                    </a:lnTo>
                    <a:lnTo>
                      <a:pt x="791" y="173"/>
                    </a:lnTo>
                    <a:lnTo>
                      <a:pt x="793" y="177"/>
                    </a:lnTo>
                    <a:lnTo>
                      <a:pt x="795" y="181"/>
                    </a:lnTo>
                    <a:lnTo>
                      <a:pt x="795" y="187"/>
                    </a:lnTo>
                    <a:lnTo>
                      <a:pt x="795" y="191"/>
                    </a:lnTo>
                    <a:lnTo>
                      <a:pt x="795" y="194"/>
                    </a:lnTo>
                    <a:lnTo>
                      <a:pt x="791" y="202"/>
                    </a:lnTo>
                    <a:lnTo>
                      <a:pt x="786" y="208"/>
                    </a:lnTo>
                    <a:lnTo>
                      <a:pt x="780" y="210"/>
                    </a:lnTo>
                    <a:lnTo>
                      <a:pt x="776" y="211"/>
                    </a:lnTo>
                    <a:lnTo>
                      <a:pt x="772" y="211"/>
                    </a:lnTo>
                    <a:lnTo>
                      <a:pt x="767" y="211"/>
                    </a:lnTo>
                    <a:lnTo>
                      <a:pt x="721" y="194"/>
                    </a:lnTo>
                    <a:lnTo>
                      <a:pt x="675" y="181"/>
                    </a:lnTo>
                    <a:lnTo>
                      <a:pt x="628" y="164"/>
                    </a:lnTo>
                    <a:lnTo>
                      <a:pt x="582" y="149"/>
                    </a:lnTo>
                    <a:lnTo>
                      <a:pt x="533" y="133"/>
                    </a:lnTo>
                    <a:lnTo>
                      <a:pt x="485" y="116"/>
                    </a:lnTo>
                    <a:lnTo>
                      <a:pt x="438" y="101"/>
                    </a:lnTo>
                    <a:lnTo>
                      <a:pt x="388" y="86"/>
                    </a:lnTo>
                    <a:lnTo>
                      <a:pt x="339" y="73"/>
                    </a:lnTo>
                    <a:lnTo>
                      <a:pt x="291" y="61"/>
                    </a:lnTo>
                    <a:lnTo>
                      <a:pt x="243" y="50"/>
                    </a:lnTo>
                    <a:lnTo>
                      <a:pt x="196" y="42"/>
                    </a:lnTo>
                    <a:lnTo>
                      <a:pt x="148" y="33"/>
                    </a:lnTo>
                    <a:lnTo>
                      <a:pt x="103" y="29"/>
                    </a:lnTo>
                    <a:lnTo>
                      <a:pt x="55" y="25"/>
                    </a:lnTo>
                    <a:lnTo>
                      <a:pt x="11" y="23"/>
                    </a:lnTo>
                    <a:lnTo>
                      <a:pt x="6" y="21"/>
                    </a:lnTo>
                    <a:lnTo>
                      <a:pt x="4" y="19"/>
                    </a:lnTo>
                    <a:lnTo>
                      <a:pt x="0" y="16"/>
                    </a:lnTo>
                    <a:lnTo>
                      <a:pt x="0" y="12"/>
                    </a:lnTo>
                    <a:lnTo>
                      <a:pt x="2" y="6"/>
                    </a:lnTo>
                    <a:lnTo>
                      <a:pt x="4" y="2"/>
                    </a:lnTo>
                    <a:lnTo>
                      <a:pt x="8" y="0"/>
                    </a:lnTo>
                    <a:lnTo>
                      <a:pt x="13"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2" name="Freeform 174"/>
              <p:cNvSpPr>
                <a:spLocks/>
              </p:cNvSpPr>
              <p:nvPr/>
            </p:nvSpPr>
            <p:spPr bwMode="auto">
              <a:xfrm>
                <a:off x="2963" y="1745"/>
                <a:ext cx="250" cy="326"/>
              </a:xfrm>
              <a:custGeom>
                <a:avLst/>
                <a:gdLst>
                  <a:gd name="T0" fmla="*/ 38 w 500"/>
                  <a:gd name="T1" fmla="*/ 11 h 652"/>
                  <a:gd name="T2" fmla="*/ 79 w 500"/>
                  <a:gd name="T3" fmla="*/ 7 h 652"/>
                  <a:gd name="T4" fmla="*/ 117 w 500"/>
                  <a:gd name="T5" fmla="*/ 7 h 652"/>
                  <a:gd name="T6" fmla="*/ 156 w 500"/>
                  <a:gd name="T7" fmla="*/ 4 h 652"/>
                  <a:gd name="T8" fmla="*/ 197 w 500"/>
                  <a:gd name="T9" fmla="*/ 2 h 652"/>
                  <a:gd name="T10" fmla="*/ 245 w 500"/>
                  <a:gd name="T11" fmla="*/ 2 h 652"/>
                  <a:gd name="T12" fmla="*/ 291 w 500"/>
                  <a:gd name="T13" fmla="*/ 0 h 652"/>
                  <a:gd name="T14" fmla="*/ 336 w 500"/>
                  <a:gd name="T15" fmla="*/ 2 h 652"/>
                  <a:gd name="T16" fmla="*/ 376 w 500"/>
                  <a:gd name="T17" fmla="*/ 9 h 652"/>
                  <a:gd name="T18" fmla="*/ 414 w 500"/>
                  <a:gd name="T19" fmla="*/ 25 h 652"/>
                  <a:gd name="T20" fmla="*/ 449 w 500"/>
                  <a:gd name="T21" fmla="*/ 55 h 652"/>
                  <a:gd name="T22" fmla="*/ 479 w 500"/>
                  <a:gd name="T23" fmla="*/ 101 h 652"/>
                  <a:gd name="T24" fmla="*/ 494 w 500"/>
                  <a:gd name="T25" fmla="*/ 148 h 652"/>
                  <a:gd name="T26" fmla="*/ 500 w 500"/>
                  <a:gd name="T27" fmla="*/ 198 h 652"/>
                  <a:gd name="T28" fmla="*/ 498 w 500"/>
                  <a:gd name="T29" fmla="*/ 253 h 652"/>
                  <a:gd name="T30" fmla="*/ 496 w 500"/>
                  <a:gd name="T31" fmla="*/ 310 h 652"/>
                  <a:gd name="T32" fmla="*/ 494 w 500"/>
                  <a:gd name="T33" fmla="*/ 373 h 652"/>
                  <a:gd name="T34" fmla="*/ 494 w 500"/>
                  <a:gd name="T35" fmla="*/ 432 h 652"/>
                  <a:gd name="T36" fmla="*/ 492 w 500"/>
                  <a:gd name="T37" fmla="*/ 487 h 652"/>
                  <a:gd name="T38" fmla="*/ 490 w 500"/>
                  <a:gd name="T39" fmla="*/ 540 h 652"/>
                  <a:gd name="T40" fmla="*/ 488 w 500"/>
                  <a:gd name="T41" fmla="*/ 599 h 652"/>
                  <a:gd name="T42" fmla="*/ 487 w 500"/>
                  <a:gd name="T43" fmla="*/ 650 h 652"/>
                  <a:gd name="T44" fmla="*/ 475 w 500"/>
                  <a:gd name="T45" fmla="*/ 645 h 652"/>
                  <a:gd name="T46" fmla="*/ 473 w 500"/>
                  <a:gd name="T47" fmla="*/ 578 h 652"/>
                  <a:gd name="T48" fmla="*/ 471 w 500"/>
                  <a:gd name="T49" fmla="*/ 521 h 652"/>
                  <a:gd name="T50" fmla="*/ 469 w 500"/>
                  <a:gd name="T51" fmla="*/ 468 h 652"/>
                  <a:gd name="T52" fmla="*/ 468 w 500"/>
                  <a:gd name="T53" fmla="*/ 413 h 652"/>
                  <a:gd name="T54" fmla="*/ 466 w 500"/>
                  <a:gd name="T55" fmla="*/ 350 h 652"/>
                  <a:gd name="T56" fmla="*/ 466 w 500"/>
                  <a:gd name="T57" fmla="*/ 293 h 652"/>
                  <a:gd name="T58" fmla="*/ 468 w 500"/>
                  <a:gd name="T59" fmla="*/ 243 h 652"/>
                  <a:gd name="T60" fmla="*/ 466 w 500"/>
                  <a:gd name="T61" fmla="*/ 196 h 652"/>
                  <a:gd name="T62" fmla="*/ 458 w 500"/>
                  <a:gd name="T63" fmla="*/ 152 h 652"/>
                  <a:gd name="T64" fmla="*/ 439 w 500"/>
                  <a:gd name="T65" fmla="*/ 110 h 652"/>
                  <a:gd name="T66" fmla="*/ 409 w 500"/>
                  <a:gd name="T67" fmla="*/ 70 h 652"/>
                  <a:gd name="T68" fmla="*/ 378 w 500"/>
                  <a:gd name="T69" fmla="*/ 49 h 652"/>
                  <a:gd name="T70" fmla="*/ 346 w 500"/>
                  <a:gd name="T71" fmla="*/ 36 h 652"/>
                  <a:gd name="T72" fmla="*/ 308 w 500"/>
                  <a:gd name="T73" fmla="*/ 30 h 652"/>
                  <a:gd name="T74" fmla="*/ 270 w 500"/>
                  <a:gd name="T75" fmla="*/ 30 h 652"/>
                  <a:gd name="T76" fmla="*/ 230 w 500"/>
                  <a:gd name="T77" fmla="*/ 30 h 652"/>
                  <a:gd name="T78" fmla="*/ 182 w 500"/>
                  <a:gd name="T79" fmla="*/ 30 h 652"/>
                  <a:gd name="T80" fmla="*/ 142 w 500"/>
                  <a:gd name="T81" fmla="*/ 30 h 652"/>
                  <a:gd name="T82" fmla="*/ 104 w 500"/>
                  <a:gd name="T83" fmla="*/ 30 h 652"/>
                  <a:gd name="T84" fmla="*/ 66 w 500"/>
                  <a:gd name="T85" fmla="*/ 30 h 652"/>
                  <a:gd name="T86" fmla="*/ 22 w 500"/>
                  <a:gd name="T87" fmla="*/ 30 h 652"/>
                  <a:gd name="T88" fmla="*/ 1 w 500"/>
                  <a:gd name="T89" fmla="*/ 26 h 652"/>
                  <a:gd name="T90" fmla="*/ 0 w 500"/>
                  <a:gd name="T91" fmla="*/ 17 h 652"/>
                  <a:gd name="T92" fmla="*/ 7 w 500"/>
                  <a:gd name="T93" fmla="*/ 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0" h="652">
                    <a:moveTo>
                      <a:pt x="7" y="11"/>
                    </a:moveTo>
                    <a:lnTo>
                      <a:pt x="22" y="11"/>
                    </a:lnTo>
                    <a:lnTo>
                      <a:pt x="38" y="11"/>
                    </a:lnTo>
                    <a:lnTo>
                      <a:pt x="51" y="9"/>
                    </a:lnTo>
                    <a:lnTo>
                      <a:pt x="66" y="9"/>
                    </a:lnTo>
                    <a:lnTo>
                      <a:pt x="79" y="7"/>
                    </a:lnTo>
                    <a:lnTo>
                      <a:pt x="91" y="7"/>
                    </a:lnTo>
                    <a:lnTo>
                      <a:pt x="104" y="7"/>
                    </a:lnTo>
                    <a:lnTo>
                      <a:pt x="117" y="7"/>
                    </a:lnTo>
                    <a:lnTo>
                      <a:pt x="131" y="6"/>
                    </a:lnTo>
                    <a:lnTo>
                      <a:pt x="142" y="4"/>
                    </a:lnTo>
                    <a:lnTo>
                      <a:pt x="156" y="4"/>
                    </a:lnTo>
                    <a:lnTo>
                      <a:pt x="169" y="4"/>
                    </a:lnTo>
                    <a:lnTo>
                      <a:pt x="182" y="2"/>
                    </a:lnTo>
                    <a:lnTo>
                      <a:pt x="197" y="2"/>
                    </a:lnTo>
                    <a:lnTo>
                      <a:pt x="213" y="2"/>
                    </a:lnTo>
                    <a:lnTo>
                      <a:pt x="230" y="2"/>
                    </a:lnTo>
                    <a:lnTo>
                      <a:pt x="245" y="2"/>
                    </a:lnTo>
                    <a:lnTo>
                      <a:pt x="260" y="2"/>
                    </a:lnTo>
                    <a:lnTo>
                      <a:pt x="275" y="0"/>
                    </a:lnTo>
                    <a:lnTo>
                      <a:pt x="291" y="0"/>
                    </a:lnTo>
                    <a:lnTo>
                      <a:pt x="306" y="0"/>
                    </a:lnTo>
                    <a:lnTo>
                      <a:pt x="319" y="0"/>
                    </a:lnTo>
                    <a:lnTo>
                      <a:pt x="336" y="2"/>
                    </a:lnTo>
                    <a:lnTo>
                      <a:pt x="350" y="4"/>
                    </a:lnTo>
                    <a:lnTo>
                      <a:pt x="363" y="6"/>
                    </a:lnTo>
                    <a:lnTo>
                      <a:pt x="376" y="9"/>
                    </a:lnTo>
                    <a:lnTo>
                      <a:pt x="390" y="13"/>
                    </a:lnTo>
                    <a:lnTo>
                      <a:pt x="403" y="19"/>
                    </a:lnTo>
                    <a:lnTo>
                      <a:pt x="414" y="25"/>
                    </a:lnTo>
                    <a:lnTo>
                      <a:pt x="426" y="32"/>
                    </a:lnTo>
                    <a:lnTo>
                      <a:pt x="437" y="44"/>
                    </a:lnTo>
                    <a:lnTo>
                      <a:pt x="449" y="55"/>
                    </a:lnTo>
                    <a:lnTo>
                      <a:pt x="462" y="70"/>
                    </a:lnTo>
                    <a:lnTo>
                      <a:pt x="471" y="85"/>
                    </a:lnTo>
                    <a:lnTo>
                      <a:pt x="479" y="101"/>
                    </a:lnTo>
                    <a:lnTo>
                      <a:pt x="487" y="116"/>
                    </a:lnTo>
                    <a:lnTo>
                      <a:pt x="490" y="131"/>
                    </a:lnTo>
                    <a:lnTo>
                      <a:pt x="494" y="148"/>
                    </a:lnTo>
                    <a:lnTo>
                      <a:pt x="498" y="163"/>
                    </a:lnTo>
                    <a:lnTo>
                      <a:pt x="500" y="181"/>
                    </a:lnTo>
                    <a:lnTo>
                      <a:pt x="500" y="198"/>
                    </a:lnTo>
                    <a:lnTo>
                      <a:pt x="500" y="215"/>
                    </a:lnTo>
                    <a:lnTo>
                      <a:pt x="498" y="232"/>
                    </a:lnTo>
                    <a:lnTo>
                      <a:pt x="498" y="253"/>
                    </a:lnTo>
                    <a:lnTo>
                      <a:pt x="496" y="270"/>
                    </a:lnTo>
                    <a:lnTo>
                      <a:pt x="496" y="289"/>
                    </a:lnTo>
                    <a:lnTo>
                      <a:pt x="496" y="310"/>
                    </a:lnTo>
                    <a:lnTo>
                      <a:pt x="496" y="329"/>
                    </a:lnTo>
                    <a:lnTo>
                      <a:pt x="494" y="352"/>
                    </a:lnTo>
                    <a:lnTo>
                      <a:pt x="494" y="373"/>
                    </a:lnTo>
                    <a:lnTo>
                      <a:pt x="494" y="392"/>
                    </a:lnTo>
                    <a:lnTo>
                      <a:pt x="494" y="413"/>
                    </a:lnTo>
                    <a:lnTo>
                      <a:pt x="494" y="432"/>
                    </a:lnTo>
                    <a:lnTo>
                      <a:pt x="492" y="449"/>
                    </a:lnTo>
                    <a:lnTo>
                      <a:pt x="492" y="468"/>
                    </a:lnTo>
                    <a:lnTo>
                      <a:pt x="492" y="487"/>
                    </a:lnTo>
                    <a:lnTo>
                      <a:pt x="490" y="504"/>
                    </a:lnTo>
                    <a:lnTo>
                      <a:pt x="490" y="523"/>
                    </a:lnTo>
                    <a:lnTo>
                      <a:pt x="490" y="540"/>
                    </a:lnTo>
                    <a:lnTo>
                      <a:pt x="490" y="559"/>
                    </a:lnTo>
                    <a:lnTo>
                      <a:pt x="488" y="578"/>
                    </a:lnTo>
                    <a:lnTo>
                      <a:pt x="488" y="599"/>
                    </a:lnTo>
                    <a:lnTo>
                      <a:pt x="488" y="622"/>
                    </a:lnTo>
                    <a:lnTo>
                      <a:pt x="488" y="645"/>
                    </a:lnTo>
                    <a:lnTo>
                      <a:pt x="487" y="650"/>
                    </a:lnTo>
                    <a:lnTo>
                      <a:pt x="481" y="652"/>
                    </a:lnTo>
                    <a:lnTo>
                      <a:pt x="477" y="650"/>
                    </a:lnTo>
                    <a:lnTo>
                      <a:pt x="475" y="645"/>
                    </a:lnTo>
                    <a:lnTo>
                      <a:pt x="473" y="622"/>
                    </a:lnTo>
                    <a:lnTo>
                      <a:pt x="473" y="599"/>
                    </a:lnTo>
                    <a:lnTo>
                      <a:pt x="473" y="578"/>
                    </a:lnTo>
                    <a:lnTo>
                      <a:pt x="473" y="559"/>
                    </a:lnTo>
                    <a:lnTo>
                      <a:pt x="471" y="540"/>
                    </a:lnTo>
                    <a:lnTo>
                      <a:pt x="471" y="521"/>
                    </a:lnTo>
                    <a:lnTo>
                      <a:pt x="469" y="504"/>
                    </a:lnTo>
                    <a:lnTo>
                      <a:pt x="469" y="485"/>
                    </a:lnTo>
                    <a:lnTo>
                      <a:pt x="469" y="468"/>
                    </a:lnTo>
                    <a:lnTo>
                      <a:pt x="468" y="449"/>
                    </a:lnTo>
                    <a:lnTo>
                      <a:pt x="468" y="430"/>
                    </a:lnTo>
                    <a:lnTo>
                      <a:pt x="468" y="413"/>
                    </a:lnTo>
                    <a:lnTo>
                      <a:pt x="466" y="392"/>
                    </a:lnTo>
                    <a:lnTo>
                      <a:pt x="466" y="373"/>
                    </a:lnTo>
                    <a:lnTo>
                      <a:pt x="466" y="350"/>
                    </a:lnTo>
                    <a:lnTo>
                      <a:pt x="466" y="329"/>
                    </a:lnTo>
                    <a:lnTo>
                      <a:pt x="466" y="312"/>
                    </a:lnTo>
                    <a:lnTo>
                      <a:pt x="466" y="293"/>
                    </a:lnTo>
                    <a:lnTo>
                      <a:pt x="466" y="276"/>
                    </a:lnTo>
                    <a:lnTo>
                      <a:pt x="468" y="260"/>
                    </a:lnTo>
                    <a:lnTo>
                      <a:pt x="468" y="243"/>
                    </a:lnTo>
                    <a:lnTo>
                      <a:pt x="468" y="226"/>
                    </a:lnTo>
                    <a:lnTo>
                      <a:pt x="466" y="211"/>
                    </a:lnTo>
                    <a:lnTo>
                      <a:pt x="466" y="196"/>
                    </a:lnTo>
                    <a:lnTo>
                      <a:pt x="464" y="181"/>
                    </a:lnTo>
                    <a:lnTo>
                      <a:pt x="462" y="165"/>
                    </a:lnTo>
                    <a:lnTo>
                      <a:pt x="458" y="152"/>
                    </a:lnTo>
                    <a:lnTo>
                      <a:pt x="452" y="139"/>
                    </a:lnTo>
                    <a:lnTo>
                      <a:pt x="447" y="123"/>
                    </a:lnTo>
                    <a:lnTo>
                      <a:pt x="439" y="110"/>
                    </a:lnTo>
                    <a:lnTo>
                      <a:pt x="429" y="95"/>
                    </a:lnTo>
                    <a:lnTo>
                      <a:pt x="418" y="82"/>
                    </a:lnTo>
                    <a:lnTo>
                      <a:pt x="409" y="70"/>
                    </a:lnTo>
                    <a:lnTo>
                      <a:pt x="399" y="63"/>
                    </a:lnTo>
                    <a:lnTo>
                      <a:pt x="390" y="55"/>
                    </a:lnTo>
                    <a:lnTo>
                      <a:pt x="378" y="49"/>
                    </a:lnTo>
                    <a:lnTo>
                      <a:pt x="367" y="44"/>
                    </a:lnTo>
                    <a:lnTo>
                      <a:pt x="355" y="40"/>
                    </a:lnTo>
                    <a:lnTo>
                      <a:pt x="346" y="36"/>
                    </a:lnTo>
                    <a:lnTo>
                      <a:pt x="334" y="34"/>
                    </a:lnTo>
                    <a:lnTo>
                      <a:pt x="319" y="32"/>
                    </a:lnTo>
                    <a:lnTo>
                      <a:pt x="308" y="30"/>
                    </a:lnTo>
                    <a:lnTo>
                      <a:pt x="294" y="30"/>
                    </a:lnTo>
                    <a:lnTo>
                      <a:pt x="283" y="30"/>
                    </a:lnTo>
                    <a:lnTo>
                      <a:pt x="270" y="30"/>
                    </a:lnTo>
                    <a:lnTo>
                      <a:pt x="256" y="30"/>
                    </a:lnTo>
                    <a:lnTo>
                      <a:pt x="243" y="30"/>
                    </a:lnTo>
                    <a:lnTo>
                      <a:pt x="230" y="30"/>
                    </a:lnTo>
                    <a:lnTo>
                      <a:pt x="213" y="30"/>
                    </a:lnTo>
                    <a:lnTo>
                      <a:pt x="197" y="30"/>
                    </a:lnTo>
                    <a:lnTo>
                      <a:pt x="182" y="30"/>
                    </a:lnTo>
                    <a:lnTo>
                      <a:pt x="169" y="30"/>
                    </a:lnTo>
                    <a:lnTo>
                      <a:pt x="156" y="30"/>
                    </a:lnTo>
                    <a:lnTo>
                      <a:pt x="142" y="30"/>
                    </a:lnTo>
                    <a:lnTo>
                      <a:pt x="131" y="30"/>
                    </a:lnTo>
                    <a:lnTo>
                      <a:pt x="117" y="30"/>
                    </a:lnTo>
                    <a:lnTo>
                      <a:pt x="104" y="30"/>
                    </a:lnTo>
                    <a:lnTo>
                      <a:pt x="91" y="30"/>
                    </a:lnTo>
                    <a:lnTo>
                      <a:pt x="79" y="30"/>
                    </a:lnTo>
                    <a:lnTo>
                      <a:pt x="66" y="30"/>
                    </a:lnTo>
                    <a:lnTo>
                      <a:pt x="51" y="30"/>
                    </a:lnTo>
                    <a:lnTo>
                      <a:pt x="38" y="30"/>
                    </a:lnTo>
                    <a:lnTo>
                      <a:pt x="22" y="30"/>
                    </a:lnTo>
                    <a:lnTo>
                      <a:pt x="7" y="30"/>
                    </a:lnTo>
                    <a:lnTo>
                      <a:pt x="3" y="28"/>
                    </a:lnTo>
                    <a:lnTo>
                      <a:pt x="1" y="26"/>
                    </a:lnTo>
                    <a:lnTo>
                      <a:pt x="0" y="23"/>
                    </a:lnTo>
                    <a:lnTo>
                      <a:pt x="0" y="21"/>
                    </a:lnTo>
                    <a:lnTo>
                      <a:pt x="0" y="17"/>
                    </a:lnTo>
                    <a:lnTo>
                      <a:pt x="1" y="13"/>
                    </a:lnTo>
                    <a:lnTo>
                      <a:pt x="3" y="11"/>
                    </a:lnTo>
                    <a:lnTo>
                      <a:pt x="7" y="11"/>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3" name="Freeform 175"/>
              <p:cNvSpPr>
                <a:spLocks/>
              </p:cNvSpPr>
              <p:nvPr/>
            </p:nvSpPr>
            <p:spPr bwMode="auto">
              <a:xfrm>
                <a:off x="2794" y="1751"/>
                <a:ext cx="76" cy="135"/>
              </a:xfrm>
              <a:custGeom>
                <a:avLst/>
                <a:gdLst>
                  <a:gd name="T0" fmla="*/ 120 w 150"/>
                  <a:gd name="T1" fmla="*/ 29 h 270"/>
                  <a:gd name="T2" fmla="*/ 104 w 150"/>
                  <a:gd name="T3" fmla="*/ 31 h 270"/>
                  <a:gd name="T4" fmla="*/ 89 w 150"/>
                  <a:gd name="T5" fmla="*/ 33 h 270"/>
                  <a:gd name="T6" fmla="*/ 74 w 150"/>
                  <a:gd name="T7" fmla="*/ 36 h 270"/>
                  <a:gd name="T8" fmla="*/ 61 w 150"/>
                  <a:gd name="T9" fmla="*/ 42 h 270"/>
                  <a:gd name="T10" fmla="*/ 49 w 150"/>
                  <a:gd name="T11" fmla="*/ 50 h 270"/>
                  <a:gd name="T12" fmla="*/ 42 w 150"/>
                  <a:gd name="T13" fmla="*/ 59 h 270"/>
                  <a:gd name="T14" fmla="*/ 36 w 150"/>
                  <a:gd name="T15" fmla="*/ 73 h 270"/>
                  <a:gd name="T16" fmla="*/ 32 w 150"/>
                  <a:gd name="T17" fmla="*/ 92 h 270"/>
                  <a:gd name="T18" fmla="*/ 30 w 150"/>
                  <a:gd name="T19" fmla="*/ 112 h 270"/>
                  <a:gd name="T20" fmla="*/ 28 w 150"/>
                  <a:gd name="T21" fmla="*/ 133 h 270"/>
                  <a:gd name="T22" fmla="*/ 28 w 150"/>
                  <a:gd name="T23" fmla="*/ 154 h 270"/>
                  <a:gd name="T24" fmla="*/ 28 w 150"/>
                  <a:gd name="T25" fmla="*/ 177 h 270"/>
                  <a:gd name="T26" fmla="*/ 28 w 150"/>
                  <a:gd name="T27" fmla="*/ 198 h 270"/>
                  <a:gd name="T28" fmla="*/ 30 w 150"/>
                  <a:gd name="T29" fmla="*/ 221 h 270"/>
                  <a:gd name="T30" fmla="*/ 32 w 150"/>
                  <a:gd name="T31" fmla="*/ 244 h 270"/>
                  <a:gd name="T32" fmla="*/ 34 w 150"/>
                  <a:gd name="T33" fmla="*/ 261 h 270"/>
                  <a:gd name="T34" fmla="*/ 26 w 150"/>
                  <a:gd name="T35" fmla="*/ 267 h 270"/>
                  <a:gd name="T36" fmla="*/ 19 w 150"/>
                  <a:gd name="T37" fmla="*/ 268 h 270"/>
                  <a:gd name="T38" fmla="*/ 11 w 150"/>
                  <a:gd name="T39" fmla="*/ 263 h 270"/>
                  <a:gd name="T40" fmla="*/ 7 w 150"/>
                  <a:gd name="T41" fmla="*/ 248 h 270"/>
                  <a:gd name="T42" fmla="*/ 4 w 150"/>
                  <a:gd name="T43" fmla="*/ 221 h 270"/>
                  <a:gd name="T44" fmla="*/ 2 w 150"/>
                  <a:gd name="T45" fmla="*/ 198 h 270"/>
                  <a:gd name="T46" fmla="*/ 0 w 150"/>
                  <a:gd name="T47" fmla="*/ 175 h 270"/>
                  <a:gd name="T48" fmla="*/ 0 w 150"/>
                  <a:gd name="T49" fmla="*/ 152 h 270"/>
                  <a:gd name="T50" fmla="*/ 0 w 150"/>
                  <a:gd name="T51" fmla="*/ 128 h 270"/>
                  <a:gd name="T52" fmla="*/ 0 w 150"/>
                  <a:gd name="T53" fmla="*/ 105 h 270"/>
                  <a:gd name="T54" fmla="*/ 4 w 150"/>
                  <a:gd name="T55" fmla="*/ 82 h 270"/>
                  <a:gd name="T56" fmla="*/ 5 w 150"/>
                  <a:gd name="T57" fmla="*/ 61 h 270"/>
                  <a:gd name="T58" fmla="*/ 15 w 150"/>
                  <a:gd name="T59" fmla="*/ 44 h 270"/>
                  <a:gd name="T60" fmla="*/ 28 w 150"/>
                  <a:gd name="T61" fmla="*/ 29 h 270"/>
                  <a:gd name="T62" fmla="*/ 45 w 150"/>
                  <a:gd name="T63" fmla="*/ 21 h 270"/>
                  <a:gd name="T64" fmla="*/ 64 w 150"/>
                  <a:gd name="T65" fmla="*/ 14 h 270"/>
                  <a:gd name="T66" fmla="*/ 87 w 150"/>
                  <a:gd name="T67" fmla="*/ 8 h 270"/>
                  <a:gd name="T68" fmla="*/ 110 w 150"/>
                  <a:gd name="T69" fmla="*/ 4 h 270"/>
                  <a:gd name="T70" fmla="*/ 133 w 150"/>
                  <a:gd name="T71" fmla="*/ 0 h 270"/>
                  <a:gd name="T72" fmla="*/ 148 w 150"/>
                  <a:gd name="T73" fmla="*/ 0 h 270"/>
                  <a:gd name="T74" fmla="*/ 150 w 150"/>
                  <a:gd name="T75" fmla="*/ 8 h 270"/>
                  <a:gd name="T76" fmla="*/ 142 w 150"/>
                  <a:gd name="T77" fmla="*/ 15 h 270"/>
                  <a:gd name="T78" fmla="*/ 133 w 150"/>
                  <a:gd name="T79" fmla="*/ 25 h 270"/>
                  <a:gd name="T80" fmla="*/ 127 w 150"/>
                  <a:gd name="T81" fmla="*/ 2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270">
                    <a:moveTo>
                      <a:pt x="127" y="27"/>
                    </a:moveTo>
                    <a:lnTo>
                      <a:pt x="120" y="29"/>
                    </a:lnTo>
                    <a:lnTo>
                      <a:pt x="112" y="29"/>
                    </a:lnTo>
                    <a:lnTo>
                      <a:pt x="104" y="31"/>
                    </a:lnTo>
                    <a:lnTo>
                      <a:pt x="97" y="33"/>
                    </a:lnTo>
                    <a:lnTo>
                      <a:pt x="89" y="33"/>
                    </a:lnTo>
                    <a:lnTo>
                      <a:pt x="82" y="35"/>
                    </a:lnTo>
                    <a:lnTo>
                      <a:pt x="74" y="36"/>
                    </a:lnTo>
                    <a:lnTo>
                      <a:pt x="68" y="40"/>
                    </a:lnTo>
                    <a:lnTo>
                      <a:pt x="61" y="42"/>
                    </a:lnTo>
                    <a:lnTo>
                      <a:pt x="55" y="46"/>
                    </a:lnTo>
                    <a:lnTo>
                      <a:pt x="49" y="50"/>
                    </a:lnTo>
                    <a:lnTo>
                      <a:pt x="45" y="55"/>
                    </a:lnTo>
                    <a:lnTo>
                      <a:pt x="42" y="59"/>
                    </a:lnTo>
                    <a:lnTo>
                      <a:pt x="38" y="67"/>
                    </a:lnTo>
                    <a:lnTo>
                      <a:pt x="36" y="73"/>
                    </a:lnTo>
                    <a:lnTo>
                      <a:pt x="36" y="80"/>
                    </a:lnTo>
                    <a:lnTo>
                      <a:pt x="32" y="92"/>
                    </a:lnTo>
                    <a:lnTo>
                      <a:pt x="32" y="101"/>
                    </a:lnTo>
                    <a:lnTo>
                      <a:pt x="30" y="112"/>
                    </a:lnTo>
                    <a:lnTo>
                      <a:pt x="30" y="124"/>
                    </a:lnTo>
                    <a:lnTo>
                      <a:pt x="28" y="133"/>
                    </a:lnTo>
                    <a:lnTo>
                      <a:pt x="28" y="145"/>
                    </a:lnTo>
                    <a:lnTo>
                      <a:pt x="28" y="154"/>
                    </a:lnTo>
                    <a:lnTo>
                      <a:pt x="28" y="166"/>
                    </a:lnTo>
                    <a:lnTo>
                      <a:pt x="28" y="177"/>
                    </a:lnTo>
                    <a:lnTo>
                      <a:pt x="28" y="189"/>
                    </a:lnTo>
                    <a:lnTo>
                      <a:pt x="28" y="198"/>
                    </a:lnTo>
                    <a:lnTo>
                      <a:pt x="30" y="209"/>
                    </a:lnTo>
                    <a:lnTo>
                      <a:pt x="30" y="221"/>
                    </a:lnTo>
                    <a:lnTo>
                      <a:pt x="32" y="234"/>
                    </a:lnTo>
                    <a:lnTo>
                      <a:pt x="32" y="244"/>
                    </a:lnTo>
                    <a:lnTo>
                      <a:pt x="36" y="255"/>
                    </a:lnTo>
                    <a:lnTo>
                      <a:pt x="34" y="261"/>
                    </a:lnTo>
                    <a:lnTo>
                      <a:pt x="32" y="265"/>
                    </a:lnTo>
                    <a:lnTo>
                      <a:pt x="26" y="267"/>
                    </a:lnTo>
                    <a:lnTo>
                      <a:pt x="23" y="270"/>
                    </a:lnTo>
                    <a:lnTo>
                      <a:pt x="19" y="268"/>
                    </a:lnTo>
                    <a:lnTo>
                      <a:pt x="15" y="267"/>
                    </a:lnTo>
                    <a:lnTo>
                      <a:pt x="11" y="263"/>
                    </a:lnTo>
                    <a:lnTo>
                      <a:pt x="9" y="259"/>
                    </a:lnTo>
                    <a:lnTo>
                      <a:pt x="7" y="248"/>
                    </a:lnTo>
                    <a:lnTo>
                      <a:pt x="5" y="236"/>
                    </a:lnTo>
                    <a:lnTo>
                      <a:pt x="4" y="221"/>
                    </a:lnTo>
                    <a:lnTo>
                      <a:pt x="4" y="209"/>
                    </a:lnTo>
                    <a:lnTo>
                      <a:pt x="2" y="198"/>
                    </a:lnTo>
                    <a:lnTo>
                      <a:pt x="0" y="187"/>
                    </a:lnTo>
                    <a:lnTo>
                      <a:pt x="0" y="175"/>
                    </a:lnTo>
                    <a:lnTo>
                      <a:pt x="0" y="164"/>
                    </a:lnTo>
                    <a:lnTo>
                      <a:pt x="0" y="152"/>
                    </a:lnTo>
                    <a:lnTo>
                      <a:pt x="0" y="139"/>
                    </a:lnTo>
                    <a:lnTo>
                      <a:pt x="0" y="128"/>
                    </a:lnTo>
                    <a:lnTo>
                      <a:pt x="0" y="118"/>
                    </a:lnTo>
                    <a:lnTo>
                      <a:pt x="0" y="105"/>
                    </a:lnTo>
                    <a:lnTo>
                      <a:pt x="2" y="93"/>
                    </a:lnTo>
                    <a:lnTo>
                      <a:pt x="4" y="82"/>
                    </a:lnTo>
                    <a:lnTo>
                      <a:pt x="4" y="71"/>
                    </a:lnTo>
                    <a:lnTo>
                      <a:pt x="5" y="61"/>
                    </a:lnTo>
                    <a:lnTo>
                      <a:pt x="9" y="52"/>
                    </a:lnTo>
                    <a:lnTo>
                      <a:pt x="15" y="44"/>
                    </a:lnTo>
                    <a:lnTo>
                      <a:pt x="21" y="36"/>
                    </a:lnTo>
                    <a:lnTo>
                      <a:pt x="28" y="29"/>
                    </a:lnTo>
                    <a:lnTo>
                      <a:pt x="36" y="25"/>
                    </a:lnTo>
                    <a:lnTo>
                      <a:pt x="45" y="21"/>
                    </a:lnTo>
                    <a:lnTo>
                      <a:pt x="55" y="17"/>
                    </a:lnTo>
                    <a:lnTo>
                      <a:pt x="64" y="14"/>
                    </a:lnTo>
                    <a:lnTo>
                      <a:pt x="76" y="12"/>
                    </a:lnTo>
                    <a:lnTo>
                      <a:pt x="87" y="8"/>
                    </a:lnTo>
                    <a:lnTo>
                      <a:pt x="99" y="6"/>
                    </a:lnTo>
                    <a:lnTo>
                      <a:pt x="110" y="4"/>
                    </a:lnTo>
                    <a:lnTo>
                      <a:pt x="122" y="2"/>
                    </a:lnTo>
                    <a:lnTo>
                      <a:pt x="133" y="0"/>
                    </a:lnTo>
                    <a:lnTo>
                      <a:pt x="144" y="0"/>
                    </a:lnTo>
                    <a:lnTo>
                      <a:pt x="148" y="0"/>
                    </a:lnTo>
                    <a:lnTo>
                      <a:pt x="150" y="4"/>
                    </a:lnTo>
                    <a:lnTo>
                      <a:pt x="150" y="8"/>
                    </a:lnTo>
                    <a:lnTo>
                      <a:pt x="148" y="12"/>
                    </a:lnTo>
                    <a:lnTo>
                      <a:pt x="142" y="15"/>
                    </a:lnTo>
                    <a:lnTo>
                      <a:pt x="139" y="21"/>
                    </a:lnTo>
                    <a:lnTo>
                      <a:pt x="133" y="25"/>
                    </a:lnTo>
                    <a:lnTo>
                      <a:pt x="127" y="27"/>
                    </a:lnTo>
                    <a:lnTo>
                      <a:pt x="1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4" name="Freeform 176"/>
              <p:cNvSpPr>
                <a:spLocks/>
              </p:cNvSpPr>
              <p:nvPr/>
            </p:nvSpPr>
            <p:spPr bwMode="auto">
              <a:xfrm>
                <a:off x="2948" y="1771"/>
                <a:ext cx="174" cy="27"/>
              </a:xfrm>
              <a:custGeom>
                <a:avLst/>
                <a:gdLst>
                  <a:gd name="T0" fmla="*/ 25 w 346"/>
                  <a:gd name="T1" fmla="*/ 29 h 55"/>
                  <a:gd name="T2" fmla="*/ 44 w 346"/>
                  <a:gd name="T3" fmla="*/ 31 h 55"/>
                  <a:gd name="T4" fmla="*/ 65 w 346"/>
                  <a:gd name="T5" fmla="*/ 31 h 55"/>
                  <a:gd name="T6" fmla="*/ 84 w 346"/>
                  <a:gd name="T7" fmla="*/ 27 h 55"/>
                  <a:gd name="T8" fmla="*/ 103 w 346"/>
                  <a:gd name="T9" fmla="*/ 23 h 55"/>
                  <a:gd name="T10" fmla="*/ 120 w 346"/>
                  <a:gd name="T11" fmla="*/ 15 h 55"/>
                  <a:gd name="T12" fmla="*/ 139 w 346"/>
                  <a:gd name="T13" fmla="*/ 12 h 55"/>
                  <a:gd name="T14" fmla="*/ 162 w 346"/>
                  <a:gd name="T15" fmla="*/ 6 h 55"/>
                  <a:gd name="T16" fmla="*/ 183 w 346"/>
                  <a:gd name="T17" fmla="*/ 2 h 55"/>
                  <a:gd name="T18" fmla="*/ 202 w 346"/>
                  <a:gd name="T19" fmla="*/ 0 h 55"/>
                  <a:gd name="T20" fmla="*/ 221 w 346"/>
                  <a:gd name="T21" fmla="*/ 2 h 55"/>
                  <a:gd name="T22" fmla="*/ 238 w 346"/>
                  <a:gd name="T23" fmla="*/ 4 h 55"/>
                  <a:gd name="T24" fmla="*/ 255 w 346"/>
                  <a:gd name="T25" fmla="*/ 8 h 55"/>
                  <a:gd name="T26" fmla="*/ 272 w 346"/>
                  <a:gd name="T27" fmla="*/ 12 h 55"/>
                  <a:gd name="T28" fmla="*/ 291 w 346"/>
                  <a:gd name="T29" fmla="*/ 14 h 55"/>
                  <a:gd name="T30" fmla="*/ 310 w 346"/>
                  <a:gd name="T31" fmla="*/ 14 h 55"/>
                  <a:gd name="T32" fmla="*/ 325 w 346"/>
                  <a:gd name="T33" fmla="*/ 12 h 55"/>
                  <a:gd name="T34" fmla="*/ 333 w 346"/>
                  <a:gd name="T35" fmla="*/ 14 h 55"/>
                  <a:gd name="T36" fmla="*/ 342 w 346"/>
                  <a:gd name="T37" fmla="*/ 17 h 55"/>
                  <a:gd name="T38" fmla="*/ 346 w 346"/>
                  <a:gd name="T39" fmla="*/ 25 h 55"/>
                  <a:gd name="T40" fmla="*/ 341 w 346"/>
                  <a:gd name="T41" fmla="*/ 31 h 55"/>
                  <a:gd name="T42" fmla="*/ 335 w 346"/>
                  <a:gd name="T43" fmla="*/ 33 h 55"/>
                  <a:gd name="T44" fmla="*/ 320 w 346"/>
                  <a:gd name="T45" fmla="*/ 34 h 55"/>
                  <a:gd name="T46" fmla="*/ 299 w 346"/>
                  <a:gd name="T47" fmla="*/ 34 h 55"/>
                  <a:gd name="T48" fmla="*/ 282 w 346"/>
                  <a:gd name="T49" fmla="*/ 34 h 55"/>
                  <a:gd name="T50" fmla="*/ 263 w 346"/>
                  <a:gd name="T51" fmla="*/ 34 h 55"/>
                  <a:gd name="T52" fmla="*/ 245 w 346"/>
                  <a:gd name="T53" fmla="*/ 34 h 55"/>
                  <a:gd name="T54" fmla="*/ 226 w 346"/>
                  <a:gd name="T55" fmla="*/ 34 h 55"/>
                  <a:gd name="T56" fmla="*/ 209 w 346"/>
                  <a:gd name="T57" fmla="*/ 34 h 55"/>
                  <a:gd name="T58" fmla="*/ 190 w 346"/>
                  <a:gd name="T59" fmla="*/ 34 h 55"/>
                  <a:gd name="T60" fmla="*/ 167 w 346"/>
                  <a:gd name="T61" fmla="*/ 38 h 55"/>
                  <a:gd name="T62" fmla="*/ 145 w 346"/>
                  <a:gd name="T63" fmla="*/ 44 h 55"/>
                  <a:gd name="T64" fmla="*/ 122 w 346"/>
                  <a:gd name="T65" fmla="*/ 48 h 55"/>
                  <a:gd name="T66" fmla="*/ 103 w 346"/>
                  <a:gd name="T67" fmla="*/ 52 h 55"/>
                  <a:gd name="T68" fmla="*/ 82 w 346"/>
                  <a:gd name="T69" fmla="*/ 55 h 55"/>
                  <a:gd name="T70" fmla="*/ 61 w 346"/>
                  <a:gd name="T71" fmla="*/ 55 h 55"/>
                  <a:gd name="T72" fmla="*/ 40 w 346"/>
                  <a:gd name="T73" fmla="*/ 53 h 55"/>
                  <a:gd name="T74" fmla="*/ 19 w 346"/>
                  <a:gd name="T75" fmla="*/ 50 h 55"/>
                  <a:gd name="T76" fmla="*/ 4 w 346"/>
                  <a:gd name="T77" fmla="*/ 44 h 55"/>
                  <a:gd name="T78" fmla="*/ 0 w 346"/>
                  <a:gd name="T79" fmla="*/ 36 h 55"/>
                  <a:gd name="T80" fmla="*/ 2 w 346"/>
                  <a:gd name="T81" fmla="*/ 29 h 55"/>
                  <a:gd name="T82" fmla="*/ 9 w 346"/>
                  <a:gd name="T83" fmla="*/ 25 h 55"/>
                  <a:gd name="T84" fmla="*/ 15 w 34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6" h="55">
                    <a:moveTo>
                      <a:pt x="15" y="27"/>
                    </a:moveTo>
                    <a:lnTo>
                      <a:pt x="25" y="29"/>
                    </a:lnTo>
                    <a:lnTo>
                      <a:pt x="34" y="31"/>
                    </a:lnTo>
                    <a:lnTo>
                      <a:pt x="44" y="31"/>
                    </a:lnTo>
                    <a:lnTo>
                      <a:pt x="55" y="33"/>
                    </a:lnTo>
                    <a:lnTo>
                      <a:pt x="65" y="31"/>
                    </a:lnTo>
                    <a:lnTo>
                      <a:pt x="74" y="31"/>
                    </a:lnTo>
                    <a:lnTo>
                      <a:pt x="84" y="27"/>
                    </a:lnTo>
                    <a:lnTo>
                      <a:pt x="93" y="27"/>
                    </a:lnTo>
                    <a:lnTo>
                      <a:pt x="103" y="23"/>
                    </a:lnTo>
                    <a:lnTo>
                      <a:pt x="110" y="19"/>
                    </a:lnTo>
                    <a:lnTo>
                      <a:pt x="120" y="15"/>
                    </a:lnTo>
                    <a:lnTo>
                      <a:pt x="131" y="14"/>
                    </a:lnTo>
                    <a:lnTo>
                      <a:pt x="139" y="12"/>
                    </a:lnTo>
                    <a:lnTo>
                      <a:pt x="150" y="8"/>
                    </a:lnTo>
                    <a:lnTo>
                      <a:pt x="162" y="6"/>
                    </a:lnTo>
                    <a:lnTo>
                      <a:pt x="173" y="4"/>
                    </a:lnTo>
                    <a:lnTo>
                      <a:pt x="183" y="2"/>
                    </a:lnTo>
                    <a:lnTo>
                      <a:pt x="194" y="0"/>
                    </a:lnTo>
                    <a:lnTo>
                      <a:pt x="202" y="0"/>
                    </a:lnTo>
                    <a:lnTo>
                      <a:pt x="211" y="2"/>
                    </a:lnTo>
                    <a:lnTo>
                      <a:pt x="221" y="2"/>
                    </a:lnTo>
                    <a:lnTo>
                      <a:pt x="230" y="4"/>
                    </a:lnTo>
                    <a:lnTo>
                      <a:pt x="238" y="4"/>
                    </a:lnTo>
                    <a:lnTo>
                      <a:pt x="247" y="8"/>
                    </a:lnTo>
                    <a:lnTo>
                      <a:pt x="255" y="8"/>
                    </a:lnTo>
                    <a:lnTo>
                      <a:pt x="263" y="10"/>
                    </a:lnTo>
                    <a:lnTo>
                      <a:pt x="272" y="12"/>
                    </a:lnTo>
                    <a:lnTo>
                      <a:pt x="282" y="12"/>
                    </a:lnTo>
                    <a:lnTo>
                      <a:pt x="291" y="14"/>
                    </a:lnTo>
                    <a:lnTo>
                      <a:pt x="301" y="14"/>
                    </a:lnTo>
                    <a:lnTo>
                      <a:pt x="310" y="14"/>
                    </a:lnTo>
                    <a:lnTo>
                      <a:pt x="322" y="14"/>
                    </a:lnTo>
                    <a:lnTo>
                      <a:pt x="325" y="12"/>
                    </a:lnTo>
                    <a:lnTo>
                      <a:pt x="331" y="12"/>
                    </a:lnTo>
                    <a:lnTo>
                      <a:pt x="333" y="14"/>
                    </a:lnTo>
                    <a:lnTo>
                      <a:pt x="337" y="15"/>
                    </a:lnTo>
                    <a:lnTo>
                      <a:pt x="342" y="17"/>
                    </a:lnTo>
                    <a:lnTo>
                      <a:pt x="346" y="21"/>
                    </a:lnTo>
                    <a:lnTo>
                      <a:pt x="346" y="25"/>
                    </a:lnTo>
                    <a:lnTo>
                      <a:pt x="342" y="29"/>
                    </a:lnTo>
                    <a:lnTo>
                      <a:pt x="341" y="31"/>
                    </a:lnTo>
                    <a:lnTo>
                      <a:pt x="339" y="33"/>
                    </a:lnTo>
                    <a:lnTo>
                      <a:pt x="335" y="33"/>
                    </a:lnTo>
                    <a:lnTo>
                      <a:pt x="331" y="34"/>
                    </a:lnTo>
                    <a:lnTo>
                      <a:pt x="320" y="34"/>
                    </a:lnTo>
                    <a:lnTo>
                      <a:pt x="308" y="34"/>
                    </a:lnTo>
                    <a:lnTo>
                      <a:pt x="299" y="34"/>
                    </a:lnTo>
                    <a:lnTo>
                      <a:pt x="289" y="36"/>
                    </a:lnTo>
                    <a:lnTo>
                      <a:pt x="282" y="34"/>
                    </a:lnTo>
                    <a:lnTo>
                      <a:pt x="272" y="34"/>
                    </a:lnTo>
                    <a:lnTo>
                      <a:pt x="263" y="34"/>
                    </a:lnTo>
                    <a:lnTo>
                      <a:pt x="255" y="34"/>
                    </a:lnTo>
                    <a:lnTo>
                      <a:pt x="245" y="34"/>
                    </a:lnTo>
                    <a:lnTo>
                      <a:pt x="236" y="34"/>
                    </a:lnTo>
                    <a:lnTo>
                      <a:pt x="226" y="34"/>
                    </a:lnTo>
                    <a:lnTo>
                      <a:pt x="219" y="34"/>
                    </a:lnTo>
                    <a:lnTo>
                      <a:pt x="209" y="34"/>
                    </a:lnTo>
                    <a:lnTo>
                      <a:pt x="200" y="34"/>
                    </a:lnTo>
                    <a:lnTo>
                      <a:pt x="190" y="34"/>
                    </a:lnTo>
                    <a:lnTo>
                      <a:pt x="179" y="36"/>
                    </a:lnTo>
                    <a:lnTo>
                      <a:pt x="167" y="38"/>
                    </a:lnTo>
                    <a:lnTo>
                      <a:pt x="156" y="40"/>
                    </a:lnTo>
                    <a:lnTo>
                      <a:pt x="145" y="44"/>
                    </a:lnTo>
                    <a:lnTo>
                      <a:pt x="133" y="46"/>
                    </a:lnTo>
                    <a:lnTo>
                      <a:pt x="122" y="48"/>
                    </a:lnTo>
                    <a:lnTo>
                      <a:pt x="112" y="50"/>
                    </a:lnTo>
                    <a:lnTo>
                      <a:pt x="103" y="52"/>
                    </a:lnTo>
                    <a:lnTo>
                      <a:pt x="93" y="53"/>
                    </a:lnTo>
                    <a:lnTo>
                      <a:pt x="82" y="55"/>
                    </a:lnTo>
                    <a:lnTo>
                      <a:pt x="72" y="55"/>
                    </a:lnTo>
                    <a:lnTo>
                      <a:pt x="61" y="55"/>
                    </a:lnTo>
                    <a:lnTo>
                      <a:pt x="51" y="55"/>
                    </a:lnTo>
                    <a:lnTo>
                      <a:pt x="40" y="53"/>
                    </a:lnTo>
                    <a:lnTo>
                      <a:pt x="30" y="52"/>
                    </a:lnTo>
                    <a:lnTo>
                      <a:pt x="19" y="50"/>
                    </a:lnTo>
                    <a:lnTo>
                      <a:pt x="8" y="48"/>
                    </a:lnTo>
                    <a:lnTo>
                      <a:pt x="4" y="44"/>
                    </a:lnTo>
                    <a:lnTo>
                      <a:pt x="0" y="40"/>
                    </a:lnTo>
                    <a:lnTo>
                      <a:pt x="0" y="36"/>
                    </a:lnTo>
                    <a:lnTo>
                      <a:pt x="0" y="34"/>
                    </a:lnTo>
                    <a:lnTo>
                      <a:pt x="2" y="29"/>
                    </a:lnTo>
                    <a:lnTo>
                      <a:pt x="6" y="27"/>
                    </a:lnTo>
                    <a:lnTo>
                      <a:pt x="9" y="25"/>
                    </a:lnTo>
                    <a:lnTo>
                      <a:pt x="15" y="27"/>
                    </a:lnTo>
                    <a:lnTo>
                      <a:pt x="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5" name="Freeform 177"/>
              <p:cNvSpPr>
                <a:spLocks/>
              </p:cNvSpPr>
              <p:nvPr/>
            </p:nvSpPr>
            <p:spPr bwMode="auto">
              <a:xfrm>
                <a:off x="3095" y="1782"/>
                <a:ext cx="37" cy="269"/>
              </a:xfrm>
              <a:custGeom>
                <a:avLst/>
                <a:gdLst>
                  <a:gd name="T0" fmla="*/ 27 w 74"/>
                  <a:gd name="T1" fmla="*/ 42 h 538"/>
                  <a:gd name="T2" fmla="*/ 27 w 74"/>
                  <a:gd name="T3" fmla="*/ 91 h 538"/>
                  <a:gd name="T4" fmla="*/ 34 w 74"/>
                  <a:gd name="T5" fmla="*/ 139 h 538"/>
                  <a:gd name="T6" fmla="*/ 46 w 74"/>
                  <a:gd name="T7" fmla="*/ 185 h 538"/>
                  <a:gd name="T8" fmla="*/ 57 w 74"/>
                  <a:gd name="T9" fmla="*/ 228 h 538"/>
                  <a:gd name="T10" fmla="*/ 67 w 74"/>
                  <a:gd name="T11" fmla="*/ 272 h 538"/>
                  <a:gd name="T12" fmla="*/ 74 w 74"/>
                  <a:gd name="T13" fmla="*/ 318 h 538"/>
                  <a:gd name="T14" fmla="*/ 72 w 74"/>
                  <a:gd name="T15" fmla="*/ 367 h 538"/>
                  <a:gd name="T16" fmla="*/ 65 w 74"/>
                  <a:gd name="T17" fmla="*/ 401 h 538"/>
                  <a:gd name="T18" fmla="*/ 61 w 74"/>
                  <a:gd name="T19" fmla="*/ 417 h 538"/>
                  <a:gd name="T20" fmla="*/ 57 w 74"/>
                  <a:gd name="T21" fmla="*/ 432 h 538"/>
                  <a:gd name="T22" fmla="*/ 57 w 74"/>
                  <a:gd name="T23" fmla="*/ 449 h 538"/>
                  <a:gd name="T24" fmla="*/ 55 w 74"/>
                  <a:gd name="T25" fmla="*/ 464 h 538"/>
                  <a:gd name="T26" fmla="*/ 55 w 74"/>
                  <a:gd name="T27" fmla="*/ 479 h 538"/>
                  <a:gd name="T28" fmla="*/ 57 w 74"/>
                  <a:gd name="T29" fmla="*/ 495 h 538"/>
                  <a:gd name="T30" fmla="*/ 59 w 74"/>
                  <a:gd name="T31" fmla="*/ 510 h 538"/>
                  <a:gd name="T32" fmla="*/ 61 w 74"/>
                  <a:gd name="T33" fmla="*/ 523 h 538"/>
                  <a:gd name="T34" fmla="*/ 61 w 74"/>
                  <a:gd name="T35" fmla="*/ 534 h 538"/>
                  <a:gd name="T36" fmla="*/ 57 w 74"/>
                  <a:gd name="T37" fmla="*/ 538 h 538"/>
                  <a:gd name="T38" fmla="*/ 49 w 74"/>
                  <a:gd name="T39" fmla="*/ 534 h 538"/>
                  <a:gd name="T40" fmla="*/ 46 w 74"/>
                  <a:gd name="T41" fmla="*/ 527 h 538"/>
                  <a:gd name="T42" fmla="*/ 40 w 74"/>
                  <a:gd name="T43" fmla="*/ 517 h 538"/>
                  <a:gd name="T44" fmla="*/ 36 w 74"/>
                  <a:gd name="T45" fmla="*/ 506 h 538"/>
                  <a:gd name="T46" fmla="*/ 32 w 74"/>
                  <a:gd name="T47" fmla="*/ 493 h 538"/>
                  <a:gd name="T48" fmla="*/ 29 w 74"/>
                  <a:gd name="T49" fmla="*/ 475 h 538"/>
                  <a:gd name="T50" fmla="*/ 23 w 74"/>
                  <a:gd name="T51" fmla="*/ 460 h 538"/>
                  <a:gd name="T52" fmla="*/ 17 w 74"/>
                  <a:gd name="T53" fmla="*/ 447 h 538"/>
                  <a:gd name="T54" fmla="*/ 13 w 74"/>
                  <a:gd name="T55" fmla="*/ 434 h 538"/>
                  <a:gd name="T56" fmla="*/ 9 w 74"/>
                  <a:gd name="T57" fmla="*/ 420 h 538"/>
                  <a:gd name="T58" fmla="*/ 8 w 74"/>
                  <a:gd name="T59" fmla="*/ 407 h 538"/>
                  <a:gd name="T60" fmla="*/ 9 w 74"/>
                  <a:gd name="T61" fmla="*/ 390 h 538"/>
                  <a:gd name="T62" fmla="*/ 17 w 74"/>
                  <a:gd name="T63" fmla="*/ 356 h 538"/>
                  <a:gd name="T64" fmla="*/ 21 w 74"/>
                  <a:gd name="T65" fmla="*/ 306 h 538"/>
                  <a:gd name="T66" fmla="*/ 21 w 74"/>
                  <a:gd name="T67" fmla="*/ 261 h 538"/>
                  <a:gd name="T68" fmla="*/ 15 w 74"/>
                  <a:gd name="T69" fmla="*/ 219 h 538"/>
                  <a:gd name="T70" fmla="*/ 9 w 74"/>
                  <a:gd name="T71" fmla="*/ 177 h 538"/>
                  <a:gd name="T72" fmla="*/ 4 w 74"/>
                  <a:gd name="T73" fmla="*/ 131 h 538"/>
                  <a:gd name="T74" fmla="*/ 0 w 74"/>
                  <a:gd name="T75" fmla="*/ 86 h 538"/>
                  <a:gd name="T76" fmla="*/ 2 w 74"/>
                  <a:gd name="T77" fmla="*/ 36 h 538"/>
                  <a:gd name="T78" fmla="*/ 8 w 74"/>
                  <a:gd name="T79" fmla="*/ 6 h 538"/>
                  <a:gd name="T80" fmla="*/ 15 w 74"/>
                  <a:gd name="T81" fmla="*/ 0 h 538"/>
                  <a:gd name="T82" fmla="*/ 25 w 74"/>
                  <a:gd name="T83" fmla="*/ 2 h 538"/>
                  <a:gd name="T84" fmla="*/ 30 w 74"/>
                  <a:gd name="T85" fmla="*/ 10 h 538"/>
                  <a:gd name="T86" fmla="*/ 30 w 74"/>
                  <a:gd name="T87" fmla="*/ 1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38">
                    <a:moveTo>
                      <a:pt x="30" y="15"/>
                    </a:moveTo>
                    <a:lnTo>
                      <a:pt x="27" y="42"/>
                    </a:lnTo>
                    <a:lnTo>
                      <a:pt x="27" y="68"/>
                    </a:lnTo>
                    <a:lnTo>
                      <a:pt x="27" y="91"/>
                    </a:lnTo>
                    <a:lnTo>
                      <a:pt x="30" y="116"/>
                    </a:lnTo>
                    <a:lnTo>
                      <a:pt x="34" y="139"/>
                    </a:lnTo>
                    <a:lnTo>
                      <a:pt x="40" y="162"/>
                    </a:lnTo>
                    <a:lnTo>
                      <a:pt x="46" y="185"/>
                    </a:lnTo>
                    <a:lnTo>
                      <a:pt x="53" y="207"/>
                    </a:lnTo>
                    <a:lnTo>
                      <a:pt x="57" y="228"/>
                    </a:lnTo>
                    <a:lnTo>
                      <a:pt x="63" y="251"/>
                    </a:lnTo>
                    <a:lnTo>
                      <a:pt x="67" y="272"/>
                    </a:lnTo>
                    <a:lnTo>
                      <a:pt x="74" y="295"/>
                    </a:lnTo>
                    <a:lnTo>
                      <a:pt x="74" y="318"/>
                    </a:lnTo>
                    <a:lnTo>
                      <a:pt x="74" y="342"/>
                    </a:lnTo>
                    <a:lnTo>
                      <a:pt x="72" y="367"/>
                    </a:lnTo>
                    <a:lnTo>
                      <a:pt x="67" y="396"/>
                    </a:lnTo>
                    <a:lnTo>
                      <a:pt x="65" y="401"/>
                    </a:lnTo>
                    <a:lnTo>
                      <a:pt x="61" y="409"/>
                    </a:lnTo>
                    <a:lnTo>
                      <a:pt x="61" y="417"/>
                    </a:lnTo>
                    <a:lnTo>
                      <a:pt x="59" y="424"/>
                    </a:lnTo>
                    <a:lnTo>
                      <a:pt x="57" y="432"/>
                    </a:lnTo>
                    <a:lnTo>
                      <a:pt x="57" y="441"/>
                    </a:lnTo>
                    <a:lnTo>
                      <a:pt x="57" y="449"/>
                    </a:lnTo>
                    <a:lnTo>
                      <a:pt x="57" y="456"/>
                    </a:lnTo>
                    <a:lnTo>
                      <a:pt x="55" y="464"/>
                    </a:lnTo>
                    <a:lnTo>
                      <a:pt x="55" y="472"/>
                    </a:lnTo>
                    <a:lnTo>
                      <a:pt x="55" y="479"/>
                    </a:lnTo>
                    <a:lnTo>
                      <a:pt x="57" y="487"/>
                    </a:lnTo>
                    <a:lnTo>
                      <a:pt x="57" y="495"/>
                    </a:lnTo>
                    <a:lnTo>
                      <a:pt x="57" y="502"/>
                    </a:lnTo>
                    <a:lnTo>
                      <a:pt x="59" y="510"/>
                    </a:lnTo>
                    <a:lnTo>
                      <a:pt x="61" y="519"/>
                    </a:lnTo>
                    <a:lnTo>
                      <a:pt x="61" y="523"/>
                    </a:lnTo>
                    <a:lnTo>
                      <a:pt x="61" y="529"/>
                    </a:lnTo>
                    <a:lnTo>
                      <a:pt x="61" y="534"/>
                    </a:lnTo>
                    <a:lnTo>
                      <a:pt x="61" y="536"/>
                    </a:lnTo>
                    <a:lnTo>
                      <a:pt x="57" y="538"/>
                    </a:lnTo>
                    <a:lnTo>
                      <a:pt x="53" y="538"/>
                    </a:lnTo>
                    <a:lnTo>
                      <a:pt x="49" y="534"/>
                    </a:lnTo>
                    <a:lnTo>
                      <a:pt x="48" y="531"/>
                    </a:lnTo>
                    <a:lnTo>
                      <a:pt x="46" y="527"/>
                    </a:lnTo>
                    <a:lnTo>
                      <a:pt x="42" y="523"/>
                    </a:lnTo>
                    <a:lnTo>
                      <a:pt x="40" y="517"/>
                    </a:lnTo>
                    <a:lnTo>
                      <a:pt x="38" y="512"/>
                    </a:lnTo>
                    <a:lnTo>
                      <a:pt x="36" y="506"/>
                    </a:lnTo>
                    <a:lnTo>
                      <a:pt x="34" y="500"/>
                    </a:lnTo>
                    <a:lnTo>
                      <a:pt x="32" y="493"/>
                    </a:lnTo>
                    <a:lnTo>
                      <a:pt x="30" y="483"/>
                    </a:lnTo>
                    <a:lnTo>
                      <a:pt x="29" y="475"/>
                    </a:lnTo>
                    <a:lnTo>
                      <a:pt x="25" y="468"/>
                    </a:lnTo>
                    <a:lnTo>
                      <a:pt x="23" y="460"/>
                    </a:lnTo>
                    <a:lnTo>
                      <a:pt x="21" y="455"/>
                    </a:lnTo>
                    <a:lnTo>
                      <a:pt x="17" y="447"/>
                    </a:lnTo>
                    <a:lnTo>
                      <a:pt x="15" y="441"/>
                    </a:lnTo>
                    <a:lnTo>
                      <a:pt x="13" y="434"/>
                    </a:lnTo>
                    <a:lnTo>
                      <a:pt x="11" y="428"/>
                    </a:lnTo>
                    <a:lnTo>
                      <a:pt x="9" y="420"/>
                    </a:lnTo>
                    <a:lnTo>
                      <a:pt x="9" y="415"/>
                    </a:lnTo>
                    <a:lnTo>
                      <a:pt x="8" y="407"/>
                    </a:lnTo>
                    <a:lnTo>
                      <a:pt x="9" y="399"/>
                    </a:lnTo>
                    <a:lnTo>
                      <a:pt x="9" y="390"/>
                    </a:lnTo>
                    <a:lnTo>
                      <a:pt x="11" y="382"/>
                    </a:lnTo>
                    <a:lnTo>
                      <a:pt x="17" y="356"/>
                    </a:lnTo>
                    <a:lnTo>
                      <a:pt x="21" y="331"/>
                    </a:lnTo>
                    <a:lnTo>
                      <a:pt x="21" y="306"/>
                    </a:lnTo>
                    <a:lnTo>
                      <a:pt x="21" y="283"/>
                    </a:lnTo>
                    <a:lnTo>
                      <a:pt x="21" y="261"/>
                    </a:lnTo>
                    <a:lnTo>
                      <a:pt x="19" y="240"/>
                    </a:lnTo>
                    <a:lnTo>
                      <a:pt x="15" y="219"/>
                    </a:lnTo>
                    <a:lnTo>
                      <a:pt x="13" y="198"/>
                    </a:lnTo>
                    <a:lnTo>
                      <a:pt x="9" y="177"/>
                    </a:lnTo>
                    <a:lnTo>
                      <a:pt x="6" y="152"/>
                    </a:lnTo>
                    <a:lnTo>
                      <a:pt x="4" y="131"/>
                    </a:lnTo>
                    <a:lnTo>
                      <a:pt x="2" y="108"/>
                    </a:lnTo>
                    <a:lnTo>
                      <a:pt x="0" y="86"/>
                    </a:lnTo>
                    <a:lnTo>
                      <a:pt x="2" y="63"/>
                    </a:lnTo>
                    <a:lnTo>
                      <a:pt x="2" y="36"/>
                    </a:lnTo>
                    <a:lnTo>
                      <a:pt x="6" y="11"/>
                    </a:lnTo>
                    <a:lnTo>
                      <a:pt x="8" y="6"/>
                    </a:lnTo>
                    <a:lnTo>
                      <a:pt x="11" y="2"/>
                    </a:lnTo>
                    <a:lnTo>
                      <a:pt x="15" y="0"/>
                    </a:lnTo>
                    <a:lnTo>
                      <a:pt x="21" y="2"/>
                    </a:lnTo>
                    <a:lnTo>
                      <a:pt x="25" y="2"/>
                    </a:lnTo>
                    <a:lnTo>
                      <a:pt x="29" y="6"/>
                    </a:lnTo>
                    <a:lnTo>
                      <a:pt x="30" y="10"/>
                    </a:lnTo>
                    <a:lnTo>
                      <a:pt x="30" y="15"/>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6" name="Freeform 178"/>
              <p:cNvSpPr>
                <a:spLocks/>
              </p:cNvSpPr>
              <p:nvPr/>
            </p:nvSpPr>
            <p:spPr bwMode="auto">
              <a:xfrm>
                <a:off x="3043" y="2014"/>
                <a:ext cx="85" cy="38"/>
              </a:xfrm>
              <a:custGeom>
                <a:avLst/>
                <a:gdLst>
                  <a:gd name="T0" fmla="*/ 12 w 172"/>
                  <a:gd name="T1" fmla="*/ 4 h 76"/>
                  <a:gd name="T2" fmla="*/ 21 w 172"/>
                  <a:gd name="T3" fmla="*/ 0 h 76"/>
                  <a:gd name="T4" fmla="*/ 33 w 172"/>
                  <a:gd name="T5" fmla="*/ 0 h 76"/>
                  <a:gd name="T6" fmla="*/ 42 w 172"/>
                  <a:gd name="T7" fmla="*/ 0 h 76"/>
                  <a:gd name="T8" fmla="*/ 52 w 172"/>
                  <a:gd name="T9" fmla="*/ 0 h 76"/>
                  <a:gd name="T10" fmla="*/ 61 w 172"/>
                  <a:gd name="T11" fmla="*/ 0 h 76"/>
                  <a:gd name="T12" fmla="*/ 69 w 172"/>
                  <a:gd name="T13" fmla="*/ 0 h 76"/>
                  <a:gd name="T14" fmla="*/ 78 w 172"/>
                  <a:gd name="T15" fmla="*/ 0 h 76"/>
                  <a:gd name="T16" fmla="*/ 86 w 172"/>
                  <a:gd name="T17" fmla="*/ 4 h 76"/>
                  <a:gd name="T18" fmla="*/ 94 w 172"/>
                  <a:gd name="T19" fmla="*/ 4 h 76"/>
                  <a:gd name="T20" fmla="*/ 103 w 172"/>
                  <a:gd name="T21" fmla="*/ 6 h 76"/>
                  <a:gd name="T22" fmla="*/ 111 w 172"/>
                  <a:gd name="T23" fmla="*/ 10 h 76"/>
                  <a:gd name="T24" fmla="*/ 120 w 172"/>
                  <a:gd name="T25" fmla="*/ 13 h 76"/>
                  <a:gd name="T26" fmla="*/ 128 w 172"/>
                  <a:gd name="T27" fmla="*/ 17 h 76"/>
                  <a:gd name="T28" fmla="*/ 137 w 172"/>
                  <a:gd name="T29" fmla="*/ 21 h 76"/>
                  <a:gd name="T30" fmla="*/ 147 w 172"/>
                  <a:gd name="T31" fmla="*/ 27 h 76"/>
                  <a:gd name="T32" fmla="*/ 154 w 172"/>
                  <a:gd name="T33" fmla="*/ 32 h 76"/>
                  <a:gd name="T34" fmla="*/ 162 w 172"/>
                  <a:gd name="T35" fmla="*/ 36 h 76"/>
                  <a:gd name="T36" fmla="*/ 166 w 172"/>
                  <a:gd name="T37" fmla="*/ 44 h 76"/>
                  <a:gd name="T38" fmla="*/ 170 w 172"/>
                  <a:gd name="T39" fmla="*/ 51 h 76"/>
                  <a:gd name="T40" fmla="*/ 172 w 172"/>
                  <a:gd name="T41" fmla="*/ 61 h 76"/>
                  <a:gd name="T42" fmla="*/ 170 w 172"/>
                  <a:gd name="T43" fmla="*/ 67 h 76"/>
                  <a:gd name="T44" fmla="*/ 168 w 172"/>
                  <a:gd name="T45" fmla="*/ 74 h 76"/>
                  <a:gd name="T46" fmla="*/ 162 w 172"/>
                  <a:gd name="T47" fmla="*/ 76 h 76"/>
                  <a:gd name="T48" fmla="*/ 156 w 172"/>
                  <a:gd name="T49" fmla="*/ 74 h 76"/>
                  <a:gd name="T50" fmla="*/ 147 w 172"/>
                  <a:gd name="T51" fmla="*/ 67 h 76"/>
                  <a:gd name="T52" fmla="*/ 139 w 172"/>
                  <a:gd name="T53" fmla="*/ 61 h 76"/>
                  <a:gd name="T54" fmla="*/ 132 w 172"/>
                  <a:gd name="T55" fmla="*/ 57 h 76"/>
                  <a:gd name="T56" fmla="*/ 122 w 172"/>
                  <a:gd name="T57" fmla="*/ 53 h 76"/>
                  <a:gd name="T58" fmla="*/ 114 w 172"/>
                  <a:gd name="T59" fmla="*/ 48 h 76"/>
                  <a:gd name="T60" fmla="*/ 105 w 172"/>
                  <a:gd name="T61" fmla="*/ 44 h 76"/>
                  <a:gd name="T62" fmla="*/ 95 w 172"/>
                  <a:gd name="T63" fmla="*/ 40 h 76"/>
                  <a:gd name="T64" fmla="*/ 88 w 172"/>
                  <a:gd name="T65" fmla="*/ 36 h 76"/>
                  <a:gd name="T66" fmla="*/ 78 w 172"/>
                  <a:gd name="T67" fmla="*/ 32 h 76"/>
                  <a:gd name="T68" fmla="*/ 71 w 172"/>
                  <a:gd name="T69" fmla="*/ 31 h 76"/>
                  <a:gd name="T70" fmla="*/ 61 w 172"/>
                  <a:gd name="T71" fmla="*/ 29 h 76"/>
                  <a:gd name="T72" fmla="*/ 52 w 172"/>
                  <a:gd name="T73" fmla="*/ 27 h 76"/>
                  <a:gd name="T74" fmla="*/ 42 w 172"/>
                  <a:gd name="T75" fmla="*/ 25 h 76"/>
                  <a:gd name="T76" fmla="*/ 35 w 172"/>
                  <a:gd name="T77" fmla="*/ 25 h 76"/>
                  <a:gd name="T78" fmla="*/ 25 w 172"/>
                  <a:gd name="T79" fmla="*/ 25 h 76"/>
                  <a:gd name="T80" fmla="*/ 16 w 172"/>
                  <a:gd name="T81" fmla="*/ 27 h 76"/>
                  <a:gd name="T82" fmla="*/ 10 w 172"/>
                  <a:gd name="T83" fmla="*/ 25 h 76"/>
                  <a:gd name="T84" fmla="*/ 6 w 172"/>
                  <a:gd name="T85" fmla="*/ 23 h 76"/>
                  <a:gd name="T86" fmla="*/ 2 w 172"/>
                  <a:gd name="T87" fmla="*/ 19 h 76"/>
                  <a:gd name="T88" fmla="*/ 2 w 172"/>
                  <a:gd name="T89" fmla="*/ 15 h 76"/>
                  <a:gd name="T90" fmla="*/ 0 w 172"/>
                  <a:gd name="T91" fmla="*/ 11 h 76"/>
                  <a:gd name="T92" fmla="*/ 2 w 172"/>
                  <a:gd name="T93" fmla="*/ 8 h 76"/>
                  <a:gd name="T94" fmla="*/ 6 w 172"/>
                  <a:gd name="T95" fmla="*/ 4 h 76"/>
                  <a:gd name="T96" fmla="*/ 12 w 172"/>
                  <a:gd name="T97" fmla="*/ 4 h 76"/>
                  <a:gd name="T98" fmla="*/ 12 w 172"/>
                  <a:gd name="T9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76">
                    <a:moveTo>
                      <a:pt x="12" y="4"/>
                    </a:moveTo>
                    <a:lnTo>
                      <a:pt x="21" y="0"/>
                    </a:lnTo>
                    <a:lnTo>
                      <a:pt x="33" y="0"/>
                    </a:lnTo>
                    <a:lnTo>
                      <a:pt x="42" y="0"/>
                    </a:lnTo>
                    <a:lnTo>
                      <a:pt x="52" y="0"/>
                    </a:lnTo>
                    <a:lnTo>
                      <a:pt x="61" y="0"/>
                    </a:lnTo>
                    <a:lnTo>
                      <a:pt x="69" y="0"/>
                    </a:lnTo>
                    <a:lnTo>
                      <a:pt x="78" y="0"/>
                    </a:lnTo>
                    <a:lnTo>
                      <a:pt x="86" y="4"/>
                    </a:lnTo>
                    <a:lnTo>
                      <a:pt x="94" y="4"/>
                    </a:lnTo>
                    <a:lnTo>
                      <a:pt x="103" y="6"/>
                    </a:lnTo>
                    <a:lnTo>
                      <a:pt x="111" y="10"/>
                    </a:lnTo>
                    <a:lnTo>
                      <a:pt x="120" y="13"/>
                    </a:lnTo>
                    <a:lnTo>
                      <a:pt x="128" y="17"/>
                    </a:lnTo>
                    <a:lnTo>
                      <a:pt x="137" y="21"/>
                    </a:lnTo>
                    <a:lnTo>
                      <a:pt x="147" y="27"/>
                    </a:lnTo>
                    <a:lnTo>
                      <a:pt x="154" y="32"/>
                    </a:lnTo>
                    <a:lnTo>
                      <a:pt x="162" y="36"/>
                    </a:lnTo>
                    <a:lnTo>
                      <a:pt x="166" y="44"/>
                    </a:lnTo>
                    <a:lnTo>
                      <a:pt x="170" y="51"/>
                    </a:lnTo>
                    <a:lnTo>
                      <a:pt x="172" y="61"/>
                    </a:lnTo>
                    <a:lnTo>
                      <a:pt x="170" y="67"/>
                    </a:lnTo>
                    <a:lnTo>
                      <a:pt x="168" y="74"/>
                    </a:lnTo>
                    <a:lnTo>
                      <a:pt x="162" y="76"/>
                    </a:lnTo>
                    <a:lnTo>
                      <a:pt x="156" y="74"/>
                    </a:lnTo>
                    <a:lnTo>
                      <a:pt x="147" y="67"/>
                    </a:lnTo>
                    <a:lnTo>
                      <a:pt x="139" y="61"/>
                    </a:lnTo>
                    <a:lnTo>
                      <a:pt x="132" y="57"/>
                    </a:lnTo>
                    <a:lnTo>
                      <a:pt x="122" y="53"/>
                    </a:lnTo>
                    <a:lnTo>
                      <a:pt x="114" y="48"/>
                    </a:lnTo>
                    <a:lnTo>
                      <a:pt x="105" y="44"/>
                    </a:lnTo>
                    <a:lnTo>
                      <a:pt x="95" y="40"/>
                    </a:lnTo>
                    <a:lnTo>
                      <a:pt x="88" y="36"/>
                    </a:lnTo>
                    <a:lnTo>
                      <a:pt x="78" y="32"/>
                    </a:lnTo>
                    <a:lnTo>
                      <a:pt x="71" y="31"/>
                    </a:lnTo>
                    <a:lnTo>
                      <a:pt x="61" y="29"/>
                    </a:lnTo>
                    <a:lnTo>
                      <a:pt x="52" y="27"/>
                    </a:lnTo>
                    <a:lnTo>
                      <a:pt x="42" y="25"/>
                    </a:lnTo>
                    <a:lnTo>
                      <a:pt x="35" y="25"/>
                    </a:lnTo>
                    <a:lnTo>
                      <a:pt x="25" y="25"/>
                    </a:lnTo>
                    <a:lnTo>
                      <a:pt x="16" y="27"/>
                    </a:lnTo>
                    <a:lnTo>
                      <a:pt x="10" y="25"/>
                    </a:lnTo>
                    <a:lnTo>
                      <a:pt x="6" y="23"/>
                    </a:lnTo>
                    <a:lnTo>
                      <a:pt x="2" y="19"/>
                    </a:lnTo>
                    <a:lnTo>
                      <a:pt x="2" y="15"/>
                    </a:lnTo>
                    <a:lnTo>
                      <a:pt x="0" y="11"/>
                    </a:lnTo>
                    <a:lnTo>
                      <a:pt x="2" y="8"/>
                    </a:lnTo>
                    <a:lnTo>
                      <a:pt x="6" y="4"/>
                    </a:lnTo>
                    <a:lnTo>
                      <a:pt x="12"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7" name="Freeform 179"/>
              <p:cNvSpPr>
                <a:spLocks/>
              </p:cNvSpPr>
              <p:nvPr/>
            </p:nvSpPr>
            <p:spPr bwMode="auto">
              <a:xfrm>
                <a:off x="3123" y="1989"/>
                <a:ext cx="80" cy="86"/>
              </a:xfrm>
              <a:custGeom>
                <a:avLst/>
                <a:gdLst>
                  <a:gd name="T0" fmla="*/ 17 w 162"/>
                  <a:gd name="T1" fmla="*/ 2 h 171"/>
                  <a:gd name="T2" fmla="*/ 31 w 162"/>
                  <a:gd name="T3" fmla="*/ 5 h 171"/>
                  <a:gd name="T4" fmla="*/ 44 w 162"/>
                  <a:gd name="T5" fmla="*/ 9 h 171"/>
                  <a:gd name="T6" fmla="*/ 57 w 162"/>
                  <a:gd name="T7" fmla="*/ 15 h 171"/>
                  <a:gd name="T8" fmla="*/ 69 w 162"/>
                  <a:gd name="T9" fmla="*/ 22 h 171"/>
                  <a:gd name="T10" fmla="*/ 80 w 162"/>
                  <a:gd name="T11" fmla="*/ 28 h 171"/>
                  <a:gd name="T12" fmla="*/ 91 w 162"/>
                  <a:gd name="T13" fmla="*/ 36 h 171"/>
                  <a:gd name="T14" fmla="*/ 101 w 162"/>
                  <a:gd name="T15" fmla="*/ 43 h 171"/>
                  <a:gd name="T16" fmla="*/ 112 w 162"/>
                  <a:gd name="T17" fmla="*/ 53 h 171"/>
                  <a:gd name="T18" fmla="*/ 120 w 162"/>
                  <a:gd name="T19" fmla="*/ 60 h 171"/>
                  <a:gd name="T20" fmla="*/ 128 w 162"/>
                  <a:gd name="T21" fmla="*/ 70 h 171"/>
                  <a:gd name="T22" fmla="*/ 135 w 162"/>
                  <a:gd name="T23" fmla="*/ 81 h 171"/>
                  <a:gd name="T24" fmla="*/ 143 w 162"/>
                  <a:gd name="T25" fmla="*/ 93 h 171"/>
                  <a:gd name="T26" fmla="*/ 149 w 162"/>
                  <a:gd name="T27" fmla="*/ 104 h 171"/>
                  <a:gd name="T28" fmla="*/ 152 w 162"/>
                  <a:gd name="T29" fmla="*/ 116 h 171"/>
                  <a:gd name="T30" fmla="*/ 158 w 162"/>
                  <a:gd name="T31" fmla="*/ 131 h 171"/>
                  <a:gd name="T32" fmla="*/ 162 w 162"/>
                  <a:gd name="T33" fmla="*/ 146 h 171"/>
                  <a:gd name="T34" fmla="*/ 162 w 162"/>
                  <a:gd name="T35" fmla="*/ 150 h 171"/>
                  <a:gd name="T36" fmla="*/ 162 w 162"/>
                  <a:gd name="T37" fmla="*/ 156 h 171"/>
                  <a:gd name="T38" fmla="*/ 160 w 162"/>
                  <a:gd name="T39" fmla="*/ 159 h 171"/>
                  <a:gd name="T40" fmla="*/ 158 w 162"/>
                  <a:gd name="T41" fmla="*/ 163 h 171"/>
                  <a:gd name="T42" fmla="*/ 152 w 162"/>
                  <a:gd name="T43" fmla="*/ 167 h 171"/>
                  <a:gd name="T44" fmla="*/ 145 w 162"/>
                  <a:gd name="T45" fmla="*/ 171 h 171"/>
                  <a:gd name="T46" fmla="*/ 141 w 162"/>
                  <a:gd name="T47" fmla="*/ 171 h 171"/>
                  <a:gd name="T48" fmla="*/ 137 w 162"/>
                  <a:gd name="T49" fmla="*/ 171 h 171"/>
                  <a:gd name="T50" fmla="*/ 131 w 162"/>
                  <a:gd name="T51" fmla="*/ 171 h 171"/>
                  <a:gd name="T52" fmla="*/ 128 w 162"/>
                  <a:gd name="T53" fmla="*/ 169 h 171"/>
                  <a:gd name="T54" fmla="*/ 124 w 162"/>
                  <a:gd name="T55" fmla="*/ 167 h 171"/>
                  <a:gd name="T56" fmla="*/ 122 w 162"/>
                  <a:gd name="T57" fmla="*/ 163 h 171"/>
                  <a:gd name="T58" fmla="*/ 120 w 162"/>
                  <a:gd name="T59" fmla="*/ 159 h 171"/>
                  <a:gd name="T60" fmla="*/ 118 w 162"/>
                  <a:gd name="T61" fmla="*/ 156 h 171"/>
                  <a:gd name="T62" fmla="*/ 114 w 162"/>
                  <a:gd name="T63" fmla="*/ 142 h 171"/>
                  <a:gd name="T64" fmla="*/ 112 w 162"/>
                  <a:gd name="T65" fmla="*/ 131 h 171"/>
                  <a:gd name="T66" fmla="*/ 109 w 162"/>
                  <a:gd name="T67" fmla="*/ 119 h 171"/>
                  <a:gd name="T68" fmla="*/ 105 w 162"/>
                  <a:gd name="T69" fmla="*/ 108 h 171"/>
                  <a:gd name="T70" fmla="*/ 99 w 162"/>
                  <a:gd name="T71" fmla="*/ 97 h 171"/>
                  <a:gd name="T72" fmla="*/ 95 w 162"/>
                  <a:gd name="T73" fmla="*/ 89 h 171"/>
                  <a:gd name="T74" fmla="*/ 88 w 162"/>
                  <a:gd name="T75" fmla="*/ 80 h 171"/>
                  <a:gd name="T76" fmla="*/ 84 w 162"/>
                  <a:gd name="T77" fmla="*/ 72 h 171"/>
                  <a:gd name="T78" fmla="*/ 76 w 162"/>
                  <a:gd name="T79" fmla="*/ 62 h 171"/>
                  <a:gd name="T80" fmla="*/ 69 w 162"/>
                  <a:gd name="T81" fmla="*/ 55 h 171"/>
                  <a:gd name="T82" fmla="*/ 61 w 162"/>
                  <a:gd name="T83" fmla="*/ 49 h 171"/>
                  <a:gd name="T84" fmla="*/ 52 w 162"/>
                  <a:gd name="T85" fmla="*/ 43 h 171"/>
                  <a:gd name="T86" fmla="*/ 42 w 162"/>
                  <a:gd name="T87" fmla="*/ 36 h 171"/>
                  <a:gd name="T88" fmla="*/ 32 w 162"/>
                  <a:gd name="T89" fmla="*/ 32 h 171"/>
                  <a:gd name="T90" fmla="*/ 21 w 162"/>
                  <a:gd name="T91" fmla="*/ 26 h 171"/>
                  <a:gd name="T92" fmla="*/ 10 w 162"/>
                  <a:gd name="T93" fmla="*/ 22 h 171"/>
                  <a:gd name="T94" fmla="*/ 4 w 162"/>
                  <a:gd name="T95" fmla="*/ 21 h 171"/>
                  <a:gd name="T96" fmla="*/ 2 w 162"/>
                  <a:gd name="T97" fmla="*/ 17 h 171"/>
                  <a:gd name="T98" fmla="*/ 0 w 162"/>
                  <a:gd name="T99" fmla="*/ 11 h 171"/>
                  <a:gd name="T100" fmla="*/ 2 w 162"/>
                  <a:gd name="T101" fmla="*/ 9 h 171"/>
                  <a:gd name="T102" fmla="*/ 2 w 162"/>
                  <a:gd name="T103" fmla="*/ 3 h 171"/>
                  <a:gd name="T104" fmla="*/ 6 w 162"/>
                  <a:gd name="T105" fmla="*/ 2 h 171"/>
                  <a:gd name="T106" fmla="*/ 10 w 162"/>
                  <a:gd name="T107" fmla="*/ 0 h 171"/>
                  <a:gd name="T108" fmla="*/ 17 w 162"/>
                  <a:gd name="T109" fmla="*/ 2 h 171"/>
                  <a:gd name="T110" fmla="*/ 17 w 162"/>
                  <a:gd name="T111" fmla="*/ 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71">
                    <a:moveTo>
                      <a:pt x="17" y="2"/>
                    </a:moveTo>
                    <a:lnTo>
                      <a:pt x="31" y="5"/>
                    </a:lnTo>
                    <a:lnTo>
                      <a:pt x="44" y="9"/>
                    </a:lnTo>
                    <a:lnTo>
                      <a:pt x="57" y="15"/>
                    </a:lnTo>
                    <a:lnTo>
                      <a:pt x="69" y="22"/>
                    </a:lnTo>
                    <a:lnTo>
                      <a:pt x="80" y="28"/>
                    </a:lnTo>
                    <a:lnTo>
                      <a:pt x="91" y="36"/>
                    </a:lnTo>
                    <a:lnTo>
                      <a:pt x="101" y="43"/>
                    </a:lnTo>
                    <a:lnTo>
                      <a:pt x="112" y="53"/>
                    </a:lnTo>
                    <a:lnTo>
                      <a:pt x="120" y="60"/>
                    </a:lnTo>
                    <a:lnTo>
                      <a:pt x="128" y="70"/>
                    </a:lnTo>
                    <a:lnTo>
                      <a:pt x="135" y="81"/>
                    </a:lnTo>
                    <a:lnTo>
                      <a:pt x="143" y="93"/>
                    </a:lnTo>
                    <a:lnTo>
                      <a:pt x="149" y="104"/>
                    </a:lnTo>
                    <a:lnTo>
                      <a:pt x="152" y="116"/>
                    </a:lnTo>
                    <a:lnTo>
                      <a:pt x="158" y="131"/>
                    </a:lnTo>
                    <a:lnTo>
                      <a:pt x="162" y="146"/>
                    </a:lnTo>
                    <a:lnTo>
                      <a:pt x="162" y="150"/>
                    </a:lnTo>
                    <a:lnTo>
                      <a:pt x="162" y="156"/>
                    </a:lnTo>
                    <a:lnTo>
                      <a:pt x="160" y="159"/>
                    </a:lnTo>
                    <a:lnTo>
                      <a:pt x="158" y="163"/>
                    </a:lnTo>
                    <a:lnTo>
                      <a:pt x="152" y="167"/>
                    </a:lnTo>
                    <a:lnTo>
                      <a:pt x="145" y="171"/>
                    </a:lnTo>
                    <a:lnTo>
                      <a:pt x="141" y="171"/>
                    </a:lnTo>
                    <a:lnTo>
                      <a:pt x="137" y="171"/>
                    </a:lnTo>
                    <a:lnTo>
                      <a:pt x="131" y="171"/>
                    </a:lnTo>
                    <a:lnTo>
                      <a:pt x="128" y="169"/>
                    </a:lnTo>
                    <a:lnTo>
                      <a:pt x="124" y="167"/>
                    </a:lnTo>
                    <a:lnTo>
                      <a:pt x="122" y="163"/>
                    </a:lnTo>
                    <a:lnTo>
                      <a:pt x="120" y="159"/>
                    </a:lnTo>
                    <a:lnTo>
                      <a:pt x="118" y="156"/>
                    </a:lnTo>
                    <a:lnTo>
                      <a:pt x="114" y="142"/>
                    </a:lnTo>
                    <a:lnTo>
                      <a:pt x="112" y="131"/>
                    </a:lnTo>
                    <a:lnTo>
                      <a:pt x="109" y="119"/>
                    </a:lnTo>
                    <a:lnTo>
                      <a:pt x="105" y="108"/>
                    </a:lnTo>
                    <a:lnTo>
                      <a:pt x="99" y="97"/>
                    </a:lnTo>
                    <a:lnTo>
                      <a:pt x="95" y="89"/>
                    </a:lnTo>
                    <a:lnTo>
                      <a:pt x="88" y="80"/>
                    </a:lnTo>
                    <a:lnTo>
                      <a:pt x="84" y="72"/>
                    </a:lnTo>
                    <a:lnTo>
                      <a:pt x="76" y="62"/>
                    </a:lnTo>
                    <a:lnTo>
                      <a:pt x="69" y="55"/>
                    </a:lnTo>
                    <a:lnTo>
                      <a:pt x="61" y="49"/>
                    </a:lnTo>
                    <a:lnTo>
                      <a:pt x="52" y="43"/>
                    </a:lnTo>
                    <a:lnTo>
                      <a:pt x="42" y="36"/>
                    </a:lnTo>
                    <a:lnTo>
                      <a:pt x="32" y="32"/>
                    </a:lnTo>
                    <a:lnTo>
                      <a:pt x="21" y="26"/>
                    </a:lnTo>
                    <a:lnTo>
                      <a:pt x="10" y="22"/>
                    </a:lnTo>
                    <a:lnTo>
                      <a:pt x="4" y="21"/>
                    </a:lnTo>
                    <a:lnTo>
                      <a:pt x="2" y="17"/>
                    </a:lnTo>
                    <a:lnTo>
                      <a:pt x="0" y="11"/>
                    </a:lnTo>
                    <a:lnTo>
                      <a:pt x="2" y="9"/>
                    </a:lnTo>
                    <a:lnTo>
                      <a:pt x="2" y="3"/>
                    </a:lnTo>
                    <a:lnTo>
                      <a:pt x="6" y="2"/>
                    </a:lnTo>
                    <a:lnTo>
                      <a:pt x="10" y="0"/>
                    </a:lnTo>
                    <a:lnTo>
                      <a:pt x="17" y="2"/>
                    </a:lnTo>
                    <a:lnTo>
                      <a:pt x="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8" name="Freeform 180"/>
              <p:cNvSpPr>
                <a:spLocks/>
              </p:cNvSpPr>
              <p:nvPr/>
            </p:nvSpPr>
            <p:spPr bwMode="auto">
              <a:xfrm>
                <a:off x="3102" y="2068"/>
                <a:ext cx="114" cy="127"/>
              </a:xfrm>
              <a:custGeom>
                <a:avLst/>
                <a:gdLst>
                  <a:gd name="T0" fmla="*/ 225 w 229"/>
                  <a:gd name="T1" fmla="*/ 25 h 253"/>
                  <a:gd name="T2" fmla="*/ 210 w 229"/>
                  <a:gd name="T3" fmla="*/ 40 h 253"/>
                  <a:gd name="T4" fmla="*/ 194 w 229"/>
                  <a:gd name="T5" fmla="*/ 54 h 253"/>
                  <a:gd name="T6" fmla="*/ 181 w 229"/>
                  <a:gd name="T7" fmla="*/ 67 h 253"/>
                  <a:gd name="T8" fmla="*/ 170 w 229"/>
                  <a:gd name="T9" fmla="*/ 82 h 253"/>
                  <a:gd name="T10" fmla="*/ 158 w 229"/>
                  <a:gd name="T11" fmla="*/ 96 h 253"/>
                  <a:gd name="T12" fmla="*/ 147 w 229"/>
                  <a:gd name="T13" fmla="*/ 107 h 253"/>
                  <a:gd name="T14" fmla="*/ 137 w 229"/>
                  <a:gd name="T15" fmla="*/ 120 h 253"/>
                  <a:gd name="T16" fmla="*/ 126 w 229"/>
                  <a:gd name="T17" fmla="*/ 134 h 253"/>
                  <a:gd name="T18" fmla="*/ 114 w 229"/>
                  <a:gd name="T19" fmla="*/ 147 h 253"/>
                  <a:gd name="T20" fmla="*/ 105 w 229"/>
                  <a:gd name="T21" fmla="*/ 160 h 253"/>
                  <a:gd name="T22" fmla="*/ 94 w 229"/>
                  <a:gd name="T23" fmla="*/ 174 h 253"/>
                  <a:gd name="T24" fmla="*/ 84 w 229"/>
                  <a:gd name="T25" fmla="*/ 187 h 253"/>
                  <a:gd name="T26" fmla="*/ 73 w 229"/>
                  <a:gd name="T27" fmla="*/ 200 h 253"/>
                  <a:gd name="T28" fmla="*/ 61 w 229"/>
                  <a:gd name="T29" fmla="*/ 215 h 253"/>
                  <a:gd name="T30" fmla="*/ 46 w 229"/>
                  <a:gd name="T31" fmla="*/ 231 h 253"/>
                  <a:gd name="T32" fmla="*/ 33 w 229"/>
                  <a:gd name="T33" fmla="*/ 248 h 253"/>
                  <a:gd name="T34" fmla="*/ 27 w 229"/>
                  <a:gd name="T35" fmla="*/ 252 h 253"/>
                  <a:gd name="T36" fmla="*/ 19 w 229"/>
                  <a:gd name="T37" fmla="*/ 253 h 253"/>
                  <a:gd name="T38" fmla="*/ 12 w 229"/>
                  <a:gd name="T39" fmla="*/ 252 h 253"/>
                  <a:gd name="T40" fmla="*/ 8 w 229"/>
                  <a:gd name="T41" fmla="*/ 250 h 253"/>
                  <a:gd name="T42" fmla="*/ 2 w 229"/>
                  <a:gd name="T43" fmla="*/ 244 h 253"/>
                  <a:gd name="T44" fmla="*/ 0 w 229"/>
                  <a:gd name="T45" fmla="*/ 238 h 253"/>
                  <a:gd name="T46" fmla="*/ 0 w 229"/>
                  <a:gd name="T47" fmla="*/ 231 h 253"/>
                  <a:gd name="T48" fmla="*/ 4 w 229"/>
                  <a:gd name="T49" fmla="*/ 225 h 253"/>
                  <a:gd name="T50" fmla="*/ 17 w 229"/>
                  <a:gd name="T51" fmla="*/ 208 h 253"/>
                  <a:gd name="T52" fmla="*/ 31 w 229"/>
                  <a:gd name="T53" fmla="*/ 193 h 253"/>
                  <a:gd name="T54" fmla="*/ 44 w 229"/>
                  <a:gd name="T55" fmla="*/ 177 h 253"/>
                  <a:gd name="T56" fmla="*/ 57 w 229"/>
                  <a:gd name="T57" fmla="*/ 164 h 253"/>
                  <a:gd name="T58" fmla="*/ 69 w 229"/>
                  <a:gd name="T59" fmla="*/ 151 h 253"/>
                  <a:gd name="T60" fmla="*/ 80 w 229"/>
                  <a:gd name="T61" fmla="*/ 137 h 253"/>
                  <a:gd name="T62" fmla="*/ 92 w 229"/>
                  <a:gd name="T63" fmla="*/ 124 h 253"/>
                  <a:gd name="T64" fmla="*/ 103 w 229"/>
                  <a:gd name="T65" fmla="*/ 113 h 253"/>
                  <a:gd name="T66" fmla="*/ 114 w 229"/>
                  <a:gd name="T67" fmla="*/ 99 h 253"/>
                  <a:gd name="T68" fmla="*/ 126 w 229"/>
                  <a:gd name="T69" fmla="*/ 88 h 253"/>
                  <a:gd name="T70" fmla="*/ 137 w 229"/>
                  <a:gd name="T71" fmla="*/ 75 h 253"/>
                  <a:gd name="T72" fmla="*/ 149 w 229"/>
                  <a:gd name="T73" fmla="*/ 63 h 253"/>
                  <a:gd name="T74" fmla="*/ 162 w 229"/>
                  <a:gd name="T75" fmla="*/ 50 h 253"/>
                  <a:gd name="T76" fmla="*/ 175 w 229"/>
                  <a:gd name="T77" fmla="*/ 37 h 253"/>
                  <a:gd name="T78" fmla="*/ 191 w 229"/>
                  <a:gd name="T79" fmla="*/ 21 h 253"/>
                  <a:gd name="T80" fmla="*/ 206 w 229"/>
                  <a:gd name="T81" fmla="*/ 6 h 253"/>
                  <a:gd name="T82" fmla="*/ 210 w 229"/>
                  <a:gd name="T83" fmla="*/ 2 h 253"/>
                  <a:gd name="T84" fmla="*/ 215 w 229"/>
                  <a:gd name="T85" fmla="*/ 0 h 253"/>
                  <a:gd name="T86" fmla="*/ 221 w 229"/>
                  <a:gd name="T87" fmla="*/ 2 h 253"/>
                  <a:gd name="T88" fmla="*/ 225 w 229"/>
                  <a:gd name="T89" fmla="*/ 6 h 253"/>
                  <a:gd name="T90" fmla="*/ 227 w 229"/>
                  <a:gd name="T91" fmla="*/ 10 h 253"/>
                  <a:gd name="T92" fmla="*/ 229 w 229"/>
                  <a:gd name="T93" fmla="*/ 14 h 253"/>
                  <a:gd name="T94" fmla="*/ 229 w 229"/>
                  <a:gd name="T95" fmla="*/ 19 h 253"/>
                  <a:gd name="T96" fmla="*/ 225 w 229"/>
                  <a:gd name="T97" fmla="*/ 25 h 253"/>
                  <a:gd name="T98" fmla="*/ 225 w 229"/>
                  <a:gd name="T99" fmla="*/ 2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253">
                    <a:moveTo>
                      <a:pt x="225" y="25"/>
                    </a:moveTo>
                    <a:lnTo>
                      <a:pt x="210" y="40"/>
                    </a:lnTo>
                    <a:lnTo>
                      <a:pt x="194" y="54"/>
                    </a:lnTo>
                    <a:lnTo>
                      <a:pt x="181" y="67"/>
                    </a:lnTo>
                    <a:lnTo>
                      <a:pt x="170" y="82"/>
                    </a:lnTo>
                    <a:lnTo>
                      <a:pt x="158" y="96"/>
                    </a:lnTo>
                    <a:lnTo>
                      <a:pt x="147" y="107"/>
                    </a:lnTo>
                    <a:lnTo>
                      <a:pt x="137" y="120"/>
                    </a:lnTo>
                    <a:lnTo>
                      <a:pt x="126" y="134"/>
                    </a:lnTo>
                    <a:lnTo>
                      <a:pt x="114" y="147"/>
                    </a:lnTo>
                    <a:lnTo>
                      <a:pt x="105" y="160"/>
                    </a:lnTo>
                    <a:lnTo>
                      <a:pt x="94" y="174"/>
                    </a:lnTo>
                    <a:lnTo>
                      <a:pt x="84" y="187"/>
                    </a:lnTo>
                    <a:lnTo>
                      <a:pt x="73" y="200"/>
                    </a:lnTo>
                    <a:lnTo>
                      <a:pt x="61" y="215"/>
                    </a:lnTo>
                    <a:lnTo>
                      <a:pt x="46" y="231"/>
                    </a:lnTo>
                    <a:lnTo>
                      <a:pt x="33" y="248"/>
                    </a:lnTo>
                    <a:lnTo>
                      <a:pt x="27" y="252"/>
                    </a:lnTo>
                    <a:lnTo>
                      <a:pt x="19" y="253"/>
                    </a:lnTo>
                    <a:lnTo>
                      <a:pt x="12" y="252"/>
                    </a:lnTo>
                    <a:lnTo>
                      <a:pt x="8" y="250"/>
                    </a:lnTo>
                    <a:lnTo>
                      <a:pt x="2" y="244"/>
                    </a:lnTo>
                    <a:lnTo>
                      <a:pt x="0" y="238"/>
                    </a:lnTo>
                    <a:lnTo>
                      <a:pt x="0" y="231"/>
                    </a:lnTo>
                    <a:lnTo>
                      <a:pt x="4" y="225"/>
                    </a:lnTo>
                    <a:lnTo>
                      <a:pt x="17" y="208"/>
                    </a:lnTo>
                    <a:lnTo>
                      <a:pt x="31" y="193"/>
                    </a:lnTo>
                    <a:lnTo>
                      <a:pt x="44" y="177"/>
                    </a:lnTo>
                    <a:lnTo>
                      <a:pt x="57" y="164"/>
                    </a:lnTo>
                    <a:lnTo>
                      <a:pt x="69" y="151"/>
                    </a:lnTo>
                    <a:lnTo>
                      <a:pt x="80" y="137"/>
                    </a:lnTo>
                    <a:lnTo>
                      <a:pt x="92" y="124"/>
                    </a:lnTo>
                    <a:lnTo>
                      <a:pt x="103" y="113"/>
                    </a:lnTo>
                    <a:lnTo>
                      <a:pt x="114" y="99"/>
                    </a:lnTo>
                    <a:lnTo>
                      <a:pt x="126" y="88"/>
                    </a:lnTo>
                    <a:lnTo>
                      <a:pt x="137" y="75"/>
                    </a:lnTo>
                    <a:lnTo>
                      <a:pt x="149" y="63"/>
                    </a:lnTo>
                    <a:lnTo>
                      <a:pt x="162" y="50"/>
                    </a:lnTo>
                    <a:lnTo>
                      <a:pt x="175" y="37"/>
                    </a:lnTo>
                    <a:lnTo>
                      <a:pt x="191" y="21"/>
                    </a:lnTo>
                    <a:lnTo>
                      <a:pt x="206" y="6"/>
                    </a:lnTo>
                    <a:lnTo>
                      <a:pt x="210" y="2"/>
                    </a:lnTo>
                    <a:lnTo>
                      <a:pt x="215" y="0"/>
                    </a:lnTo>
                    <a:lnTo>
                      <a:pt x="221" y="2"/>
                    </a:lnTo>
                    <a:lnTo>
                      <a:pt x="225" y="6"/>
                    </a:lnTo>
                    <a:lnTo>
                      <a:pt x="227" y="10"/>
                    </a:lnTo>
                    <a:lnTo>
                      <a:pt x="229" y="14"/>
                    </a:lnTo>
                    <a:lnTo>
                      <a:pt x="229" y="19"/>
                    </a:lnTo>
                    <a:lnTo>
                      <a:pt x="225" y="25"/>
                    </a:lnTo>
                    <a:lnTo>
                      <a:pt x="22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9" name="Freeform 181"/>
              <p:cNvSpPr>
                <a:spLocks/>
              </p:cNvSpPr>
              <p:nvPr/>
            </p:nvSpPr>
            <p:spPr bwMode="auto">
              <a:xfrm>
                <a:off x="3197" y="2091"/>
                <a:ext cx="211" cy="26"/>
              </a:xfrm>
              <a:custGeom>
                <a:avLst/>
                <a:gdLst>
                  <a:gd name="T0" fmla="*/ 15 w 422"/>
                  <a:gd name="T1" fmla="*/ 0 h 51"/>
                  <a:gd name="T2" fmla="*/ 41 w 422"/>
                  <a:gd name="T3" fmla="*/ 0 h 51"/>
                  <a:gd name="T4" fmla="*/ 68 w 422"/>
                  <a:gd name="T5" fmla="*/ 0 h 51"/>
                  <a:gd name="T6" fmla="*/ 93 w 422"/>
                  <a:gd name="T7" fmla="*/ 0 h 51"/>
                  <a:gd name="T8" fmla="*/ 117 w 422"/>
                  <a:gd name="T9" fmla="*/ 2 h 51"/>
                  <a:gd name="T10" fmla="*/ 140 w 422"/>
                  <a:gd name="T11" fmla="*/ 2 h 51"/>
                  <a:gd name="T12" fmla="*/ 161 w 422"/>
                  <a:gd name="T13" fmla="*/ 2 h 51"/>
                  <a:gd name="T14" fmla="*/ 184 w 422"/>
                  <a:gd name="T15" fmla="*/ 4 h 51"/>
                  <a:gd name="T16" fmla="*/ 207 w 422"/>
                  <a:gd name="T17" fmla="*/ 4 h 51"/>
                  <a:gd name="T18" fmla="*/ 228 w 422"/>
                  <a:gd name="T19" fmla="*/ 4 h 51"/>
                  <a:gd name="T20" fmla="*/ 253 w 422"/>
                  <a:gd name="T21" fmla="*/ 6 h 51"/>
                  <a:gd name="T22" fmla="*/ 275 w 422"/>
                  <a:gd name="T23" fmla="*/ 6 h 51"/>
                  <a:gd name="T24" fmla="*/ 298 w 422"/>
                  <a:gd name="T25" fmla="*/ 8 h 51"/>
                  <a:gd name="T26" fmla="*/ 321 w 422"/>
                  <a:gd name="T27" fmla="*/ 10 h 51"/>
                  <a:gd name="T28" fmla="*/ 348 w 422"/>
                  <a:gd name="T29" fmla="*/ 10 h 51"/>
                  <a:gd name="T30" fmla="*/ 374 w 422"/>
                  <a:gd name="T31" fmla="*/ 10 h 51"/>
                  <a:gd name="T32" fmla="*/ 401 w 422"/>
                  <a:gd name="T33" fmla="*/ 10 h 51"/>
                  <a:gd name="T34" fmla="*/ 405 w 422"/>
                  <a:gd name="T35" fmla="*/ 10 h 51"/>
                  <a:gd name="T36" fmla="*/ 410 w 422"/>
                  <a:gd name="T37" fmla="*/ 12 h 51"/>
                  <a:gd name="T38" fmla="*/ 412 w 422"/>
                  <a:gd name="T39" fmla="*/ 13 h 51"/>
                  <a:gd name="T40" fmla="*/ 416 w 422"/>
                  <a:gd name="T41" fmla="*/ 17 h 51"/>
                  <a:gd name="T42" fmla="*/ 420 w 422"/>
                  <a:gd name="T43" fmla="*/ 23 h 51"/>
                  <a:gd name="T44" fmla="*/ 422 w 422"/>
                  <a:gd name="T45" fmla="*/ 31 h 51"/>
                  <a:gd name="T46" fmla="*/ 420 w 422"/>
                  <a:gd name="T47" fmla="*/ 38 h 51"/>
                  <a:gd name="T48" fmla="*/ 416 w 422"/>
                  <a:gd name="T49" fmla="*/ 46 h 51"/>
                  <a:gd name="T50" fmla="*/ 412 w 422"/>
                  <a:gd name="T51" fmla="*/ 48 h 51"/>
                  <a:gd name="T52" fmla="*/ 410 w 422"/>
                  <a:gd name="T53" fmla="*/ 50 h 51"/>
                  <a:gd name="T54" fmla="*/ 405 w 422"/>
                  <a:gd name="T55" fmla="*/ 51 h 51"/>
                  <a:gd name="T56" fmla="*/ 401 w 422"/>
                  <a:gd name="T57" fmla="*/ 51 h 51"/>
                  <a:gd name="T58" fmla="*/ 374 w 422"/>
                  <a:gd name="T59" fmla="*/ 51 h 51"/>
                  <a:gd name="T60" fmla="*/ 348 w 422"/>
                  <a:gd name="T61" fmla="*/ 50 h 51"/>
                  <a:gd name="T62" fmla="*/ 321 w 422"/>
                  <a:gd name="T63" fmla="*/ 50 h 51"/>
                  <a:gd name="T64" fmla="*/ 298 w 422"/>
                  <a:gd name="T65" fmla="*/ 48 h 51"/>
                  <a:gd name="T66" fmla="*/ 275 w 422"/>
                  <a:gd name="T67" fmla="*/ 46 h 51"/>
                  <a:gd name="T68" fmla="*/ 253 w 422"/>
                  <a:gd name="T69" fmla="*/ 44 h 51"/>
                  <a:gd name="T70" fmla="*/ 228 w 422"/>
                  <a:gd name="T71" fmla="*/ 42 h 51"/>
                  <a:gd name="T72" fmla="*/ 207 w 422"/>
                  <a:gd name="T73" fmla="*/ 40 h 51"/>
                  <a:gd name="T74" fmla="*/ 184 w 422"/>
                  <a:gd name="T75" fmla="*/ 38 h 51"/>
                  <a:gd name="T76" fmla="*/ 161 w 422"/>
                  <a:gd name="T77" fmla="*/ 36 h 51"/>
                  <a:gd name="T78" fmla="*/ 140 w 422"/>
                  <a:gd name="T79" fmla="*/ 34 h 51"/>
                  <a:gd name="T80" fmla="*/ 117 w 422"/>
                  <a:gd name="T81" fmla="*/ 32 h 51"/>
                  <a:gd name="T82" fmla="*/ 93 w 422"/>
                  <a:gd name="T83" fmla="*/ 31 h 51"/>
                  <a:gd name="T84" fmla="*/ 68 w 422"/>
                  <a:gd name="T85" fmla="*/ 29 h 51"/>
                  <a:gd name="T86" fmla="*/ 41 w 422"/>
                  <a:gd name="T87" fmla="*/ 29 h 51"/>
                  <a:gd name="T88" fmla="*/ 15 w 422"/>
                  <a:gd name="T89" fmla="*/ 29 h 51"/>
                  <a:gd name="T90" fmla="*/ 9 w 422"/>
                  <a:gd name="T91" fmla="*/ 27 h 51"/>
                  <a:gd name="T92" fmla="*/ 3 w 422"/>
                  <a:gd name="T93" fmla="*/ 23 h 51"/>
                  <a:gd name="T94" fmla="*/ 1 w 422"/>
                  <a:gd name="T95" fmla="*/ 19 h 51"/>
                  <a:gd name="T96" fmla="*/ 0 w 422"/>
                  <a:gd name="T97" fmla="*/ 15 h 51"/>
                  <a:gd name="T98" fmla="*/ 1 w 422"/>
                  <a:gd name="T99" fmla="*/ 10 h 51"/>
                  <a:gd name="T100" fmla="*/ 3 w 422"/>
                  <a:gd name="T101" fmla="*/ 4 h 51"/>
                  <a:gd name="T102" fmla="*/ 9 w 422"/>
                  <a:gd name="T103" fmla="*/ 2 h 51"/>
                  <a:gd name="T104" fmla="*/ 15 w 422"/>
                  <a:gd name="T105" fmla="*/ 0 h 51"/>
                  <a:gd name="T106" fmla="*/ 15 w 422"/>
                  <a:gd name="T10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51">
                    <a:moveTo>
                      <a:pt x="15" y="0"/>
                    </a:moveTo>
                    <a:lnTo>
                      <a:pt x="41" y="0"/>
                    </a:lnTo>
                    <a:lnTo>
                      <a:pt x="68" y="0"/>
                    </a:lnTo>
                    <a:lnTo>
                      <a:pt x="93" y="0"/>
                    </a:lnTo>
                    <a:lnTo>
                      <a:pt x="117" y="2"/>
                    </a:lnTo>
                    <a:lnTo>
                      <a:pt x="140" y="2"/>
                    </a:lnTo>
                    <a:lnTo>
                      <a:pt x="161" y="2"/>
                    </a:lnTo>
                    <a:lnTo>
                      <a:pt x="184" y="4"/>
                    </a:lnTo>
                    <a:lnTo>
                      <a:pt x="207" y="4"/>
                    </a:lnTo>
                    <a:lnTo>
                      <a:pt x="228" y="4"/>
                    </a:lnTo>
                    <a:lnTo>
                      <a:pt x="253" y="6"/>
                    </a:lnTo>
                    <a:lnTo>
                      <a:pt x="275" y="6"/>
                    </a:lnTo>
                    <a:lnTo>
                      <a:pt x="298" y="8"/>
                    </a:lnTo>
                    <a:lnTo>
                      <a:pt x="321" y="10"/>
                    </a:lnTo>
                    <a:lnTo>
                      <a:pt x="348" y="10"/>
                    </a:lnTo>
                    <a:lnTo>
                      <a:pt x="374" y="10"/>
                    </a:lnTo>
                    <a:lnTo>
                      <a:pt x="401" y="10"/>
                    </a:lnTo>
                    <a:lnTo>
                      <a:pt x="405" y="10"/>
                    </a:lnTo>
                    <a:lnTo>
                      <a:pt x="410" y="12"/>
                    </a:lnTo>
                    <a:lnTo>
                      <a:pt x="412" y="13"/>
                    </a:lnTo>
                    <a:lnTo>
                      <a:pt x="416" y="17"/>
                    </a:lnTo>
                    <a:lnTo>
                      <a:pt x="420" y="23"/>
                    </a:lnTo>
                    <a:lnTo>
                      <a:pt x="422" y="31"/>
                    </a:lnTo>
                    <a:lnTo>
                      <a:pt x="420" y="38"/>
                    </a:lnTo>
                    <a:lnTo>
                      <a:pt x="416" y="46"/>
                    </a:lnTo>
                    <a:lnTo>
                      <a:pt x="412" y="48"/>
                    </a:lnTo>
                    <a:lnTo>
                      <a:pt x="410" y="50"/>
                    </a:lnTo>
                    <a:lnTo>
                      <a:pt x="405" y="51"/>
                    </a:lnTo>
                    <a:lnTo>
                      <a:pt x="401" y="51"/>
                    </a:lnTo>
                    <a:lnTo>
                      <a:pt x="374" y="51"/>
                    </a:lnTo>
                    <a:lnTo>
                      <a:pt x="348" y="50"/>
                    </a:lnTo>
                    <a:lnTo>
                      <a:pt x="321" y="50"/>
                    </a:lnTo>
                    <a:lnTo>
                      <a:pt x="298" y="48"/>
                    </a:lnTo>
                    <a:lnTo>
                      <a:pt x="275" y="46"/>
                    </a:lnTo>
                    <a:lnTo>
                      <a:pt x="253" y="44"/>
                    </a:lnTo>
                    <a:lnTo>
                      <a:pt x="228" y="42"/>
                    </a:lnTo>
                    <a:lnTo>
                      <a:pt x="207" y="40"/>
                    </a:lnTo>
                    <a:lnTo>
                      <a:pt x="184" y="38"/>
                    </a:lnTo>
                    <a:lnTo>
                      <a:pt x="161" y="36"/>
                    </a:lnTo>
                    <a:lnTo>
                      <a:pt x="140" y="34"/>
                    </a:lnTo>
                    <a:lnTo>
                      <a:pt x="117" y="32"/>
                    </a:lnTo>
                    <a:lnTo>
                      <a:pt x="93" y="31"/>
                    </a:lnTo>
                    <a:lnTo>
                      <a:pt x="68" y="29"/>
                    </a:lnTo>
                    <a:lnTo>
                      <a:pt x="41" y="29"/>
                    </a:lnTo>
                    <a:lnTo>
                      <a:pt x="15" y="29"/>
                    </a:lnTo>
                    <a:lnTo>
                      <a:pt x="9" y="27"/>
                    </a:lnTo>
                    <a:lnTo>
                      <a:pt x="3" y="23"/>
                    </a:lnTo>
                    <a:lnTo>
                      <a:pt x="1" y="19"/>
                    </a:lnTo>
                    <a:lnTo>
                      <a:pt x="0" y="15"/>
                    </a:lnTo>
                    <a:lnTo>
                      <a:pt x="1" y="10"/>
                    </a:lnTo>
                    <a:lnTo>
                      <a:pt x="3" y="4"/>
                    </a:lnTo>
                    <a:lnTo>
                      <a:pt x="9" y="2"/>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0" name="Freeform 182"/>
              <p:cNvSpPr>
                <a:spLocks/>
              </p:cNvSpPr>
              <p:nvPr/>
            </p:nvSpPr>
            <p:spPr bwMode="auto">
              <a:xfrm>
                <a:off x="3388" y="2098"/>
                <a:ext cx="20" cy="289"/>
              </a:xfrm>
              <a:custGeom>
                <a:avLst/>
                <a:gdLst>
                  <a:gd name="T0" fmla="*/ 25 w 40"/>
                  <a:gd name="T1" fmla="*/ 14 h 579"/>
                  <a:gd name="T2" fmla="*/ 23 w 40"/>
                  <a:gd name="T3" fmla="*/ 23 h 579"/>
                  <a:gd name="T4" fmla="*/ 25 w 40"/>
                  <a:gd name="T5" fmla="*/ 40 h 579"/>
                  <a:gd name="T6" fmla="*/ 25 w 40"/>
                  <a:gd name="T7" fmla="*/ 61 h 579"/>
                  <a:gd name="T8" fmla="*/ 27 w 40"/>
                  <a:gd name="T9" fmla="*/ 90 h 579"/>
                  <a:gd name="T10" fmla="*/ 28 w 40"/>
                  <a:gd name="T11" fmla="*/ 120 h 579"/>
                  <a:gd name="T12" fmla="*/ 30 w 40"/>
                  <a:gd name="T13" fmla="*/ 154 h 579"/>
                  <a:gd name="T14" fmla="*/ 32 w 40"/>
                  <a:gd name="T15" fmla="*/ 191 h 579"/>
                  <a:gd name="T16" fmla="*/ 34 w 40"/>
                  <a:gd name="T17" fmla="*/ 231 h 579"/>
                  <a:gd name="T18" fmla="*/ 36 w 40"/>
                  <a:gd name="T19" fmla="*/ 272 h 579"/>
                  <a:gd name="T20" fmla="*/ 38 w 40"/>
                  <a:gd name="T21" fmla="*/ 316 h 579"/>
                  <a:gd name="T22" fmla="*/ 38 w 40"/>
                  <a:gd name="T23" fmla="*/ 358 h 579"/>
                  <a:gd name="T24" fmla="*/ 40 w 40"/>
                  <a:gd name="T25" fmla="*/ 402 h 579"/>
                  <a:gd name="T26" fmla="*/ 40 w 40"/>
                  <a:gd name="T27" fmla="*/ 444 h 579"/>
                  <a:gd name="T28" fmla="*/ 40 w 40"/>
                  <a:gd name="T29" fmla="*/ 485 h 579"/>
                  <a:gd name="T30" fmla="*/ 38 w 40"/>
                  <a:gd name="T31" fmla="*/ 525 h 579"/>
                  <a:gd name="T32" fmla="*/ 36 w 40"/>
                  <a:gd name="T33" fmla="*/ 563 h 579"/>
                  <a:gd name="T34" fmla="*/ 36 w 40"/>
                  <a:gd name="T35" fmla="*/ 567 h 579"/>
                  <a:gd name="T36" fmla="*/ 34 w 40"/>
                  <a:gd name="T37" fmla="*/ 571 h 579"/>
                  <a:gd name="T38" fmla="*/ 32 w 40"/>
                  <a:gd name="T39" fmla="*/ 573 h 579"/>
                  <a:gd name="T40" fmla="*/ 28 w 40"/>
                  <a:gd name="T41" fmla="*/ 577 h 579"/>
                  <a:gd name="T42" fmla="*/ 23 w 40"/>
                  <a:gd name="T43" fmla="*/ 579 h 579"/>
                  <a:gd name="T44" fmla="*/ 17 w 40"/>
                  <a:gd name="T45" fmla="*/ 579 h 579"/>
                  <a:gd name="T46" fmla="*/ 9 w 40"/>
                  <a:gd name="T47" fmla="*/ 577 h 579"/>
                  <a:gd name="T48" fmla="*/ 4 w 40"/>
                  <a:gd name="T49" fmla="*/ 571 h 579"/>
                  <a:gd name="T50" fmla="*/ 2 w 40"/>
                  <a:gd name="T51" fmla="*/ 567 h 579"/>
                  <a:gd name="T52" fmla="*/ 0 w 40"/>
                  <a:gd name="T53" fmla="*/ 565 h 579"/>
                  <a:gd name="T54" fmla="*/ 0 w 40"/>
                  <a:gd name="T55" fmla="*/ 561 h 579"/>
                  <a:gd name="T56" fmla="*/ 2 w 40"/>
                  <a:gd name="T57" fmla="*/ 558 h 579"/>
                  <a:gd name="T58" fmla="*/ 0 w 40"/>
                  <a:gd name="T59" fmla="*/ 518 h 579"/>
                  <a:gd name="T60" fmla="*/ 0 w 40"/>
                  <a:gd name="T61" fmla="*/ 476 h 579"/>
                  <a:gd name="T62" fmla="*/ 0 w 40"/>
                  <a:gd name="T63" fmla="*/ 434 h 579"/>
                  <a:gd name="T64" fmla="*/ 0 w 40"/>
                  <a:gd name="T65" fmla="*/ 392 h 579"/>
                  <a:gd name="T66" fmla="*/ 0 w 40"/>
                  <a:gd name="T67" fmla="*/ 348 h 579"/>
                  <a:gd name="T68" fmla="*/ 0 w 40"/>
                  <a:gd name="T69" fmla="*/ 305 h 579"/>
                  <a:gd name="T70" fmla="*/ 0 w 40"/>
                  <a:gd name="T71" fmla="*/ 263 h 579"/>
                  <a:gd name="T72" fmla="*/ 0 w 40"/>
                  <a:gd name="T73" fmla="*/ 223 h 579"/>
                  <a:gd name="T74" fmla="*/ 0 w 40"/>
                  <a:gd name="T75" fmla="*/ 183 h 579"/>
                  <a:gd name="T76" fmla="*/ 0 w 40"/>
                  <a:gd name="T77" fmla="*/ 149 h 579"/>
                  <a:gd name="T78" fmla="*/ 0 w 40"/>
                  <a:gd name="T79" fmla="*/ 115 h 579"/>
                  <a:gd name="T80" fmla="*/ 0 w 40"/>
                  <a:gd name="T81" fmla="*/ 86 h 579"/>
                  <a:gd name="T82" fmla="*/ 0 w 40"/>
                  <a:gd name="T83" fmla="*/ 59 h 579"/>
                  <a:gd name="T84" fmla="*/ 2 w 40"/>
                  <a:gd name="T85" fmla="*/ 38 h 579"/>
                  <a:gd name="T86" fmla="*/ 2 w 40"/>
                  <a:gd name="T87" fmla="*/ 21 h 579"/>
                  <a:gd name="T88" fmla="*/ 4 w 40"/>
                  <a:gd name="T89" fmla="*/ 12 h 579"/>
                  <a:gd name="T90" fmla="*/ 4 w 40"/>
                  <a:gd name="T91" fmla="*/ 6 h 579"/>
                  <a:gd name="T92" fmla="*/ 6 w 40"/>
                  <a:gd name="T93" fmla="*/ 4 h 579"/>
                  <a:gd name="T94" fmla="*/ 9 w 40"/>
                  <a:gd name="T95" fmla="*/ 0 h 579"/>
                  <a:gd name="T96" fmla="*/ 13 w 40"/>
                  <a:gd name="T97" fmla="*/ 0 h 579"/>
                  <a:gd name="T98" fmla="*/ 17 w 40"/>
                  <a:gd name="T99" fmla="*/ 2 h 579"/>
                  <a:gd name="T100" fmla="*/ 21 w 40"/>
                  <a:gd name="T101" fmla="*/ 4 h 579"/>
                  <a:gd name="T102" fmla="*/ 23 w 40"/>
                  <a:gd name="T103" fmla="*/ 8 h 579"/>
                  <a:gd name="T104" fmla="*/ 25 w 40"/>
                  <a:gd name="T105" fmla="*/ 14 h 579"/>
                  <a:gd name="T106" fmla="*/ 25 w 40"/>
                  <a:gd name="T107" fmla="*/ 1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579">
                    <a:moveTo>
                      <a:pt x="25" y="14"/>
                    </a:moveTo>
                    <a:lnTo>
                      <a:pt x="23" y="23"/>
                    </a:lnTo>
                    <a:lnTo>
                      <a:pt x="25" y="40"/>
                    </a:lnTo>
                    <a:lnTo>
                      <a:pt x="25" y="61"/>
                    </a:lnTo>
                    <a:lnTo>
                      <a:pt x="27" y="90"/>
                    </a:lnTo>
                    <a:lnTo>
                      <a:pt x="28" y="120"/>
                    </a:lnTo>
                    <a:lnTo>
                      <a:pt x="30" y="154"/>
                    </a:lnTo>
                    <a:lnTo>
                      <a:pt x="32" y="191"/>
                    </a:lnTo>
                    <a:lnTo>
                      <a:pt x="34" y="231"/>
                    </a:lnTo>
                    <a:lnTo>
                      <a:pt x="36" y="272"/>
                    </a:lnTo>
                    <a:lnTo>
                      <a:pt x="38" y="316"/>
                    </a:lnTo>
                    <a:lnTo>
                      <a:pt x="38" y="358"/>
                    </a:lnTo>
                    <a:lnTo>
                      <a:pt x="40" y="402"/>
                    </a:lnTo>
                    <a:lnTo>
                      <a:pt x="40" y="444"/>
                    </a:lnTo>
                    <a:lnTo>
                      <a:pt x="40" y="485"/>
                    </a:lnTo>
                    <a:lnTo>
                      <a:pt x="38" y="525"/>
                    </a:lnTo>
                    <a:lnTo>
                      <a:pt x="36" y="563"/>
                    </a:lnTo>
                    <a:lnTo>
                      <a:pt x="36" y="567"/>
                    </a:lnTo>
                    <a:lnTo>
                      <a:pt x="34" y="571"/>
                    </a:lnTo>
                    <a:lnTo>
                      <a:pt x="32" y="573"/>
                    </a:lnTo>
                    <a:lnTo>
                      <a:pt x="28" y="577"/>
                    </a:lnTo>
                    <a:lnTo>
                      <a:pt x="23" y="579"/>
                    </a:lnTo>
                    <a:lnTo>
                      <a:pt x="17" y="579"/>
                    </a:lnTo>
                    <a:lnTo>
                      <a:pt x="9" y="577"/>
                    </a:lnTo>
                    <a:lnTo>
                      <a:pt x="4" y="571"/>
                    </a:lnTo>
                    <a:lnTo>
                      <a:pt x="2" y="567"/>
                    </a:lnTo>
                    <a:lnTo>
                      <a:pt x="0" y="565"/>
                    </a:lnTo>
                    <a:lnTo>
                      <a:pt x="0" y="561"/>
                    </a:lnTo>
                    <a:lnTo>
                      <a:pt x="2" y="558"/>
                    </a:lnTo>
                    <a:lnTo>
                      <a:pt x="0" y="518"/>
                    </a:lnTo>
                    <a:lnTo>
                      <a:pt x="0" y="476"/>
                    </a:lnTo>
                    <a:lnTo>
                      <a:pt x="0" y="434"/>
                    </a:lnTo>
                    <a:lnTo>
                      <a:pt x="0" y="392"/>
                    </a:lnTo>
                    <a:lnTo>
                      <a:pt x="0" y="348"/>
                    </a:lnTo>
                    <a:lnTo>
                      <a:pt x="0" y="305"/>
                    </a:lnTo>
                    <a:lnTo>
                      <a:pt x="0" y="263"/>
                    </a:lnTo>
                    <a:lnTo>
                      <a:pt x="0" y="223"/>
                    </a:lnTo>
                    <a:lnTo>
                      <a:pt x="0" y="183"/>
                    </a:lnTo>
                    <a:lnTo>
                      <a:pt x="0" y="149"/>
                    </a:lnTo>
                    <a:lnTo>
                      <a:pt x="0" y="115"/>
                    </a:lnTo>
                    <a:lnTo>
                      <a:pt x="0" y="86"/>
                    </a:lnTo>
                    <a:lnTo>
                      <a:pt x="0" y="59"/>
                    </a:lnTo>
                    <a:lnTo>
                      <a:pt x="2" y="38"/>
                    </a:lnTo>
                    <a:lnTo>
                      <a:pt x="2" y="21"/>
                    </a:lnTo>
                    <a:lnTo>
                      <a:pt x="4" y="12"/>
                    </a:lnTo>
                    <a:lnTo>
                      <a:pt x="4" y="6"/>
                    </a:lnTo>
                    <a:lnTo>
                      <a:pt x="6" y="4"/>
                    </a:lnTo>
                    <a:lnTo>
                      <a:pt x="9" y="0"/>
                    </a:lnTo>
                    <a:lnTo>
                      <a:pt x="13" y="0"/>
                    </a:lnTo>
                    <a:lnTo>
                      <a:pt x="17" y="2"/>
                    </a:lnTo>
                    <a:lnTo>
                      <a:pt x="21" y="4"/>
                    </a:lnTo>
                    <a:lnTo>
                      <a:pt x="23" y="8"/>
                    </a:lnTo>
                    <a:lnTo>
                      <a:pt x="25" y="14"/>
                    </a:lnTo>
                    <a:lnTo>
                      <a:pt x="2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1" name="Freeform 183"/>
              <p:cNvSpPr>
                <a:spLocks/>
              </p:cNvSpPr>
              <p:nvPr/>
            </p:nvSpPr>
            <p:spPr bwMode="auto">
              <a:xfrm>
                <a:off x="3196" y="2102"/>
                <a:ext cx="25" cy="271"/>
              </a:xfrm>
              <a:custGeom>
                <a:avLst/>
                <a:gdLst>
                  <a:gd name="T0" fmla="*/ 26 w 49"/>
                  <a:gd name="T1" fmla="*/ 30 h 540"/>
                  <a:gd name="T2" fmla="*/ 26 w 49"/>
                  <a:gd name="T3" fmla="*/ 63 h 540"/>
                  <a:gd name="T4" fmla="*/ 30 w 49"/>
                  <a:gd name="T5" fmla="*/ 93 h 540"/>
                  <a:gd name="T6" fmla="*/ 36 w 49"/>
                  <a:gd name="T7" fmla="*/ 122 h 540"/>
                  <a:gd name="T8" fmla="*/ 40 w 49"/>
                  <a:gd name="T9" fmla="*/ 150 h 540"/>
                  <a:gd name="T10" fmla="*/ 43 w 49"/>
                  <a:gd name="T11" fmla="*/ 179 h 540"/>
                  <a:gd name="T12" fmla="*/ 45 w 49"/>
                  <a:gd name="T13" fmla="*/ 209 h 540"/>
                  <a:gd name="T14" fmla="*/ 47 w 49"/>
                  <a:gd name="T15" fmla="*/ 241 h 540"/>
                  <a:gd name="T16" fmla="*/ 47 w 49"/>
                  <a:gd name="T17" fmla="*/ 281 h 540"/>
                  <a:gd name="T18" fmla="*/ 47 w 49"/>
                  <a:gd name="T19" fmla="*/ 316 h 540"/>
                  <a:gd name="T20" fmla="*/ 47 w 49"/>
                  <a:gd name="T21" fmla="*/ 350 h 540"/>
                  <a:gd name="T22" fmla="*/ 45 w 49"/>
                  <a:gd name="T23" fmla="*/ 380 h 540"/>
                  <a:gd name="T24" fmla="*/ 45 w 49"/>
                  <a:gd name="T25" fmla="*/ 413 h 540"/>
                  <a:gd name="T26" fmla="*/ 43 w 49"/>
                  <a:gd name="T27" fmla="*/ 443 h 540"/>
                  <a:gd name="T28" fmla="*/ 43 w 49"/>
                  <a:gd name="T29" fmla="*/ 475 h 540"/>
                  <a:gd name="T30" fmla="*/ 43 w 49"/>
                  <a:gd name="T31" fmla="*/ 512 h 540"/>
                  <a:gd name="T32" fmla="*/ 41 w 49"/>
                  <a:gd name="T33" fmla="*/ 534 h 540"/>
                  <a:gd name="T34" fmla="*/ 36 w 49"/>
                  <a:gd name="T35" fmla="*/ 540 h 540"/>
                  <a:gd name="T36" fmla="*/ 28 w 49"/>
                  <a:gd name="T37" fmla="*/ 540 h 540"/>
                  <a:gd name="T38" fmla="*/ 22 w 49"/>
                  <a:gd name="T39" fmla="*/ 534 h 540"/>
                  <a:gd name="T40" fmla="*/ 22 w 49"/>
                  <a:gd name="T41" fmla="*/ 512 h 540"/>
                  <a:gd name="T42" fmla="*/ 21 w 49"/>
                  <a:gd name="T43" fmla="*/ 475 h 540"/>
                  <a:gd name="T44" fmla="*/ 19 w 49"/>
                  <a:gd name="T45" fmla="*/ 443 h 540"/>
                  <a:gd name="T46" fmla="*/ 17 w 49"/>
                  <a:gd name="T47" fmla="*/ 411 h 540"/>
                  <a:gd name="T48" fmla="*/ 15 w 49"/>
                  <a:gd name="T49" fmla="*/ 380 h 540"/>
                  <a:gd name="T50" fmla="*/ 13 w 49"/>
                  <a:gd name="T51" fmla="*/ 350 h 540"/>
                  <a:gd name="T52" fmla="*/ 11 w 49"/>
                  <a:gd name="T53" fmla="*/ 316 h 540"/>
                  <a:gd name="T54" fmla="*/ 11 w 49"/>
                  <a:gd name="T55" fmla="*/ 281 h 540"/>
                  <a:gd name="T56" fmla="*/ 9 w 49"/>
                  <a:gd name="T57" fmla="*/ 241 h 540"/>
                  <a:gd name="T58" fmla="*/ 9 w 49"/>
                  <a:gd name="T59" fmla="*/ 209 h 540"/>
                  <a:gd name="T60" fmla="*/ 5 w 49"/>
                  <a:gd name="T61" fmla="*/ 179 h 540"/>
                  <a:gd name="T62" fmla="*/ 5 w 49"/>
                  <a:gd name="T63" fmla="*/ 150 h 540"/>
                  <a:gd name="T64" fmla="*/ 3 w 49"/>
                  <a:gd name="T65" fmla="*/ 124 h 540"/>
                  <a:gd name="T66" fmla="*/ 2 w 49"/>
                  <a:gd name="T67" fmla="*/ 93 h 540"/>
                  <a:gd name="T68" fmla="*/ 0 w 49"/>
                  <a:gd name="T69" fmla="*/ 63 h 540"/>
                  <a:gd name="T70" fmla="*/ 0 w 49"/>
                  <a:gd name="T71" fmla="*/ 30 h 540"/>
                  <a:gd name="T72" fmla="*/ 2 w 49"/>
                  <a:gd name="T73" fmla="*/ 8 h 540"/>
                  <a:gd name="T74" fmla="*/ 7 w 49"/>
                  <a:gd name="T75" fmla="*/ 0 h 540"/>
                  <a:gd name="T76" fmla="*/ 17 w 49"/>
                  <a:gd name="T77" fmla="*/ 0 h 540"/>
                  <a:gd name="T78" fmla="*/ 24 w 49"/>
                  <a:gd name="T79" fmla="*/ 8 h 540"/>
                  <a:gd name="T80" fmla="*/ 26 w 49"/>
                  <a:gd name="T81" fmla="*/ 1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540">
                    <a:moveTo>
                      <a:pt x="26" y="15"/>
                    </a:moveTo>
                    <a:lnTo>
                      <a:pt x="26" y="30"/>
                    </a:lnTo>
                    <a:lnTo>
                      <a:pt x="26" y="47"/>
                    </a:lnTo>
                    <a:lnTo>
                      <a:pt x="26" y="63"/>
                    </a:lnTo>
                    <a:lnTo>
                      <a:pt x="28" y="80"/>
                    </a:lnTo>
                    <a:lnTo>
                      <a:pt x="30" y="93"/>
                    </a:lnTo>
                    <a:lnTo>
                      <a:pt x="32" y="108"/>
                    </a:lnTo>
                    <a:lnTo>
                      <a:pt x="36" y="122"/>
                    </a:lnTo>
                    <a:lnTo>
                      <a:pt x="38" y="137"/>
                    </a:lnTo>
                    <a:lnTo>
                      <a:pt x="40" y="150"/>
                    </a:lnTo>
                    <a:lnTo>
                      <a:pt x="41" y="165"/>
                    </a:lnTo>
                    <a:lnTo>
                      <a:pt x="43" y="179"/>
                    </a:lnTo>
                    <a:lnTo>
                      <a:pt x="45" y="194"/>
                    </a:lnTo>
                    <a:lnTo>
                      <a:pt x="45" y="209"/>
                    </a:lnTo>
                    <a:lnTo>
                      <a:pt x="47" y="224"/>
                    </a:lnTo>
                    <a:lnTo>
                      <a:pt x="47" y="241"/>
                    </a:lnTo>
                    <a:lnTo>
                      <a:pt x="49" y="262"/>
                    </a:lnTo>
                    <a:lnTo>
                      <a:pt x="47" y="281"/>
                    </a:lnTo>
                    <a:lnTo>
                      <a:pt x="47" y="299"/>
                    </a:lnTo>
                    <a:lnTo>
                      <a:pt x="47" y="316"/>
                    </a:lnTo>
                    <a:lnTo>
                      <a:pt x="47" y="333"/>
                    </a:lnTo>
                    <a:lnTo>
                      <a:pt x="47" y="350"/>
                    </a:lnTo>
                    <a:lnTo>
                      <a:pt x="47" y="365"/>
                    </a:lnTo>
                    <a:lnTo>
                      <a:pt x="45" y="380"/>
                    </a:lnTo>
                    <a:lnTo>
                      <a:pt x="45" y="397"/>
                    </a:lnTo>
                    <a:lnTo>
                      <a:pt x="45" y="413"/>
                    </a:lnTo>
                    <a:lnTo>
                      <a:pt x="43" y="428"/>
                    </a:lnTo>
                    <a:lnTo>
                      <a:pt x="43" y="443"/>
                    </a:lnTo>
                    <a:lnTo>
                      <a:pt x="43" y="460"/>
                    </a:lnTo>
                    <a:lnTo>
                      <a:pt x="43" y="475"/>
                    </a:lnTo>
                    <a:lnTo>
                      <a:pt x="43" y="493"/>
                    </a:lnTo>
                    <a:lnTo>
                      <a:pt x="43" y="512"/>
                    </a:lnTo>
                    <a:lnTo>
                      <a:pt x="43" y="531"/>
                    </a:lnTo>
                    <a:lnTo>
                      <a:pt x="41" y="534"/>
                    </a:lnTo>
                    <a:lnTo>
                      <a:pt x="40" y="538"/>
                    </a:lnTo>
                    <a:lnTo>
                      <a:pt x="36" y="540"/>
                    </a:lnTo>
                    <a:lnTo>
                      <a:pt x="32" y="540"/>
                    </a:lnTo>
                    <a:lnTo>
                      <a:pt x="28" y="540"/>
                    </a:lnTo>
                    <a:lnTo>
                      <a:pt x="24" y="538"/>
                    </a:lnTo>
                    <a:lnTo>
                      <a:pt x="22" y="534"/>
                    </a:lnTo>
                    <a:lnTo>
                      <a:pt x="22" y="531"/>
                    </a:lnTo>
                    <a:lnTo>
                      <a:pt x="22" y="512"/>
                    </a:lnTo>
                    <a:lnTo>
                      <a:pt x="21" y="493"/>
                    </a:lnTo>
                    <a:lnTo>
                      <a:pt x="21" y="475"/>
                    </a:lnTo>
                    <a:lnTo>
                      <a:pt x="21" y="458"/>
                    </a:lnTo>
                    <a:lnTo>
                      <a:pt x="19" y="443"/>
                    </a:lnTo>
                    <a:lnTo>
                      <a:pt x="19" y="426"/>
                    </a:lnTo>
                    <a:lnTo>
                      <a:pt x="17" y="411"/>
                    </a:lnTo>
                    <a:lnTo>
                      <a:pt x="17" y="396"/>
                    </a:lnTo>
                    <a:lnTo>
                      <a:pt x="15" y="380"/>
                    </a:lnTo>
                    <a:lnTo>
                      <a:pt x="13" y="365"/>
                    </a:lnTo>
                    <a:lnTo>
                      <a:pt x="13" y="350"/>
                    </a:lnTo>
                    <a:lnTo>
                      <a:pt x="11" y="333"/>
                    </a:lnTo>
                    <a:lnTo>
                      <a:pt x="11" y="316"/>
                    </a:lnTo>
                    <a:lnTo>
                      <a:pt x="11" y="299"/>
                    </a:lnTo>
                    <a:lnTo>
                      <a:pt x="11" y="281"/>
                    </a:lnTo>
                    <a:lnTo>
                      <a:pt x="11" y="262"/>
                    </a:lnTo>
                    <a:lnTo>
                      <a:pt x="9" y="241"/>
                    </a:lnTo>
                    <a:lnTo>
                      <a:pt x="9" y="224"/>
                    </a:lnTo>
                    <a:lnTo>
                      <a:pt x="9" y="209"/>
                    </a:lnTo>
                    <a:lnTo>
                      <a:pt x="7" y="196"/>
                    </a:lnTo>
                    <a:lnTo>
                      <a:pt x="5" y="179"/>
                    </a:lnTo>
                    <a:lnTo>
                      <a:pt x="5" y="165"/>
                    </a:lnTo>
                    <a:lnTo>
                      <a:pt x="5" y="150"/>
                    </a:lnTo>
                    <a:lnTo>
                      <a:pt x="5" y="137"/>
                    </a:lnTo>
                    <a:lnTo>
                      <a:pt x="3" y="124"/>
                    </a:lnTo>
                    <a:lnTo>
                      <a:pt x="3" y="108"/>
                    </a:lnTo>
                    <a:lnTo>
                      <a:pt x="2" y="93"/>
                    </a:lnTo>
                    <a:lnTo>
                      <a:pt x="2" y="80"/>
                    </a:lnTo>
                    <a:lnTo>
                      <a:pt x="0" y="63"/>
                    </a:lnTo>
                    <a:lnTo>
                      <a:pt x="0" y="47"/>
                    </a:lnTo>
                    <a:lnTo>
                      <a:pt x="0" y="30"/>
                    </a:lnTo>
                    <a:lnTo>
                      <a:pt x="0" y="15"/>
                    </a:lnTo>
                    <a:lnTo>
                      <a:pt x="2" y="8"/>
                    </a:lnTo>
                    <a:lnTo>
                      <a:pt x="3" y="4"/>
                    </a:lnTo>
                    <a:lnTo>
                      <a:pt x="7" y="0"/>
                    </a:lnTo>
                    <a:lnTo>
                      <a:pt x="13" y="0"/>
                    </a:lnTo>
                    <a:lnTo>
                      <a:pt x="17" y="0"/>
                    </a:lnTo>
                    <a:lnTo>
                      <a:pt x="21" y="4"/>
                    </a:lnTo>
                    <a:lnTo>
                      <a:pt x="24" y="8"/>
                    </a:lnTo>
                    <a:lnTo>
                      <a:pt x="26" y="15"/>
                    </a:lnTo>
                    <a:lnTo>
                      <a:pt x="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2" name="Freeform 184"/>
              <p:cNvSpPr>
                <a:spLocks/>
              </p:cNvSpPr>
              <p:nvPr/>
            </p:nvSpPr>
            <p:spPr bwMode="auto">
              <a:xfrm>
                <a:off x="3204" y="2160"/>
                <a:ext cx="170" cy="24"/>
              </a:xfrm>
              <a:custGeom>
                <a:avLst/>
                <a:gdLst>
                  <a:gd name="T0" fmla="*/ 30 w 338"/>
                  <a:gd name="T1" fmla="*/ 0 h 49"/>
                  <a:gd name="T2" fmla="*/ 57 w 338"/>
                  <a:gd name="T3" fmla="*/ 0 h 49"/>
                  <a:gd name="T4" fmla="*/ 80 w 338"/>
                  <a:gd name="T5" fmla="*/ 0 h 49"/>
                  <a:gd name="T6" fmla="*/ 102 w 338"/>
                  <a:gd name="T7" fmla="*/ 2 h 49"/>
                  <a:gd name="T8" fmla="*/ 125 w 338"/>
                  <a:gd name="T9" fmla="*/ 4 h 49"/>
                  <a:gd name="T10" fmla="*/ 148 w 338"/>
                  <a:gd name="T11" fmla="*/ 8 h 49"/>
                  <a:gd name="T12" fmla="*/ 171 w 338"/>
                  <a:gd name="T13" fmla="*/ 10 h 49"/>
                  <a:gd name="T14" fmla="*/ 198 w 338"/>
                  <a:gd name="T15" fmla="*/ 11 h 49"/>
                  <a:gd name="T16" fmla="*/ 222 w 338"/>
                  <a:gd name="T17" fmla="*/ 11 h 49"/>
                  <a:gd name="T18" fmla="*/ 236 w 338"/>
                  <a:gd name="T19" fmla="*/ 10 h 49"/>
                  <a:gd name="T20" fmla="*/ 251 w 338"/>
                  <a:gd name="T21" fmla="*/ 10 h 49"/>
                  <a:gd name="T22" fmla="*/ 262 w 338"/>
                  <a:gd name="T23" fmla="*/ 10 h 49"/>
                  <a:gd name="T24" fmla="*/ 276 w 338"/>
                  <a:gd name="T25" fmla="*/ 10 h 49"/>
                  <a:gd name="T26" fmla="*/ 287 w 338"/>
                  <a:gd name="T27" fmla="*/ 10 h 49"/>
                  <a:gd name="T28" fmla="*/ 302 w 338"/>
                  <a:gd name="T29" fmla="*/ 10 h 49"/>
                  <a:gd name="T30" fmla="*/ 316 w 338"/>
                  <a:gd name="T31" fmla="*/ 11 h 49"/>
                  <a:gd name="T32" fmla="*/ 327 w 338"/>
                  <a:gd name="T33" fmla="*/ 13 h 49"/>
                  <a:gd name="T34" fmla="*/ 333 w 338"/>
                  <a:gd name="T35" fmla="*/ 17 h 49"/>
                  <a:gd name="T36" fmla="*/ 338 w 338"/>
                  <a:gd name="T37" fmla="*/ 25 h 49"/>
                  <a:gd name="T38" fmla="*/ 337 w 338"/>
                  <a:gd name="T39" fmla="*/ 38 h 49"/>
                  <a:gd name="T40" fmla="*/ 329 w 338"/>
                  <a:gd name="T41" fmla="*/ 46 h 49"/>
                  <a:gd name="T42" fmla="*/ 323 w 338"/>
                  <a:gd name="T43" fmla="*/ 48 h 49"/>
                  <a:gd name="T44" fmla="*/ 310 w 338"/>
                  <a:gd name="T45" fmla="*/ 46 h 49"/>
                  <a:gd name="T46" fmla="*/ 297 w 338"/>
                  <a:gd name="T47" fmla="*/ 44 h 49"/>
                  <a:gd name="T48" fmla="*/ 283 w 338"/>
                  <a:gd name="T49" fmla="*/ 44 h 49"/>
                  <a:gd name="T50" fmla="*/ 272 w 338"/>
                  <a:gd name="T51" fmla="*/ 46 h 49"/>
                  <a:gd name="T52" fmla="*/ 260 w 338"/>
                  <a:gd name="T53" fmla="*/ 46 h 49"/>
                  <a:gd name="T54" fmla="*/ 247 w 338"/>
                  <a:gd name="T55" fmla="*/ 48 h 49"/>
                  <a:gd name="T56" fmla="*/ 236 w 338"/>
                  <a:gd name="T57" fmla="*/ 48 h 49"/>
                  <a:gd name="T58" fmla="*/ 220 w 338"/>
                  <a:gd name="T59" fmla="*/ 49 h 49"/>
                  <a:gd name="T60" fmla="*/ 198 w 338"/>
                  <a:gd name="T61" fmla="*/ 49 h 49"/>
                  <a:gd name="T62" fmla="*/ 171 w 338"/>
                  <a:gd name="T63" fmla="*/ 48 h 49"/>
                  <a:gd name="T64" fmla="*/ 150 w 338"/>
                  <a:gd name="T65" fmla="*/ 46 h 49"/>
                  <a:gd name="T66" fmla="*/ 127 w 338"/>
                  <a:gd name="T67" fmla="*/ 44 h 49"/>
                  <a:gd name="T68" fmla="*/ 104 w 338"/>
                  <a:gd name="T69" fmla="*/ 40 h 49"/>
                  <a:gd name="T70" fmla="*/ 82 w 338"/>
                  <a:gd name="T71" fmla="*/ 38 h 49"/>
                  <a:gd name="T72" fmla="*/ 59 w 338"/>
                  <a:gd name="T73" fmla="*/ 38 h 49"/>
                  <a:gd name="T74" fmla="*/ 34 w 338"/>
                  <a:gd name="T75" fmla="*/ 38 h 49"/>
                  <a:gd name="T76" fmla="*/ 15 w 338"/>
                  <a:gd name="T77" fmla="*/ 40 h 49"/>
                  <a:gd name="T78" fmla="*/ 7 w 338"/>
                  <a:gd name="T79" fmla="*/ 36 h 49"/>
                  <a:gd name="T80" fmla="*/ 2 w 338"/>
                  <a:gd name="T81" fmla="*/ 29 h 49"/>
                  <a:gd name="T82" fmla="*/ 0 w 338"/>
                  <a:gd name="T83" fmla="*/ 15 h 49"/>
                  <a:gd name="T84" fmla="*/ 5 w 338"/>
                  <a:gd name="T85" fmla="*/ 6 h 49"/>
                  <a:gd name="T86" fmla="*/ 11 w 338"/>
                  <a:gd name="T87" fmla="*/ 2 h 49"/>
                  <a:gd name="T88" fmla="*/ 17 w 338"/>
                  <a:gd name="T8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49">
                    <a:moveTo>
                      <a:pt x="17" y="2"/>
                    </a:moveTo>
                    <a:lnTo>
                      <a:pt x="30" y="0"/>
                    </a:lnTo>
                    <a:lnTo>
                      <a:pt x="44" y="0"/>
                    </a:lnTo>
                    <a:lnTo>
                      <a:pt x="57" y="0"/>
                    </a:lnTo>
                    <a:lnTo>
                      <a:pt x="70" y="0"/>
                    </a:lnTo>
                    <a:lnTo>
                      <a:pt x="80" y="0"/>
                    </a:lnTo>
                    <a:lnTo>
                      <a:pt x="91" y="0"/>
                    </a:lnTo>
                    <a:lnTo>
                      <a:pt x="102" y="2"/>
                    </a:lnTo>
                    <a:lnTo>
                      <a:pt x="114" y="4"/>
                    </a:lnTo>
                    <a:lnTo>
                      <a:pt x="125" y="4"/>
                    </a:lnTo>
                    <a:lnTo>
                      <a:pt x="137" y="6"/>
                    </a:lnTo>
                    <a:lnTo>
                      <a:pt x="148" y="8"/>
                    </a:lnTo>
                    <a:lnTo>
                      <a:pt x="160" y="8"/>
                    </a:lnTo>
                    <a:lnTo>
                      <a:pt x="171" y="10"/>
                    </a:lnTo>
                    <a:lnTo>
                      <a:pt x="184" y="10"/>
                    </a:lnTo>
                    <a:lnTo>
                      <a:pt x="198" y="11"/>
                    </a:lnTo>
                    <a:lnTo>
                      <a:pt x="213" y="11"/>
                    </a:lnTo>
                    <a:lnTo>
                      <a:pt x="222" y="11"/>
                    </a:lnTo>
                    <a:lnTo>
                      <a:pt x="230" y="11"/>
                    </a:lnTo>
                    <a:lnTo>
                      <a:pt x="236" y="10"/>
                    </a:lnTo>
                    <a:lnTo>
                      <a:pt x="243" y="10"/>
                    </a:lnTo>
                    <a:lnTo>
                      <a:pt x="251" y="10"/>
                    </a:lnTo>
                    <a:lnTo>
                      <a:pt x="257" y="10"/>
                    </a:lnTo>
                    <a:lnTo>
                      <a:pt x="262" y="10"/>
                    </a:lnTo>
                    <a:lnTo>
                      <a:pt x="270" y="10"/>
                    </a:lnTo>
                    <a:lnTo>
                      <a:pt x="276" y="10"/>
                    </a:lnTo>
                    <a:lnTo>
                      <a:pt x="281" y="10"/>
                    </a:lnTo>
                    <a:lnTo>
                      <a:pt x="287" y="10"/>
                    </a:lnTo>
                    <a:lnTo>
                      <a:pt x="295" y="10"/>
                    </a:lnTo>
                    <a:lnTo>
                      <a:pt x="302" y="10"/>
                    </a:lnTo>
                    <a:lnTo>
                      <a:pt x="308" y="10"/>
                    </a:lnTo>
                    <a:lnTo>
                      <a:pt x="316" y="11"/>
                    </a:lnTo>
                    <a:lnTo>
                      <a:pt x="323" y="13"/>
                    </a:lnTo>
                    <a:lnTo>
                      <a:pt x="327" y="13"/>
                    </a:lnTo>
                    <a:lnTo>
                      <a:pt x="331" y="15"/>
                    </a:lnTo>
                    <a:lnTo>
                      <a:pt x="333" y="17"/>
                    </a:lnTo>
                    <a:lnTo>
                      <a:pt x="337" y="19"/>
                    </a:lnTo>
                    <a:lnTo>
                      <a:pt x="338" y="25"/>
                    </a:lnTo>
                    <a:lnTo>
                      <a:pt x="338" y="32"/>
                    </a:lnTo>
                    <a:lnTo>
                      <a:pt x="337" y="38"/>
                    </a:lnTo>
                    <a:lnTo>
                      <a:pt x="333" y="44"/>
                    </a:lnTo>
                    <a:lnTo>
                      <a:pt x="329" y="46"/>
                    </a:lnTo>
                    <a:lnTo>
                      <a:pt x="327" y="48"/>
                    </a:lnTo>
                    <a:lnTo>
                      <a:pt x="323" y="48"/>
                    </a:lnTo>
                    <a:lnTo>
                      <a:pt x="319" y="48"/>
                    </a:lnTo>
                    <a:lnTo>
                      <a:pt x="310" y="46"/>
                    </a:lnTo>
                    <a:lnTo>
                      <a:pt x="304" y="46"/>
                    </a:lnTo>
                    <a:lnTo>
                      <a:pt x="297" y="44"/>
                    </a:lnTo>
                    <a:lnTo>
                      <a:pt x="291" y="44"/>
                    </a:lnTo>
                    <a:lnTo>
                      <a:pt x="283" y="44"/>
                    </a:lnTo>
                    <a:lnTo>
                      <a:pt x="278" y="44"/>
                    </a:lnTo>
                    <a:lnTo>
                      <a:pt x="272" y="46"/>
                    </a:lnTo>
                    <a:lnTo>
                      <a:pt x="266" y="46"/>
                    </a:lnTo>
                    <a:lnTo>
                      <a:pt x="260" y="46"/>
                    </a:lnTo>
                    <a:lnTo>
                      <a:pt x="255" y="48"/>
                    </a:lnTo>
                    <a:lnTo>
                      <a:pt x="247" y="48"/>
                    </a:lnTo>
                    <a:lnTo>
                      <a:pt x="241" y="48"/>
                    </a:lnTo>
                    <a:lnTo>
                      <a:pt x="236" y="48"/>
                    </a:lnTo>
                    <a:lnTo>
                      <a:pt x="228" y="49"/>
                    </a:lnTo>
                    <a:lnTo>
                      <a:pt x="220" y="49"/>
                    </a:lnTo>
                    <a:lnTo>
                      <a:pt x="213" y="49"/>
                    </a:lnTo>
                    <a:lnTo>
                      <a:pt x="198" y="49"/>
                    </a:lnTo>
                    <a:lnTo>
                      <a:pt x="186" y="48"/>
                    </a:lnTo>
                    <a:lnTo>
                      <a:pt x="171" y="48"/>
                    </a:lnTo>
                    <a:lnTo>
                      <a:pt x="161" y="48"/>
                    </a:lnTo>
                    <a:lnTo>
                      <a:pt x="150" y="46"/>
                    </a:lnTo>
                    <a:lnTo>
                      <a:pt x="139" y="44"/>
                    </a:lnTo>
                    <a:lnTo>
                      <a:pt x="127" y="44"/>
                    </a:lnTo>
                    <a:lnTo>
                      <a:pt x="116" y="42"/>
                    </a:lnTo>
                    <a:lnTo>
                      <a:pt x="104" y="40"/>
                    </a:lnTo>
                    <a:lnTo>
                      <a:pt x="93" y="40"/>
                    </a:lnTo>
                    <a:lnTo>
                      <a:pt x="82" y="38"/>
                    </a:lnTo>
                    <a:lnTo>
                      <a:pt x="70" y="38"/>
                    </a:lnTo>
                    <a:lnTo>
                      <a:pt x="59" y="38"/>
                    </a:lnTo>
                    <a:lnTo>
                      <a:pt x="47" y="38"/>
                    </a:lnTo>
                    <a:lnTo>
                      <a:pt x="34" y="38"/>
                    </a:lnTo>
                    <a:lnTo>
                      <a:pt x="21" y="40"/>
                    </a:lnTo>
                    <a:lnTo>
                      <a:pt x="15" y="40"/>
                    </a:lnTo>
                    <a:lnTo>
                      <a:pt x="11" y="38"/>
                    </a:lnTo>
                    <a:lnTo>
                      <a:pt x="7" y="36"/>
                    </a:lnTo>
                    <a:lnTo>
                      <a:pt x="5" y="34"/>
                    </a:lnTo>
                    <a:lnTo>
                      <a:pt x="2" y="29"/>
                    </a:lnTo>
                    <a:lnTo>
                      <a:pt x="0" y="23"/>
                    </a:lnTo>
                    <a:lnTo>
                      <a:pt x="0" y="15"/>
                    </a:lnTo>
                    <a:lnTo>
                      <a:pt x="4" y="8"/>
                    </a:lnTo>
                    <a:lnTo>
                      <a:pt x="5" y="6"/>
                    </a:lnTo>
                    <a:lnTo>
                      <a:pt x="7" y="4"/>
                    </a:lnTo>
                    <a:lnTo>
                      <a:pt x="11" y="2"/>
                    </a:lnTo>
                    <a:lnTo>
                      <a:pt x="17" y="2"/>
                    </a:lnTo>
                    <a:lnTo>
                      <a:pt x="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3" name="Freeform 185"/>
              <p:cNvSpPr>
                <a:spLocks/>
              </p:cNvSpPr>
              <p:nvPr/>
            </p:nvSpPr>
            <p:spPr bwMode="auto">
              <a:xfrm>
                <a:off x="3231" y="1985"/>
                <a:ext cx="83" cy="36"/>
              </a:xfrm>
              <a:custGeom>
                <a:avLst/>
                <a:gdLst>
                  <a:gd name="T0" fmla="*/ 93 w 166"/>
                  <a:gd name="T1" fmla="*/ 19 h 72"/>
                  <a:gd name="T2" fmla="*/ 86 w 166"/>
                  <a:gd name="T3" fmla="*/ 19 h 72"/>
                  <a:gd name="T4" fmla="*/ 76 w 166"/>
                  <a:gd name="T5" fmla="*/ 19 h 72"/>
                  <a:gd name="T6" fmla="*/ 65 w 166"/>
                  <a:gd name="T7" fmla="*/ 19 h 72"/>
                  <a:gd name="T8" fmla="*/ 51 w 166"/>
                  <a:gd name="T9" fmla="*/ 19 h 72"/>
                  <a:gd name="T10" fmla="*/ 38 w 166"/>
                  <a:gd name="T11" fmla="*/ 21 h 72"/>
                  <a:gd name="T12" fmla="*/ 30 w 166"/>
                  <a:gd name="T13" fmla="*/ 25 h 72"/>
                  <a:gd name="T14" fmla="*/ 25 w 166"/>
                  <a:gd name="T15" fmla="*/ 32 h 72"/>
                  <a:gd name="T16" fmla="*/ 25 w 166"/>
                  <a:gd name="T17" fmla="*/ 44 h 72"/>
                  <a:gd name="T18" fmla="*/ 32 w 166"/>
                  <a:gd name="T19" fmla="*/ 50 h 72"/>
                  <a:gd name="T20" fmla="*/ 42 w 166"/>
                  <a:gd name="T21" fmla="*/ 51 h 72"/>
                  <a:gd name="T22" fmla="*/ 51 w 166"/>
                  <a:gd name="T23" fmla="*/ 53 h 72"/>
                  <a:gd name="T24" fmla="*/ 65 w 166"/>
                  <a:gd name="T25" fmla="*/ 53 h 72"/>
                  <a:gd name="T26" fmla="*/ 74 w 166"/>
                  <a:gd name="T27" fmla="*/ 51 h 72"/>
                  <a:gd name="T28" fmla="*/ 86 w 166"/>
                  <a:gd name="T29" fmla="*/ 51 h 72"/>
                  <a:gd name="T30" fmla="*/ 93 w 166"/>
                  <a:gd name="T31" fmla="*/ 50 h 72"/>
                  <a:gd name="T32" fmla="*/ 103 w 166"/>
                  <a:gd name="T33" fmla="*/ 48 h 72"/>
                  <a:gd name="T34" fmla="*/ 112 w 166"/>
                  <a:gd name="T35" fmla="*/ 46 h 72"/>
                  <a:gd name="T36" fmla="*/ 120 w 166"/>
                  <a:gd name="T37" fmla="*/ 44 h 72"/>
                  <a:gd name="T38" fmla="*/ 131 w 166"/>
                  <a:gd name="T39" fmla="*/ 38 h 72"/>
                  <a:gd name="T40" fmla="*/ 135 w 166"/>
                  <a:gd name="T41" fmla="*/ 29 h 72"/>
                  <a:gd name="T42" fmla="*/ 127 w 166"/>
                  <a:gd name="T43" fmla="*/ 17 h 72"/>
                  <a:gd name="T44" fmla="*/ 126 w 166"/>
                  <a:gd name="T45" fmla="*/ 10 h 72"/>
                  <a:gd name="T46" fmla="*/ 129 w 166"/>
                  <a:gd name="T47" fmla="*/ 6 h 72"/>
                  <a:gd name="T48" fmla="*/ 141 w 166"/>
                  <a:gd name="T49" fmla="*/ 12 h 72"/>
                  <a:gd name="T50" fmla="*/ 152 w 166"/>
                  <a:gd name="T51" fmla="*/ 21 h 72"/>
                  <a:gd name="T52" fmla="*/ 158 w 166"/>
                  <a:gd name="T53" fmla="*/ 32 h 72"/>
                  <a:gd name="T54" fmla="*/ 164 w 166"/>
                  <a:gd name="T55" fmla="*/ 40 h 72"/>
                  <a:gd name="T56" fmla="*/ 164 w 166"/>
                  <a:gd name="T57" fmla="*/ 50 h 72"/>
                  <a:gd name="T58" fmla="*/ 160 w 166"/>
                  <a:gd name="T59" fmla="*/ 55 h 72"/>
                  <a:gd name="T60" fmla="*/ 152 w 166"/>
                  <a:gd name="T61" fmla="*/ 61 h 72"/>
                  <a:gd name="T62" fmla="*/ 143 w 166"/>
                  <a:gd name="T63" fmla="*/ 65 h 72"/>
                  <a:gd name="T64" fmla="*/ 129 w 166"/>
                  <a:gd name="T65" fmla="*/ 70 h 72"/>
                  <a:gd name="T66" fmla="*/ 112 w 166"/>
                  <a:gd name="T67" fmla="*/ 72 h 72"/>
                  <a:gd name="T68" fmla="*/ 93 w 166"/>
                  <a:gd name="T69" fmla="*/ 72 h 72"/>
                  <a:gd name="T70" fmla="*/ 74 w 166"/>
                  <a:gd name="T71" fmla="*/ 72 h 72"/>
                  <a:gd name="T72" fmla="*/ 53 w 166"/>
                  <a:gd name="T73" fmla="*/ 70 h 72"/>
                  <a:gd name="T74" fmla="*/ 34 w 166"/>
                  <a:gd name="T75" fmla="*/ 67 h 72"/>
                  <a:gd name="T76" fmla="*/ 17 w 166"/>
                  <a:gd name="T77" fmla="*/ 61 h 72"/>
                  <a:gd name="T78" fmla="*/ 6 w 166"/>
                  <a:gd name="T79" fmla="*/ 51 h 72"/>
                  <a:gd name="T80" fmla="*/ 0 w 166"/>
                  <a:gd name="T81" fmla="*/ 40 h 72"/>
                  <a:gd name="T82" fmla="*/ 0 w 166"/>
                  <a:gd name="T83" fmla="*/ 25 h 72"/>
                  <a:gd name="T84" fmla="*/ 8 w 166"/>
                  <a:gd name="T85" fmla="*/ 12 h 72"/>
                  <a:gd name="T86" fmla="*/ 21 w 166"/>
                  <a:gd name="T87" fmla="*/ 4 h 72"/>
                  <a:gd name="T88" fmla="*/ 38 w 166"/>
                  <a:gd name="T89" fmla="*/ 0 h 72"/>
                  <a:gd name="T90" fmla="*/ 55 w 166"/>
                  <a:gd name="T91" fmla="*/ 0 h 72"/>
                  <a:gd name="T92" fmla="*/ 72 w 166"/>
                  <a:gd name="T93" fmla="*/ 0 h 72"/>
                  <a:gd name="T94" fmla="*/ 86 w 166"/>
                  <a:gd name="T95" fmla="*/ 0 h 72"/>
                  <a:gd name="T96" fmla="*/ 97 w 166"/>
                  <a:gd name="T97" fmla="*/ 2 h 72"/>
                  <a:gd name="T98" fmla="*/ 108 w 166"/>
                  <a:gd name="T99" fmla="*/ 4 h 72"/>
                  <a:gd name="T100" fmla="*/ 116 w 166"/>
                  <a:gd name="T101" fmla="*/ 10 h 72"/>
                  <a:gd name="T102" fmla="*/ 114 w 166"/>
                  <a:gd name="T103" fmla="*/ 15 h 72"/>
                  <a:gd name="T104" fmla="*/ 108 w 166"/>
                  <a:gd name="T105" fmla="*/ 19 h 72"/>
                  <a:gd name="T106" fmla="*/ 101 w 166"/>
                  <a:gd name="T107" fmla="*/ 19 h 72"/>
                  <a:gd name="T108" fmla="*/ 97 w 166"/>
                  <a:gd name="T10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 h="72">
                    <a:moveTo>
                      <a:pt x="97" y="21"/>
                    </a:moveTo>
                    <a:lnTo>
                      <a:pt x="93" y="19"/>
                    </a:lnTo>
                    <a:lnTo>
                      <a:pt x="91" y="19"/>
                    </a:lnTo>
                    <a:lnTo>
                      <a:pt x="86" y="19"/>
                    </a:lnTo>
                    <a:lnTo>
                      <a:pt x="82" y="19"/>
                    </a:lnTo>
                    <a:lnTo>
                      <a:pt x="76" y="19"/>
                    </a:lnTo>
                    <a:lnTo>
                      <a:pt x="70" y="19"/>
                    </a:lnTo>
                    <a:lnTo>
                      <a:pt x="65" y="19"/>
                    </a:lnTo>
                    <a:lnTo>
                      <a:pt x="57" y="19"/>
                    </a:lnTo>
                    <a:lnTo>
                      <a:pt x="51" y="19"/>
                    </a:lnTo>
                    <a:lnTo>
                      <a:pt x="46" y="21"/>
                    </a:lnTo>
                    <a:lnTo>
                      <a:pt x="38" y="21"/>
                    </a:lnTo>
                    <a:lnTo>
                      <a:pt x="34" y="25"/>
                    </a:lnTo>
                    <a:lnTo>
                      <a:pt x="30" y="25"/>
                    </a:lnTo>
                    <a:lnTo>
                      <a:pt x="27" y="29"/>
                    </a:lnTo>
                    <a:lnTo>
                      <a:pt x="25" y="32"/>
                    </a:lnTo>
                    <a:lnTo>
                      <a:pt x="25" y="36"/>
                    </a:lnTo>
                    <a:lnTo>
                      <a:pt x="25" y="44"/>
                    </a:lnTo>
                    <a:lnTo>
                      <a:pt x="29" y="48"/>
                    </a:lnTo>
                    <a:lnTo>
                      <a:pt x="32" y="50"/>
                    </a:lnTo>
                    <a:lnTo>
                      <a:pt x="36" y="51"/>
                    </a:lnTo>
                    <a:lnTo>
                      <a:pt x="42" y="51"/>
                    </a:lnTo>
                    <a:lnTo>
                      <a:pt x="48" y="53"/>
                    </a:lnTo>
                    <a:lnTo>
                      <a:pt x="51" y="53"/>
                    </a:lnTo>
                    <a:lnTo>
                      <a:pt x="57" y="53"/>
                    </a:lnTo>
                    <a:lnTo>
                      <a:pt x="65" y="53"/>
                    </a:lnTo>
                    <a:lnTo>
                      <a:pt x="70" y="53"/>
                    </a:lnTo>
                    <a:lnTo>
                      <a:pt x="74" y="51"/>
                    </a:lnTo>
                    <a:lnTo>
                      <a:pt x="80" y="51"/>
                    </a:lnTo>
                    <a:lnTo>
                      <a:pt x="86" y="51"/>
                    </a:lnTo>
                    <a:lnTo>
                      <a:pt x="91" y="51"/>
                    </a:lnTo>
                    <a:lnTo>
                      <a:pt x="93" y="50"/>
                    </a:lnTo>
                    <a:lnTo>
                      <a:pt x="99" y="50"/>
                    </a:lnTo>
                    <a:lnTo>
                      <a:pt x="103" y="48"/>
                    </a:lnTo>
                    <a:lnTo>
                      <a:pt x="108" y="48"/>
                    </a:lnTo>
                    <a:lnTo>
                      <a:pt x="112" y="46"/>
                    </a:lnTo>
                    <a:lnTo>
                      <a:pt x="116" y="46"/>
                    </a:lnTo>
                    <a:lnTo>
                      <a:pt x="120" y="44"/>
                    </a:lnTo>
                    <a:lnTo>
                      <a:pt x="126" y="44"/>
                    </a:lnTo>
                    <a:lnTo>
                      <a:pt x="131" y="38"/>
                    </a:lnTo>
                    <a:lnTo>
                      <a:pt x="135" y="34"/>
                    </a:lnTo>
                    <a:lnTo>
                      <a:pt x="135" y="29"/>
                    </a:lnTo>
                    <a:lnTo>
                      <a:pt x="133" y="21"/>
                    </a:lnTo>
                    <a:lnTo>
                      <a:pt x="127" y="17"/>
                    </a:lnTo>
                    <a:lnTo>
                      <a:pt x="126" y="13"/>
                    </a:lnTo>
                    <a:lnTo>
                      <a:pt x="126" y="10"/>
                    </a:lnTo>
                    <a:lnTo>
                      <a:pt x="127" y="8"/>
                    </a:lnTo>
                    <a:lnTo>
                      <a:pt x="129" y="6"/>
                    </a:lnTo>
                    <a:lnTo>
                      <a:pt x="135" y="8"/>
                    </a:lnTo>
                    <a:lnTo>
                      <a:pt x="141" y="12"/>
                    </a:lnTo>
                    <a:lnTo>
                      <a:pt x="148" y="17"/>
                    </a:lnTo>
                    <a:lnTo>
                      <a:pt x="152" y="21"/>
                    </a:lnTo>
                    <a:lnTo>
                      <a:pt x="156" y="27"/>
                    </a:lnTo>
                    <a:lnTo>
                      <a:pt x="158" y="32"/>
                    </a:lnTo>
                    <a:lnTo>
                      <a:pt x="160" y="36"/>
                    </a:lnTo>
                    <a:lnTo>
                      <a:pt x="164" y="40"/>
                    </a:lnTo>
                    <a:lnTo>
                      <a:pt x="166" y="46"/>
                    </a:lnTo>
                    <a:lnTo>
                      <a:pt x="164" y="50"/>
                    </a:lnTo>
                    <a:lnTo>
                      <a:pt x="164" y="53"/>
                    </a:lnTo>
                    <a:lnTo>
                      <a:pt x="160" y="55"/>
                    </a:lnTo>
                    <a:lnTo>
                      <a:pt x="158" y="59"/>
                    </a:lnTo>
                    <a:lnTo>
                      <a:pt x="152" y="61"/>
                    </a:lnTo>
                    <a:lnTo>
                      <a:pt x="148" y="65"/>
                    </a:lnTo>
                    <a:lnTo>
                      <a:pt x="143" y="65"/>
                    </a:lnTo>
                    <a:lnTo>
                      <a:pt x="137" y="69"/>
                    </a:lnTo>
                    <a:lnTo>
                      <a:pt x="129" y="70"/>
                    </a:lnTo>
                    <a:lnTo>
                      <a:pt x="122" y="72"/>
                    </a:lnTo>
                    <a:lnTo>
                      <a:pt x="112" y="72"/>
                    </a:lnTo>
                    <a:lnTo>
                      <a:pt x="105" y="72"/>
                    </a:lnTo>
                    <a:lnTo>
                      <a:pt x="93" y="72"/>
                    </a:lnTo>
                    <a:lnTo>
                      <a:pt x="86" y="72"/>
                    </a:lnTo>
                    <a:lnTo>
                      <a:pt x="74" y="72"/>
                    </a:lnTo>
                    <a:lnTo>
                      <a:pt x="65" y="72"/>
                    </a:lnTo>
                    <a:lnTo>
                      <a:pt x="53" y="70"/>
                    </a:lnTo>
                    <a:lnTo>
                      <a:pt x="46" y="70"/>
                    </a:lnTo>
                    <a:lnTo>
                      <a:pt x="34" y="67"/>
                    </a:lnTo>
                    <a:lnTo>
                      <a:pt x="27" y="65"/>
                    </a:lnTo>
                    <a:lnTo>
                      <a:pt x="17" y="61"/>
                    </a:lnTo>
                    <a:lnTo>
                      <a:pt x="11" y="57"/>
                    </a:lnTo>
                    <a:lnTo>
                      <a:pt x="6" y="51"/>
                    </a:lnTo>
                    <a:lnTo>
                      <a:pt x="2" y="48"/>
                    </a:lnTo>
                    <a:lnTo>
                      <a:pt x="0" y="40"/>
                    </a:lnTo>
                    <a:lnTo>
                      <a:pt x="0" y="34"/>
                    </a:lnTo>
                    <a:lnTo>
                      <a:pt x="0" y="25"/>
                    </a:lnTo>
                    <a:lnTo>
                      <a:pt x="4" y="19"/>
                    </a:lnTo>
                    <a:lnTo>
                      <a:pt x="8" y="12"/>
                    </a:lnTo>
                    <a:lnTo>
                      <a:pt x="13" y="8"/>
                    </a:lnTo>
                    <a:lnTo>
                      <a:pt x="21" y="4"/>
                    </a:lnTo>
                    <a:lnTo>
                      <a:pt x="29" y="2"/>
                    </a:lnTo>
                    <a:lnTo>
                      <a:pt x="38" y="0"/>
                    </a:lnTo>
                    <a:lnTo>
                      <a:pt x="46" y="0"/>
                    </a:lnTo>
                    <a:lnTo>
                      <a:pt x="55" y="0"/>
                    </a:lnTo>
                    <a:lnTo>
                      <a:pt x="65" y="0"/>
                    </a:lnTo>
                    <a:lnTo>
                      <a:pt x="72" y="0"/>
                    </a:lnTo>
                    <a:lnTo>
                      <a:pt x="80" y="0"/>
                    </a:lnTo>
                    <a:lnTo>
                      <a:pt x="86" y="0"/>
                    </a:lnTo>
                    <a:lnTo>
                      <a:pt x="93" y="2"/>
                    </a:lnTo>
                    <a:lnTo>
                      <a:pt x="97" y="2"/>
                    </a:lnTo>
                    <a:lnTo>
                      <a:pt x="101" y="4"/>
                    </a:lnTo>
                    <a:lnTo>
                      <a:pt x="108" y="4"/>
                    </a:lnTo>
                    <a:lnTo>
                      <a:pt x="112" y="6"/>
                    </a:lnTo>
                    <a:lnTo>
                      <a:pt x="116" y="10"/>
                    </a:lnTo>
                    <a:lnTo>
                      <a:pt x="116" y="13"/>
                    </a:lnTo>
                    <a:lnTo>
                      <a:pt x="114" y="15"/>
                    </a:lnTo>
                    <a:lnTo>
                      <a:pt x="110" y="19"/>
                    </a:lnTo>
                    <a:lnTo>
                      <a:pt x="108" y="19"/>
                    </a:lnTo>
                    <a:lnTo>
                      <a:pt x="105" y="19"/>
                    </a:lnTo>
                    <a:lnTo>
                      <a:pt x="101" y="19"/>
                    </a:lnTo>
                    <a:lnTo>
                      <a:pt x="97" y="21"/>
                    </a:lnTo>
                    <a:lnTo>
                      <a:pt x="9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4" name="Freeform 186"/>
              <p:cNvSpPr>
                <a:spLocks/>
              </p:cNvSpPr>
              <p:nvPr/>
            </p:nvSpPr>
            <p:spPr bwMode="auto">
              <a:xfrm>
                <a:off x="3236" y="2004"/>
                <a:ext cx="16" cy="71"/>
              </a:xfrm>
              <a:custGeom>
                <a:avLst/>
                <a:gdLst>
                  <a:gd name="T0" fmla="*/ 15 w 32"/>
                  <a:gd name="T1" fmla="*/ 23 h 143"/>
                  <a:gd name="T2" fmla="*/ 15 w 32"/>
                  <a:gd name="T3" fmla="*/ 31 h 143"/>
                  <a:gd name="T4" fmla="*/ 15 w 32"/>
                  <a:gd name="T5" fmla="*/ 38 h 143"/>
                  <a:gd name="T6" fmla="*/ 15 w 32"/>
                  <a:gd name="T7" fmla="*/ 46 h 143"/>
                  <a:gd name="T8" fmla="*/ 17 w 32"/>
                  <a:gd name="T9" fmla="*/ 53 h 143"/>
                  <a:gd name="T10" fmla="*/ 17 w 32"/>
                  <a:gd name="T11" fmla="*/ 59 h 143"/>
                  <a:gd name="T12" fmla="*/ 19 w 32"/>
                  <a:gd name="T13" fmla="*/ 65 h 143"/>
                  <a:gd name="T14" fmla="*/ 19 w 32"/>
                  <a:gd name="T15" fmla="*/ 72 h 143"/>
                  <a:gd name="T16" fmla="*/ 20 w 32"/>
                  <a:gd name="T17" fmla="*/ 78 h 143"/>
                  <a:gd name="T18" fmla="*/ 22 w 32"/>
                  <a:gd name="T19" fmla="*/ 84 h 143"/>
                  <a:gd name="T20" fmla="*/ 22 w 32"/>
                  <a:gd name="T21" fmla="*/ 91 h 143"/>
                  <a:gd name="T22" fmla="*/ 24 w 32"/>
                  <a:gd name="T23" fmla="*/ 99 h 143"/>
                  <a:gd name="T24" fmla="*/ 24 w 32"/>
                  <a:gd name="T25" fmla="*/ 105 h 143"/>
                  <a:gd name="T26" fmla="*/ 26 w 32"/>
                  <a:gd name="T27" fmla="*/ 112 h 143"/>
                  <a:gd name="T28" fmla="*/ 28 w 32"/>
                  <a:gd name="T29" fmla="*/ 120 h 143"/>
                  <a:gd name="T30" fmla="*/ 28 w 32"/>
                  <a:gd name="T31" fmla="*/ 128 h 143"/>
                  <a:gd name="T32" fmla="*/ 32 w 32"/>
                  <a:gd name="T33" fmla="*/ 137 h 143"/>
                  <a:gd name="T34" fmla="*/ 30 w 32"/>
                  <a:gd name="T35" fmla="*/ 143 h 143"/>
                  <a:gd name="T36" fmla="*/ 24 w 32"/>
                  <a:gd name="T37" fmla="*/ 143 h 143"/>
                  <a:gd name="T38" fmla="*/ 19 w 32"/>
                  <a:gd name="T39" fmla="*/ 139 h 143"/>
                  <a:gd name="T40" fmla="*/ 15 w 32"/>
                  <a:gd name="T41" fmla="*/ 133 h 143"/>
                  <a:gd name="T42" fmla="*/ 13 w 32"/>
                  <a:gd name="T43" fmla="*/ 124 h 143"/>
                  <a:gd name="T44" fmla="*/ 13 w 32"/>
                  <a:gd name="T45" fmla="*/ 116 h 143"/>
                  <a:gd name="T46" fmla="*/ 11 w 32"/>
                  <a:gd name="T47" fmla="*/ 107 h 143"/>
                  <a:gd name="T48" fmla="*/ 11 w 32"/>
                  <a:gd name="T49" fmla="*/ 101 h 143"/>
                  <a:gd name="T50" fmla="*/ 9 w 32"/>
                  <a:gd name="T51" fmla="*/ 91 h 143"/>
                  <a:gd name="T52" fmla="*/ 9 w 32"/>
                  <a:gd name="T53" fmla="*/ 84 h 143"/>
                  <a:gd name="T54" fmla="*/ 7 w 32"/>
                  <a:gd name="T55" fmla="*/ 76 h 143"/>
                  <a:gd name="T56" fmla="*/ 7 w 32"/>
                  <a:gd name="T57" fmla="*/ 71 h 143"/>
                  <a:gd name="T58" fmla="*/ 7 w 32"/>
                  <a:gd name="T59" fmla="*/ 63 h 143"/>
                  <a:gd name="T60" fmla="*/ 5 w 32"/>
                  <a:gd name="T61" fmla="*/ 55 h 143"/>
                  <a:gd name="T62" fmla="*/ 5 w 32"/>
                  <a:gd name="T63" fmla="*/ 48 h 143"/>
                  <a:gd name="T64" fmla="*/ 3 w 32"/>
                  <a:gd name="T65" fmla="*/ 42 h 143"/>
                  <a:gd name="T66" fmla="*/ 3 w 32"/>
                  <a:gd name="T67" fmla="*/ 32 h 143"/>
                  <a:gd name="T68" fmla="*/ 1 w 32"/>
                  <a:gd name="T69" fmla="*/ 25 h 143"/>
                  <a:gd name="T70" fmla="*/ 0 w 32"/>
                  <a:gd name="T71" fmla="*/ 15 h 143"/>
                  <a:gd name="T72" fmla="*/ 0 w 32"/>
                  <a:gd name="T73" fmla="*/ 6 h 143"/>
                  <a:gd name="T74" fmla="*/ 0 w 32"/>
                  <a:gd name="T75" fmla="*/ 2 h 143"/>
                  <a:gd name="T76" fmla="*/ 1 w 32"/>
                  <a:gd name="T77" fmla="*/ 0 h 143"/>
                  <a:gd name="T78" fmla="*/ 3 w 32"/>
                  <a:gd name="T79" fmla="*/ 0 h 143"/>
                  <a:gd name="T80" fmla="*/ 7 w 32"/>
                  <a:gd name="T81" fmla="*/ 4 h 143"/>
                  <a:gd name="T82" fmla="*/ 9 w 32"/>
                  <a:gd name="T83" fmla="*/ 6 h 143"/>
                  <a:gd name="T84" fmla="*/ 11 w 32"/>
                  <a:gd name="T85" fmla="*/ 12 h 143"/>
                  <a:gd name="T86" fmla="*/ 13 w 32"/>
                  <a:gd name="T87" fmla="*/ 17 h 143"/>
                  <a:gd name="T88" fmla="*/ 15 w 32"/>
                  <a:gd name="T89" fmla="*/ 23 h 143"/>
                  <a:gd name="T90" fmla="*/ 15 w 32"/>
                  <a:gd name="T91"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143">
                    <a:moveTo>
                      <a:pt x="15" y="23"/>
                    </a:moveTo>
                    <a:lnTo>
                      <a:pt x="15" y="31"/>
                    </a:lnTo>
                    <a:lnTo>
                      <a:pt x="15" y="38"/>
                    </a:lnTo>
                    <a:lnTo>
                      <a:pt x="15" y="46"/>
                    </a:lnTo>
                    <a:lnTo>
                      <a:pt x="17" y="53"/>
                    </a:lnTo>
                    <a:lnTo>
                      <a:pt x="17" y="59"/>
                    </a:lnTo>
                    <a:lnTo>
                      <a:pt x="19" y="65"/>
                    </a:lnTo>
                    <a:lnTo>
                      <a:pt x="19" y="72"/>
                    </a:lnTo>
                    <a:lnTo>
                      <a:pt x="20" y="78"/>
                    </a:lnTo>
                    <a:lnTo>
                      <a:pt x="22" y="84"/>
                    </a:lnTo>
                    <a:lnTo>
                      <a:pt x="22" y="91"/>
                    </a:lnTo>
                    <a:lnTo>
                      <a:pt x="24" y="99"/>
                    </a:lnTo>
                    <a:lnTo>
                      <a:pt x="24" y="105"/>
                    </a:lnTo>
                    <a:lnTo>
                      <a:pt x="26" y="112"/>
                    </a:lnTo>
                    <a:lnTo>
                      <a:pt x="28" y="120"/>
                    </a:lnTo>
                    <a:lnTo>
                      <a:pt x="28" y="128"/>
                    </a:lnTo>
                    <a:lnTo>
                      <a:pt x="32" y="137"/>
                    </a:lnTo>
                    <a:lnTo>
                      <a:pt x="30" y="143"/>
                    </a:lnTo>
                    <a:lnTo>
                      <a:pt x="24" y="143"/>
                    </a:lnTo>
                    <a:lnTo>
                      <a:pt x="19" y="139"/>
                    </a:lnTo>
                    <a:lnTo>
                      <a:pt x="15" y="133"/>
                    </a:lnTo>
                    <a:lnTo>
                      <a:pt x="13" y="124"/>
                    </a:lnTo>
                    <a:lnTo>
                      <a:pt x="13" y="116"/>
                    </a:lnTo>
                    <a:lnTo>
                      <a:pt x="11" y="107"/>
                    </a:lnTo>
                    <a:lnTo>
                      <a:pt x="11" y="101"/>
                    </a:lnTo>
                    <a:lnTo>
                      <a:pt x="9" y="91"/>
                    </a:lnTo>
                    <a:lnTo>
                      <a:pt x="9" y="84"/>
                    </a:lnTo>
                    <a:lnTo>
                      <a:pt x="7" y="76"/>
                    </a:lnTo>
                    <a:lnTo>
                      <a:pt x="7" y="71"/>
                    </a:lnTo>
                    <a:lnTo>
                      <a:pt x="7" y="63"/>
                    </a:lnTo>
                    <a:lnTo>
                      <a:pt x="5" y="55"/>
                    </a:lnTo>
                    <a:lnTo>
                      <a:pt x="5" y="48"/>
                    </a:lnTo>
                    <a:lnTo>
                      <a:pt x="3" y="42"/>
                    </a:lnTo>
                    <a:lnTo>
                      <a:pt x="3" y="32"/>
                    </a:lnTo>
                    <a:lnTo>
                      <a:pt x="1" y="25"/>
                    </a:lnTo>
                    <a:lnTo>
                      <a:pt x="0" y="15"/>
                    </a:lnTo>
                    <a:lnTo>
                      <a:pt x="0" y="6"/>
                    </a:lnTo>
                    <a:lnTo>
                      <a:pt x="0" y="2"/>
                    </a:lnTo>
                    <a:lnTo>
                      <a:pt x="1" y="0"/>
                    </a:lnTo>
                    <a:lnTo>
                      <a:pt x="3" y="0"/>
                    </a:lnTo>
                    <a:lnTo>
                      <a:pt x="7" y="4"/>
                    </a:lnTo>
                    <a:lnTo>
                      <a:pt x="9" y="6"/>
                    </a:lnTo>
                    <a:lnTo>
                      <a:pt x="11" y="12"/>
                    </a:lnTo>
                    <a:lnTo>
                      <a:pt x="13" y="17"/>
                    </a:lnTo>
                    <a:lnTo>
                      <a:pt x="15" y="23"/>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5" name="Freeform 187"/>
              <p:cNvSpPr>
                <a:spLocks/>
              </p:cNvSpPr>
              <p:nvPr/>
            </p:nvSpPr>
            <p:spPr bwMode="auto">
              <a:xfrm>
                <a:off x="3286" y="1998"/>
                <a:ext cx="23" cy="79"/>
              </a:xfrm>
              <a:custGeom>
                <a:avLst/>
                <a:gdLst>
                  <a:gd name="T0" fmla="*/ 42 w 46"/>
                  <a:gd name="T1" fmla="*/ 17 h 158"/>
                  <a:gd name="T2" fmla="*/ 40 w 46"/>
                  <a:gd name="T3" fmla="*/ 26 h 158"/>
                  <a:gd name="T4" fmla="*/ 38 w 46"/>
                  <a:gd name="T5" fmla="*/ 36 h 158"/>
                  <a:gd name="T6" fmla="*/ 37 w 46"/>
                  <a:gd name="T7" fmla="*/ 45 h 158"/>
                  <a:gd name="T8" fmla="*/ 35 w 46"/>
                  <a:gd name="T9" fmla="*/ 55 h 158"/>
                  <a:gd name="T10" fmla="*/ 35 w 46"/>
                  <a:gd name="T11" fmla="*/ 64 h 158"/>
                  <a:gd name="T12" fmla="*/ 33 w 46"/>
                  <a:gd name="T13" fmla="*/ 74 h 158"/>
                  <a:gd name="T14" fmla="*/ 31 w 46"/>
                  <a:gd name="T15" fmla="*/ 85 h 158"/>
                  <a:gd name="T16" fmla="*/ 29 w 46"/>
                  <a:gd name="T17" fmla="*/ 97 h 158"/>
                  <a:gd name="T18" fmla="*/ 27 w 46"/>
                  <a:gd name="T19" fmla="*/ 112 h 158"/>
                  <a:gd name="T20" fmla="*/ 27 w 46"/>
                  <a:gd name="T21" fmla="*/ 125 h 158"/>
                  <a:gd name="T22" fmla="*/ 27 w 46"/>
                  <a:gd name="T23" fmla="*/ 139 h 158"/>
                  <a:gd name="T24" fmla="*/ 23 w 46"/>
                  <a:gd name="T25" fmla="*/ 150 h 158"/>
                  <a:gd name="T26" fmla="*/ 16 w 46"/>
                  <a:gd name="T27" fmla="*/ 156 h 158"/>
                  <a:gd name="T28" fmla="*/ 6 w 46"/>
                  <a:gd name="T29" fmla="*/ 158 h 158"/>
                  <a:gd name="T30" fmla="*/ 0 w 46"/>
                  <a:gd name="T31" fmla="*/ 156 h 158"/>
                  <a:gd name="T32" fmla="*/ 0 w 46"/>
                  <a:gd name="T33" fmla="*/ 148 h 158"/>
                  <a:gd name="T34" fmla="*/ 2 w 46"/>
                  <a:gd name="T35" fmla="*/ 139 h 158"/>
                  <a:gd name="T36" fmla="*/ 4 w 46"/>
                  <a:gd name="T37" fmla="*/ 127 h 158"/>
                  <a:gd name="T38" fmla="*/ 6 w 46"/>
                  <a:gd name="T39" fmla="*/ 112 h 158"/>
                  <a:gd name="T40" fmla="*/ 10 w 46"/>
                  <a:gd name="T41" fmla="*/ 93 h 158"/>
                  <a:gd name="T42" fmla="*/ 12 w 46"/>
                  <a:gd name="T43" fmla="*/ 80 h 158"/>
                  <a:gd name="T44" fmla="*/ 14 w 46"/>
                  <a:gd name="T45" fmla="*/ 70 h 158"/>
                  <a:gd name="T46" fmla="*/ 16 w 46"/>
                  <a:gd name="T47" fmla="*/ 61 h 158"/>
                  <a:gd name="T48" fmla="*/ 19 w 46"/>
                  <a:gd name="T49" fmla="*/ 51 h 158"/>
                  <a:gd name="T50" fmla="*/ 19 w 46"/>
                  <a:gd name="T51" fmla="*/ 43 h 158"/>
                  <a:gd name="T52" fmla="*/ 23 w 46"/>
                  <a:gd name="T53" fmla="*/ 34 h 158"/>
                  <a:gd name="T54" fmla="*/ 25 w 46"/>
                  <a:gd name="T55" fmla="*/ 24 h 158"/>
                  <a:gd name="T56" fmla="*/ 27 w 46"/>
                  <a:gd name="T57" fmla="*/ 13 h 158"/>
                  <a:gd name="T58" fmla="*/ 31 w 46"/>
                  <a:gd name="T59" fmla="*/ 4 h 158"/>
                  <a:gd name="T60" fmla="*/ 35 w 46"/>
                  <a:gd name="T61" fmla="*/ 0 h 158"/>
                  <a:gd name="T62" fmla="*/ 40 w 46"/>
                  <a:gd name="T63" fmla="*/ 2 h 158"/>
                  <a:gd name="T64" fmla="*/ 44 w 46"/>
                  <a:gd name="T65" fmla="*/ 7 h 158"/>
                  <a:gd name="T66" fmla="*/ 46 w 46"/>
                  <a:gd name="T67"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158">
                    <a:moveTo>
                      <a:pt x="46" y="11"/>
                    </a:moveTo>
                    <a:lnTo>
                      <a:pt x="42" y="17"/>
                    </a:lnTo>
                    <a:lnTo>
                      <a:pt x="42" y="23"/>
                    </a:lnTo>
                    <a:lnTo>
                      <a:pt x="40" y="26"/>
                    </a:lnTo>
                    <a:lnTo>
                      <a:pt x="40" y="32"/>
                    </a:lnTo>
                    <a:lnTo>
                      <a:pt x="38" y="36"/>
                    </a:lnTo>
                    <a:lnTo>
                      <a:pt x="38" y="42"/>
                    </a:lnTo>
                    <a:lnTo>
                      <a:pt x="37" y="45"/>
                    </a:lnTo>
                    <a:lnTo>
                      <a:pt x="37" y="51"/>
                    </a:lnTo>
                    <a:lnTo>
                      <a:pt x="35" y="55"/>
                    </a:lnTo>
                    <a:lnTo>
                      <a:pt x="35" y="61"/>
                    </a:lnTo>
                    <a:lnTo>
                      <a:pt x="35" y="64"/>
                    </a:lnTo>
                    <a:lnTo>
                      <a:pt x="35" y="68"/>
                    </a:lnTo>
                    <a:lnTo>
                      <a:pt x="33" y="74"/>
                    </a:lnTo>
                    <a:lnTo>
                      <a:pt x="31" y="80"/>
                    </a:lnTo>
                    <a:lnTo>
                      <a:pt x="31" y="85"/>
                    </a:lnTo>
                    <a:lnTo>
                      <a:pt x="31" y="91"/>
                    </a:lnTo>
                    <a:lnTo>
                      <a:pt x="29" y="97"/>
                    </a:lnTo>
                    <a:lnTo>
                      <a:pt x="29" y="106"/>
                    </a:lnTo>
                    <a:lnTo>
                      <a:pt x="27" y="112"/>
                    </a:lnTo>
                    <a:lnTo>
                      <a:pt x="27" y="118"/>
                    </a:lnTo>
                    <a:lnTo>
                      <a:pt x="27" y="125"/>
                    </a:lnTo>
                    <a:lnTo>
                      <a:pt x="27" y="131"/>
                    </a:lnTo>
                    <a:lnTo>
                      <a:pt x="27" y="139"/>
                    </a:lnTo>
                    <a:lnTo>
                      <a:pt x="25" y="146"/>
                    </a:lnTo>
                    <a:lnTo>
                      <a:pt x="23" y="150"/>
                    </a:lnTo>
                    <a:lnTo>
                      <a:pt x="19" y="154"/>
                    </a:lnTo>
                    <a:lnTo>
                      <a:pt x="16" y="156"/>
                    </a:lnTo>
                    <a:lnTo>
                      <a:pt x="12" y="158"/>
                    </a:lnTo>
                    <a:lnTo>
                      <a:pt x="6" y="158"/>
                    </a:lnTo>
                    <a:lnTo>
                      <a:pt x="2" y="158"/>
                    </a:lnTo>
                    <a:lnTo>
                      <a:pt x="0" y="156"/>
                    </a:lnTo>
                    <a:lnTo>
                      <a:pt x="0" y="152"/>
                    </a:lnTo>
                    <a:lnTo>
                      <a:pt x="0" y="148"/>
                    </a:lnTo>
                    <a:lnTo>
                      <a:pt x="0" y="144"/>
                    </a:lnTo>
                    <a:lnTo>
                      <a:pt x="2" y="139"/>
                    </a:lnTo>
                    <a:lnTo>
                      <a:pt x="2" y="137"/>
                    </a:lnTo>
                    <a:lnTo>
                      <a:pt x="4" y="127"/>
                    </a:lnTo>
                    <a:lnTo>
                      <a:pt x="6" y="120"/>
                    </a:lnTo>
                    <a:lnTo>
                      <a:pt x="6" y="112"/>
                    </a:lnTo>
                    <a:lnTo>
                      <a:pt x="8" y="104"/>
                    </a:lnTo>
                    <a:lnTo>
                      <a:pt x="10" y="93"/>
                    </a:lnTo>
                    <a:lnTo>
                      <a:pt x="12" y="87"/>
                    </a:lnTo>
                    <a:lnTo>
                      <a:pt x="12" y="80"/>
                    </a:lnTo>
                    <a:lnTo>
                      <a:pt x="14" y="76"/>
                    </a:lnTo>
                    <a:lnTo>
                      <a:pt x="14" y="70"/>
                    </a:lnTo>
                    <a:lnTo>
                      <a:pt x="16" y="64"/>
                    </a:lnTo>
                    <a:lnTo>
                      <a:pt x="16" y="61"/>
                    </a:lnTo>
                    <a:lnTo>
                      <a:pt x="17" y="57"/>
                    </a:lnTo>
                    <a:lnTo>
                      <a:pt x="19" y="51"/>
                    </a:lnTo>
                    <a:lnTo>
                      <a:pt x="19" y="47"/>
                    </a:lnTo>
                    <a:lnTo>
                      <a:pt x="19" y="43"/>
                    </a:lnTo>
                    <a:lnTo>
                      <a:pt x="21" y="38"/>
                    </a:lnTo>
                    <a:lnTo>
                      <a:pt x="23" y="34"/>
                    </a:lnTo>
                    <a:lnTo>
                      <a:pt x="23" y="28"/>
                    </a:lnTo>
                    <a:lnTo>
                      <a:pt x="25" y="24"/>
                    </a:lnTo>
                    <a:lnTo>
                      <a:pt x="27" y="19"/>
                    </a:lnTo>
                    <a:lnTo>
                      <a:pt x="27" y="13"/>
                    </a:lnTo>
                    <a:lnTo>
                      <a:pt x="29" y="7"/>
                    </a:lnTo>
                    <a:lnTo>
                      <a:pt x="31" y="4"/>
                    </a:lnTo>
                    <a:lnTo>
                      <a:pt x="33" y="2"/>
                    </a:lnTo>
                    <a:lnTo>
                      <a:pt x="35" y="0"/>
                    </a:lnTo>
                    <a:lnTo>
                      <a:pt x="38" y="2"/>
                    </a:lnTo>
                    <a:lnTo>
                      <a:pt x="40" y="2"/>
                    </a:lnTo>
                    <a:lnTo>
                      <a:pt x="42" y="4"/>
                    </a:lnTo>
                    <a:lnTo>
                      <a:pt x="44" y="7"/>
                    </a:lnTo>
                    <a:lnTo>
                      <a:pt x="46"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6" name="Freeform 188"/>
              <p:cNvSpPr>
                <a:spLocks/>
              </p:cNvSpPr>
              <p:nvPr/>
            </p:nvSpPr>
            <p:spPr bwMode="auto">
              <a:xfrm>
                <a:off x="3240" y="2055"/>
                <a:ext cx="64" cy="32"/>
              </a:xfrm>
              <a:custGeom>
                <a:avLst/>
                <a:gdLst>
                  <a:gd name="T0" fmla="*/ 15 w 130"/>
                  <a:gd name="T1" fmla="*/ 11 h 65"/>
                  <a:gd name="T2" fmla="*/ 19 w 130"/>
                  <a:gd name="T3" fmla="*/ 21 h 65"/>
                  <a:gd name="T4" fmla="*/ 29 w 130"/>
                  <a:gd name="T5" fmla="*/ 28 h 65"/>
                  <a:gd name="T6" fmla="*/ 38 w 130"/>
                  <a:gd name="T7" fmla="*/ 36 h 65"/>
                  <a:gd name="T8" fmla="*/ 50 w 130"/>
                  <a:gd name="T9" fmla="*/ 40 h 65"/>
                  <a:gd name="T10" fmla="*/ 57 w 130"/>
                  <a:gd name="T11" fmla="*/ 42 h 65"/>
                  <a:gd name="T12" fmla="*/ 67 w 130"/>
                  <a:gd name="T13" fmla="*/ 42 h 65"/>
                  <a:gd name="T14" fmla="*/ 76 w 130"/>
                  <a:gd name="T15" fmla="*/ 40 h 65"/>
                  <a:gd name="T16" fmla="*/ 84 w 130"/>
                  <a:gd name="T17" fmla="*/ 40 h 65"/>
                  <a:gd name="T18" fmla="*/ 93 w 130"/>
                  <a:gd name="T19" fmla="*/ 36 h 65"/>
                  <a:gd name="T20" fmla="*/ 101 w 130"/>
                  <a:gd name="T21" fmla="*/ 32 h 65"/>
                  <a:gd name="T22" fmla="*/ 110 w 130"/>
                  <a:gd name="T23" fmla="*/ 28 h 65"/>
                  <a:gd name="T24" fmla="*/ 120 w 130"/>
                  <a:gd name="T25" fmla="*/ 23 h 65"/>
                  <a:gd name="T26" fmla="*/ 126 w 130"/>
                  <a:gd name="T27" fmla="*/ 23 h 65"/>
                  <a:gd name="T28" fmla="*/ 130 w 130"/>
                  <a:gd name="T29" fmla="*/ 28 h 65"/>
                  <a:gd name="T30" fmla="*/ 128 w 130"/>
                  <a:gd name="T31" fmla="*/ 34 h 65"/>
                  <a:gd name="T32" fmla="*/ 116 w 130"/>
                  <a:gd name="T33" fmla="*/ 42 h 65"/>
                  <a:gd name="T34" fmla="*/ 107 w 130"/>
                  <a:gd name="T35" fmla="*/ 47 h 65"/>
                  <a:gd name="T36" fmla="*/ 95 w 130"/>
                  <a:gd name="T37" fmla="*/ 53 h 65"/>
                  <a:gd name="T38" fmla="*/ 86 w 130"/>
                  <a:gd name="T39" fmla="*/ 59 h 65"/>
                  <a:gd name="T40" fmla="*/ 76 w 130"/>
                  <a:gd name="T41" fmla="*/ 63 h 65"/>
                  <a:gd name="T42" fmla="*/ 65 w 130"/>
                  <a:gd name="T43" fmla="*/ 65 h 65"/>
                  <a:gd name="T44" fmla="*/ 55 w 130"/>
                  <a:gd name="T45" fmla="*/ 65 h 65"/>
                  <a:gd name="T46" fmla="*/ 44 w 130"/>
                  <a:gd name="T47" fmla="*/ 63 h 65"/>
                  <a:gd name="T48" fmla="*/ 32 w 130"/>
                  <a:gd name="T49" fmla="*/ 59 h 65"/>
                  <a:gd name="T50" fmla="*/ 25 w 130"/>
                  <a:gd name="T51" fmla="*/ 55 h 65"/>
                  <a:gd name="T52" fmla="*/ 15 w 130"/>
                  <a:gd name="T53" fmla="*/ 51 h 65"/>
                  <a:gd name="T54" fmla="*/ 8 w 130"/>
                  <a:gd name="T55" fmla="*/ 44 h 65"/>
                  <a:gd name="T56" fmla="*/ 4 w 130"/>
                  <a:gd name="T57" fmla="*/ 34 h 65"/>
                  <a:gd name="T58" fmla="*/ 0 w 130"/>
                  <a:gd name="T59" fmla="*/ 26 h 65"/>
                  <a:gd name="T60" fmla="*/ 0 w 130"/>
                  <a:gd name="T61" fmla="*/ 15 h 65"/>
                  <a:gd name="T62" fmla="*/ 2 w 130"/>
                  <a:gd name="T63" fmla="*/ 4 h 65"/>
                  <a:gd name="T64" fmla="*/ 6 w 130"/>
                  <a:gd name="T65" fmla="*/ 0 h 65"/>
                  <a:gd name="T66" fmla="*/ 10 w 130"/>
                  <a:gd name="T67" fmla="*/ 2 h 65"/>
                  <a:gd name="T68" fmla="*/ 13 w 130"/>
                  <a:gd name="T69"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 h="65">
                    <a:moveTo>
                      <a:pt x="13" y="7"/>
                    </a:moveTo>
                    <a:lnTo>
                      <a:pt x="15" y="11"/>
                    </a:lnTo>
                    <a:lnTo>
                      <a:pt x="17" y="17"/>
                    </a:lnTo>
                    <a:lnTo>
                      <a:pt x="19" y="21"/>
                    </a:lnTo>
                    <a:lnTo>
                      <a:pt x="25" y="25"/>
                    </a:lnTo>
                    <a:lnTo>
                      <a:pt x="29" y="28"/>
                    </a:lnTo>
                    <a:lnTo>
                      <a:pt x="32" y="32"/>
                    </a:lnTo>
                    <a:lnTo>
                      <a:pt x="38" y="36"/>
                    </a:lnTo>
                    <a:lnTo>
                      <a:pt x="46" y="38"/>
                    </a:lnTo>
                    <a:lnTo>
                      <a:pt x="50" y="40"/>
                    </a:lnTo>
                    <a:lnTo>
                      <a:pt x="53" y="40"/>
                    </a:lnTo>
                    <a:lnTo>
                      <a:pt x="57" y="42"/>
                    </a:lnTo>
                    <a:lnTo>
                      <a:pt x="61" y="42"/>
                    </a:lnTo>
                    <a:lnTo>
                      <a:pt x="67" y="42"/>
                    </a:lnTo>
                    <a:lnTo>
                      <a:pt x="71" y="42"/>
                    </a:lnTo>
                    <a:lnTo>
                      <a:pt x="76" y="40"/>
                    </a:lnTo>
                    <a:lnTo>
                      <a:pt x="80" y="40"/>
                    </a:lnTo>
                    <a:lnTo>
                      <a:pt x="84" y="40"/>
                    </a:lnTo>
                    <a:lnTo>
                      <a:pt x="90" y="38"/>
                    </a:lnTo>
                    <a:lnTo>
                      <a:pt x="93" y="36"/>
                    </a:lnTo>
                    <a:lnTo>
                      <a:pt x="99" y="34"/>
                    </a:lnTo>
                    <a:lnTo>
                      <a:pt x="101" y="32"/>
                    </a:lnTo>
                    <a:lnTo>
                      <a:pt x="107" y="30"/>
                    </a:lnTo>
                    <a:lnTo>
                      <a:pt x="110" y="28"/>
                    </a:lnTo>
                    <a:lnTo>
                      <a:pt x="116" y="25"/>
                    </a:lnTo>
                    <a:lnTo>
                      <a:pt x="120" y="23"/>
                    </a:lnTo>
                    <a:lnTo>
                      <a:pt x="124" y="23"/>
                    </a:lnTo>
                    <a:lnTo>
                      <a:pt x="126" y="23"/>
                    </a:lnTo>
                    <a:lnTo>
                      <a:pt x="130" y="26"/>
                    </a:lnTo>
                    <a:lnTo>
                      <a:pt x="130" y="28"/>
                    </a:lnTo>
                    <a:lnTo>
                      <a:pt x="130" y="32"/>
                    </a:lnTo>
                    <a:lnTo>
                      <a:pt x="128" y="34"/>
                    </a:lnTo>
                    <a:lnTo>
                      <a:pt x="124" y="38"/>
                    </a:lnTo>
                    <a:lnTo>
                      <a:pt x="116" y="42"/>
                    </a:lnTo>
                    <a:lnTo>
                      <a:pt x="112" y="44"/>
                    </a:lnTo>
                    <a:lnTo>
                      <a:pt x="107" y="47"/>
                    </a:lnTo>
                    <a:lnTo>
                      <a:pt x="101" y="51"/>
                    </a:lnTo>
                    <a:lnTo>
                      <a:pt x="95" y="53"/>
                    </a:lnTo>
                    <a:lnTo>
                      <a:pt x="91" y="57"/>
                    </a:lnTo>
                    <a:lnTo>
                      <a:pt x="86" y="59"/>
                    </a:lnTo>
                    <a:lnTo>
                      <a:pt x="82" y="63"/>
                    </a:lnTo>
                    <a:lnTo>
                      <a:pt x="76" y="63"/>
                    </a:lnTo>
                    <a:lnTo>
                      <a:pt x="71" y="65"/>
                    </a:lnTo>
                    <a:lnTo>
                      <a:pt x="65" y="65"/>
                    </a:lnTo>
                    <a:lnTo>
                      <a:pt x="61" y="65"/>
                    </a:lnTo>
                    <a:lnTo>
                      <a:pt x="55" y="65"/>
                    </a:lnTo>
                    <a:lnTo>
                      <a:pt x="50" y="65"/>
                    </a:lnTo>
                    <a:lnTo>
                      <a:pt x="44" y="63"/>
                    </a:lnTo>
                    <a:lnTo>
                      <a:pt x="38" y="61"/>
                    </a:lnTo>
                    <a:lnTo>
                      <a:pt x="32" y="59"/>
                    </a:lnTo>
                    <a:lnTo>
                      <a:pt x="29" y="57"/>
                    </a:lnTo>
                    <a:lnTo>
                      <a:pt x="25" y="55"/>
                    </a:lnTo>
                    <a:lnTo>
                      <a:pt x="21" y="53"/>
                    </a:lnTo>
                    <a:lnTo>
                      <a:pt x="15" y="51"/>
                    </a:lnTo>
                    <a:lnTo>
                      <a:pt x="12" y="47"/>
                    </a:lnTo>
                    <a:lnTo>
                      <a:pt x="8" y="44"/>
                    </a:lnTo>
                    <a:lnTo>
                      <a:pt x="4" y="38"/>
                    </a:lnTo>
                    <a:lnTo>
                      <a:pt x="4" y="34"/>
                    </a:lnTo>
                    <a:lnTo>
                      <a:pt x="2" y="30"/>
                    </a:lnTo>
                    <a:lnTo>
                      <a:pt x="0" y="26"/>
                    </a:lnTo>
                    <a:lnTo>
                      <a:pt x="0" y="23"/>
                    </a:lnTo>
                    <a:lnTo>
                      <a:pt x="0" y="15"/>
                    </a:lnTo>
                    <a:lnTo>
                      <a:pt x="0" y="9"/>
                    </a:lnTo>
                    <a:lnTo>
                      <a:pt x="2" y="4"/>
                    </a:lnTo>
                    <a:lnTo>
                      <a:pt x="4" y="2"/>
                    </a:lnTo>
                    <a:lnTo>
                      <a:pt x="6" y="0"/>
                    </a:lnTo>
                    <a:lnTo>
                      <a:pt x="8" y="0"/>
                    </a:lnTo>
                    <a:lnTo>
                      <a:pt x="10" y="2"/>
                    </a:lnTo>
                    <a:lnTo>
                      <a:pt x="13"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7" name="Freeform 189"/>
              <p:cNvSpPr>
                <a:spLocks/>
              </p:cNvSpPr>
              <p:nvPr/>
            </p:nvSpPr>
            <p:spPr bwMode="auto">
              <a:xfrm>
                <a:off x="3263" y="1859"/>
                <a:ext cx="47" cy="25"/>
              </a:xfrm>
              <a:custGeom>
                <a:avLst/>
                <a:gdLst>
                  <a:gd name="T0" fmla="*/ 68 w 93"/>
                  <a:gd name="T1" fmla="*/ 40 h 50"/>
                  <a:gd name="T2" fmla="*/ 64 w 93"/>
                  <a:gd name="T3" fmla="*/ 36 h 50"/>
                  <a:gd name="T4" fmla="*/ 64 w 93"/>
                  <a:gd name="T5" fmla="*/ 34 h 50"/>
                  <a:gd name="T6" fmla="*/ 61 w 93"/>
                  <a:gd name="T7" fmla="*/ 29 h 50"/>
                  <a:gd name="T8" fmla="*/ 61 w 93"/>
                  <a:gd name="T9" fmla="*/ 25 h 50"/>
                  <a:gd name="T10" fmla="*/ 55 w 93"/>
                  <a:gd name="T11" fmla="*/ 19 h 50"/>
                  <a:gd name="T12" fmla="*/ 51 w 93"/>
                  <a:gd name="T13" fmla="*/ 15 h 50"/>
                  <a:gd name="T14" fmla="*/ 43 w 93"/>
                  <a:gd name="T15" fmla="*/ 15 h 50"/>
                  <a:gd name="T16" fmla="*/ 40 w 93"/>
                  <a:gd name="T17" fmla="*/ 19 h 50"/>
                  <a:gd name="T18" fmla="*/ 34 w 93"/>
                  <a:gd name="T19" fmla="*/ 21 h 50"/>
                  <a:gd name="T20" fmla="*/ 28 w 93"/>
                  <a:gd name="T21" fmla="*/ 27 h 50"/>
                  <a:gd name="T22" fmla="*/ 24 w 93"/>
                  <a:gd name="T23" fmla="*/ 31 h 50"/>
                  <a:gd name="T24" fmla="*/ 21 w 93"/>
                  <a:gd name="T25" fmla="*/ 34 h 50"/>
                  <a:gd name="T26" fmla="*/ 15 w 93"/>
                  <a:gd name="T27" fmla="*/ 38 h 50"/>
                  <a:gd name="T28" fmla="*/ 13 w 93"/>
                  <a:gd name="T29" fmla="*/ 44 h 50"/>
                  <a:gd name="T30" fmla="*/ 7 w 93"/>
                  <a:gd name="T31" fmla="*/ 46 h 50"/>
                  <a:gd name="T32" fmla="*/ 4 w 93"/>
                  <a:gd name="T33" fmla="*/ 50 h 50"/>
                  <a:gd name="T34" fmla="*/ 2 w 93"/>
                  <a:gd name="T35" fmla="*/ 48 h 50"/>
                  <a:gd name="T36" fmla="*/ 0 w 93"/>
                  <a:gd name="T37" fmla="*/ 48 h 50"/>
                  <a:gd name="T38" fmla="*/ 0 w 93"/>
                  <a:gd name="T39" fmla="*/ 44 h 50"/>
                  <a:gd name="T40" fmla="*/ 0 w 93"/>
                  <a:gd name="T41" fmla="*/ 42 h 50"/>
                  <a:gd name="T42" fmla="*/ 2 w 93"/>
                  <a:gd name="T43" fmla="*/ 36 h 50"/>
                  <a:gd name="T44" fmla="*/ 7 w 93"/>
                  <a:gd name="T45" fmla="*/ 32 h 50"/>
                  <a:gd name="T46" fmla="*/ 11 w 93"/>
                  <a:gd name="T47" fmla="*/ 27 h 50"/>
                  <a:gd name="T48" fmla="*/ 15 w 93"/>
                  <a:gd name="T49" fmla="*/ 21 h 50"/>
                  <a:gd name="T50" fmla="*/ 21 w 93"/>
                  <a:gd name="T51" fmla="*/ 15 h 50"/>
                  <a:gd name="T52" fmla="*/ 24 w 93"/>
                  <a:gd name="T53" fmla="*/ 10 h 50"/>
                  <a:gd name="T54" fmla="*/ 28 w 93"/>
                  <a:gd name="T55" fmla="*/ 6 h 50"/>
                  <a:gd name="T56" fmla="*/ 36 w 93"/>
                  <a:gd name="T57" fmla="*/ 4 h 50"/>
                  <a:gd name="T58" fmla="*/ 42 w 93"/>
                  <a:gd name="T59" fmla="*/ 0 h 50"/>
                  <a:gd name="T60" fmla="*/ 49 w 93"/>
                  <a:gd name="T61" fmla="*/ 0 h 50"/>
                  <a:gd name="T62" fmla="*/ 55 w 93"/>
                  <a:gd name="T63" fmla="*/ 0 h 50"/>
                  <a:gd name="T64" fmla="*/ 61 w 93"/>
                  <a:gd name="T65" fmla="*/ 0 h 50"/>
                  <a:gd name="T66" fmla="*/ 66 w 93"/>
                  <a:gd name="T67" fmla="*/ 2 h 50"/>
                  <a:gd name="T68" fmla="*/ 72 w 93"/>
                  <a:gd name="T69" fmla="*/ 4 h 50"/>
                  <a:gd name="T70" fmla="*/ 78 w 93"/>
                  <a:gd name="T71" fmla="*/ 8 h 50"/>
                  <a:gd name="T72" fmla="*/ 82 w 93"/>
                  <a:gd name="T73" fmla="*/ 11 h 50"/>
                  <a:gd name="T74" fmla="*/ 85 w 93"/>
                  <a:gd name="T75" fmla="*/ 17 h 50"/>
                  <a:gd name="T76" fmla="*/ 91 w 93"/>
                  <a:gd name="T77" fmla="*/ 25 h 50"/>
                  <a:gd name="T78" fmla="*/ 93 w 93"/>
                  <a:gd name="T79" fmla="*/ 29 h 50"/>
                  <a:gd name="T80" fmla="*/ 93 w 93"/>
                  <a:gd name="T81" fmla="*/ 34 h 50"/>
                  <a:gd name="T82" fmla="*/ 91 w 93"/>
                  <a:gd name="T83" fmla="*/ 38 h 50"/>
                  <a:gd name="T84" fmla="*/ 85 w 93"/>
                  <a:gd name="T85" fmla="*/ 44 h 50"/>
                  <a:gd name="T86" fmla="*/ 82 w 93"/>
                  <a:gd name="T87" fmla="*/ 46 h 50"/>
                  <a:gd name="T88" fmla="*/ 76 w 93"/>
                  <a:gd name="T89" fmla="*/ 46 h 50"/>
                  <a:gd name="T90" fmla="*/ 72 w 93"/>
                  <a:gd name="T91" fmla="*/ 44 h 50"/>
                  <a:gd name="T92" fmla="*/ 68 w 93"/>
                  <a:gd name="T93" fmla="*/ 40 h 50"/>
                  <a:gd name="T94" fmla="*/ 68 w 93"/>
                  <a:gd name="T95"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50">
                    <a:moveTo>
                      <a:pt x="68" y="40"/>
                    </a:moveTo>
                    <a:lnTo>
                      <a:pt x="64" y="36"/>
                    </a:lnTo>
                    <a:lnTo>
                      <a:pt x="64" y="34"/>
                    </a:lnTo>
                    <a:lnTo>
                      <a:pt x="61" y="29"/>
                    </a:lnTo>
                    <a:lnTo>
                      <a:pt x="61" y="25"/>
                    </a:lnTo>
                    <a:lnTo>
                      <a:pt x="55" y="19"/>
                    </a:lnTo>
                    <a:lnTo>
                      <a:pt x="51" y="15"/>
                    </a:lnTo>
                    <a:lnTo>
                      <a:pt x="43" y="15"/>
                    </a:lnTo>
                    <a:lnTo>
                      <a:pt x="40" y="19"/>
                    </a:lnTo>
                    <a:lnTo>
                      <a:pt x="34" y="21"/>
                    </a:lnTo>
                    <a:lnTo>
                      <a:pt x="28" y="27"/>
                    </a:lnTo>
                    <a:lnTo>
                      <a:pt x="24" y="31"/>
                    </a:lnTo>
                    <a:lnTo>
                      <a:pt x="21" y="34"/>
                    </a:lnTo>
                    <a:lnTo>
                      <a:pt x="15" y="38"/>
                    </a:lnTo>
                    <a:lnTo>
                      <a:pt x="13" y="44"/>
                    </a:lnTo>
                    <a:lnTo>
                      <a:pt x="7" y="46"/>
                    </a:lnTo>
                    <a:lnTo>
                      <a:pt x="4" y="50"/>
                    </a:lnTo>
                    <a:lnTo>
                      <a:pt x="2" y="48"/>
                    </a:lnTo>
                    <a:lnTo>
                      <a:pt x="0" y="48"/>
                    </a:lnTo>
                    <a:lnTo>
                      <a:pt x="0" y="44"/>
                    </a:lnTo>
                    <a:lnTo>
                      <a:pt x="0" y="42"/>
                    </a:lnTo>
                    <a:lnTo>
                      <a:pt x="2" y="36"/>
                    </a:lnTo>
                    <a:lnTo>
                      <a:pt x="7" y="32"/>
                    </a:lnTo>
                    <a:lnTo>
                      <a:pt x="11" y="27"/>
                    </a:lnTo>
                    <a:lnTo>
                      <a:pt x="15" y="21"/>
                    </a:lnTo>
                    <a:lnTo>
                      <a:pt x="21" y="15"/>
                    </a:lnTo>
                    <a:lnTo>
                      <a:pt x="24" y="10"/>
                    </a:lnTo>
                    <a:lnTo>
                      <a:pt x="28" y="6"/>
                    </a:lnTo>
                    <a:lnTo>
                      <a:pt x="36" y="4"/>
                    </a:lnTo>
                    <a:lnTo>
                      <a:pt x="42" y="0"/>
                    </a:lnTo>
                    <a:lnTo>
                      <a:pt x="49" y="0"/>
                    </a:lnTo>
                    <a:lnTo>
                      <a:pt x="55" y="0"/>
                    </a:lnTo>
                    <a:lnTo>
                      <a:pt x="61" y="0"/>
                    </a:lnTo>
                    <a:lnTo>
                      <a:pt x="66" y="2"/>
                    </a:lnTo>
                    <a:lnTo>
                      <a:pt x="72" y="4"/>
                    </a:lnTo>
                    <a:lnTo>
                      <a:pt x="78" y="8"/>
                    </a:lnTo>
                    <a:lnTo>
                      <a:pt x="82" y="11"/>
                    </a:lnTo>
                    <a:lnTo>
                      <a:pt x="85" y="17"/>
                    </a:lnTo>
                    <a:lnTo>
                      <a:pt x="91" y="25"/>
                    </a:lnTo>
                    <a:lnTo>
                      <a:pt x="93" y="29"/>
                    </a:lnTo>
                    <a:lnTo>
                      <a:pt x="93" y="34"/>
                    </a:lnTo>
                    <a:lnTo>
                      <a:pt x="91" y="38"/>
                    </a:lnTo>
                    <a:lnTo>
                      <a:pt x="85" y="44"/>
                    </a:lnTo>
                    <a:lnTo>
                      <a:pt x="82" y="46"/>
                    </a:lnTo>
                    <a:lnTo>
                      <a:pt x="76" y="46"/>
                    </a:lnTo>
                    <a:lnTo>
                      <a:pt x="72" y="44"/>
                    </a:lnTo>
                    <a:lnTo>
                      <a:pt x="68" y="40"/>
                    </a:lnTo>
                    <a:lnTo>
                      <a:pt x="6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8" name="Freeform 190"/>
              <p:cNvSpPr>
                <a:spLocks/>
              </p:cNvSpPr>
              <p:nvPr/>
            </p:nvSpPr>
            <p:spPr bwMode="auto">
              <a:xfrm>
                <a:off x="3229" y="1863"/>
                <a:ext cx="44" cy="42"/>
              </a:xfrm>
              <a:custGeom>
                <a:avLst/>
                <a:gdLst>
                  <a:gd name="T0" fmla="*/ 74 w 88"/>
                  <a:gd name="T1" fmla="*/ 40 h 83"/>
                  <a:gd name="T2" fmla="*/ 67 w 88"/>
                  <a:gd name="T3" fmla="*/ 34 h 83"/>
                  <a:gd name="T4" fmla="*/ 61 w 88"/>
                  <a:gd name="T5" fmla="*/ 26 h 83"/>
                  <a:gd name="T6" fmla="*/ 53 w 88"/>
                  <a:gd name="T7" fmla="*/ 23 h 83"/>
                  <a:gd name="T8" fmla="*/ 46 w 88"/>
                  <a:gd name="T9" fmla="*/ 21 h 83"/>
                  <a:gd name="T10" fmla="*/ 40 w 88"/>
                  <a:gd name="T11" fmla="*/ 23 h 83"/>
                  <a:gd name="T12" fmla="*/ 36 w 88"/>
                  <a:gd name="T13" fmla="*/ 30 h 83"/>
                  <a:gd name="T14" fmla="*/ 34 w 88"/>
                  <a:gd name="T15" fmla="*/ 34 h 83"/>
                  <a:gd name="T16" fmla="*/ 33 w 88"/>
                  <a:gd name="T17" fmla="*/ 38 h 83"/>
                  <a:gd name="T18" fmla="*/ 33 w 88"/>
                  <a:gd name="T19" fmla="*/ 42 h 83"/>
                  <a:gd name="T20" fmla="*/ 33 w 88"/>
                  <a:gd name="T21" fmla="*/ 43 h 83"/>
                  <a:gd name="T22" fmla="*/ 34 w 88"/>
                  <a:gd name="T23" fmla="*/ 47 h 83"/>
                  <a:gd name="T24" fmla="*/ 38 w 88"/>
                  <a:gd name="T25" fmla="*/ 51 h 83"/>
                  <a:gd name="T26" fmla="*/ 44 w 88"/>
                  <a:gd name="T27" fmla="*/ 53 h 83"/>
                  <a:gd name="T28" fmla="*/ 52 w 88"/>
                  <a:gd name="T29" fmla="*/ 55 h 83"/>
                  <a:gd name="T30" fmla="*/ 57 w 88"/>
                  <a:gd name="T31" fmla="*/ 57 h 83"/>
                  <a:gd name="T32" fmla="*/ 61 w 88"/>
                  <a:gd name="T33" fmla="*/ 61 h 83"/>
                  <a:gd name="T34" fmla="*/ 63 w 88"/>
                  <a:gd name="T35" fmla="*/ 66 h 83"/>
                  <a:gd name="T36" fmla="*/ 63 w 88"/>
                  <a:gd name="T37" fmla="*/ 72 h 83"/>
                  <a:gd name="T38" fmla="*/ 61 w 88"/>
                  <a:gd name="T39" fmla="*/ 76 h 83"/>
                  <a:gd name="T40" fmla="*/ 57 w 88"/>
                  <a:gd name="T41" fmla="*/ 81 h 83"/>
                  <a:gd name="T42" fmla="*/ 53 w 88"/>
                  <a:gd name="T43" fmla="*/ 83 h 83"/>
                  <a:gd name="T44" fmla="*/ 46 w 88"/>
                  <a:gd name="T45" fmla="*/ 83 h 83"/>
                  <a:gd name="T46" fmla="*/ 42 w 88"/>
                  <a:gd name="T47" fmla="*/ 81 h 83"/>
                  <a:gd name="T48" fmla="*/ 38 w 88"/>
                  <a:gd name="T49" fmla="*/ 81 h 83"/>
                  <a:gd name="T50" fmla="*/ 33 w 88"/>
                  <a:gd name="T51" fmla="*/ 80 h 83"/>
                  <a:gd name="T52" fmla="*/ 29 w 88"/>
                  <a:gd name="T53" fmla="*/ 80 h 83"/>
                  <a:gd name="T54" fmla="*/ 21 w 88"/>
                  <a:gd name="T55" fmla="*/ 76 h 83"/>
                  <a:gd name="T56" fmla="*/ 14 w 88"/>
                  <a:gd name="T57" fmla="*/ 72 h 83"/>
                  <a:gd name="T58" fmla="*/ 8 w 88"/>
                  <a:gd name="T59" fmla="*/ 66 h 83"/>
                  <a:gd name="T60" fmla="*/ 4 w 88"/>
                  <a:gd name="T61" fmla="*/ 61 h 83"/>
                  <a:gd name="T62" fmla="*/ 2 w 88"/>
                  <a:gd name="T63" fmla="*/ 55 h 83"/>
                  <a:gd name="T64" fmla="*/ 0 w 88"/>
                  <a:gd name="T65" fmla="*/ 53 h 83"/>
                  <a:gd name="T66" fmla="*/ 0 w 88"/>
                  <a:gd name="T67" fmla="*/ 47 h 83"/>
                  <a:gd name="T68" fmla="*/ 0 w 88"/>
                  <a:gd name="T69" fmla="*/ 43 h 83"/>
                  <a:gd name="T70" fmla="*/ 0 w 88"/>
                  <a:gd name="T71" fmla="*/ 40 h 83"/>
                  <a:gd name="T72" fmla="*/ 0 w 88"/>
                  <a:gd name="T73" fmla="*/ 34 h 83"/>
                  <a:gd name="T74" fmla="*/ 0 w 88"/>
                  <a:gd name="T75" fmla="*/ 30 h 83"/>
                  <a:gd name="T76" fmla="*/ 2 w 88"/>
                  <a:gd name="T77" fmla="*/ 26 h 83"/>
                  <a:gd name="T78" fmla="*/ 8 w 88"/>
                  <a:gd name="T79" fmla="*/ 19 h 83"/>
                  <a:gd name="T80" fmla="*/ 14 w 88"/>
                  <a:gd name="T81" fmla="*/ 13 h 83"/>
                  <a:gd name="T82" fmla="*/ 21 w 88"/>
                  <a:gd name="T83" fmla="*/ 7 h 83"/>
                  <a:gd name="T84" fmla="*/ 29 w 88"/>
                  <a:gd name="T85" fmla="*/ 2 h 83"/>
                  <a:gd name="T86" fmla="*/ 31 w 88"/>
                  <a:gd name="T87" fmla="*/ 2 h 83"/>
                  <a:gd name="T88" fmla="*/ 36 w 88"/>
                  <a:gd name="T89" fmla="*/ 0 h 83"/>
                  <a:gd name="T90" fmla="*/ 40 w 88"/>
                  <a:gd name="T91" fmla="*/ 0 h 83"/>
                  <a:gd name="T92" fmla="*/ 46 w 88"/>
                  <a:gd name="T93" fmla="*/ 0 h 83"/>
                  <a:gd name="T94" fmla="*/ 50 w 88"/>
                  <a:gd name="T95" fmla="*/ 0 h 83"/>
                  <a:gd name="T96" fmla="*/ 57 w 88"/>
                  <a:gd name="T97" fmla="*/ 2 h 83"/>
                  <a:gd name="T98" fmla="*/ 61 w 88"/>
                  <a:gd name="T99" fmla="*/ 3 h 83"/>
                  <a:gd name="T100" fmla="*/ 67 w 88"/>
                  <a:gd name="T101" fmla="*/ 9 h 83"/>
                  <a:gd name="T102" fmla="*/ 71 w 88"/>
                  <a:gd name="T103" fmla="*/ 13 h 83"/>
                  <a:gd name="T104" fmla="*/ 74 w 88"/>
                  <a:gd name="T105" fmla="*/ 17 h 83"/>
                  <a:gd name="T106" fmla="*/ 78 w 88"/>
                  <a:gd name="T107" fmla="*/ 21 h 83"/>
                  <a:gd name="T108" fmla="*/ 86 w 88"/>
                  <a:gd name="T109" fmla="*/ 24 h 83"/>
                  <a:gd name="T110" fmla="*/ 88 w 88"/>
                  <a:gd name="T111" fmla="*/ 30 h 83"/>
                  <a:gd name="T112" fmla="*/ 86 w 88"/>
                  <a:gd name="T113" fmla="*/ 38 h 83"/>
                  <a:gd name="T114" fmla="*/ 80 w 88"/>
                  <a:gd name="T115" fmla="*/ 42 h 83"/>
                  <a:gd name="T116" fmla="*/ 74 w 88"/>
                  <a:gd name="T117" fmla="*/ 40 h 83"/>
                  <a:gd name="T118" fmla="*/ 74 w 88"/>
                  <a:gd name="T1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83">
                    <a:moveTo>
                      <a:pt x="74" y="40"/>
                    </a:moveTo>
                    <a:lnTo>
                      <a:pt x="67" y="34"/>
                    </a:lnTo>
                    <a:lnTo>
                      <a:pt x="61" y="26"/>
                    </a:lnTo>
                    <a:lnTo>
                      <a:pt x="53" y="23"/>
                    </a:lnTo>
                    <a:lnTo>
                      <a:pt x="46" y="21"/>
                    </a:lnTo>
                    <a:lnTo>
                      <a:pt x="40" y="23"/>
                    </a:lnTo>
                    <a:lnTo>
                      <a:pt x="36" y="30"/>
                    </a:lnTo>
                    <a:lnTo>
                      <a:pt x="34" y="34"/>
                    </a:lnTo>
                    <a:lnTo>
                      <a:pt x="33" y="38"/>
                    </a:lnTo>
                    <a:lnTo>
                      <a:pt x="33" y="42"/>
                    </a:lnTo>
                    <a:lnTo>
                      <a:pt x="33" y="43"/>
                    </a:lnTo>
                    <a:lnTo>
                      <a:pt x="34" y="47"/>
                    </a:lnTo>
                    <a:lnTo>
                      <a:pt x="38" y="51"/>
                    </a:lnTo>
                    <a:lnTo>
                      <a:pt x="44" y="53"/>
                    </a:lnTo>
                    <a:lnTo>
                      <a:pt x="52" y="55"/>
                    </a:lnTo>
                    <a:lnTo>
                      <a:pt x="57" y="57"/>
                    </a:lnTo>
                    <a:lnTo>
                      <a:pt x="61" y="61"/>
                    </a:lnTo>
                    <a:lnTo>
                      <a:pt x="63" y="66"/>
                    </a:lnTo>
                    <a:lnTo>
                      <a:pt x="63" y="72"/>
                    </a:lnTo>
                    <a:lnTo>
                      <a:pt x="61" y="76"/>
                    </a:lnTo>
                    <a:lnTo>
                      <a:pt x="57" y="81"/>
                    </a:lnTo>
                    <a:lnTo>
                      <a:pt x="53" y="83"/>
                    </a:lnTo>
                    <a:lnTo>
                      <a:pt x="46" y="83"/>
                    </a:lnTo>
                    <a:lnTo>
                      <a:pt x="42" y="81"/>
                    </a:lnTo>
                    <a:lnTo>
                      <a:pt x="38" y="81"/>
                    </a:lnTo>
                    <a:lnTo>
                      <a:pt x="33" y="80"/>
                    </a:lnTo>
                    <a:lnTo>
                      <a:pt x="29" y="80"/>
                    </a:lnTo>
                    <a:lnTo>
                      <a:pt x="21" y="76"/>
                    </a:lnTo>
                    <a:lnTo>
                      <a:pt x="14" y="72"/>
                    </a:lnTo>
                    <a:lnTo>
                      <a:pt x="8" y="66"/>
                    </a:lnTo>
                    <a:lnTo>
                      <a:pt x="4" y="61"/>
                    </a:lnTo>
                    <a:lnTo>
                      <a:pt x="2" y="55"/>
                    </a:lnTo>
                    <a:lnTo>
                      <a:pt x="0" y="53"/>
                    </a:lnTo>
                    <a:lnTo>
                      <a:pt x="0" y="47"/>
                    </a:lnTo>
                    <a:lnTo>
                      <a:pt x="0" y="43"/>
                    </a:lnTo>
                    <a:lnTo>
                      <a:pt x="0" y="40"/>
                    </a:lnTo>
                    <a:lnTo>
                      <a:pt x="0" y="34"/>
                    </a:lnTo>
                    <a:lnTo>
                      <a:pt x="0" y="30"/>
                    </a:lnTo>
                    <a:lnTo>
                      <a:pt x="2" y="26"/>
                    </a:lnTo>
                    <a:lnTo>
                      <a:pt x="8" y="19"/>
                    </a:lnTo>
                    <a:lnTo>
                      <a:pt x="14" y="13"/>
                    </a:lnTo>
                    <a:lnTo>
                      <a:pt x="21" y="7"/>
                    </a:lnTo>
                    <a:lnTo>
                      <a:pt x="29" y="2"/>
                    </a:lnTo>
                    <a:lnTo>
                      <a:pt x="31" y="2"/>
                    </a:lnTo>
                    <a:lnTo>
                      <a:pt x="36" y="0"/>
                    </a:lnTo>
                    <a:lnTo>
                      <a:pt x="40" y="0"/>
                    </a:lnTo>
                    <a:lnTo>
                      <a:pt x="46" y="0"/>
                    </a:lnTo>
                    <a:lnTo>
                      <a:pt x="50" y="0"/>
                    </a:lnTo>
                    <a:lnTo>
                      <a:pt x="57" y="2"/>
                    </a:lnTo>
                    <a:lnTo>
                      <a:pt x="61" y="3"/>
                    </a:lnTo>
                    <a:lnTo>
                      <a:pt x="67" y="9"/>
                    </a:lnTo>
                    <a:lnTo>
                      <a:pt x="71" y="13"/>
                    </a:lnTo>
                    <a:lnTo>
                      <a:pt x="74" y="17"/>
                    </a:lnTo>
                    <a:lnTo>
                      <a:pt x="78" y="21"/>
                    </a:lnTo>
                    <a:lnTo>
                      <a:pt x="86" y="24"/>
                    </a:lnTo>
                    <a:lnTo>
                      <a:pt x="88" y="30"/>
                    </a:lnTo>
                    <a:lnTo>
                      <a:pt x="86" y="38"/>
                    </a:lnTo>
                    <a:lnTo>
                      <a:pt x="80" y="42"/>
                    </a:lnTo>
                    <a:lnTo>
                      <a:pt x="74" y="40"/>
                    </a:lnTo>
                    <a:lnTo>
                      <a:pt x="7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9" name="Freeform 191"/>
              <p:cNvSpPr>
                <a:spLocks/>
              </p:cNvSpPr>
              <p:nvPr/>
            </p:nvSpPr>
            <p:spPr bwMode="auto">
              <a:xfrm>
                <a:off x="3229" y="1893"/>
                <a:ext cx="57" cy="52"/>
              </a:xfrm>
              <a:custGeom>
                <a:avLst/>
                <a:gdLst>
                  <a:gd name="T0" fmla="*/ 36 w 114"/>
                  <a:gd name="T1" fmla="*/ 22 h 102"/>
                  <a:gd name="T2" fmla="*/ 25 w 114"/>
                  <a:gd name="T3" fmla="*/ 32 h 102"/>
                  <a:gd name="T4" fmla="*/ 21 w 114"/>
                  <a:gd name="T5" fmla="*/ 43 h 102"/>
                  <a:gd name="T6" fmla="*/ 27 w 114"/>
                  <a:gd name="T7" fmla="*/ 53 h 102"/>
                  <a:gd name="T8" fmla="*/ 36 w 114"/>
                  <a:gd name="T9" fmla="*/ 62 h 102"/>
                  <a:gd name="T10" fmla="*/ 48 w 114"/>
                  <a:gd name="T11" fmla="*/ 66 h 102"/>
                  <a:gd name="T12" fmla="*/ 59 w 114"/>
                  <a:gd name="T13" fmla="*/ 64 h 102"/>
                  <a:gd name="T14" fmla="*/ 73 w 114"/>
                  <a:gd name="T15" fmla="*/ 57 h 102"/>
                  <a:gd name="T16" fmla="*/ 82 w 114"/>
                  <a:gd name="T17" fmla="*/ 47 h 102"/>
                  <a:gd name="T18" fmla="*/ 88 w 114"/>
                  <a:gd name="T19" fmla="*/ 36 h 102"/>
                  <a:gd name="T20" fmla="*/ 93 w 114"/>
                  <a:gd name="T21" fmla="*/ 22 h 102"/>
                  <a:gd name="T22" fmla="*/ 101 w 114"/>
                  <a:gd name="T23" fmla="*/ 19 h 102"/>
                  <a:gd name="T24" fmla="*/ 109 w 114"/>
                  <a:gd name="T25" fmla="*/ 20 h 102"/>
                  <a:gd name="T26" fmla="*/ 114 w 114"/>
                  <a:gd name="T27" fmla="*/ 28 h 102"/>
                  <a:gd name="T28" fmla="*/ 112 w 114"/>
                  <a:gd name="T29" fmla="*/ 41 h 102"/>
                  <a:gd name="T30" fmla="*/ 112 w 114"/>
                  <a:gd name="T31" fmla="*/ 55 h 102"/>
                  <a:gd name="T32" fmla="*/ 107 w 114"/>
                  <a:gd name="T33" fmla="*/ 68 h 102"/>
                  <a:gd name="T34" fmla="*/ 101 w 114"/>
                  <a:gd name="T35" fmla="*/ 79 h 102"/>
                  <a:gd name="T36" fmla="*/ 92 w 114"/>
                  <a:gd name="T37" fmla="*/ 89 h 102"/>
                  <a:gd name="T38" fmla="*/ 80 w 114"/>
                  <a:gd name="T39" fmla="*/ 97 h 102"/>
                  <a:gd name="T40" fmla="*/ 69 w 114"/>
                  <a:gd name="T41" fmla="*/ 100 h 102"/>
                  <a:gd name="T42" fmla="*/ 55 w 114"/>
                  <a:gd name="T43" fmla="*/ 102 h 102"/>
                  <a:gd name="T44" fmla="*/ 42 w 114"/>
                  <a:gd name="T45" fmla="*/ 102 h 102"/>
                  <a:gd name="T46" fmla="*/ 33 w 114"/>
                  <a:gd name="T47" fmla="*/ 100 h 102"/>
                  <a:gd name="T48" fmla="*/ 23 w 114"/>
                  <a:gd name="T49" fmla="*/ 95 h 102"/>
                  <a:gd name="T50" fmla="*/ 14 w 114"/>
                  <a:gd name="T51" fmla="*/ 85 h 102"/>
                  <a:gd name="T52" fmla="*/ 8 w 114"/>
                  <a:gd name="T53" fmla="*/ 74 h 102"/>
                  <a:gd name="T54" fmla="*/ 2 w 114"/>
                  <a:gd name="T55" fmla="*/ 60 h 102"/>
                  <a:gd name="T56" fmla="*/ 0 w 114"/>
                  <a:gd name="T57" fmla="*/ 45 h 102"/>
                  <a:gd name="T58" fmla="*/ 2 w 114"/>
                  <a:gd name="T59" fmla="*/ 32 h 102"/>
                  <a:gd name="T60" fmla="*/ 6 w 114"/>
                  <a:gd name="T61" fmla="*/ 20 h 102"/>
                  <a:gd name="T62" fmla="*/ 14 w 114"/>
                  <a:gd name="T63" fmla="*/ 13 h 102"/>
                  <a:gd name="T64" fmla="*/ 23 w 114"/>
                  <a:gd name="T65" fmla="*/ 7 h 102"/>
                  <a:gd name="T66" fmla="*/ 34 w 114"/>
                  <a:gd name="T67" fmla="*/ 3 h 102"/>
                  <a:gd name="T68" fmla="*/ 44 w 114"/>
                  <a:gd name="T69" fmla="*/ 0 h 102"/>
                  <a:gd name="T70" fmla="*/ 50 w 114"/>
                  <a:gd name="T71" fmla="*/ 1 h 102"/>
                  <a:gd name="T72" fmla="*/ 50 w 114"/>
                  <a:gd name="T73" fmla="*/ 9 h 102"/>
                  <a:gd name="T74" fmla="*/ 46 w 114"/>
                  <a:gd name="T75" fmla="*/ 17 h 102"/>
                  <a:gd name="T76" fmla="*/ 42 w 114"/>
                  <a:gd name="T77"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02">
                    <a:moveTo>
                      <a:pt x="42" y="20"/>
                    </a:moveTo>
                    <a:lnTo>
                      <a:pt x="36" y="22"/>
                    </a:lnTo>
                    <a:lnTo>
                      <a:pt x="31" y="28"/>
                    </a:lnTo>
                    <a:lnTo>
                      <a:pt x="25" y="32"/>
                    </a:lnTo>
                    <a:lnTo>
                      <a:pt x="23" y="38"/>
                    </a:lnTo>
                    <a:lnTo>
                      <a:pt x="21" y="43"/>
                    </a:lnTo>
                    <a:lnTo>
                      <a:pt x="23" y="49"/>
                    </a:lnTo>
                    <a:lnTo>
                      <a:pt x="27" y="53"/>
                    </a:lnTo>
                    <a:lnTo>
                      <a:pt x="31" y="58"/>
                    </a:lnTo>
                    <a:lnTo>
                      <a:pt x="36" y="62"/>
                    </a:lnTo>
                    <a:lnTo>
                      <a:pt x="42" y="64"/>
                    </a:lnTo>
                    <a:lnTo>
                      <a:pt x="48" y="66"/>
                    </a:lnTo>
                    <a:lnTo>
                      <a:pt x="53" y="66"/>
                    </a:lnTo>
                    <a:lnTo>
                      <a:pt x="59" y="64"/>
                    </a:lnTo>
                    <a:lnTo>
                      <a:pt x="67" y="60"/>
                    </a:lnTo>
                    <a:lnTo>
                      <a:pt x="73" y="57"/>
                    </a:lnTo>
                    <a:lnTo>
                      <a:pt x="78" y="53"/>
                    </a:lnTo>
                    <a:lnTo>
                      <a:pt x="82" y="47"/>
                    </a:lnTo>
                    <a:lnTo>
                      <a:pt x="86" y="41"/>
                    </a:lnTo>
                    <a:lnTo>
                      <a:pt x="88" y="36"/>
                    </a:lnTo>
                    <a:lnTo>
                      <a:pt x="92" y="28"/>
                    </a:lnTo>
                    <a:lnTo>
                      <a:pt x="93" y="22"/>
                    </a:lnTo>
                    <a:lnTo>
                      <a:pt x="97" y="20"/>
                    </a:lnTo>
                    <a:lnTo>
                      <a:pt x="101" y="19"/>
                    </a:lnTo>
                    <a:lnTo>
                      <a:pt x="107" y="19"/>
                    </a:lnTo>
                    <a:lnTo>
                      <a:pt x="109" y="20"/>
                    </a:lnTo>
                    <a:lnTo>
                      <a:pt x="112" y="24"/>
                    </a:lnTo>
                    <a:lnTo>
                      <a:pt x="114" y="28"/>
                    </a:lnTo>
                    <a:lnTo>
                      <a:pt x="114" y="34"/>
                    </a:lnTo>
                    <a:lnTo>
                      <a:pt x="112" y="41"/>
                    </a:lnTo>
                    <a:lnTo>
                      <a:pt x="112" y="49"/>
                    </a:lnTo>
                    <a:lnTo>
                      <a:pt x="112" y="55"/>
                    </a:lnTo>
                    <a:lnTo>
                      <a:pt x="111" y="62"/>
                    </a:lnTo>
                    <a:lnTo>
                      <a:pt x="107" y="68"/>
                    </a:lnTo>
                    <a:lnTo>
                      <a:pt x="105" y="74"/>
                    </a:lnTo>
                    <a:lnTo>
                      <a:pt x="101" y="79"/>
                    </a:lnTo>
                    <a:lnTo>
                      <a:pt x="97" y="85"/>
                    </a:lnTo>
                    <a:lnTo>
                      <a:pt x="92" y="89"/>
                    </a:lnTo>
                    <a:lnTo>
                      <a:pt x="86" y="93"/>
                    </a:lnTo>
                    <a:lnTo>
                      <a:pt x="80" y="97"/>
                    </a:lnTo>
                    <a:lnTo>
                      <a:pt x="76" y="98"/>
                    </a:lnTo>
                    <a:lnTo>
                      <a:pt x="69" y="100"/>
                    </a:lnTo>
                    <a:lnTo>
                      <a:pt x="63" y="102"/>
                    </a:lnTo>
                    <a:lnTo>
                      <a:pt x="55" y="102"/>
                    </a:lnTo>
                    <a:lnTo>
                      <a:pt x="50" y="102"/>
                    </a:lnTo>
                    <a:lnTo>
                      <a:pt x="42" y="102"/>
                    </a:lnTo>
                    <a:lnTo>
                      <a:pt x="38" y="102"/>
                    </a:lnTo>
                    <a:lnTo>
                      <a:pt x="33" y="100"/>
                    </a:lnTo>
                    <a:lnTo>
                      <a:pt x="29" y="98"/>
                    </a:lnTo>
                    <a:lnTo>
                      <a:pt x="23" y="95"/>
                    </a:lnTo>
                    <a:lnTo>
                      <a:pt x="17" y="91"/>
                    </a:lnTo>
                    <a:lnTo>
                      <a:pt x="14" y="85"/>
                    </a:lnTo>
                    <a:lnTo>
                      <a:pt x="12" y="79"/>
                    </a:lnTo>
                    <a:lnTo>
                      <a:pt x="8" y="74"/>
                    </a:lnTo>
                    <a:lnTo>
                      <a:pt x="6" y="66"/>
                    </a:lnTo>
                    <a:lnTo>
                      <a:pt x="2" y="60"/>
                    </a:lnTo>
                    <a:lnTo>
                      <a:pt x="2" y="53"/>
                    </a:lnTo>
                    <a:lnTo>
                      <a:pt x="0" y="45"/>
                    </a:lnTo>
                    <a:lnTo>
                      <a:pt x="2" y="38"/>
                    </a:lnTo>
                    <a:lnTo>
                      <a:pt x="2" y="32"/>
                    </a:lnTo>
                    <a:lnTo>
                      <a:pt x="4" y="26"/>
                    </a:lnTo>
                    <a:lnTo>
                      <a:pt x="6" y="20"/>
                    </a:lnTo>
                    <a:lnTo>
                      <a:pt x="8" y="17"/>
                    </a:lnTo>
                    <a:lnTo>
                      <a:pt x="14" y="13"/>
                    </a:lnTo>
                    <a:lnTo>
                      <a:pt x="17" y="9"/>
                    </a:lnTo>
                    <a:lnTo>
                      <a:pt x="23" y="7"/>
                    </a:lnTo>
                    <a:lnTo>
                      <a:pt x="29" y="5"/>
                    </a:lnTo>
                    <a:lnTo>
                      <a:pt x="34" y="3"/>
                    </a:lnTo>
                    <a:lnTo>
                      <a:pt x="40" y="1"/>
                    </a:lnTo>
                    <a:lnTo>
                      <a:pt x="44" y="0"/>
                    </a:lnTo>
                    <a:lnTo>
                      <a:pt x="48" y="1"/>
                    </a:lnTo>
                    <a:lnTo>
                      <a:pt x="50" y="1"/>
                    </a:lnTo>
                    <a:lnTo>
                      <a:pt x="52" y="5"/>
                    </a:lnTo>
                    <a:lnTo>
                      <a:pt x="50" y="9"/>
                    </a:lnTo>
                    <a:lnTo>
                      <a:pt x="50" y="13"/>
                    </a:lnTo>
                    <a:lnTo>
                      <a:pt x="46" y="17"/>
                    </a:lnTo>
                    <a:lnTo>
                      <a:pt x="42" y="20"/>
                    </a:lnTo>
                    <a:lnTo>
                      <a:pt x="4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0" name="Freeform 192"/>
              <p:cNvSpPr>
                <a:spLocks/>
              </p:cNvSpPr>
              <p:nvPr/>
            </p:nvSpPr>
            <p:spPr bwMode="auto">
              <a:xfrm>
                <a:off x="3274" y="1873"/>
                <a:ext cx="60" cy="57"/>
              </a:xfrm>
              <a:custGeom>
                <a:avLst/>
                <a:gdLst>
                  <a:gd name="T0" fmla="*/ 26 w 120"/>
                  <a:gd name="T1" fmla="*/ 85 h 114"/>
                  <a:gd name="T2" fmla="*/ 36 w 120"/>
                  <a:gd name="T3" fmla="*/ 91 h 114"/>
                  <a:gd name="T4" fmla="*/ 45 w 120"/>
                  <a:gd name="T5" fmla="*/ 91 h 114"/>
                  <a:gd name="T6" fmla="*/ 57 w 120"/>
                  <a:gd name="T7" fmla="*/ 91 h 114"/>
                  <a:gd name="T8" fmla="*/ 72 w 120"/>
                  <a:gd name="T9" fmla="*/ 83 h 114"/>
                  <a:gd name="T10" fmla="*/ 80 w 120"/>
                  <a:gd name="T11" fmla="*/ 76 h 114"/>
                  <a:gd name="T12" fmla="*/ 83 w 120"/>
                  <a:gd name="T13" fmla="*/ 66 h 114"/>
                  <a:gd name="T14" fmla="*/ 85 w 120"/>
                  <a:gd name="T15" fmla="*/ 57 h 114"/>
                  <a:gd name="T16" fmla="*/ 85 w 120"/>
                  <a:gd name="T17" fmla="*/ 47 h 114"/>
                  <a:gd name="T18" fmla="*/ 81 w 120"/>
                  <a:gd name="T19" fmla="*/ 40 h 114"/>
                  <a:gd name="T20" fmla="*/ 70 w 120"/>
                  <a:gd name="T21" fmla="*/ 36 h 114"/>
                  <a:gd name="T22" fmla="*/ 59 w 120"/>
                  <a:gd name="T23" fmla="*/ 34 h 114"/>
                  <a:gd name="T24" fmla="*/ 53 w 120"/>
                  <a:gd name="T25" fmla="*/ 30 h 114"/>
                  <a:gd name="T26" fmla="*/ 49 w 120"/>
                  <a:gd name="T27" fmla="*/ 21 h 114"/>
                  <a:gd name="T28" fmla="*/ 51 w 120"/>
                  <a:gd name="T29" fmla="*/ 7 h 114"/>
                  <a:gd name="T30" fmla="*/ 59 w 120"/>
                  <a:gd name="T31" fmla="*/ 0 h 114"/>
                  <a:gd name="T32" fmla="*/ 66 w 120"/>
                  <a:gd name="T33" fmla="*/ 0 h 114"/>
                  <a:gd name="T34" fmla="*/ 80 w 120"/>
                  <a:gd name="T35" fmla="*/ 2 h 114"/>
                  <a:gd name="T36" fmla="*/ 95 w 120"/>
                  <a:gd name="T37" fmla="*/ 7 h 114"/>
                  <a:gd name="T38" fmla="*/ 106 w 120"/>
                  <a:gd name="T39" fmla="*/ 17 h 114"/>
                  <a:gd name="T40" fmla="*/ 112 w 120"/>
                  <a:gd name="T41" fmla="*/ 24 h 114"/>
                  <a:gd name="T42" fmla="*/ 116 w 120"/>
                  <a:gd name="T43" fmla="*/ 32 h 114"/>
                  <a:gd name="T44" fmla="*/ 118 w 120"/>
                  <a:gd name="T45" fmla="*/ 43 h 114"/>
                  <a:gd name="T46" fmla="*/ 118 w 120"/>
                  <a:gd name="T47" fmla="*/ 57 h 114"/>
                  <a:gd name="T48" fmla="*/ 114 w 120"/>
                  <a:gd name="T49" fmla="*/ 68 h 114"/>
                  <a:gd name="T50" fmla="*/ 108 w 120"/>
                  <a:gd name="T51" fmla="*/ 79 h 114"/>
                  <a:gd name="T52" fmla="*/ 99 w 120"/>
                  <a:gd name="T53" fmla="*/ 91 h 114"/>
                  <a:gd name="T54" fmla="*/ 89 w 120"/>
                  <a:gd name="T55" fmla="*/ 100 h 114"/>
                  <a:gd name="T56" fmla="*/ 78 w 120"/>
                  <a:gd name="T57" fmla="*/ 108 h 114"/>
                  <a:gd name="T58" fmla="*/ 62 w 120"/>
                  <a:gd name="T59" fmla="*/ 112 h 114"/>
                  <a:gd name="T60" fmla="*/ 47 w 120"/>
                  <a:gd name="T61" fmla="*/ 114 h 114"/>
                  <a:gd name="T62" fmla="*/ 34 w 120"/>
                  <a:gd name="T63" fmla="*/ 112 h 114"/>
                  <a:gd name="T64" fmla="*/ 22 w 120"/>
                  <a:gd name="T65" fmla="*/ 108 h 114"/>
                  <a:gd name="T66" fmla="*/ 9 w 120"/>
                  <a:gd name="T67" fmla="*/ 100 h 114"/>
                  <a:gd name="T68" fmla="*/ 2 w 120"/>
                  <a:gd name="T69" fmla="*/ 93 h 114"/>
                  <a:gd name="T70" fmla="*/ 2 w 120"/>
                  <a:gd name="T71" fmla="*/ 83 h 114"/>
                  <a:gd name="T72" fmla="*/ 7 w 120"/>
                  <a:gd name="T73" fmla="*/ 78 h 114"/>
                  <a:gd name="T74" fmla="*/ 15 w 120"/>
                  <a:gd name="T75" fmla="*/ 78 h 114"/>
                  <a:gd name="T76" fmla="*/ 21 w 120"/>
                  <a:gd name="T77" fmla="*/ 8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14">
                    <a:moveTo>
                      <a:pt x="21" y="81"/>
                    </a:moveTo>
                    <a:lnTo>
                      <a:pt x="26" y="85"/>
                    </a:lnTo>
                    <a:lnTo>
                      <a:pt x="34" y="89"/>
                    </a:lnTo>
                    <a:lnTo>
                      <a:pt x="36" y="91"/>
                    </a:lnTo>
                    <a:lnTo>
                      <a:pt x="41" y="91"/>
                    </a:lnTo>
                    <a:lnTo>
                      <a:pt x="45" y="91"/>
                    </a:lnTo>
                    <a:lnTo>
                      <a:pt x="49" y="93"/>
                    </a:lnTo>
                    <a:lnTo>
                      <a:pt x="57" y="91"/>
                    </a:lnTo>
                    <a:lnTo>
                      <a:pt x="64" y="89"/>
                    </a:lnTo>
                    <a:lnTo>
                      <a:pt x="72" y="83"/>
                    </a:lnTo>
                    <a:lnTo>
                      <a:pt x="80" y="78"/>
                    </a:lnTo>
                    <a:lnTo>
                      <a:pt x="80" y="76"/>
                    </a:lnTo>
                    <a:lnTo>
                      <a:pt x="81" y="72"/>
                    </a:lnTo>
                    <a:lnTo>
                      <a:pt x="83" y="66"/>
                    </a:lnTo>
                    <a:lnTo>
                      <a:pt x="85" y="60"/>
                    </a:lnTo>
                    <a:lnTo>
                      <a:pt x="85" y="57"/>
                    </a:lnTo>
                    <a:lnTo>
                      <a:pt x="85" y="51"/>
                    </a:lnTo>
                    <a:lnTo>
                      <a:pt x="85" y="47"/>
                    </a:lnTo>
                    <a:lnTo>
                      <a:pt x="85" y="43"/>
                    </a:lnTo>
                    <a:lnTo>
                      <a:pt x="81" y="40"/>
                    </a:lnTo>
                    <a:lnTo>
                      <a:pt x="78" y="36"/>
                    </a:lnTo>
                    <a:lnTo>
                      <a:pt x="70" y="36"/>
                    </a:lnTo>
                    <a:lnTo>
                      <a:pt x="64" y="36"/>
                    </a:lnTo>
                    <a:lnTo>
                      <a:pt x="59" y="34"/>
                    </a:lnTo>
                    <a:lnTo>
                      <a:pt x="57" y="32"/>
                    </a:lnTo>
                    <a:lnTo>
                      <a:pt x="53" y="30"/>
                    </a:lnTo>
                    <a:lnTo>
                      <a:pt x="51" y="26"/>
                    </a:lnTo>
                    <a:lnTo>
                      <a:pt x="49" y="21"/>
                    </a:lnTo>
                    <a:lnTo>
                      <a:pt x="49" y="15"/>
                    </a:lnTo>
                    <a:lnTo>
                      <a:pt x="51" y="7"/>
                    </a:lnTo>
                    <a:lnTo>
                      <a:pt x="55" y="2"/>
                    </a:lnTo>
                    <a:lnTo>
                      <a:pt x="59" y="0"/>
                    </a:lnTo>
                    <a:lnTo>
                      <a:pt x="62" y="0"/>
                    </a:lnTo>
                    <a:lnTo>
                      <a:pt x="66" y="0"/>
                    </a:lnTo>
                    <a:lnTo>
                      <a:pt x="70" y="0"/>
                    </a:lnTo>
                    <a:lnTo>
                      <a:pt x="80" y="2"/>
                    </a:lnTo>
                    <a:lnTo>
                      <a:pt x="87" y="3"/>
                    </a:lnTo>
                    <a:lnTo>
                      <a:pt x="95" y="7"/>
                    </a:lnTo>
                    <a:lnTo>
                      <a:pt x="100" y="11"/>
                    </a:lnTo>
                    <a:lnTo>
                      <a:pt x="106" y="17"/>
                    </a:lnTo>
                    <a:lnTo>
                      <a:pt x="112" y="22"/>
                    </a:lnTo>
                    <a:lnTo>
                      <a:pt x="112" y="24"/>
                    </a:lnTo>
                    <a:lnTo>
                      <a:pt x="114" y="28"/>
                    </a:lnTo>
                    <a:lnTo>
                      <a:pt x="116" y="32"/>
                    </a:lnTo>
                    <a:lnTo>
                      <a:pt x="118" y="38"/>
                    </a:lnTo>
                    <a:lnTo>
                      <a:pt x="118" y="43"/>
                    </a:lnTo>
                    <a:lnTo>
                      <a:pt x="120" y="51"/>
                    </a:lnTo>
                    <a:lnTo>
                      <a:pt x="118" y="57"/>
                    </a:lnTo>
                    <a:lnTo>
                      <a:pt x="116" y="62"/>
                    </a:lnTo>
                    <a:lnTo>
                      <a:pt x="114" y="68"/>
                    </a:lnTo>
                    <a:lnTo>
                      <a:pt x="112" y="76"/>
                    </a:lnTo>
                    <a:lnTo>
                      <a:pt x="108" y="79"/>
                    </a:lnTo>
                    <a:lnTo>
                      <a:pt x="104" y="87"/>
                    </a:lnTo>
                    <a:lnTo>
                      <a:pt x="99" y="91"/>
                    </a:lnTo>
                    <a:lnTo>
                      <a:pt x="95" y="97"/>
                    </a:lnTo>
                    <a:lnTo>
                      <a:pt x="89" y="100"/>
                    </a:lnTo>
                    <a:lnTo>
                      <a:pt x="83" y="104"/>
                    </a:lnTo>
                    <a:lnTo>
                      <a:pt x="78" y="108"/>
                    </a:lnTo>
                    <a:lnTo>
                      <a:pt x="68" y="110"/>
                    </a:lnTo>
                    <a:lnTo>
                      <a:pt x="62" y="112"/>
                    </a:lnTo>
                    <a:lnTo>
                      <a:pt x="55" y="114"/>
                    </a:lnTo>
                    <a:lnTo>
                      <a:pt x="47" y="114"/>
                    </a:lnTo>
                    <a:lnTo>
                      <a:pt x="41" y="114"/>
                    </a:lnTo>
                    <a:lnTo>
                      <a:pt x="34" y="112"/>
                    </a:lnTo>
                    <a:lnTo>
                      <a:pt x="28" y="112"/>
                    </a:lnTo>
                    <a:lnTo>
                      <a:pt x="22" y="108"/>
                    </a:lnTo>
                    <a:lnTo>
                      <a:pt x="15" y="104"/>
                    </a:lnTo>
                    <a:lnTo>
                      <a:pt x="9" y="100"/>
                    </a:lnTo>
                    <a:lnTo>
                      <a:pt x="5" y="97"/>
                    </a:lnTo>
                    <a:lnTo>
                      <a:pt x="2" y="93"/>
                    </a:lnTo>
                    <a:lnTo>
                      <a:pt x="0" y="87"/>
                    </a:lnTo>
                    <a:lnTo>
                      <a:pt x="2" y="83"/>
                    </a:lnTo>
                    <a:lnTo>
                      <a:pt x="3" y="81"/>
                    </a:lnTo>
                    <a:lnTo>
                      <a:pt x="7" y="78"/>
                    </a:lnTo>
                    <a:lnTo>
                      <a:pt x="11" y="78"/>
                    </a:lnTo>
                    <a:lnTo>
                      <a:pt x="15" y="78"/>
                    </a:lnTo>
                    <a:lnTo>
                      <a:pt x="21" y="81"/>
                    </a:lnTo>
                    <a:lnTo>
                      <a:pt x="2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1" name="Freeform 193"/>
              <p:cNvSpPr>
                <a:spLocks/>
              </p:cNvSpPr>
              <p:nvPr/>
            </p:nvSpPr>
            <p:spPr bwMode="auto">
              <a:xfrm>
                <a:off x="3248" y="1840"/>
                <a:ext cx="28" cy="32"/>
              </a:xfrm>
              <a:custGeom>
                <a:avLst/>
                <a:gdLst>
                  <a:gd name="T0" fmla="*/ 0 w 55"/>
                  <a:gd name="T1" fmla="*/ 57 h 65"/>
                  <a:gd name="T2" fmla="*/ 0 w 55"/>
                  <a:gd name="T3" fmla="*/ 53 h 65"/>
                  <a:gd name="T4" fmla="*/ 0 w 55"/>
                  <a:gd name="T5" fmla="*/ 46 h 65"/>
                  <a:gd name="T6" fmla="*/ 0 w 55"/>
                  <a:gd name="T7" fmla="*/ 40 h 65"/>
                  <a:gd name="T8" fmla="*/ 0 w 55"/>
                  <a:gd name="T9" fmla="*/ 36 h 65"/>
                  <a:gd name="T10" fmla="*/ 2 w 55"/>
                  <a:gd name="T11" fmla="*/ 30 h 65"/>
                  <a:gd name="T12" fmla="*/ 4 w 55"/>
                  <a:gd name="T13" fmla="*/ 27 h 65"/>
                  <a:gd name="T14" fmla="*/ 6 w 55"/>
                  <a:gd name="T15" fmla="*/ 23 h 65"/>
                  <a:gd name="T16" fmla="*/ 10 w 55"/>
                  <a:gd name="T17" fmla="*/ 19 h 65"/>
                  <a:gd name="T18" fmla="*/ 12 w 55"/>
                  <a:gd name="T19" fmla="*/ 13 h 65"/>
                  <a:gd name="T20" fmla="*/ 15 w 55"/>
                  <a:gd name="T21" fmla="*/ 10 h 65"/>
                  <a:gd name="T22" fmla="*/ 19 w 55"/>
                  <a:gd name="T23" fmla="*/ 8 h 65"/>
                  <a:gd name="T24" fmla="*/ 23 w 55"/>
                  <a:gd name="T25" fmla="*/ 6 h 65"/>
                  <a:gd name="T26" fmla="*/ 27 w 55"/>
                  <a:gd name="T27" fmla="*/ 2 h 65"/>
                  <a:gd name="T28" fmla="*/ 31 w 55"/>
                  <a:gd name="T29" fmla="*/ 0 h 65"/>
                  <a:gd name="T30" fmla="*/ 36 w 55"/>
                  <a:gd name="T31" fmla="*/ 0 h 65"/>
                  <a:gd name="T32" fmla="*/ 40 w 55"/>
                  <a:gd name="T33" fmla="*/ 0 h 65"/>
                  <a:gd name="T34" fmla="*/ 48 w 55"/>
                  <a:gd name="T35" fmla="*/ 2 h 65"/>
                  <a:gd name="T36" fmla="*/ 52 w 55"/>
                  <a:gd name="T37" fmla="*/ 6 h 65"/>
                  <a:gd name="T38" fmla="*/ 55 w 55"/>
                  <a:gd name="T39" fmla="*/ 11 h 65"/>
                  <a:gd name="T40" fmla="*/ 55 w 55"/>
                  <a:gd name="T41" fmla="*/ 19 h 65"/>
                  <a:gd name="T42" fmla="*/ 55 w 55"/>
                  <a:gd name="T43" fmla="*/ 25 h 65"/>
                  <a:gd name="T44" fmla="*/ 52 w 55"/>
                  <a:gd name="T45" fmla="*/ 30 h 65"/>
                  <a:gd name="T46" fmla="*/ 46 w 55"/>
                  <a:gd name="T47" fmla="*/ 34 h 65"/>
                  <a:gd name="T48" fmla="*/ 38 w 55"/>
                  <a:gd name="T49" fmla="*/ 34 h 65"/>
                  <a:gd name="T50" fmla="*/ 35 w 55"/>
                  <a:gd name="T51" fmla="*/ 34 h 65"/>
                  <a:gd name="T52" fmla="*/ 31 w 55"/>
                  <a:gd name="T53" fmla="*/ 34 h 65"/>
                  <a:gd name="T54" fmla="*/ 27 w 55"/>
                  <a:gd name="T55" fmla="*/ 36 h 65"/>
                  <a:gd name="T56" fmla="*/ 23 w 55"/>
                  <a:gd name="T57" fmla="*/ 40 h 65"/>
                  <a:gd name="T58" fmla="*/ 19 w 55"/>
                  <a:gd name="T59" fmla="*/ 46 h 65"/>
                  <a:gd name="T60" fmla="*/ 19 w 55"/>
                  <a:gd name="T61" fmla="*/ 55 h 65"/>
                  <a:gd name="T62" fmla="*/ 15 w 55"/>
                  <a:gd name="T63" fmla="*/ 61 h 65"/>
                  <a:gd name="T64" fmla="*/ 10 w 55"/>
                  <a:gd name="T65" fmla="*/ 65 h 65"/>
                  <a:gd name="T66" fmla="*/ 4 w 55"/>
                  <a:gd name="T67" fmla="*/ 63 h 65"/>
                  <a:gd name="T68" fmla="*/ 0 w 55"/>
                  <a:gd name="T69" fmla="*/ 57 h 65"/>
                  <a:gd name="T70" fmla="*/ 0 w 55"/>
                  <a:gd name="T7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65">
                    <a:moveTo>
                      <a:pt x="0" y="57"/>
                    </a:moveTo>
                    <a:lnTo>
                      <a:pt x="0" y="53"/>
                    </a:lnTo>
                    <a:lnTo>
                      <a:pt x="0" y="46"/>
                    </a:lnTo>
                    <a:lnTo>
                      <a:pt x="0" y="40"/>
                    </a:lnTo>
                    <a:lnTo>
                      <a:pt x="0" y="36"/>
                    </a:lnTo>
                    <a:lnTo>
                      <a:pt x="2" y="30"/>
                    </a:lnTo>
                    <a:lnTo>
                      <a:pt x="4" y="27"/>
                    </a:lnTo>
                    <a:lnTo>
                      <a:pt x="6" y="23"/>
                    </a:lnTo>
                    <a:lnTo>
                      <a:pt x="10" y="19"/>
                    </a:lnTo>
                    <a:lnTo>
                      <a:pt x="12" y="13"/>
                    </a:lnTo>
                    <a:lnTo>
                      <a:pt x="15" y="10"/>
                    </a:lnTo>
                    <a:lnTo>
                      <a:pt x="19" y="8"/>
                    </a:lnTo>
                    <a:lnTo>
                      <a:pt x="23" y="6"/>
                    </a:lnTo>
                    <a:lnTo>
                      <a:pt x="27" y="2"/>
                    </a:lnTo>
                    <a:lnTo>
                      <a:pt x="31" y="0"/>
                    </a:lnTo>
                    <a:lnTo>
                      <a:pt x="36" y="0"/>
                    </a:lnTo>
                    <a:lnTo>
                      <a:pt x="40" y="0"/>
                    </a:lnTo>
                    <a:lnTo>
                      <a:pt x="48" y="2"/>
                    </a:lnTo>
                    <a:lnTo>
                      <a:pt x="52" y="6"/>
                    </a:lnTo>
                    <a:lnTo>
                      <a:pt x="55" y="11"/>
                    </a:lnTo>
                    <a:lnTo>
                      <a:pt x="55" y="19"/>
                    </a:lnTo>
                    <a:lnTo>
                      <a:pt x="55" y="25"/>
                    </a:lnTo>
                    <a:lnTo>
                      <a:pt x="52" y="30"/>
                    </a:lnTo>
                    <a:lnTo>
                      <a:pt x="46" y="34"/>
                    </a:lnTo>
                    <a:lnTo>
                      <a:pt x="38" y="34"/>
                    </a:lnTo>
                    <a:lnTo>
                      <a:pt x="35" y="34"/>
                    </a:lnTo>
                    <a:lnTo>
                      <a:pt x="31" y="34"/>
                    </a:lnTo>
                    <a:lnTo>
                      <a:pt x="27" y="36"/>
                    </a:lnTo>
                    <a:lnTo>
                      <a:pt x="23" y="40"/>
                    </a:lnTo>
                    <a:lnTo>
                      <a:pt x="19" y="46"/>
                    </a:lnTo>
                    <a:lnTo>
                      <a:pt x="19" y="55"/>
                    </a:lnTo>
                    <a:lnTo>
                      <a:pt x="15" y="61"/>
                    </a:lnTo>
                    <a:lnTo>
                      <a:pt x="10" y="65"/>
                    </a:lnTo>
                    <a:lnTo>
                      <a:pt x="4" y="63"/>
                    </a:lnTo>
                    <a:lnTo>
                      <a:pt x="0" y="57"/>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2" name="Freeform 194"/>
              <p:cNvSpPr>
                <a:spLocks/>
              </p:cNvSpPr>
              <p:nvPr/>
            </p:nvSpPr>
            <p:spPr bwMode="auto">
              <a:xfrm>
                <a:off x="3259" y="1802"/>
                <a:ext cx="65" cy="49"/>
              </a:xfrm>
              <a:custGeom>
                <a:avLst/>
                <a:gdLst>
                  <a:gd name="T0" fmla="*/ 12 w 131"/>
                  <a:gd name="T1" fmla="*/ 87 h 99"/>
                  <a:gd name="T2" fmla="*/ 4 w 131"/>
                  <a:gd name="T3" fmla="*/ 76 h 99"/>
                  <a:gd name="T4" fmla="*/ 0 w 131"/>
                  <a:gd name="T5" fmla="*/ 65 h 99"/>
                  <a:gd name="T6" fmla="*/ 0 w 131"/>
                  <a:gd name="T7" fmla="*/ 51 h 99"/>
                  <a:gd name="T8" fmla="*/ 2 w 131"/>
                  <a:gd name="T9" fmla="*/ 38 h 99"/>
                  <a:gd name="T10" fmla="*/ 8 w 131"/>
                  <a:gd name="T11" fmla="*/ 27 h 99"/>
                  <a:gd name="T12" fmla="*/ 15 w 131"/>
                  <a:gd name="T13" fmla="*/ 17 h 99"/>
                  <a:gd name="T14" fmla="*/ 25 w 131"/>
                  <a:gd name="T15" fmla="*/ 8 h 99"/>
                  <a:gd name="T16" fmla="*/ 34 w 131"/>
                  <a:gd name="T17" fmla="*/ 2 h 99"/>
                  <a:gd name="T18" fmla="*/ 48 w 131"/>
                  <a:gd name="T19" fmla="*/ 0 h 99"/>
                  <a:gd name="T20" fmla="*/ 61 w 131"/>
                  <a:gd name="T21" fmla="*/ 0 h 99"/>
                  <a:gd name="T22" fmla="*/ 71 w 131"/>
                  <a:gd name="T23" fmla="*/ 0 h 99"/>
                  <a:gd name="T24" fmla="*/ 82 w 131"/>
                  <a:gd name="T25" fmla="*/ 4 h 99"/>
                  <a:gd name="T26" fmla="*/ 92 w 131"/>
                  <a:gd name="T27" fmla="*/ 8 h 99"/>
                  <a:gd name="T28" fmla="*/ 103 w 131"/>
                  <a:gd name="T29" fmla="*/ 15 h 99"/>
                  <a:gd name="T30" fmla="*/ 116 w 131"/>
                  <a:gd name="T31" fmla="*/ 27 h 99"/>
                  <a:gd name="T32" fmla="*/ 124 w 131"/>
                  <a:gd name="T33" fmla="*/ 36 h 99"/>
                  <a:gd name="T34" fmla="*/ 130 w 131"/>
                  <a:gd name="T35" fmla="*/ 48 h 99"/>
                  <a:gd name="T36" fmla="*/ 130 w 131"/>
                  <a:gd name="T37" fmla="*/ 55 h 99"/>
                  <a:gd name="T38" fmla="*/ 126 w 131"/>
                  <a:gd name="T39" fmla="*/ 68 h 99"/>
                  <a:gd name="T40" fmla="*/ 114 w 131"/>
                  <a:gd name="T41" fmla="*/ 76 h 99"/>
                  <a:gd name="T42" fmla="*/ 103 w 131"/>
                  <a:gd name="T43" fmla="*/ 76 h 99"/>
                  <a:gd name="T44" fmla="*/ 95 w 131"/>
                  <a:gd name="T45" fmla="*/ 74 h 99"/>
                  <a:gd name="T46" fmla="*/ 86 w 131"/>
                  <a:gd name="T47" fmla="*/ 68 h 99"/>
                  <a:gd name="T48" fmla="*/ 80 w 131"/>
                  <a:gd name="T49" fmla="*/ 59 h 99"/>
                  <a:gd name="T50" fmla="*/ 74 w 131"/>
                  <a:gd name="T51" fmla="*/ 48 h 99"/>
                  <a:gd name="T52" fmla="*/ 69 w 131"/>
                  <a:gd name="T53" fmla="*/ 36 h 99"/>
                  <a:gd name="T54" fmla="*/ 61 w 131"/>
                  <a:gd name="T55" fmla="*/ 30 h 99"/>
                  <a:gd name="T56" fmla="*/ 50 w 131"/>
                  <a:gd name="T57" fmla="*/ 30 h 99"/>
                  <a:gd name="T58" fmla="*/ 38 w 131"/>
                  <a:gd name="T59" fmla="*/ 34 h 99"/>
                  <a:gd name="T60" fmla="*/ 27 w 131"/>
                  <a:gd name="T61" fmla="*/ 42 h 99"/>
                  <a:gd name="T62" fmla="*/ 21 w 131"/>
                  <a:gd name="T63" fmla="*/ 51 h 99"/>
                  <a:gd name="T64" fmla="*/ 23 w 131"/>
                  <a:gd name="T65" fmla="*/ 63 h 99"/>
                  <a:gd name="T66" fmla="*/ 29 w 131"/>
                  <a:gd name="T67" fmla="*/ 78 h 99"/>
                  <a:gd name="T68" fmla="*/ 33 w 131"/>
                  <a:gd name="T69" fmla="*/ 93 h 99"/>
                  <a:gd name="T70" fmla="*/ 25 w 131"/>
                  <a:gd name="T71" fmla="*/ 99 h 99"/>
                  <a:gd name="T72" fmla="*/ 17 w 131"/>
                  <a:gd name="T73" fmla="*/ 97 h 99"/>
                  <a:gd name="T74" fmla="*/ 15 w 131"/>
                  <a:gd name="T75" fmla="*/ 9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99">
                    <a:moveTo>
                      <a:pt x="15" y="93"/>
                    </a:moveTo>
                    <a:lnTo>
                      <a:pt x="12" y="87"/>
                    </a:lnTo>
                    <a:lnTo>
                      <a:pt x="8" y="82"/>
                    </a:lnTo>
                    <a:lnTo>
                      <a:pt x="4" y="76"/>
                    </a:lnTo>
                    <a:lnTo>
                      <a:pt x="2" y="70"/>
                    </a:lnTo>
                    <a:lnTo>
                      <a:pt x="0" y="65"/>
                    </a:lnTo>
                    <a:lnTo>
                      <a:pt x="0" y="57"/>
                    </a:lnTo>
                    <a:lnTo>
                      <a:pt x="0" y="51"/>
                    </a:lnTo>
                    <a:lnTo>
                      <a:pt x="2" y="44"/>
                    </a:lnTo>
                    <a:lnTo>
                      <a:pt x="2" y="38"/>
                    </a:lnTo>
                    <a:lnTo>
                      <a:pt x="6" y="32"/>
                    </a:lnTo>
                    <a:lnTo>
                      <a:pt x="8" y="27"/>
                    </a:lnTo>
                    <a:lnTo>
                      <a:pt x="14" y="23"/>
                    </a:lnTo>
                    <a:lnTo>
                      <a:pt x="15" y="17"/>
                    </a:lnTo>
                    <a:lnTo>
                      <a:pt x="19" y="11"/>
                    </a:lnTo>
                    <a:lnTo>
                      <a:pt x="25" y="8"/>
                    </a:lnTo>
                    <a:lnTo>
                      <a:pt x="31" y="6"/>
                    </a:lnTo>
                    <a:lnTo>
                      <a:pt x="34" y="2"/>
                    </a:lnTo>
                    <a:lnTo>
                      <a:pt x="42" y="0"/>
                    </a:lnTo>
                    <a:lnTo>
                      <a:pt x="48" y="0"/>
                    </a:lnTo>
                    <a:lnTo>
                      <a:pt x="55" y="0"/>
                    </a:lnTo>
                    <a:lnTo>
                      <a:pt x="61" y="0"/>
                    </a:lnTo>
                    <a:lnTo>
                      <a:pt x="65" y="0"/>
                    </a:lnTo>
                    <a:lnTo>
                      <a:pt x="71" y="0"/>
                    </a:lnTo>
                    <a:lnTo>
                      <a:pt x="76" y="4"/>
                    </a:lnTo>
                    <a:lnTo>
                      <a:pt x="82" y="4"/>
                    </a:lnTo>
                    <a:lnTo>
                      <a:pt x="86" y="6"/>
                    </a:lnTo>
                    <a:lnTo>
                      <a:pt x="92" y="8"/>
                    </a:lnTo>
                    <a:lnTo>
                      <a:pt x="95" y="11"/>
                    </a:lnTo>
                    <a:lnTo>
                      <a:pt x="103" y="15"/>
                    </a:lnTo>
                    <a:lnTo>
                      <a:pt x="114" y="23"/>
                    </a:lnTo>
                    <a:lnTo>
                      <a:pt x="116" y="27"/>
                    </a:lnTo>
                    <a:lnTo>
                      <a:pt x="120" y="30"/>
                    </a:lnTo>
                    <a:lnTo>
                      <a:pt x="124" y="36"/>
                    </a:lnTo>
                    <a:lnTo>
                      <a:pt x="128" y="42"/>
                    </a:lnTo>
                    <a:lnTo>
                      <a:pt x="130" y="48"/>
                    </a:lnTo>
                    <a:lnTo>
                      <a:pt x="131" y="51"/>
                    </a:lnTo>
                    <a:lnTo>
                      <a:pt x="130" y="55"/>
                    </a:lnTo>
                    <a:lnTo>
                      <a:pt x="130" y="61"/>
                    </a:lnTo>
                    <a:lnTo>
                      <a:pt x="126" y="68"/>
                    </a:lnTo>
                    <a:lnTo>
                      <a:pt x="118" y="74"/>
                    </a:lnTo>
                    <a:lnTo>
                      <a:pt x="114" y="76"/>
                    </a:lnTo>
                    <a:lnTo>
                      <a:pt x="111" y="76"/>
                    </a:lnTo>
                    <a:lnTo>
                      <a:pt x="103" y="76"/>
                    </a:lnTo>
                    <a:lnTo>
                      <a:pt x="99" y="76"/>
                    </a:lnTo>
                    <a:lnTo>
                      <a:pt x="95" y="74"/>
                    </a:lnTo>
                    <a:lnTo>
                      <a:pt x="90" y="74"/>
                    </a:lnTo>
                    <a:lnTo>
                      <a:pt x="86" y="68"/>
                    </a:lnTo>
                    <a:lnTo>
                      <a:pt x="84" y="67"/>
                    </a:lnTo>
                    <a:lnTo>
                      <a:pt x="80" y="59"/>
                    </a:lnTo>
                    <a:lnTo>
                      <a:pt x="78" y="53"/>
                    </a:lnTo>
                    <a:lnTo>
                      <a:pt x="74" y="48"/>
                    </a:lnTo>
                    <a:lnTo>
                      <a:pt x="72" y="42"/>
                    </a:lnTo>
                    <a:lnTo>
                      <a:pt x="69" y="36"/>
                    </a:lnTo>
                    <a:lnTo>
                      <a:pt x="65" y="32"/>
                    </a:lnTo>
                    <a:lnTo>
                      <a:pt x="61" y="30"/>
                    </a:lnTo>
                    <a:lnTo>
                      <a:pt x="57" y="30"/>
                    </a:lnTo>
                    <a:lnTo>
                      <a:pt x="50" y="30"/>
                    </a:lnTo>
                    <a:lnTo>
                      <a:pt x="44" y="32"/>
                    </a:lnTo>
                    <a:lnTo>
                      <a:pt x="38" y="34"/>
                    </a:lnTo>
                    <a:lnTo>
                      <a:pt x="33" y="38"/>
                    </a:lnTo>
                    <a:lnTo>
                      <a:pt x="27" y="42"/>
                    </a:lnTo>
                    <a:lnTo>
                      <a:pt x="23" y="48"/>
                    </a:lnTo>
                    <a:lnTo>
                      <a:pt x="21" y="51"/>
                    </a:lnTo>
                    <a:lnTo>
                      <a:pt x="21" y="57"/>
                    </a:lnTo>
                    <a:lnTo>
                      <a:pt x="23" y="63"/>
                    </a:lnTo>
                    <a:lnTo>
                      <a:pt x="27" y="70"/>
                    </a:lnTo>
                    <a:lnTo>
                      <a:pt x="29" y="78"/>
                    </a:lnTo>
                    <a:lnTo>
                      <a:pt x="33" y="86"/>
                    </a:lnTo>
                    <a:lnTo>
                      <a:pt x="33" y="93"/>
                    </a:lnTo>
                    <a:lnTo>
                      <a:pt x="29" y="99"/>
                    </a:lnTo>
                    <a:lnTo>
                      <a:pt x="25" y="99"/>
                    </a:lnTo>
                    <a:lnTo>
                      <a:pt x="21" y="99"/>
                    </a:lnTo>
                    <a:lnTo>
                      <a:pt x="17" y="97"/>
                    </a:lnTo>
                    <a:lnTo>
                      <a:pt x="15" y="93"/>
                    </a:lnTo>
                    <a:lnTo>
                      <a:pt x="1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3" name="Freeform 195"/>
              <p:cNvSpPr>
                <a:spLocks/>
              </p:cNvSpPr>
              <p:nvPr/>
            </p:nvSpPr>
            <p:spPr bwMode="auto">
              <a:xfrm>
                <a:off x="3314" y="1813"/>
                <a:ext cx="52" cy="51"/>
              </a:xfrm>
              <a:custGeom>
                <a:avLst/>
                <a:gdLst>
                  <a:gd name="T0" fmla="*/ 9 w 104"/>
                  <a:gd name="T1" fmla="*/ 21 h 101"/>
                  <a:gd name="T2" fmla="*/ 19 w 104"/>
                  <a:gd name="T3" fmla="*/ 13 h 101"/>
                  <a:gd name="T4" fmla="*/ 30 w 104"/>
                  <a:gd name="T5" fmla="*/ 5 h 101"/>
                  <a:gd name="T6" fmla="*/ 41 w 104"/>
                  <a:gd name="T7" fmla="*/ 2 h 101"/>
                  <a:gd name="T8" fmla="*/ 55 w 104"/>
                  <a:gd name="T9" fmla="*/ 0 h 101"/>
                  <a:gd name="T10" fmla="*/ 68 w 104"/>
                  <a:gd name="T11" fmla="*/ 2 h 101"/>
                  <a:gd name="T12" fmla="*/ 79 w 104"/>
                  <a:gd name="T13" fmla="*/ 9 h 101"/>
                  <a:gd name="T14" fmla="*/ 93 w 104"/>
                  <a:gd name="T15" fmla="*/ 19 h 101"/>
                  <a:gd name="T16" fmla="*/ 102 w 104"/>
                  <a:gd name="T17" fmla="*/ 32 h 101"/>
                  <a:gd name="T18" fmla="*/ 104 w 104"/>
                  <a:gd name="T19" fmla="*/ 42 h 101"/>
                  <a:gd name="T20" fmla="*/ 102 w 104"/>
                  <a:gd name="T21" fmla="*/ 51 h 101"/>
                  <a:gd name="T22" fmla="*/ 97 w 104"/>
                  <a:gd name="T23" fmla="*/ 63 h 101"/>
                  <a:gd name="T24" fmla="*/ 91 w 104"/>
                  <a:gd name="T25" fmla="*/ 74 h 101"/>
                  <a:gd name="T26" fmla="*/ 83 w 104"/>
                  <a:gd name="T27" fmla="*/ 83 h 101"/>
                  <a:gd name="T28" fmla="*/ 72 w 104"/>
                  <a:gd name="T29" fmla="*/ 91 h 101"/>
                  <a:gd name="T30" fmla="*/ 60 w 104"/>
                  <a:gd name="T31" fmla="*/ 99 h 101"/>
                  <a:gd name="T32" fmla="*/ 51 w 104"/>
                  <a:gd name="T33" fmla="*/ 101 h 101"/>
                  <a:gd name="T34" fmla="*/ 43 w 104"/>
                  <a:gd name="T35" fmla="*/ 101 h 101"/>
                  <a:gd name="T36" fmla="*/ 38 w 104"/>
                  <a:gd name="T37" fmla="*/ 99 h 101"/>
                  <a:gd name="T38" fmla="*/ 36 w 104"/>
                  <a:gd name="T39" fmla="*/ 93 h 101"/>
                  <a:gd name="T40" fmla="*/ 41 w 104"/>
                  <a:gd name="T41" fmla="*/ 85 h 101"/>
                  <a:gd name="T42" fmla="*/ 47 w 104"/>
                  <a:gd name="T43" fmla="*/ 82 h 101"/>
                  <a:gd name="T44" fmla="*/ 55 w 104"/>
                  <a:gd name="T45" fmla="*/ 78 h 101"/>
                  <a:gd name="T46" fmla="*/ 64 w 104"/>
                  <a:gd name="T47" fmla="*/ 72 h 101"/>
                  <a:gd name="T48" fmla="*/ 74 w 104"/>
                  <a:gd name="T49" fmla="*/ 63 h 101"/>
                  <a:gd name="T50" fmla="*/ 76 w 104"/>
                  <a:gd name="T51" fmla="*/ 49 h 101"/>
                  <a:gd name="T52" fmla="*/ 68 w 104"/>
                  <a:gd name="T53" fmla="*/ 36 h 101"/>
                  <a:gd name="T54" fmla="*/ 53 w 104"/>
                  <a:gd name="T55" fmla="*/ 30 h 101"/>
                  <a:gd name="T56" fmla="*/ 38 w 104"/>
                  <a:gd name="T57" fmla="*/ 30 h 101"/>
                  <a:gd name="T58" fmla="*/ 24 w 104"/>
                  <a:gd name="T59" fmla="*/ 36 h 101"/>
                  <a:gd name="T60" fmla="*/ 13 w 104"/>
                  <a:gd name="T61" fmla="*/ 44 h 101"/>
                  <a:gd name="T62" fmla="*/ 5 w 104"/>
                  <a:gd name="T63" fmla="*/ 44 h 101"/>
                  <a:gd name="T64" fmla="*/ 1 w 104"/>
                  <a:gd name="T65" fmla="*/ 38 h 101"/>
                  <a:gd name="T66" fmla="*/ 1 w 104"/>
                  <a:gd name="T67" fmla="*/ 30 h 101"/>
                  <a:gd name="T68" fmla="*/ 3 w 104"/>
                  <a:gd name="T69"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1">
                    <a:moveTo>
                      <a:pt x="3" y="26"/>
                    </a:moveTo>
                    <a:lnTo>
                      <a:pt x="9" y="21"/>
                    </a:lnTo>
                    <a:lnTo>
                      <a:pt x="13" y="17"/>
                    </a:lnTo>
                    <a:lnTo>
                      <a:pt x="19" y="13"/>
                    </a:lnTo>
                    <a:lnTo>
                      <a:pt x="24" y="9"/>
                    </a:lnTo>
                    <a:lnTo>
                      <a:pt x="30" y="5"/>
                    </a:lnTo>
                    <a:lnTo>
                      <a:pt x="36" y="4"/>
                    </a:lnTo>
                    <a:lnTo>
                      <a:pt x="41" y="2"/>
                    </a:lnTo>
                    <a:lnTo>
                      <a:pt x="49" y="2"/>
                    </a:lnTo>
                    <a:lnTo>
                      <a:pt x="55" y="0"/>
                    </a:lnTo>
                    <a:lnTo>
                      <a:pt x="60" y="2"/>
                    </a:lnTo>
                    <a:lnTo>
                      <a:pt x="68" y="2"/>
                    </a:lnTo>
                    <a:lnTo>
                      <a:pt x="74" y="5"/>
                    </a:lnTo>
                    <a:lnTo>
                      <a:pt x="79" y="9"/>
                    </a:lnTo>
                    <a:lnTo>
                      <a:pt x="87" y="13"/>
                    </a:lnTo>
                    <a:lnTo>
                      <a:pt x="93" y="19"/>
                    </a:lnTo>
                    <a:lnTo>
                      <a:pt x="100" y="26"/>
                    </a:lnTo>
                    <a:lnTo>
                      <a:pt x="102" y="32"/>
                    </a:lnTo>
                    <a:lnTo>
                      <a:pt x="104" y="36"/>
                    </a:lnTo>
                    <a:lnTo>
                      <a:pt x="104" y="42"/>
                    </a:lnTo>
                    <a:lnTo>
                      <a:pt x="104" y="45"/>
                    </a:lnTo>
                    <a:lnTo>
                      <a:pt x="102" y="51"/>
                    </a:lnTo>
                    <a:lnTo>
                      <a:pt x="100" y="59"/>
                    </a:lnTo>
                    <a:lnTo>
                      <a:pt x="97" y="63"/>
                    </a:lnTo>
                    <a:lnTo>
                      <a:pt x="95" y="68"/>
                    </a:lnTo>
                    <a:lnTo>
                      <a:pt x="91" y="74"/>
                    </a:lnTo>
                    <a:lnTo>
                      <a:pt x="87" y="80"/>
                    </a:lnTo>
                    <a:lnTo>
                      <a:pt x="83" y="83"/>
                    </a:lnTo>
                    <a:lnTo>
                      <a:pt x="78" y="87"/>
                    </a:lnTo>
                    <a:lnTo>
                      <a:pt x="72" y="91"/>
                    </a:lnTo>
                    <a:lnTo>
                      <a:pt x="68" y="95"/>
                    </a:lnTo>
                    <a:lnTo>
                      <a:pt x="60" y="99"/>
                    </a:lnTo>
                    <a:lnTo>
                      <a:pt x="57" y="101"/>
                    </a:lnTo>
                    <a:lnTo>
                      <a:pt x="51" y="101"/>
                    </a:lnTo>
                    <a:lnTo>
                      <a:pt x="47" y="101"/>
                    </a:lnTo>
                    <a:lnTo>
                      <a:pt x="43" y="101"/>
                    </a:lnTo>
                    <a:lnTo>
                      <a:pt x="41" y="101"/>
                    </a:lnTo>
                    <a:lnTo>
                      <a:pt x="38" y="99"/>
                    </a:lnTo>
                    <a:lnTo>
                      <a:pt x="36" y="97"/>
                    </a:lnTo>
                    <a:lnTo>
                      <a:pt x="36" y="93"/>
                    </a:lnTo>
                    <a:lnTo>
                      <a:pt x="40" y="87"/>
                    </a:lnTo>
                    <a:lnTo>
                      <a:pt x="41" y="85"/>
                    </a:lnTo>
                    <a:lnTo>
                      <a:pt x="43" y="83"/>
                    </a:lnTo>
                    <a:lnTo>
                      <a:pt x="47" y="82"/>
                    </a:lnTo>
                    <a:lnTo>
                      <a:pt x="53" y="80"/>
                    </a:lnTo>
                    <a:lnTo>
                      <a:pt x="55" y="78"/>
                    </a:lnTo>
                    <a:lnTo>
                      <a:pt x="60" y="76"/>
                    </a:lnTo>
                    <a:lnTo>
                      <a:pt x="64" y="72"/>
                    </a:lnTo>
                    <a:lnTo>
                      <a:pt x="70" y="68"/>
                    </a:lnTo>
                    <a:lnTo>
                      <a:pt x="74" y="63"/>
                    </a:lnTo>
                    <a:lnTo>
                      <a:pt x="76" y="57"/>
                    </a:lnTo>
                    <a:lnTo>
                      <a:pt x="76" y="49"/>
                    </a:lnTo>
                    <a:lnTo>
                      <a:pt x="74" y="44"/>
                    </a:lnTo>
                    <a:lnTo>
                      <a:pt x="68" y="36"/>
                    </a:lnTo>
                    <a:lnTo>
                      <a:pt x="60" y="32"/>
                    </a:lnTo>
                    <a:lnTo>
                      <a:pt x="53" y="30"/>
                    </a:lnTo>
                    <a:lnTo>
                      <a:pt x="45" y="30"/>
                    </a:lnTo>
                    <a:lnTo>
                      <a:pt x="38" y="30"/>
                    </a:lnTo>
                    <a:lnTo>
                      <a:pt x="30" y="32"/>
                    </a:lnTo>
                    <a:lnTo>
                      <a:pt x="24" y="36"/>
                    </a:lnTo>
                    <a:lnTo>
                      <a:pt x="19" y="42"/>
                    </a:lnTo>
                    <a:lnTo>
                      <a:pt x="13" y="44"/>
                    </a:lnTo>
                    <a:lnTo>
                      <a:pt x="9" y="44"/>
                    </a:lnTo>
                    <a:lnTo>
                      <a:pt x="5" y="44"/>
                    </a:lnTo>
                    <a:lnTo>
                      <a:pt x="3" y="42"/>
                    </a:lnTo>
                    <a:lnTo>
                      <a:pt x="1" y="38"/>
                    </a:lnTo>
                    <a:lnTo>
                      <a:pt x="0" y="34"/>
                    </a:lnTo>
                    <a:lnTo>
                      <a:pt x="1" y="30"/>
                    </a:lnTo>
                    <a:lnTo>
                      <a:pt x="3" y="26"/>
                    </a:lnTo>
                    <a:lnTo>
                      <a:pt x="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4" name="Freeform 196"/>
              <p:cNvSpPr>
                <a:spLocks/>
              </p:cNvSpPr>
              <p:nvPr/>
            </p:nvSpPr>
            <p:spPr bwMode="auto">
              <a:xfrm>
                <a:off x="3319" y="1850"/>
                <a:ext cx="56" cy="61"/>
              </a:xfrm>
              <a:custGeom>
                <a:avLst/>
                <a:gdLst>
                  <a:gd name="T0" fmla="*/ 61 w 112"/>
                  <a:gd name="T1" fmla="*/ 4 h 122"/>
                  <a:gd name="T2" fmla="*/ 72 w 112"/>
                  <a:gd name="T3" fmla="*/ 6 h 122"/>
                  <a:gd name="T4" fmla="*/ 82 w 112"/>
                  <a:gd name="T5" fmla="*/ 8 h 122"/>
                  <a:gd name="T6" fmla="*/ 91 w 112"/>
                  <a:gd name="T7" fmla="*/ 13 h 122"/>
                  <a:gd name="T8" fmla="*/ 101 w 112"/>
                  <a:gd name="T9" fmla="*/ 23 h 122"/>
                  <a:gd name="T10" fmla="*/ 107 w 112"/>
                  <a:gd name="T11" fmla="*/ 38 h 122"/>
                  <a:gd name="T12" fmla="*/ 110 w 112"/>
                  <a:gd name="T13" fmla="*/ 51 h 122"/>
                  <a:gd name="T14" fmla="*/ 112 w 112"/>
                  <a:gd name="T15" fmla="*/ 67 h 122"/>
                  <a:gd name="T16" fmla="*/ 112 w 112"/>
                  <a:gd name="T17" fmla="*/ 80 h 122"/>
                  <a:gd name="T18" fmla="*/ 109 w 112"/>
                  <a:gd name="T19" fmla="*/ 93 h 122"/>
                  <a:gd name="T20" fmla="*/ 103 w 112"/>
                  <a:gd name="T21" fmla="*/ 105 h 122"/>
                  <a:gd name="T22" fmla="*/ 93 w 112"/>
                  <a:gd name="T23" fmla="*/ 114 h 122"/>
                  <a:gd name="T24" fmla="*/ 84 w 112"/>
                  <a:gd name="T25" fmla="*/ 118 h 122"/>
                  <a:gd name="T26" fmla="*/ 74 w 112"/>
                  <a:gd name="T27" fmla="*/ 120 h 122"/>
                  <a:gd name="T28" fmla="*/ 65 w 112"/>
                  <a:gd name="T29" fmla="*/ 122 h 122"/>
                  <a:gd name="T30" fmla="*/ 55 w 112"/>
                  <a:gd name="T31" fmla="*/ 122 h 122"/>
                  <a:gd name="T32" fmla="*/ 48 w 112"/>
                  <a:gd name="T33" fmla="*/ 120 h 122"/>
                  <a:gd name="T34" fmla="*/ 38 w 112"/>
                  <a:gd name="T35" fmla="*/ 116 h 122"/>
                  <a:gd name="T36" fmla="*/ 29 w 112"/>
                  <a:gd name="T37" fmla="*/ 114 h 122"/>
                  <a:gd name="T38" fmla="*/ 19 w 112"/>
                  <a:gd name="T39" fmla="*/ 110 h 122"/>
                  <a:gd name="T40" fmla="*/ 11 w 112"/>
                  <a:gd name="T41" fmla="*/ 106 h 122"/>
                  <a:gd name="T42" fmla="*/ 4 w 112"/>
                  <a:gd name="T43" fmla="*/ 101 h 122"/>
                  <a:gd name="T44" fmla="*/ 0 w 112"/>
                  <a:gd name="T45" fmla="*/ 95 h 122"/>
                  <a:gd name="T46" fmla="*/ 4 w 112"/>
                  <a:gd name="T47" fmla="*/ 86 h 122"/>
                  <a:gd name="T48" fmla="*/ 11 w 112"/>
                  <a:gd name="T49" fmla="*/ 84 h 122"/>
                  <a:gd name="T50" fmla="*/ 19 w 112"/>
                  <a:gd name="T51" fmla="*/ 84 h 122"/>
                  <a:gd name="T52" fmla="*/ 29 w 112"/>
                  <a:gd name="T53" fmla="*/ 87 h 122"/>
                  <a:gd name="T54" fmla="*/ 42 w 112"/>
                  <a:gd name="T55" fmla="*/ 89 h 122"/>
                  <a:gd name="T56" fmla="*/ 55 w 112"/>
                  <a:gd name="T57" fmla="*/ 91 h 122"/>
                  <a:gd name="T58" fmla="*/ 69 w 112"/>
                  <a:gd name="T59" fmla="*/ 89 h 122"/>
                  <a:gd name="T60" fmla="*/ 80 w 112"/>
                  <a:gd name="T61" fmla="*/ 86 h 122"/>
                  <a:gd name="T62" fmla="*/ 84 w 112"/>
                  <a:gd name="T63" fmla="*/ 70 h 122"/>
                  <a:gd name="T64" fmla="*/ 84 w 112"/>
                  <a:gd name="T65" fmla="*/ 59 h 122"/>
                  <a:gd name="T66" fmla="*/ 84 w 112"/>
                  <a:gd name="T67" fmla="*/ 51 h 122"/>
                  <a:gd name="T68" fmla="*/ 80 w 112"/>
                  <a:gd name="T69" fmla="*/ 40 h 122"/>
                  <a:gd name="T70" fmla="*/ 76 w 112"/>
                  <a:gd name="T71" fmla="*/ 32 h 122"/>
                  <a:gd name="T72" fmla="*/ 67 w 112"/>
                  <a:gd name="T73" fmla="*/ 27 h 122"/>
                  <a:gd name="T74" fmla="*/ 55 w 112"/>
                  <a:gd name="T75" fmla="*/ 23 h 122"/>
                  <a:gd name="T76" fmla="*/ 46 w 112"/>
                  <a:gd name="T77" fmla="*/ 21 h 122"/>
                  <a:gd name="T78" fmla="*/ 34 w 112"/>
                  <a:gd name="T79" fmla="*/ 17 h 122"/>
                  <a:gd name="T80" fmla="*/ 32 w 112"/>
                  <a:gd name="T81" fmla="*/ 9 h 122"/>
                  <a:gd name="T82" fmla="*/ 38 w 112"/>
                  <a:gd name="T83" fmla="*/ 2 h 122"/>
                  <a:gd name="T84" fmla="*/ 50 w 112"/>
                  <a:gd name="T85" fmla="*/ 0 h 122"/>
                  <a:gd name="T86" fmla="*/ 55 w 112"/>
                  <a:gd name="T8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22">
                    <a:moveTo>
                      <a:pt x="55" y="2"/>
                    </a:moveTo>
                    <a:lnTo>
                      <a:pt x="61" y="4"/>
                    </a:lnTo>
                    <a:lnTo>
                      <a:pt x="67" y="6"/>
                    </a:lnTo>
                    <a:lnTo>
                      <a:pt x="72" y="6"/>
                    </a:lnTo>
                    <a:lnTo>
                      <a:pt x="78" y="8"/>
                    </a:lnTo>
                    <a:lnTo>
                      <a:pt x="82" y="8"/>
                    </a:lnTo>
                    <a:lnTo>
                      <a:pt x="88" y="9"/>
                    </a:lnTo>
                    <a:lnTo>
                      <a:pt x="91" y="13"/>
                    </a:lnTo>
                    <a:lnTo>
                      <a:pt x="97" y="19"/>
                    </a:lnTo>
                    <a:lnTo>
                      <a:pt x="101" y="23"/>
                    </a:lnTo>
                    <a:lnTo>
                      <a:pt x="103" y="28"/>
                    </a:lnTo>
                    <a:lnTo>
                      <a:pt x="107" y="38"/>
                    </a:lnTo>
                    <a:lnTo>
                      <a:pt x="109" y="44"/>
                    </a:lnTo>
                    <a:lnTo>
                      <a:pt x="110" y="51"/>
                    </a:lnTo>
                    <a:lnTo>
                      <a:pt x="110" y="59"/>
                    </a:lnTo>
                    <a:lnTo>
                      <a:pt x="112" y="67"/>
                    </a:lnTo>
                    <a:lnTo>
                      <a:pt x="112" y="74"/>
                    </a:lnTo>
                    <a:lnTo>
                      <a:pt x="112" y="80"/>
                    </a:lnTo>
                    <a:lnTo>
                      <a:pt x="110" y="87"/>
                    </a:lnTo>
                    <a:lnTo>
                      <a:pt x="109" y="93"/>
                    </a:lnTo>
                    <a:lnTo>
                      <a:pt x="107" y="101"/>
                    </a:lnTo>
                    <a:lnTo>
                      <a:pt x="103" y="105"/>
                    </a:lnTo>
                    <a:lnTo>
                      <a:pt x="99" y="110"/>
                    </a:lnTo>
                    <a:lnTo>
                      <a:pt x="93" y="114"/>
                    </a:lnTo>
                    <a:lnTo>
                      <a:pt x="89" y="118"/>
                    </a:lnTo>
                    <a:lnTo>
                      <a:pt x="84" y="118"/>
                    </a:lnTo>
                    <a:lnTo>
                      <a:pt x="80" y="120"/>
                    </a:lnTo>
                    <a:lnTo>
                      <a:pt x="74" y="120"/>
                    </a:lnTo>
                    <a:lnTo>
                      <a:pt x="69" y="122"/>
                    </a:lnTo>
                    <a:lnTo>
                      <a:pt x="65" y="122"/>
                    </a:lnTo>
                    <a:lnTo>
                      <a:pt x="61" y="122"/>
                    </a:lnTo>
                    <a:lnTo>
                      <a:pt x="55" y="122"/>
                    </a:lnTo>
                    <a:lnTo>
                      <a:pt x="51" y="122"/>
                    </a:lnTo>
                    <a:lnTo>
                      <a:pt x="48" y="120"/>
                    </a:lnTo>
                    <a:lnTo>
                      <a:pt x="42" y="118"/>
                    </a:lnTo>
                    <a:lnTo>
                      <a:pt x="38" y="116"/>
                    </a:lnTo>
                    <a:lnTo>
                      <a:pt x="32" y="116"/>
                    </a:lnTo>
                    <a:lnTo>
                      <a:pt x="29" y="114"/>
                    </a:lnTo>
                    <a:lnTo>
                      <a:pt x="25" y="112"/>
                    </a:lnTo>
                    <a:lnTo>
                      <a:pt x="19" y="110"/>
                    </a:lnTo>
                    <a:lnTo>
                      <a:pt x="15" y="108"/>
                    </a:lnTo>
                    <a:lnTo>
                      <a:pt x="11" y="106"/>
                    </a:lnTo>
                    <a:lnTo>
                      <a:pt x="8" y="103"/>
                    </a:lnTo>
                    <a:lnTo>
                      <a:pt x="4" y="101"/>
                    </a:lnTo>
                    <a:lnTo>
                      <a:pt x="2" y="99"/>
                    </a:lnTo>
                    <a:lnTo>
                      <a:pt x="0" y="95"/>
                    </a:lnTo>
                    <a:lnTo>
                      <a:pt x="0" y="89"/>
                    </a:lnTo>
                    <a:lnTo>
                      <a:pt x="4" y="86"/>
                    </a:lnTo>
                    <a:lnTo>
                      <a:pt x="8" y="84"/>
                    </a:lnTo>
                    <a:lnTo>
                      <a:pt x="11" y="84"/>
                    </a:lnTo>
                    <a:lnTo>
                      <a:pt x="15" y="84"/>
                    </a:lnTo>
                    <a:lnTo>
                      <a:pt x="19" y="84"/>
                    </a:lnTo>
                    <a:lnTo>
                      <a:pt x="23" y="86"/>
                    </a:lnTo>
                    <a:lnTo>
                      <a:pt x="29" y="87"/>
                    </a:lnTo>
                    <a:lnTo>
                      <a:pt x="36" y="89"/>
                    </a:lnTo>
                    <a:lnTo>
                      <a:pt x="42" y="89"/>
                    </a:lnTo>
                    <a:lnTo>
                      <a:pt x="50" y="91"/>
                    </a:lnTo>
                    <a:lnTo>
                      <a:pt x="55" y="91"/>
                    </a:lnTo>
                    <a:lnTo>
                      <a:pt x="63" y="91"/>
                    </a:lnTo>
                    <a:lnTo>
                      <a:pt x="69" y="89"/>
                    </a:lnTo>
                    <a:lnTo>
                      <a:pt x="76" y="87"/>
                    </a:lnTo>
                    <a:lnTo>
                      <a:pt x="80" y="86"/>
                    </a:lnTo>
                    <a:lnTo>
                      <a:pt x="82" y="78"/>
                    </a:lnTo>
                    <a:lnTo>
                      <a:pt x="84" y="70"/>
                    </a:lnTo>
                    <a:lnTo>
                      <a:pt x="84" y="63"/>
                    </a:lnTo>
                    <a:lnTo>
                      <a:pt x="84" y="59"/>
                    </a:lnTo>
                    <a:lnTo>
                      <a:pt x="84" y="55"/>
                    </a:lnTo>
                    <a:lnTo>
                      <a:pt x="84" y="51"/>
                    </a:lnTo>
                    <a:lnTo>
                      <a:pt x="84" y="48"/>
                    </a:lnTo>
                    <a:lnTo>
                      <a:pt x="80" y="40"/>
                    </a:lnTo>
                    <a:lnTo>
                      <a:pt x="80" y="36"/>
                    </a:lnTo>
                    <a:lnTo>
                      <a:pt x="76" y="32"/>
                    </a:lnTo>
                    <a:lnTo>
                      <a:pt x="72" y="28"/>
                    </a:lnTo>
                    <a:lnTo>
                      <a:pt x="67" y="27"/>
                    </a:lnTo>
                    <a:lnTo>
                      <a:pt x="63" y="25"/>
                    </a:lnTo>
                    <a:lnTo>
                      <a:pt x="55" y="23"/>
                    </a:lnTo>
                    <a:lnTo>
                      <a:pt x="51" y="23"/>
                    </a:lnTo>
                    <a:lnTo>
                      <a:pt x="46" y="21"/>
                    </a:lnTo>
                    <a:lnTo>
                      <a:pt x="40" y="21"/>
                    </a:lnTo>
                    <a:lnTo>
                      <a:pt x="34" y="17"/>
                    </a:lnTo>
                    <a:lnTo>
                      <a:pt x="32" y="13"/>
                    </a:lnTo>
                    <a:lnTo>
                      <a:pt x="32" y="9"/>
                    </a:lnTo>
                    <a:lnTo>
                      <a:pt x="34" y="6"/>
                    </a:lnTo>
                    <a:lnTo>
                      <a:pt x="38" y="2"/>
                    </a:lnTo>
                    <a:lnTo>
                      <a:pt x="44" y="2"/>
                    </a:lnTo>
                    <a:lnTo>
                      <a:pt x="50" y="0"/>
                    </a:lnTo>
                    <a:lnTo>
                      <a:pt x="55" y="2"/>
                    </a:lnTo>
                    <a:lnTo>
                      <a:pt x="5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5" name="Freeform 197"/>
              <p:cNvSpPr>
                <a:spLocks/>
              </p:cNvSpPr>
              <p:nvPr/>
            </p:nvSpPr>
            <p:spPr bwMode="auto">
              <a:xfrm>
                <a:off x="3238" y="1780"/>
                <a:ext cx="61" cy="42"/>
              </a:xfrm>
              <a:custGeom>
                <a:avLst/>
                <a:gdLst>
                  <a:gd name="T0" fmla="*/ 103 w 122"/>
                  <a:gd name="T1" fmla="*/ 48 h 84"/>
                  <a:gd name="T2" fmla="*/ 97 w 122"/>
                  <a:gd name="T3" fmla="*/ 38 h 84"/>
                  <a:gd name="T4" fmla="*/ 88 w 122"/>
                  <a:gd name="T5" fmla="*/ 29 h 84"/>
                  <a:gd name="T6" fmla="*/ 80 w 122"/>
                  <a:gd name="T7" fmla="*/ 25 h 84"/>
                  <a:gd name="T8" fmla="*/ 73 w 122"/>
                  <a:gd name="T9" fmla="*/ 21 h 84"/>
                  <a:gd name="T10" fmla="*/ 61 w 122"/>
                  <a:gd name="T11" fmla="*/ 21 h 84"/>
                  <a:gd name="T12" fmla="*/ 52 w 122"/>
                  <a:gd name="T13" fmla="*/ 21 h 84"/>
                  <a:gd name="T14" fmla="*/ 46 w 122"/>
                  <a:gd name="T15" fmla="*/ 27 h 84"/>
                  <a:gd name="T16" fmla="*/ 42 w 122"/>
                  <a:gd name="T17" fmla="*/ 34 h 84"/>
                  <a:gd name="T18" fmla="*/ 40 w 122"/>
                  <a:gd name="T19" fmla="*/ 42 h 84"/>
                  <a:gd name="T20" fmla="*/ 40 w 122"/>
                  <a:gd name="T21" fmla="*/ 52 h 84"/>
                  <a:gd name="T22" fmla="*/ 38 w 122"/>
                  <a:gd name="T23" fmla="*/ 61 h 84"/>
                  <a:gd name="T24" fmla="*/ 36 w 122"/>
                  <a:gd name="T25" fmla="*/ 71 h 84"/>
                  <a:gd name="T26" fmla="*/ 29 w 122"/>
                  <a:gd name="T27" fmla="*/ 80 h 84"/>
                  <a:gd name="T28" fmla="*/ 16 w 122"/>
                  <a:gd name="T29" fmla="*/ 84 h 84"/>
                  <a:gd name="T30" fmla="*/ 4 w 122"/>
                  <a:gd name="T31" fmla="*/ 76 h 84"/>
                  <a:gd name="T32" fmla="*/ 0 w 122"/>
                  <a:gd name="T33" fmla="*/ 63 h 84"/>
                  <a:gd name="T34" fmla="*/ 6 w 122"/>
                  <a:gd name="T35" fmla="*/ 48 h 84"/>
                  <a:gd name="T36" fmla="*/ 14 w 122"/>
                  <a:gd name="T37" fmla="*/ 36 h 84"/>
                  <a:gd name="T38" fmla="*/ 21 w 122"/>
                  <a:gd name="T39" fmla="*/ 25 h 84"/>
                  <a:gd name="T40" fmla="*/ 31 w 122"/>
                  <a:gd name="T41" fmla="*/ 15 h 84"/>
                  <a:gd name="T42" fmla="*/ 40 w 122"/>
                  <a:gd name="T43" fmla="*/ 8 h 84"/>
                  <a:gd name="T44" fmla="*/ 52 w 122"/>
                  <a:gd name="T45" fmla="*/ 2 h 84"/>
                  <a:gd name="T46" fmla="*/ 63 w 122"/>
                  <a:gd name="T47" fmla="*/ 0 h 84"/>
                  <a:gd name="T48" fmla="*/ 76 w 122"/>
                  <a:gd name="T49" fmla="*/ 0 h 84"/>
                  <a:gd name="T50" fmla="*/ 90 w 122"/>
                  <a:gd name="T51" fmla="*/ 6 h 84"/>
                  <a:gd name="T52" fmla="*/ 99 w 122"/>
                  <a:gd name="T53" fmla="*/ 15 h 84"/>
                  <a:gd name="T54" fmla="*/ 107 w 122"/>
                  <a:gd name="T55" fmla="*/ 25 h 84"/>
                  <a:gd name="T56" fmla="*/ 116 w 122"/>
                  <a:gd name="T57" fmla="*/ 36 h 84"/>
                  <a:gd name="T58" fmla="*/ 122 w 122"/>
                  <a:gd name="T59" fmla="*/ 48 h 84"/>
                  <a:gd name="T60" fmla="*/ 114 w 122"/>
                  <a:gd name="T61" fmla="*/ 55 h 84"/>
                  <a:gd name="T62" fmla="*/ 109 w 122"/>
                  <a:gd name="T63"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4">
                    <a:moveTo>
                      <a:pt x="109" y="53"/>
                    </a:moveTo>
                    <a:lnTo>
                      <a:pt x="103" y="48"/>
                    </a:lnTo>
                    <a:lnTo>
                      <a:pt x="101" y="44"/>
                    </a:lnTo>
                    <a:lnTo>
                      <a:pt x="97" y="38"/>
                    </a:lnTo>
                    <a:lnTo>
                      <a:pt x="94" y="34"/>
                    </a:lnTo>
                    <a:lnTo>
                      <a:pt x="88" y="29"/>
                    </a:lnTo>
                    <a:lnTo>
                      <a:pt x="84" y="25"/>
                    </a:lnTo>
                    <a:lnTo>
                      <a:pt x="80" y="25"/>
                    </a:lnTo>
                    <a:lnTo>
                      <a:pt x="76" y="23"/>
                    </a:lnTo>
                    <a:lnTo>
                      <a:pt x="73" y="21"/>
                    </a:lnTo>
                    <a:lnTo>
                      <a:pt x="69" y="21"/>
                    </a:lnTo>
                    <a:lnTo>
                      <a:pt x="61" y="21"/>
                    </a:lnTo>
                    <a:lnTo>
                      <a:pt x="56" y="21"/>
                    </a:lnTo>
                    <a:lnTo>
                      <a:pt x="52" y="21"/>
                    </a:lnTo>
                    <a:lnTo>
                      <a:pt x="50" y="25"/>
                    </a:lnTo>
                    <a:lnTo>
                      <a:pt x="46" y="27"/>
                    </a:lnTo>
                    <a:lnTo>
                      <a:pt x="44" y="31"/>
                    </a:lnTo>
                    <a:lnTo>
                      <a:pt x="42" y="34"/>
                    </a:lnTo>
                    <a:lnTo>
                      <a:pt x="42" y="38"/>
                    </a:lnTo>
                    <a:lnTo>
                      <a:pt x="40" y="42"/>
                    </a:lnTo>
                    <a:lnTo>
                      <a:pt x="40" y="48"/>
                    </a:lnTo>
                    <a:lnTo>
                      <a:pt x="40" y="52"/>
                    </a:lnTo>
                    <a:lnTo>
                      <a:pt x="40" y="57"/>
                    </a:lnTo>
                    <a:lnTo>
                      <a:pt x="38" y="61"/>
                    </a:lnTo>
                    <a:lnTo>
                      <a:pt x="38" y="67"/>
                    </a:lnTo>
                    <a:lnTo>
                      <a:pt x="36" y="71"/>
                    </a:lnTo>
                    <a:lnTo>
                      <a:pt x="36" y="74"/>
                    </a:lnTo>
                    <a:lnTo>
                      <a:pt x="29" y="80"/>
                    </a:lnTo>
                    <a:lnTo>
                      <a:pt x="23" y="84"/>
                    </a:lnTo>
                    <a:lnTo>
                      <a:pt x="16" y="84"/>
                    </a:lnTo>
                    <a:lnTo>
                      <a:pt x="10" y="80"/>
                    </a:lnTo>
                    <a:lnTo>
                      <a:pt x="4" y="76"/>
                    </a:lnTo>
                    <a:lnTo>
                      <a:pt x="0" y="71"/>
                    </a:lnTo>
                    <a:lnTo>
                      <a:pt x="0" y="63"/>
                    </a:lnTo>
                    <a:lnTo>
                      <a:pt x="2" y="55"/>
                    </a:lnTo>
                    <a:lnTo>
                      <a:pt x="6" y="48"/>
                    </a:lnTo>
                    <a:lnTo>
                      <a:pt x="10" y="42"/>
                    </a:lnTo>
                    <a:lnTo>
                      <a:pt x="14" y="36"/>
                    </a:lnTo>
                    <a:lnTo>
                      <a:pt x="17" y="31"/>
                    </a:lnTo>
                    <a:lnTo>
                      <a:pt x="21" y="25"/>
                    </a:lnTo>
                    <a:lnTo>
                      <a:pt x="27" y="21"/>
                    </a:lnTo>
                    <a:lnTo>
                      <a:pt x="31" y="15"/>
                    </a:lnTo>
                    <a:lnTo>
                      <a:pt x="36" y="12"/>
                    </a:lnTo>
                    <a:lnTo>
                      <a:pt x="40" y="8"/>
                    </a:lnTo>
                    <a:lnTo>
                      <a:pt x="46" y="6"/>
                    </a:lnTo>
                    <a:lnTo>
                      <a:pt x="52" y="2"/>
                    </a:lnTo>
                    <a:lnTo>
                      <a:pt x="59" y="2"/>
                    </a:lnTo>
                    <a:lnTo>
                      <a:pt x="63" y="0"/>
                    </a:lnTo>
                    <a:lnTo>
                      <a:pt x="69" y="0"/>
                    </a:lnTo>
                    <a:lnTo>
                      <a:pt x="76" y="0"/>
                    </a:lnTo>
                    <a:lnTo>
                      <a:pt x="82" y="4"/>
                    </a:lnTo>
                    <a:lnTo>
                      <a:pt x="90" y="6"/>
                    </a:lnTo>
                    <a:lnTo>
                      <a:pt x="95" y="10"/>
                    </a:lnTo>
                    <a:lnTo>
                      <a:pt x="99" y="15"/>
                    </a:lnTo>
                    <a:lnTo>
                      <a:pt x="103" y="19"/>
                    </a:lnTo>
                    <a:lnTo>
                      <a:pt x="107" y="25"/>
                    </a:lnTo>
                    <a:lnTo>
                      <a:pt x="111" y="31"/>
                    </a:lnTo>
                    <a:lnTo>
                      <a:pt x="116" y="36"/>
                    </a:lnTo>
                    <a:lnTo>
                      <a:pt x="120" y="42"/>
                    </a:lnTo>
                    <a:lnTo>
                      <a:pt x="122" y="48"/>
                    </a:lnTo>
                    <a:lnTo>
                      <a:pt x="120" y="53"/>
                    </a:lnTo>
                    <a:lnTo>
                      <a:pt x="114" y="55"/>
                    </a:lnTo>
                    <a:lnTo>
                      <a:pt x="109" y="53"/>
                    </a:lnTo>
                    <a:lnTo>
                      <a:pt x="10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6" name="Freeform 198"/>
              <p:cNvSpPr>
                <a:spLocks/>
              </p:cNvSpPr>
              <p:nvPr/>
            </p:nvSpPr>
            <p:spPr bwMode="auto">
              <a:xfrm>
                <a:off x="3217" y="1811"/>
                <a:ext cx="43" cy="56"/>
              </a:xfrm>
              <a:custGeom>
                <a:avLst/>
                <a:gdLst>
                  <a:gd name="T0" fmla="*/ 54 w 86"/>
                  <a:gd name="T1" fmla="*/ 23 h 112"/>
                  <a:gd name="T2" fmla="*/ 40 w 86"/>
                  <a:gd name="T3" fmla="*/ 27 h 112"/>
                  <a:gd name="T4" fmla="*/ 29 w 86"/>
                  <a:gd name="T5" fmla="*/ 34 h 112"/>
                  <a:gd name="T6" fmla="*/ 21 w 86"/>
                  <a:gd name="T7" fmla="*/ 44 h 112"/>
                  <a:gd name="T8" fmla="*/ 20 w 86"/>
                  <a:gd name="T9" fmla="*/ 55 h 112"/>
                  <a:gd name="T10" fmla="*/ 29 w 86"/>
                  <a:gd name="T11" fmla="*/ 65 h 112"/>
                  <a:gd name="T12" fmla="*/ 42 w 86"/>
                  <a:gd name="T13" fmla="*/ 70 h 112"/>
                  <a:gd name="T14" fmla="*/ 50 w 86"/>
                  <a:gd name="T15" fmla="*/ 74 h 112"/>
                  <a:gd name="T16" fmla="*/ 59 w 86"/>
                  <a:gd name="T17" fmla="*/ 76 h 112"/>
                  <a:gd name="T18" fmla="*/ 67 w 86"/>
                  <a:gd name="T19" fmla="*/ 78 h 112"/>
                  <a:gd name="T20" fmla="*/ 78 w 86"/>
                  <a:gd name="T21" fmla="*/ 80 h 112"/>
                  <a:gd name="T22" fmla="*/ 86 w 86"/>
                  <a:gd name="T23" fmla="*/ 89 h 112"/>
                  <a:gd name="T24" fmla="*/ 86 w 86"/>
                  <a:gd name="T25" fmla="*/ 101 h 112"/>
                  <a:gd name="T26" fmla="*/ 77 w 86"/>
                  <a:gd name="T27" fmla="*/ 112 h 112"/>
                  <a:gd name="T28" fmla="*/ 63 w 86"/>
                  <a:gd name="T29" fmla="*/ 112 h 112"/>
                  <a:gd name="T30" fmla="*/ 48 w 86"/>
                  <a:gd name="T31" fmla="*/ 107 h 112"/>
                  <a:gd name="T32" fmla="*/ 35 w 86"/>
                  <a:gd name="T33" fmla="*/ 101 h 112"/>
                  <a:gd name="T34" fmla="*/ 23 w 86"/>
                  <a:gd name="T35" fmla="*/ 93 h 112"/>
                  <a:gd name="T36" fmla="*/ 14 w 86"/>
                  <a:gd name="T37" fmla="*/ 82 h 112"/>
                  <a:gd name="T38" fmla="*/ 6 w 86"/>
                  <a:gd name="T39" fmla="*/ 72 h 112"/>
                  <a:gd name="T40" fmla="*/ 0 w 86"/>
                  <a:gd name="T41" fmla="*/ 59 h 112"/>
                  <a:gd name="T42" fmla="*/ 0 w 86"/>
                  <a:gd name="T43" fmla="*/ 48 h 112"/>
                  <a:gd name="T44" fmla="*/ 2 w 86"/>
                  <a:gd name="T45" fmla="*/ 36 h 112"/>
                  <a:gd name="T46" fmla="*/ 6 w 86"/>
                  <a:gd name="T47" fmla="*/ 27 h 112"/>
                  <a:gd name="T48" fmla="*/ 14 w 86"/>
                  <a:gd name="T49" fmla="*/ 15 h 112"/>
                  <a:gd name="T50" fmla="*/ 25 w 86"/>
                  <a:gd name="T51" fmla="*/ 8 h 112"/>
                  <a:gd name="T52" fmla="*/ 35 w 86"/>
                  <a:gd name="T53" fmla="*/ 4 h 112"/>
                  <a:gd name="T54" fmla="*/ 44 w 86"/>
                  <a:gd name="T55" fmla="*/ 2 h 112"/>
                  <a:gd name="T56" fmla="*/ 54 w 86"/>
                  <a:gd name="T57" fmla="*/ 0 h 112"/>
                  <a:gd name="T58" fmla="*/ 63 w 86"/>
                  <a:gd name="T59" fmla="*/ 0 h 112"/>
                  <a:gd name="T60" fmla="*/ 69 w 86"/>
                  <a:gd name="T61" fmla="*/ 8 h 112"/>
                  <a:gd name="T62" fmla="*/ 69 w 86"/>
                  <a:gd name="T63" fmla="*/ 15 h 112"/>
                  <a:gd name="T64" fmla="*/ 63 w 86"/>
                  <a:gd name="T65" fmla="*/ 21 h 112"/>
                  <a:gd name="T66" fmla="*/ 59 w 86"/>
                  <a:gd name="T67" fmla="*/ 2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112">
                    <a:moveTo>
                      <a:pt x="59" y="23"/>
                    </a:moveTo>
                    <a:lnTo>
                      <a:pt x="54" y="23"/>
                    </a:lnTo>
                    <a:lnTo>
                      <a:pt x="46" y="25"/>
                    </a:lnTo>
                    <a:lnTo>
                      <a:pt x="40" y="27"/>
                    </a:lnTo>
                    <a:lnTo>
                      <a:pt x="35" y="31"/>
                    </a:lnTo>
                    <a:lnTo>
                      <a:pt x="29" y="34"/>
                    </a:lnTo>
                    <a:lnTo>
                      <a:pt x="25" y="38"/>
                    </a:lnTo>
                    <a:lnTo>
                      <a:pt x="21" y="44"/>
                    </a:lnTo>
                    <a:lnTo>
                      <a:pt x="20" y="50"/>
                    </a:lnTo>
                    <a:lnTo>
                      <a:pt x="20" y="55"/>
                    </a:lnTo>
                    <a:lnTo>
                      <a:pt x="23" y="59"/>
                    </a:lnTo>
                    <a:lnTo>
                      <a:pt x="29" y="65"/>
                    </a:lnTo>
                    <a:lnTo>
                      <a:pt x="39" y="70"/>
                    </a:lnTo>
                    <a:lnTo>
                      <a:pt x="42" y="70"/>
                    </a:lnTo>
                    <a:lnTo>
                      <a:pt x="46" y="72"/>
                    </a:lnTo>
                    <a:lnTo>
                      <a:pt x="50" y="74"/>
                    </a:lnTo>
                    <a:lnTo>
                      <a:pt x="56" y="76"/>
                    </a:lnTo>
                    <a:lnTo>
                      <a:pt x="59" y="76"/>
                    </a:lnTo>
                    <a:lnTo>
                      <a:pt x="63" y="78"/>
                    </a:lnTo>
                    <a:lnTo>
                      <a:pt x="67" y="78"/>
                    </a:lnTo>
                    <a:lnTo>
                      <a:pt x="71" y="78"/>
                    </a:lnTo>
                    <a:lnTo>
                      <a:pt x="78" y="80"/>
                    </a:lnTo>
                    <a:lnTo>
                      <a:pt x="84" y="84"/>
                    </a:lnTo>
                    <a:lnTo>
                      <a:pt x="86" y="89"/>
                    </a:lnTo>
                    <a:lnTo>
                      <a:pt x="86" y="95"/>
                    </a:lnTo>
                    <a:lnTo>
                      <a:pt x="86" y="101"/>
                    </a:lnTo>
                    <a:lnTo>
                      <a:pt x="82" y="107"/>
                    </a:lnTo>
                    <a:lnTo>
                      <a:pt x="77" y="112"/>
                    </a:lnTo>
                    <a:lnTo>
                      <a:pt x="71" y="112"/>
                    </a:lnTo>
                    <a:lnTo>
                      <a:pt x="63" y="112"/>
                    </a:lnTo>
                    <a:lnTo>
                      <a:pt x="56" y="108"/>
                    </a:lnTo>
                    <a:lnTo>
                      <a:pt x="48" y="107"/>
                    </a:lnTo>
                    <a:lnTo>
                      <a:pt x="42" y="105"/>
                    </a:lnTo>
                    <a:lnTo>
                      <a:pt x="35" y="101"/>
                    </a:lnTo>
                    <a:lnTo>
                      <a:pt x="29" y="97"/>
                    </a:lnTo>
                    <a:lnTo>
                      <a:pt x="23" y="93"/>
                    </a:lnTo>
                    <a:lnTo>
                      <a:pt x="20" y="89"/>
                    </a:lnTo>
                    <a:lnTo>
                      <a:pt x="14" y="82"/>
                    </a:lnTo>
                    <a:lnTo>
                      <a:pt x="10" y="78"/>
                    </a:lnTo>
                    <a:lnTo>
                      <a:pt x="6" y="72"/>
                    </a:lnTo>
                    <a:lnTo>
                      <a:pt x="2" y="67"/>
                    </a:lnTo>
                    <a:lnTo>
                      <a:pt x="0" y="59"/>
                    </a:lnTo>
                    <a:lnTo>
                      <a:pt x="0" y="53"/>
                    </a:lnTo>
                    <a:lnTo>
                      <a:pt x="0" y="48"/>
                    </a:lnTo>
                    <a:lnTo>
                      <a:pt x="2" y="42"/>
                    </a:lnTo>
                    <a:lnTo>
                      <a:pt x="2" y="36"/>
                    </a:lnTo>
                    <a:lnTo>
                      <a:pt x="4" y="31"/>
                    </a:lnTo>
                    <a:lnTo>
                      <a:pt x="6" y="27"/>
                    </a:lnTo>
                    <a:lnTo>
                      <a:pt x="10" y="23"/>
                    </a:lnTo>
                    <a:lnTo>
                      <a:pt x="14" y="15"/>
                    </a:lnTo>
                    <a:lnTo>
                      <a:pt x="21" y="11"/>
                    </a:lnTo>
                    <a:lnTo>
                      <a:pt x="25" y="8"/>
                    </a:lnTo>
                    <a:lnTo>
                      <a:pt x="29" y="6"/>
                    </a:lnTo>
                    <a:lnTo>
                      <a:pt x="35" y="4"/>
                    </a:lnTo>
                    <a:lnTo>
                      <a:pt x="39" y="4"/>
                    </a:lnTo>
                    <a:lnTo>
                      <a:pt x="44" y="2"/>
                    </a:lnTo>
                    <a:lnTo>
                      <a:pt x="48" y="0"/>
                    </a:lnTo>
                    <a:lnTo>
                      <a:pt x="54" y="0"/>
                    </a:lnTo>
                    <a:lnTo>
                      <a:pt x="59" y="0"/>
                    </a:lnTo>
                    <a:lnTo>
                      <a:pt x="63" y="0"/>
                    </a:lnTo>
                    <a:lnTo>
                      <a:pt x="67" y="4"/>
                    </a:lnTo>
                    <a:lnTo>
                      <a:pt x="69" y="8"/>
                    </a:lnTo>
                    <a:lnTo>
                      <a:pt x="71" y="11"/>
                    </a:lnTo>
                    <a:lnTo>
                      <a:pt x="69" y="15"/>
                    </a:lnTo>
                    <a:lnTo>
                      <a:pt x="67" y="19"/>
                    </a:lnTo>
                    <a:lnTo>
                      <a:pt x="63" y="21"/>
                    </a:lnTo>
                    <a:lnTo>
                      <a:pt x="59" y="23"/>
                    </a:lnTo>
                    <a:lnTo>
                      <a:pt x="5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7" name="Freeform 199"/>
              <p:cNvSpPr>
                <a:spLocks/>
              </p:cNvSpPr>
              <p:nvPr/>
            </p:nvSpPr>
            <p:spPr bwMode="auto">
              <a:xfrm>
                <a:off x="3267" y="1921"/>
                <a:ext cx="20" cy="74"/>
              </a:xfrm>
              <a:custGeom>
                <a:avLst/>
                <a:gdLst>
                  <a:gd name="T0" fmla="*/ 33 w 40"/>
                  <a:gd name="T1" fmla="*/ 11 h 148"/>
                  <a:gd name="T2" fmla="*/ 33 w 40"/>
                  <a:gd name="T3" fmla="*/ 21 h 148"/>
                  <a:gd name="T4" fmla="*/ 35 w 40"/>
                  <a:gd name="T5" fmla="*/ 28 h 148"/>
                  <a:gd name="T6" fmla="*/ 36 w 40"/>
                  <a:gd name="T7" fmla="*/ 36 h 148"/>
                  <a:gd name="T8" fmla="*/ 36 w 40"/>
                  <a:gd name="T9" fmla="*/ 45 h 148"/>
                  <a:gd name="T10" fmla="*/ 38 w 40"/>
                  <a:gd name="T11" fmla="*/ 53 h 148"/>
                  <a:gd name="T12" fmla="*/ 38 w 40"/>
                  <a:gd name="T13" fmla="*/ 61 h 148"/>
                  <a:gd name="T14" fmla="*/ 40 w 40"/>
                  <a:gd name="T15" fmla="*/ 68 h 148"/>
                  <a:gd name="T16" fmla="*/ 40 w 40"/>
                  <a:gd name="T17" fmla="*/ 76 h 148"/>
                  <a:gd name="T18" fmla="*/ 40 w 40"/>
                  <a:gd name="T19" fmla="*/ 83 h 148"/>
                  <a:gd name="T20" fmla="*/ 40 w 40"/>
                  <a:gd name="T21" fmla="*/ 89 h 148"/>
                  <a:gd name="T22" fmla="*/ 40 w 40"/>
                  <a:gd name="T23" fmla="*/ 97 h 148"/>
                  <a:gd name="T24" fmla="*/ 40 w 40"/>
                  <a:gd name="T25" fmla="*/ 106 h 148"/>
                  <a:gd name="T26" fmla="*/ 38 w 40"/>
                  <a:gd name="T27" fmla="*/ 114 h 148"/>
                  <a:gd name="T28" fmla="*/ 36 w 40"/>
                  <a:gd name="T29" fmla="*/ 121 h 148"/>
                  <a:gd name="T30" fmla="*/ 35 w 40"/>
                  <a:gd name="T31" fmla="*/ 131 h 148"/>
                  <a:gd name="T32" fmla="*/ 33 w 40"/>
                  <a:gd name="T33" fmla="*/ 140 h 148"/>
                  <a:gd name="T34" fmla="*/ 27 w 40"/>
                  <a:gd name="T35" fmla="*/ 146 h 148"/>
                  <a:gd name="T36" fmla="*/ 21 w 40"/>
                  <a:gd name="T37" fmla="*/ 148 h 148"/>
                  <a:gd name="T38" fmla="*/ 16 w 40"/>
                  <a:gd name="T39" fmla="*/ 148 h 148"/>
                  <a:gd name="T40" fmla="*/ 10 w 40"/>
                  <a:gd name="T41" fmla="*/ 148 h 148"/>
                  <a:gd name="T42" fmla="*/ 4 w 40"/>
                  <a:gd name="T43" fmla="*/ 144 h 148"/>
                  <a:gd name="T44" fmla="*/ 0 w 40"/>
                  <a:gd name="T45" fmla="*/ 140 h 148"/>
                  <a:gd name="T46" fmla="*/ 0 w 40"/>
                  <a:gd name="T47" fmla="*/ 133 h 148"/>
                  <a:gd name="T48" fmla="*/ 0 w 40"/>
                  <a:gd name="T49" fmla="*/ 127 h 148"/>
                  <a:gd name="T50" fmla="*/ 2 w 40"/>
                  <a:gd name="T51" fmla="*/ 120 h 148"/>
                  <a:gd name="T52" fmla="*/ 6 w 40"/>
                  <a:gd name="T53" fmla="*/ 112 h 148"/>
                  <a:gd name="T54" fmla="*/ 8 w 40"/>
                  <a:gd name="T55" fmla="*/ 104 h 148"/>
                  <a:gd name="T56" fmla="*/ 10 w 40"/>
                  <a:gd name="T57" fmla="*/ 97 h 148"/>
                  <a:gd name="T58" fmla="*/ 12 w 40"/>
                  <a:gd name="T59" fmla="*/ 89 h 148"/>
                  <a:gd name="T60" fmla="*/ 14 w 40"/>
                  <a:gd name="T61" fmla="*/ 83 h 148"/>
                  <a:gd name="T62" fmla="*/ 14 w 40"/>
                  <a:gd name="T63" fmla="*/ 76 h 148"/>
                  <a:gd name="T64" fmla="*/ 14 w 40"/>
                  <a:gd name="T65" fmla="*/ 70 h 148"/>
                  <a:gd name="T66" fmla="*/ 14 w 40"/>
                  <a:gd name="T67" fmla="*/ 64 h 148"/>
                  <a:gd name="T68" fmla="*/ 14 w 40"/>
                  <a:gd name="T69" fmla="*/ 57 h 148"/>
                  <a:gd name="T70" fmla="*/ 14 w 40"/>
                  <a:gd name="T71" fmla="*/ 49 h 148"/>
                  <a:gd name="T72" fmla="*/ 14 w 40"/>
                  <a:gd name="T73" fmla="*/ 43 h 148"/>
                  <a:gd name="T74" fmla="*/ 14 w 40"/>
                  <a:gd name="T75" fmla="*/ 36 h 148"/>
                  <a:gd name="T76" fmla="*/ 14 w 40"/>
                  <a:gd name="T77" fmla="*/ 28 h 148"/>
                  <a:gd name="T78" fmla="*/ 12 w 40"/>
                  <a:gd name="T79" fmla="*/ 21 h 148"/>
                  <a:gd name="T80" fmla="*/ 12 w 40"/>
                  <a:gd name="T81" fmla="*/ 13 h 148"/>
                  <a:gd name="T82" fmla="*/ 12 w 40"/>
                  <a:gd name="T83" fmla="*/ 7 h 148"/>
                  <a:gd name="T84" fmla="*/ 16 w 40"/>
                  <a:gd name="T85" fmla="*/ 3 h 148"/>
                  <a:gd name="T86" fmla="*/ 17 w 40"/>
                  <a:gd name="T87" fmla="*/ 2 h 148"/>
                  <a:gd name="T88" fmla="*/ 23 w 40"/>
                  <a:gd name="T89" fmla="*/ 2 h 148"/>
                  <a:gd name="T90" fmla="*/ 25 w 40"/>
                  <a:gd name="T91" fmla="*/ 0 h 148"/>
                  <a:gd name="T92" fmla="*/ 29 w 40"/>
                  <a:gd name="T93" fmla="*/ 2 h 148"/>
                  <a:gd name="T94" fmla="*/ 33 w 40"/>
                  <a:gd name="T95" fmla="*/ 5 h 148"/>
                  <a:gd name="T96" fmla="*/ 33 w 40"/>
                  <a:gd name="T97" fmla="*/ 11 h 148"/>
                  <a:gd name="T98" fmla="*/ 33 w 40"/>
                  <a:gd name="T99"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148">
                    <a:moveTo>
                      <a:pt x="33" y="11"/>
                    </a:moveTo>
                    <a:lnTo>
                      <a:pt x="33" y="21"/>
                    </a:lnTo>
                    <a:lnTo>
                      <a:pt x="35" y="28"/>
                    </a:lnTo>
                    <a:lnTo>
                      <a:pt x="36" y="36"/>
                    </a:lnTo>
                    <a:lnTo>
                      <a:pt x="36" y="45"/>
                    </a:lnTo>
                    <a:lnTo>
                      <a:pt x="38" y="53"/>
                    </a:lnTo>
                    <a:lnTo>
                      <a:pt x="38" y="61"/>
                    </a:lnTo>
                    <a:lnTo>
                      <a:pt x="40" y="68"/>
                    </a:lnTo>
                    <a:lnTo>
                      <a:pt x="40" y="76"/>
                    </a:lnTo>
                    <a:lnTo>
                      <a:pt x="40" y="83"/>
                    </a:lnTo>
                    <a:lnTo>
                      <a:pt x="40" y="89"/>
                    </a:lnTo>
                    <a:lnTo>
                      <a:pt x="40" y="97"/>
                    </a:lnTo>
                    <a:lnTo>
                      <a:pt x="40" y="106"/>
                    </a:lnTo>
                    <a:lnTo>
                      <a:pt x="38" y="114"/>
                    </a:lnTo>
                    <a:lnTo>
                      <a:pt x="36" y="121"/>
                    </a:lnTo>
                    <a:lnTo>
                      <a:pt x="35" y="131"/>
                    </a:lnTo>
                    <a:lnTo>
                      <a:pt x="33" y="140"/>
                    </a:lnTo>
                    <a:lnTo>
                      <a:pt x="27" y="146"/>
                    </a:lnTo>
                    <a:lnTo>
                      <a:pt x="21" y="148"/>
                    </a:lnTo>
                    <a:lnTo>
                      <a:pt x="16" y="148"/>
                    </a:lnTo>
                    <a:lnTo>
                      <a:pt x="10" y="148"/>
                    </a:lnTo>
                    <a:lnTo>
                      <a:pt x="4" y="144"/>
                    </a:lnTo>
                    <a:lnTo>
                      <a:pt x="0" y="140"/>
                    </a:lnTo>
                    <a:lnTo>
                      <a:pt x="0" y="133"/>
                    </a:lnTo>
                    <a:lnTo>
                      <a:pt x="0" y="127"/>
                    </a:lnTo>
                    <a:lnTo>
                      <a:pt x="2" y="120"/>
                    </a:lnTo>
                    <a:lnTo>
                      <a:pt x="6" y="112"/>
                    </a:lnTo>
                    <a:lnTo>
                      <a:pt x="8" y="104"/>
                    </a:lnTo>
                    <a:lnTo>
                      <a:pt x="10" y="97"/>
                    </a:lnTo>
                    <a:lnTo>
                      <a:pt x="12" y="89"/>
                    </a:lnTo>
                    <a:lnTo>
                      <a:pt x="14" y="83"/>
                    </a:lnTo>
                    <a:lnTo>
                      <a:pt x="14" y="76"/>
                    </a:lnTo>
                    <a:lnTo>
                      <a:pt x="14" y="70"/>
                    </a:lnTo>
                    <a:lnTo>
                      <a:pt x="14" y="64"/>
                    </a:lnTo>
                    <a:lnTo>
                      <a:pt x="14" y="57"/>
                    </a:lnTo>
                    <a:lnTo>
                      <a:pt x="14" y="49"/>
                    </a:lnTo>
                    <a:lnTo>
                      <a:pt x="14" y="43"/>
                    </a:lnTo>
                    <a:lnTo>
                      <a:pt x="14" y="36"/>
                    </a:lnTo>
                    <a:lnTo>
                      <a:pt x="14" y="28"/>
                    </a:lnTo>
                    <a:lnTo>
                      <a:pt x="12" y="21"/>
                    </a:lnTo>
                    <a:lnTo>
                      <a:pt x="12" y="13"/>
                    </a:lnTo>
                    <a:lnTo>
                      <a:pt x="12" y="7"/>
                    </a:lnTo>
                    <a:lnTo>
                      <a:pt x="16" y="3"/>
                    </a:lnTo>
                    <a:lnTo>
                      <a:pt x="17" y="2"/>
                    </a:lnTo>
                    <a:lnTo>
                      <a:pt x="23" y="2"/>
                    </a:lnTo>
                    <a:lnTo>
                      <a:pt x="25" y="0"/>
                    </a:lnTo>
                    <a:lnTo>
                      <a:pt x="29" y="2"/>
                    </a:lnTo>
                    <a:lnTo>
                      <a:pt x="33" y="5"/>
                    </a:lnTo>
                    <a:lnTo>
                      <a:pt x="33" y="11"/>
                    </a:lnTo>
                    <a:lnTo>
                      <a:pt x="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8" name="Freeform 200"/>
              <p:cNvSpPr>
                <a:spLocks/>
              </p:cNvSpPr>
              <p:nvPr/>
            </p:nvSpPr>
            <p:spPr bwMode="auto">
              <a:xfrm>
                <a:off x="3317" y="1942"/>
                <a:ext cx="41" cy="138"/>
              </a:xfrm>
              <a:custGeom>
                <a:avLst/>
                <a:gdLst>
                  <a:gd name="T0" fmla="*/ 15 w 84"/>
                  <a:gd name="T1" fmla="*/ 17 h 275"/>
                  <a:gd name="T2" fmla="*/ 15 w 84"/>
                  <a:gd name="T3" fmla="*/ 34 h 275"/>
                  <a:gd name="T4" fmla="*/ 17 w 84"/>
                  <a:gd name="T5" fmla="*/ 47 h 275"/>
                  <a:gd name="T6" fmla="*/ 19 w 84"/>
                  <a:gd name="T7" fmla="*/ 62 h 275"/>
                  <a:gd name="T8" fmla="*/ 23 w 84"/>
                  <a:gd name="T9" fmla="*/ 78 h 275"/>
                  <a:gd name="T10" fmla="*/ 27 w 84"/>
                  <a:gd name="T11" fmla="*/ 91 h 275"/>
                  <a:gd name="T12" fmla="*/ 33 w 84"/>
                  <a:gd name="T13" fmla="*/ 104 h 275"/>
                  <a:gd name="T14" fmla="*/ 38 w 84"/>
                  <a:gd name="T15" fmla="*/ 121 h 275"/>
                  <a:gd name="T16" fmla="*/ 48 w 84"/>
                  <a:gd name="T17" fmla="*/ 136 h 275"/>
                  <a:gd name="T18" fmla="*/ 59 w 84"/>
                  <a:gd name="T19" fmla="*/ 150 h 275"/>
                  <a:gd name="T20" fmla="*/ 73 w 84"/>
                  <a:gd name="T21" fmla="*/ 161 h 275"/>
                  <a:gd name="T22" fmla="*/ 78 w 84"/>
                  <a:gd name="T23" fmla="*/ 171 h 275"/>
                  <a:gd name="T24" fmla="*/ 82 w 84"/>
                  <a:gd name="T25" fmla="*/ 178 h 275"/>
                  <a:gd name="T26" fmla="*/ 84 w 84"/>
                  <a:gd name="T27" fmla="*/ 188 h 275"/>
                  <a:gd name="T28" fmla="*/ 84 w 84"/>
                  <a:gd name="T29" fmla="*/ 201 h 275"/>
                  <a:gd name="T30" fmla="*/ 82 w 84"/>
                  <a:gd name="T31" fmla="*/ 216 h 275"/>
                  <a:gd name="T32" fmla="*/ 80 w 84"/>
                  <a:gd name="T33" fmla="*/ 228 h 275"/>
                  <a:gd name="T34" fmla="*/ 74 w 84"/>
                  <a:gd name="T35" fmla="*/ 239 h 275"/>
                  <a:gd name="T36" fmla="*/ 69 w 84"/>
                  <a:gd name="T37" fmla="*/ 249 h 275"/>
                  <a:gd name="T38" fmla="*/ 61 w 84"/>
                  <a:gd name="T39" fmla="*/ 258 h 275"/>
                  <a:gd name="T40" fmla="*/ 52 w 84"/>
                  <a:gd name="T41" fmla="*/ 266 h 275"/>
                  <a:gd name="T42" fmla="*/ 40 w 84"/>
                  <a:gd name="T43" fmla="*/ 273 h 275"/>
                  <a:gd name="T44" fmla="*/ 31 w 84"/>
                  <a:gd name="T45" fmla="*/ 273 h 275"/>
                  <a:gd name="T46" fmla="*/ 21 w 84"/>
                  <a:gd name="T47" fmla="*/ 273 h 275"/>
                  <a:gd name="T48" fmla="*/ 14 w 84"/>
                  <a:gd name="T49" fmla="*/ 268 h 275"/>
                  <a:gd name="T50" fmla="*/ 8 w 84"/>
                  <a:gd name="T51" fmla="*/ 260 h 275"/>
                  <a:gd name="T52" fmla="*/ 8 w 84"/>
                  <a:gd name="T53" fmla="*/ 252 h 275"/>
                  <a:gd name="T54" fmla="*/ 10 w 84"/>
                  <a:gd name="T55" fmla="*/ 245 h 275"/>
                  <a:gd name="T56" fmla="*/ 15 w 84"/>
                  <a:gd name="T57" fmla="*/ 237 h 275"/>
                  <a:gd name="T58" fmla="*/ 27 w 84"/>
                  <a:gd name="T59" fmla="*/ 230 h 275"/>
                  <a:gd name="T60" fmla="*/ 35 w 84"/>
                  <a:gd name="T61" fmla="*/ 218 h 275"/>
                  <a:gd name="T62" fmla="*/ 40 w 84"/>
                  <a:gd name="T63" fmla="*/ 205 h 275"/>
                  <a:gd name="T64" fmla="*/ 42 w 84"/>
                  <a:gd name="T65" fmla="*/ 194 h 275"/>
                  <a:gd name="T66" fmla="*/ 42 w 84"/>
                  <a:gd name="T67" fmla="*/ 180 h 275"/>
                  <a:gd name="T68" fmla="*/ 36 w 84"/>
                  <a:gd name="T69" fmla="*/ 171 h 275"/>
                  <a:gd name="T70" fmla="*/ 31 w 84"/>
                  <a:gd name="T71" fmla="*/ 161 h 275"/>
                  <a:gd name="T72" fmla="*/ 25 w 84"/>
                  <a:gd name="T73" fmla="*/ 152 h 275"/>
                  <a:gd name="T74" fmla="*/ 19 w 84"/>
                  <a:gd name="T75" fmla="*/ 136 h 275"/>
                  <a:gd name="T76" fmla="*/ 12 w 84"/>
                  <a:gd name="T77" fmla="*/ 119 h 275"/>
                  <a:gd name="T78" fmla="*/ 8 w 84"/>
                  <a:gd name="T79" fmla="*/ 102 h 275"/>
                  <a:gd name="T80" fmla="*/ 4 w 84"/>
                  <a:gd name="T81" fmla="*/ 87 h 275"/>
                  <a:gd name="T82" fmla="*/ 2 w 84"/>
                  <a:gd name="T83" fmla="*/ 70 h 275"/>
                  <a:gd name="T84" fmla="*/ 0 w 84"/>
                  <a:gd name="T85" fmla="*/ 53 h 275"/>
                  <a:gd name="T86" fmla="*/ 0 w 84"/>
                  <a:gd name="T87" fmla="*/ 36 h 275"/>
                  <a:gd name="T88" fmla="*/ 0 w 84"/>
                  <a:gd name="T89" fmla="*/ 17 h 275"/>
                  <a:gd name="T90" fmla="*/ 4 w 84"/>
                  <a:gd name="T91" fmla="*/ 1 h 275"/>
                  <a:gd name="T92" fmla="*/ 14 w 84"/>
                  <a:gd name="T93" fmla="*/ 1 h 275"/>
                  <a:gd name="T94" fmla="*/ 15 w 84"/>
                  <a:gd name="T95"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 h="275">
                    <a:moveTo>
                      <a:pt x="15" y="7"/>
                    </a:moveTo>
                    <a:lnTo>
                      <a:pt x="15" y="17"/>
                    </a:lnTo>
                    <a:lnTo>
                      <a:pt x="15" y="26"/>
                    </a:lnTo>
                    <a:lnTo>
                      <a:pt x="15" y="34"/>
                    </a:lnTo>
                    <a:lnTo>
                      <a:pt x="17" y="41"/>
                    </a:lnTo>
                    <a:lnTo>
                      <a:pt x="17" y="47"/>
                    </a:lnTo>
                    <a:lnTo>
                      <a:pt x="19" y="55"/>
                    </a:lnTo>
                    <a:lnTo>
                      <a:pt x="19" y="62"/>
                    </a:lnTo>
                    <a:lnTo>
                      <a:pt x="23" y="70"/>
                    </a:lnTo>
                    <a:lnTo>
                      <a:pt x="23" y="78"/>
                    </a:lnTo>
                    <a:lnTo>
                      <a:pt x="25" y="83"/>
                    </a:lnTo>
                    <a:lnTo>
                      <a:pt x="27" y="91"/>
                    </a:lnTo>
                    <a:lnTo>
                      <a:pt x="31" y="97"/>
                    </a:lnTo>
                    <a:lnTo>
                      <a:pt x="33" y="104"/>
                    </a:lnTo>
                    <a:lnTo>
                      <a:pt x="36" y="112"/>
                    </a:lnTo>
                    <a:lnTo>
                      <a:pt x="38" y="121"/>
                    </a:lnTo>
                    <a:lnTo>
                      <a:pt x="44" y="129"/>
                    </a:lnTo>
                    <a:lnTo>
                      <a:pt x="48" y="136"/>
                    </a:lnTo>
                    <a:lnTo>
                      <a:pt x="54" y="144"/>
                    </a:lnTo>
                    <a:lnTo>
                      <a:pt x="59" y="150"/>
                    </a:lnTo>
                    <a:lnTo>
                      <a:pt x="67" y="155"/>
                    </a:lnTo>
                    <a:lnTo>
                      <a:pt x="73" y="161"/>
                    </a:lnTo>
                    <a:lnTo>
                      <a:pt x="78" y="167"/>
                    </a:lnTo>
                    <a:lnTo>
                      <a:pt x="78" y="171"/>
                    </a:lnTo>
                    <a:lnTo>
                      <a:pt x="80" y="175"/>
                    </a:lnTo>
                    <a:lnTo>
                      <a:pt x="82" y="178"/>
                    </a:lnTo>
                    <a:lnTo>
                      <a:pt x="84" y="182"/>
                    </a:lnTo>
                    <a:lnTo>
                      <a:pt x="84" y="188"/>
                    </a:lnTo>
                    <a:lnTo>
                      <a:pt x="84" y="195"/>
                    </a:lnTo>
                    <a:lnTo>
                      <a:pt x="84" y="201"/>
                    </a:lnTo>
                    <a:lnTo>
                      <a:pt x="84" y="209"/>
                    </a:lnTo>
                    <a:lnTo>
                      <a:pt x="82" y="216"/>
                    </a:lnTo>
                    <a:lnTo>
                      <a:pt x="80" y="222"/>
                    </a:lnTo>
                    <a:lnTo>
                      <a:pt x="80" y="228"/>
                    </a:lnTo>
                    <a:lnTo>
                      <a:pt x="78" y="233"/>
                    </a:lnTo>
                    <a:lnTo>
                      <a:pt x="74" y="239"/>
                    </a:lnTo>
                    <a:lnTo>
                      <a:pt x="73" y="245"/>
                    </a:lnTo>
                    <a:lnTo>
                      <a:pt x="69" y="249"/>
                    </a:lnTo>
                    <a:lnTo>
                      <a:pt x="67" y="254"/>
                    </a:lnTo>
                    <a:lnTo>
                      <a:pt x="61" y="258"/>
                    </a:lnTo>
                    <a:lnTo>
                      <a:pt x="57" y="262"/>
                    </a:lnTo>
                    <a:lnTo>
                      <a:pt x="52" y="266"/>
                    </a:lnTo>
                    <a:lnTo>
                      <a:pt x="48" y="271"/>
                    </a:lnTo>
                    <a:lnTo>
                      <a:pt x="40" y="273"/>
                    </a:lnTo>
                    <a:lnTo>
                      <a:pt x="35" y="273"/>
                    </a:lnTo>
                    <a:lnTo>
                      <a:pt x="31" y="273"/>
                    </a:lnTo>
                    <a:lnTo>
                      <a:pt x="25" y="275"/>
                    </a:lnTo>
                    <a:lnTo>
                      <a:pt x="21" y="273"/>
                    </a:lnTo>
                    <a:lnTo>
                      <a:pt x="17" y="271"/>
                    </a:lnTo>
                    <a:lnTo>
                      <a:pt x="14" y="268"/>
                    </a:lnTo>
                    <a:lnTo>
                      <a:pt x="12" y="266"/>
                    </a:lnTo>
                    <a:lnTo>
                      <a:pt x="8" y="260"/>
                    </a:lnTo>
                    <a:lnTo>
                      <a:pt x="8" y="256"/>
                    </a:lnTo>
                    <a:lnTo>
                      <a:pt x="8" y="252"/>
                    </a:lnTo>
                    <a:lnTo>
                      <a:pt x="8" y="249"/>
                    </a:lnTo>
                    <a:lnTo>
                      <a:pt x="10" y="245"/>
                    </a:lnTo>
                    <a:lnTo>
                      <a:pt x="12" y="241"/>
                    </a:lnTo>
                    <a:lnTo>
                      <a:pt x="15" y="237"/>
                    </a:lnTo>
                    <a:lnTo>
                      <a:pt x="21" y="233"/>
                    </a:lnTo>
                    <a:lnTo>
                      <a:pt x="27" y="230"/>
                    </a:lnTo>
                    <a:lnTo>
                      <a:pt x="31" y="226"/>
                    </a:lnTo>
                    <a:lnTo>
                      <a:pt x="35" y="218"/>
                    </a:lnTo>
                    <a:lnTo>
                      <a:pt x="38" y="214"/>
                    </a:lnTo>
                    <a:lnTo>
                      <a:pt x="40" y="205"/>
                    </a:lnTo>
                    <a:lnTo>
                      <a:pt x="42" y="199"/>
                    </a:lnTo>
                    <a:lnTo>
                      <a:pt x="42" y="194"/>
                    </a:lnTo>
                    <a:lnTo>
                      <a:pt x="44" y="188"/>
                    </a:lnTo>
                    <a:lnTo>
                      <a:pt x="42" y="180"/>
                    </a:lnTo>
                    <a:lnTo>
                      <a:pt x="40" y="176"/>
                    </a:lnTo>
                    <a:lnTo>
                      <a:pt x="36" y="171"/>
                    </a:lnTo>
                    <a:lnTo>
                      <a:pt x="35" y="167"/>
                    </a:lnTo>
                    <a:lnTo>
                      <a:pt x="31" y="161"/>
                    </a:lnTo>
                    <a:lnTo>
                      <a:pt x="29" y="157"/>
                    </a:lnTo>
                    <a:lnTo>
                      <a:pt x="25" y="152"/>
                    </a:lnTo>
                    <a:lnTo>
                      <a:pt x="23" y="148"/>
                    </a:lnTo>
                    <a:lnTo>
                      <a:pt x="19" y="136"/>
                    </a:lnTo>
                    <a:lnTo>
                      <a:pt x="15" y="129"/>
                    </a:lnTo>
                    <a:lnTo>
                      <a:pt x="12" y="119"/>
                    </a:lnTo>
                    <a:lnTo>
                      <a:pt x="10" y="112"/>
                    </a:lnTo>
                    <a:lnTo>
                      <a:pt x="8" y="102"/>
                    </a:lnTo>
                    <a:lnTo>
                      <a:pt x="6" y="95"/>
                    </a:lnTo>
                    <a:lnTo>
                      <a:pt x="4" y="87"/>
                    </a:lnTo>
                    <a:lnTo>
                      <a:pt x="4" y="79"/>
                    </a:lnTo>
                    <a:lnTo>
                      <a:pt x="2" y="70"/>
                    </a:lnTo>
                    <a:lnTo>
                      <a:pt x="2" y="62"/>
                    </a:lnTo>
                    <a:lnTo>
                      <a:pt x="0" y="53"/>
                    </a:lnTo>
                    <a:lnTo>
                      <a:pt x="0" y="45"/>
                    </a:lnTo>
                    <a:lnTo>
                      <a:pt x="0" y="36"/>
                    </a:lnTo>
                    <a:lnTo>
                      <a:pt x="0" y="26"/>
                    </a:lnTo>
                    <a:lnTo>
                      <a:pt x="0" y="17"/>
                    </a:lnTo>
                    <a:lnTo>
                      <a:pt x="2" y="7"/>
                    </a:lnTo>
                    <a:lnTo>
                      <a:pt x="4" y="1"/>
                    </a:lnTo>
                    <a:lnTo>
                      <a:pt x="8" y="0"/>
                    </a:lnTo>
                    <a:lnTo>
                      <a:pt x="14" y="1"/>
                    </a:lnTo>
                    <a:lnTo>
                      <a:pt x="15" y="7"/>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9" name="Freeform 201"/>
              <p:cNvSpPr>
                <a:spLocks/>
              </p:cNvSpPr>
              <p:nvPr/>
            </p:nvSpPr>
            <p:spPr bwMode="auto">
              <a:xfrm>
                <a:off x="3394" y="2031"/>
                <a:ext cx="47" cy="73"/>
              </a:xfrm>
              <a:custGeom>
                <a:avLst/>
                <a:gdLst>
                  <a:gd name="T0" fmla="*/ 95 w 95"/>
                  <a:gd name="T1" fmla="*/ 23 h 147"/>
                  <a:gd name="T2" fmla="*/ 90 w 95"/>
                  <a:gd name="T3" fmla="*/ 31 h 147"/>
                  <a:gd name="T4" fmla="*/ 86 w 95"/>
                  <a:gd name="T5" fmla="*/ 42 h 147"/>
                  <a:gd name="T6" fmla="*/ 82 w 95"/>
                  <a:gd name="T7" fmla="*/ 50 h 147"/>
                  <a:gd name="T8" fmla="*/ 78 w 95"/>
                  <a:gd name="T9" fmla="*/ 57 h 147"/>
                  <a:gd name="T10" fmla="*/ 73 w 95"/>
                  <a:gd name="T11" fmla="*/ 65 h 147"/>
                  <a:gd name="T12" fmla="*/ 71 w 95"/>
                  <a:gd name="T13" fmla="*/ 71 h 147"/>
                  <a:gd name="T14" fmla="*/ 67 w 95"/>
                  <a:gd name="T15" fmla="*/ 78 h 147"/>
                  <a:gd name="T16" fmla="*/ 63 w 95"/>
                  <a:gd name="T17" fmla="*/ 84 h 147"/>
                  <a:gd name="T18" fmla="*/ 59 w 95"/>
                  <a:gd name="T19" fmla="*/ 92 h 147"/>
                  <a:gd name="T20" fmla="*/ 56 w 95"/>
                  <a:gd name="T21" fmla="*/ 97 h 147"/>
                  <a:gd name="T22" fmla="*/ 52 w 95"/>
                  <a:gd name="T23" fmla="*/ 105 h 147"/>
                  <a:gd name="T24" fmla="*/ 48 w 95"/>
                  <a:gd name="T25" fmla="*/ 111 h 147"/>
                  <a:gd name="T26" fmla="*/ 44 w 95"/>
                  <a:gd name="T27" fmla="*/ 118 h 147"/>
                  <a:gd name="T28" fmla="*/ 38 w 95"/>
                  <a:gd name="T29" fmla="*/ 124 h 147"/>
                  <a:gd name="T30" fmla="*/ 33 w 95"/>
                  <a:gd name="T31" fmla="*/ 132 h 147"/>
                  <a:gd name="T32" fmla="*/ 29 w 95"/>
                  <a:gd name="T33" fmla="*/ 141 h 147"/>
                  <a:gd name="T34" fmla="*/ 23 w 95"/>
                  <a:gd name="T35" fmla="*/ 145 h 147"/>
                  <a:gd name="T36" fmla="*/ 17 w 95"/>
                  <a:gd name="T37" fmla="*/ 147 h 147"/>
                  <a:gd name="T38" fmla="*/ 12 w 95"/>
                  <a:gd name="T39" fmla="*/ 147 h 147"/>
                  <a:gd name="T40" fmla="*/ 8 w 95"/>
                  <a:gd name="T41" fmla="*/ 145 h 147"/>
                  <a:gd name="T42" fmla="*/ 2 w 95"/>
                  <a:gd name="T43" fmla="*/ 141 h 147"/>
                  <a:gd name="T44" fmla="*/ 0 w 95"/>
                  <a:gd name="T45" fmla="*/ 137 h 147"/>
                  <a:gd name="T46" fmla="*/ 0 w 95"/>
                  <a:gd name="T47" fmla="*/ 130 h 147"/>
                  <a:gd name="T48" fmla="*/ 4 w 95"/>
                  <a:gd name="T49" fmla="*/ 124 h 147"/>
                  <a:gd name="T50" fmla="*/ 8 w 95"/>
                  <a:gd name="T51" fmla="*/ 116 h 147"/>
                  <a:gd name="T52" fmla="*/ 12 w 95"/>
                  <a:gd name="T53" fmla="*/ 109 h 147"/>
                  <a:gd name="T54" fmla="*/ 17 w 95"/>
                  <a:gd name="T55" fmla="*/ 101 h 147"/>
                  <a:gd name="T56" fmla="*/ 21 w 95"/>
                  <a:gd name="T57" fmla="*/ 95 h 147"/>
                  <a:gd name="T58" fmla="*/ 25 w 95"/>
                  <a:gd name="T59" fmla="*/ 88 h 147"/>
                  <a:gd name="T60" fmla="*/ 29 w 95"/>
                  <a:gd name="T61" fmla="*/ 82 h 147"/>
                  <a:gd name="T62" fmla="*/ 33 w 95"/>
                  <a:gd name="T63" fmla="*/ 76 h 147"/>
                  <a:gd name="T64" fmla="*/ 37 w 95"/>
                  <a:gd name="T65" fmla="*/ 71 h 147"/>
                  <a:gd name="T66" fmla="*/ 40 w 95"/>
                  <a:gd name="T67" fmla="*/ 63 h 147"/>
                  <a:gd name="T68" fmla="*/ 44 w 95"/>
                  <a:gd name="T69" fmla="*/ 55 h 147"/>
                  <a:gd name="T70" fmla="*/ 46 w 95"/>
                  <a:gd name="T71" fmla="*/ 50 h 147"/>
                  <a:gd name="T72" fmla="*/ 50 w 95"/>
                  <a:gd name="T73" fmla="*/ 42 h 147"/>
                  <a:gd name="T74" fmla="*/ 56 w 95"/>
                  <a:gd name="T75" fmla="*/ 33 h 147"/>
                  <a:gd name="T76" fmla="*/ 57 w 95"/>
                  <a:gd name="T77" fmla="*/ 25 h 147"/>
                  <a:gd name="T78" fmla="*/ 63 w 95"/>
                  <a:gd name="T79" fmla="*/ 17 h 147"/>
                  <a:gd name="T80" fmla="*/ 67 w 95"/>
                  <a:gd name="T81" fmla="*/ 10 h 147"/>
                  <a:gd name="T82" fmla="*/ 71 w 95"/>
                  <a:gd name="T83" fmla="*/ 4 h 147"/>
                  <a:gd name="T84" fmla="*/ 76 w 95"/>
                  <a:gd name="T85" fmla="*/ 2 h 147"/>
                  <a:gd name="T86" fmla="*/ 82 w 95"/>
                  <a:gd name="T87" fmla="*/ 0 h 147"/>
                  <a:gd name="T88" fmla="*/ 88 w 95"/>
                  <a:gd name="T89" fmla="*/ 2 h 147"/>
                  <a:gd name="T90" fmla="*/ 92 w 95"/>
                  <a:gd name="T91" fmla="*/ 6 h 147"/>
                  <a:gd name="T92" fmla="*/ 95 w 95"/>
                  <a:gd name="T93" fmla="*/ 10 h 147"/>
                  <a:gd name="T94" fmla="*/ 95 w 95"/>
                  <a:gd name="T95" fmla="*/ 17 h 147"/>
                  <a:gd name="T96" fmla="*/ 95 w 95"/>
                  <a:gd name="T97" fmla="*/ 23 h 147"/>
                  <a:gd name="T98" fmla="*/ 95 w 95"/>
                  <a:gd name="T99" fmla="*/ 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147">
                    <a:moveTo>
                      <a:pt x="95" y="23"/>
                    </a:moveTo>
                    <a:lnTo>
                      <a:pt x="90" y="31"/>
                    </a:lnTo>
                    <a:lnTo>
                      <a:pt x="86" y="42"/>
                    </a:lnTo>
                    <a:lnTo>
                      <a:pt x="82" y="50"/>
                    </a:lnTo>
                    <a:lnTo>
                      <a:pt x="78" y="57"/>
                    </a:lnTo>
                    <a:lnTo>
                      <a:pt x="73" y="65"/>
                    </a:lnTo>
                    <a:lnTo>
                      <a:pt x="71" y="71"/>
                    </a:lnTo>
                    <a:lnTo>
                      <a:pt x="67" y="78"/>
                    </a:lnTo>
                    <a:lnTo>
                      <a:pt x="63" y="84"/>
                    </a:lnTo>
                    <a:lnTo>
                      <a:pt x="59" y="92"/>
                    </a:lnTo>
                    <a:lnTo>
                      <a:pt x="56" y="97"/>
                    </a:lnTo>
                    <a:lnTo>
                      <a:pt x="52" y="105"/>
                    </a:lnTo>
                    <a:lnTo>
                      <a:pt x="48" y="111"/>
                    </a:lnTo>
                    <a:lnTo>
                      <a:pt x="44" y="118"/>
                    </a:lnTo>
                    <a:lnTo>
                      <a:pt x="38" y="124"/>
                    </a:lnTo>
                    <a:lnTo>
                      <a:pt x="33" y="132"/>
                    </a:lnTo>
                    <a:lnTo>
                      <a:pt x="29" y="141"/>
                    </a:lnTo>
                    <a:lnTo>
                      <a:pt x="23" y="145"/>
                    </a:lnTo>
                    <a:lnTo>
                      <a:pt x="17" y="147"/>
                    </a:lnTo>
                    <a:lnTo>
                      <a:pt x="12" y="147"/>
                    </a:lnTo>
                    <a:lnTo>
                      <a:pt x="8" y="145"/>
                    </a:lnTo>
                    <a:lnTo>
                      <a:pt x="2" y="141"/>
                    </a:lnTo>
                    <a:lnTo>
                      <a:pt x="0" y="137"/>
                    </a:lnTo>
                    <a:lnTo>
                      <a:pt x="0" y="130"/>
                    </a:lnTo>
                    <a:lnTo>
                      <a:pt x="4" y="124"/>
                    </a:lnTo>
                    <a:lnTo>
                      <a:pt x="8" y="116"/>
                    </a:lnTo>
                    <a:lnTo>
                      <a:pt x="12" y="109"/>
                    </a:lnTo>
                    <a:lnTo>
                      <a:pt x="17" y="101"/>
                    </a:lnTo>
                    <a:lnTo>
                      <a:pt x="21" y="95"/>
                    </a:lnTo>
                    <a:lnTo>
                      <a:pt x="25" y="88"/>
                    </a:lnTo>
                    <a:lnTo>
                      <a:pt x="29" y="82"/>
                    </a:lnTo>
                    <a:lnTo>
                      <a:pt x="33" y="76"/>
                    </a:lnTo>
                    <a:lnTo>
                      <a:pt x="37" y="71"/>
                    </a:lnTo>
                    <a:lnTo>
                      <a:pt x="40" y="63"/>
                    </a:lnTo>
                    <a:lnTo>
                      <a:pt x="44" y="55"/>
                    </a:lnTo>
                    <a:lnTo>
                      <a:pt x="46" y="50"/>
                    </a:lnTo>
                    <a:lnTo>
                      <a:pt x="50" y="42"/>
                    </a:lnTo>
                    <a:lnTo>
                      <a:pt x="56" y="33"/>
                    </a:lnTo>
                    <a:lnTo>
                      <a:pt x="57" y="25"/>
                    </a:lnTo>
                    <a:lnTo>
                      <a:pt x="63" y="17"/>
                    </a:lnTo>
                    <a:lnTo>
                      <a:pt x="67" y="10"/>
                    </a:lnTo>
                    <a:lnTo>
                      <a:pt x="71" y="4"/>
                    </a:lnTo>
                    <a:lnTo>
                      <a:pt x="76" y="2"/>
                    </a:lnTo>
                    <a:lnTo>
                      <a:pt x="82" y="0"/>
                    </a:lnTo>
                    <a:lnTo>
                      <a:pt x="88" y="2"/>
                    </a:lnTo>
                    <a:lnTo>
                      <a:pt x="92" y="6"/>
                    </a:lnTo>
                    <a:lnTo>
                      <a:pt x="95" y="10"/>
                    </a:lnTo>
                    <a:lnTo>
                      <a:pt x="95" y="17"/>
                    </a:lnTo>
                    <a:lnTo>
                      <a:pt x="95" y="23"/>
                    </a:lnTo>
                    <a:lnTo>
                      <a:pt x="9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0" name="Freeform 202"/>
              <p:cNvSpPr>
                <a:spLocks/>
              </p:cNvSpPr>
              <p:nvPr/>
            </p:nvSpPr>
            <p:spPr bwMode="auto">
              <a:xfrm>
                <a:off x="3365" y="2021"/>
                <a:ext cx="80" cy="15"/>
              </a:xfrm>
              <a:custGeom>
                <a:avLst/>
                <a:gdLst>
                  <a:gd name="T0" fmla="*/ 10 w 160"/>
                  <a:gd name="T1" fmla="*/ 0 h 31"/>
                  <a:gd name="T2" fmla="*/ 19 w 160"/>
                  <a:gd name="T3" fmla="*/ 0 h 31"/>
                  <a:gd name="T4" fmla="*/ 29 w 160"/>
                  <a:gd name="T5" fmla="*/ 0 h 31"/>
                  <a:gd name="T6" fmla="*/ 36 w 160"/>
                  <a:gd name="T7" fmla="*/ 0 h 31"/>
                  <a:gd name="T8" fmla="*/ 46 w 160"/>
                  <a:gd name="T9" fmla="*/ 0 h 31"/>
                  <a:gd name="T10" fmla="*/ 54 w 160"/>
                  <a:gd name="T11" fmla="*/ 0 h 31"/>
                  <a:gd name="T12" fmla="*/ 61 w 160"/>
                  <a:gd name="T13" fmla="*/ 0 h 31"/>
                  <a:gd name="T14" fmla="*/ 71 w 160"/>
                  <a:gd name="T15" fmla="*/ 0 h 31"/>
                  <a:gd name="T16" fmla="*/ 78 w 160"/>
                  <a:gd name="T17" fmla="*/ 0 h 31"/>
                  <a:gd name="T18" fmla="*/ 86 w 160"/>
                  <a:gd name="T19" fmla="*/ 0 h 31"/>
                  <a:gd name="T20" fmla="*/ 94 w 160"/>
                  <a:gd name="T21" fmla="*/ 0 h 31"/>
                  <a:gd name="T22" fmla="*/ 101 w 160"/>
                  <a:gd name="T23" fmla="*/ 0 h 31"/>
                  <a:gd name="T24" fmla="*/ 111 w 160"/>
                  <a:gd name="T25" fmla="*/ 0 h 31"/>
                  <a:gd name="T26" fmla="*/ 118 w 160"/>
                  <a:gd name="T27" fmla="*/ 0 h 31"/>
                  <a:gd name="T28" fmla="*/ 128 w 160"/>
                  <a:gd name="T29" fmla="*/ 0 h 31"/>
                  <a:gd name="T30" fmla="*/ 137 w 160"/>
                  <a:gd name="T31" fmla="*/ 0 h 31"/>
                  <a:gd name="T32" fmla="*/ 147 w 160"/>
                  <a:gd name="T33" fmla="*/ 0 h 31"/>
                  <a:gd name="T34" fmla="*/ 152 w 160"/>
                  <a:gd name="T35" fmla="*/ 2 h 31"/>
                  <a:gd name="T36" fmla="*/ 156 w 160"/>
                  <a:gd name="T37" fmla="*/ 6 h 31"/>
                  <a:gd name="T38" fmla="*/ 160 w 160"/>
                  <a:gd name="T39" fmla="*/ 12 h 31"/>
                  <a:gd name="T40" fmla="*/ 160 w 160"/>
                  <a:gd name="T41" fmla="*/ 18 h 31"/>
                  <a:gd name="T42" fmla="*/ 158 w 160"/>
                  <a:gd name="T43" fmla="*/ 21 h 31"/>
                  <a:gd name="T44" fmla="*/ 156 w 160"/>
                  <a:gd name="T45" fmla="*/ 27 h 31"/>
                  <a:gd name="T46" fmla="*/ 151 w 160"/>
                  <a:gd name="T47" fmla="*/ 29 h 31"/>
                  <a:gd name="T48" fmla="*/ 145 w 160"/>
                  <a:gd name="T49" fmla="*/ 31 h 31"/>
                  <a:gd name="T50" fmla="*/ 135 w 160"/>
                  <a:gd name="T51" fmla="*/ 29 h 31"/>
                  <a:gd name="T52" fmla="*/ 126 w 160"/>
                  <a:gd name="T53" fmla="*/ 29 h 31"/>
                  <a:gd name="T54" fmla="*/ 116 w 160"/>
                  <a:gd name="T55" fmla="*/ 27 h 31"/>
                  <a:gd name="T56" fmla="*/ 109 w 160"/>
                  <a:gd name="T57" fmla="*/ 27 h 31"/>
                  <a:gd name="T58" fmla="*/ 101 w 160"/>
                  <a:gd name="T59" fmla="*/ 27 h 31"/>
                  <a:gd name="T60" fmla="*/ 94 w 160"/>
                  <a:gd name="T61" fmla="*/ 27 h 31"/>
                  <a:gd name="T62" fmla="*/ 84 w 160"/>
                  <a:gd name="T63" fmla="*/ 25 h 31"/>
                  <a:gd name="T64" fmla="*/ 78 w 160"/>
                  <a:gd name="T65" fmla="*/ 25 h 31"/>
                  <a:gd name="T66" fmla="*/ 69 w 160"/>
                  <a:gd name="T67" fmla="*/ 23 h 31"/>
                  <a:gd name="T68" fmla="*/ 61 w 160"/>
                  <a:gd name="T69" fmla="*/ 23 h 31"/>
                  <a:gd name="T70" fmla="*/ 54 w 160"/>
                  <a:gd name="T71" fmla="*/ 21 h 31"/>
                  <a:gd name="T72" fmla="*/ 46 w 160"/>
                  <a:gd name="T73" fmla="*/ 21 h 31"/>
                  <a:gd name="T74" fmla="*/ 36 w 160"/>
                  <a:gd name="T75" fmla="*/ 21 h 31"/>
                  <a:gd name="T76" fmla="*/ 29 w 160"/>
                  <a:gd name="T77" fmla="*/ 21 h 31"/>
                  <a:gd name="T78" fmla="*/ 19 w 160"/>
                  <a:gd name="T79" fmla="*/ 21 h 31"/>
                  <a:gd name="T80" fmla="*/ 10 w 160"/>
                  <a:gd name="T81" fmla="*/ 21 h 31"/>
                  <a:gd name="T82" fmla="*/ 6 w 160"/>
                  <a:gd name="T83" fmla="*/ 19 h 31"/>
                  <a:gd name="T84" fmla="*/ 2 w 160"/>
                  <a:gd name="T85" fmla="*/ 18 h 31"/>
                  <a:gd name="T86" fmla="*/ 0 w 160"/>
                  <a:gd name="T87" fmla="*/ 14 h 31"/>
                  <a:gd name="T88" fmla="*/ 0 w 160"/>
                  <a:gd name="T89" fmla="*/ 12 h 31"/>
                  <a:gd name="T90" fmla="*/ 0 w 160"/>
                  <a:gd name="T91" fmla="*/ 6 h 31"/>
                  <a:gd name="T92" fmla="*/ 2 w 160"/>
                  <a:gd name="T93" fmla="*/ 4 h 31"/>
                  <a:gd name="T94" fmla="*/ 6 w 160"/>
                  <a:gd name="T95" fmla="*/ 0 h 31"/>
                  <a:gd name="T96" fmla="*/ 10 w 160"/>
                  <a:gd name="T97" fmla="*/ 0 h 31"/>
                  <a:gd name="T98" fmla="*/ 10 w 16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31">
                    <a:moveTo>
                      <a:pt x="10" y="0"/>
                    </a:moveTo>
                    <a:lnTo>
                      <a:pt x="19" y="0"/>
                    </a:lnTo>
                    <a:lnTo>
                      <a:pt x="29" y="0"/>
                    </a:lnTo>
                    <a:lnTo>
                      <a:pt x="36" y="0"/>
                    </a:lnTo>
                    <a:lnTo>
                      <a:pt x="46" y="0"/>
                    </a:lnTo>
                    <a:lnTo>
                      <a:pt x="54" y="0"/>
                    </a:lnTo>
                    <a:lnTo>
                      <a:pt x="61" y="0"/>
                    </a:lnTo>
                    <a:lnTo>
                      <a:pt x="71" y="0"/>
                    </a:lnTo>
                    <a:lnTo>
                      <a:pt x="78" y="0"/>
                    </a:lnTo>
                    <a:lnTo>
                      <a:pt x="86" y="0"/>
                    </a:lnTo>
                    <a:lnTo>
                      <a:pt x="94" y="0"/>
                    </a:lnTo>
                    <a:lnTo>
                      <a:pt x="101" y="0"/>
                    </a:lnTo>
                    <a:lnTo>
                      <a:pt x="111" y="0"/>
                    </a:lnTo>
                    <a:lnTo>
                      <a:pt x="118" y="0"/>
                    </a:lnTo>
                    <a:lnTo>
                      <a:pt x="128" y="0"/>
                    </a:lnTo>
                    <a:lnTo>
                      <a:pt x="137" y="0"/>
                    </a:lnTo>
                    <a:lnTo>
                      <a:pt x="147" y="0"/>
                    </a:lnTo>
                    <a:lnTo>
                      <a:pt x="152" y="2"/>
                    </a:lnTo>
                    <a:lnTo>
                      <a:pt x="156" y="6"/>
                    </a:lnTo>
                    <a:lnTo>
                      <a:pt x="160" y="12"/>
                    </a:lnTo>
                    <a:lnTo>
                      <a:pt x="160" y="18"/>
                    </a:lnTo>
                    <a:lnTo>
                      <a:pt x="158" y="21"/>
                    </a:lnTo>
                    <a:lnTo>
                      <a:pt x="156" y="27"/>
                    </a:lnTo>
                    <a:lnTo>
                      <a:pt x="151" y="29"/>
                    </a:lnTo>
                    <a:lnTo>
                      <a:pt x="145" y="31"/>
                    </a:lnTo>
                    <a:lnTo>
                      <a:pt x="135" y="29"/>
                    </a:lnTo>
                    <a:lnTo>
                      <a:pt x="126" y="29"/>
                    </a:lnTo>
                    <a:lnTo>
                      <a:pt x="116" y="27"/>
                    </a:lnTo>
                    <a:lnTo>
                      <a:pt x="109" y="27"/>
                    </a:lnTo>
                    <a:lnTo>
                      <a:pt x="101" y="27"/>
                    </a:lnTo>
                    <a:lnTo>
                      <a:pt x="94" y="27"/>
                    </a:lnTo>
                    <a:lnTo>
                      <a:pt x="84" y="25"/>
                    </a:lnTo>
                    <a:lnTo>
                      <a:pt x="78" y="25"/>
                    </a:lnTo>
                    <a:lnTo>
                      <a:pt x="69" y="23"/>
                    </a:lnTo>
                    <a:lnTo>
                      <a:pt x="61" y="23"/>
                    </a:lnTo>
                    <a:lnTo>
                      <a:pt x="54" y="21"/>
                    </a:lnTo>
                    <a:lnTo>
                      <a:pt x="46" y="21"/>
                    </a:lnTo>
                    <a:lnTo>
                      <a:pt x="36" y="21"/>
                    </a:lnTo>
                    <a:lnTo>
                      <a:pt x="29" y="21"/>
                    </a:lnTo>
                    <a:lnTo>
                      <a:pt x="19" y="21"/>
                    </a:lnTo>
                    <a:lnTo>
                      <a:pt x="10" y="21"/>
                    </a:lnTo>
                    <a:lnTo>
                      <a:pt x="6" y="19"/>
                    </a:lnTo>
                    <a:lnTo>
                      <a:pt x="2" y="18"/>
                    </a:lnTo>
                    <a:lnTo>
                      <a:pt x="0" y="14"/>
                    </a:lnTo>
                    <a:lnTo>
                      <a:pt x="0" y="12"/>
                    </a:lnTo>
                    <a:lnTo>
                      <a:pt x="0" y="6"/>
                    </a:lnTo>
                    <a:lnTo>
                      <a:pt x="2" y="4"/>
                    </a:lnTo>
                    <a:lnTo>
                      <a:pt x="6" y="0"/>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1" name="Freeform 203"/>
              <p:cNvSpPr>
                <a:spLocks/>
              </p:cNvSpPr>
              <p:nvPr/>
            </p:nvSpPr>
            <p:spPr bwMode="auto">
              <a:xfrm>
                <a:off x="3427" y="2021"/>
                <a:ext cx="19" cy="313"/>
              </a:xfrm>
              <a:custGeom>
                <a:avLst/>
                <a:gdLst>
                  <a:gd name="T0" fmla="*/ 34 w 38"/>
                  <a:gd name="T1" fmla="*/ 27 h 628"/>
                  <a:gd name="T2" fmla="*/ 30 w 38"/>
                  <a:gd name="T3" fmla="*/ 82 h 628"/>
                  <a:gd name="T4" fmla="*/ 30 w 38"/>
                  <a:gd name="T5" fmla="*/ 166 h 628"/>
                  <a:gd name="T6" fmla="*/ 30 w 38"/>
                  <a:gd name="T7" fmla="*/ 267 h 628"/>
                  <a:gd name="T8" fmla="*/ 30 w 38"/>
                  <a:gd name="T9" fmla="*/ 373 h 628"/>
                  <a:gd name="T10" fmla="*/ 32 w 38"/>
                  <a:gd name="T11" fmla="*/ 474 h 628"/>
                  <a:gd name="T12" fmla="*/ 34 w 38"/>
                  <a:gd name="T13" fmla="*/ 556 h 628"/>
                  <a:gd name="T14" fmla="*/ 36 w 38"/>
                  <a:gd name="T15" fmla="*/ 607 h 628"/>
                  <a:gd name="T16" fmla="*/ 36 w 38"/>
                  <a:gd name="T17" fmla="*/ 624 h 628"/>
                  <a:gd name="T18" fmla="*/ 30 w 38"/>
                  <a:gd name="T19" fmla="*/ 628 h 628"/>
                  <a:gd name="T20" fmla="*/ 23 w 38"/>
                  <a:gd name="T21" fmla="*/ 628 h 628"/>
                  <a:gd name="T22" fmla="*/ 15 w 38"/>
                  <a:gd name="T23" fmla="*/ 622 h 628"/>
                  <a:gd name="T24" fmla="*/ 11 w 38"/>
                  <a:gd name="T25" fmla="*/ 613 h 628"/>
                  <a:gd name="T26" fmla="*/ 9 w 38"/>
                  <a:gd name="T27" fmla="*/ 603 h 628"/>
                  <a:gd name="T28" fmla="*/ 8 w 38"/>
                  <a:gd name="T29" fmla="*/ 594 h 628"/>
                  <a:gd name="T30" fmla="*/ 6 w 38"/>
                  <a:gd name="T31" fmla="*/ 586 h 628"/>
                  <a:gd name="T32" fmla="*/ 6 w 38"/>
                  <a:gd name="T33" fmla="*/ 577 h 628"/>
                  <a:gd name="T34" fmla="*/ 4 w 38"/>
                  <a:gd name="T35" fmla="*/ 569 h 628"/>
                  <a:gd name="T36" fmla="*/ 4 w 38"/>
                  <a:gd name="T37" fmla="*/ 560 h 628"/>
                  <a:gd name="T38" fmla="*/ 4 w 38"/>
                  <a:gd name="T39" fmla="*/ 550 h 628"/>
                  <a:gd name="T40" fmla="*/ 2 w 38"/>
                  <a:gd name="T41" fmla="*/ 527 h 628"/>
                  <a:gd name="T42" fmla="*/ 0 w 38"/>
                  <a:gd name="T43" fmla="*/ 497 h 628"/>
                  <a:gd name="T44" fmla="*/ 0 w 38"/>
                  <a:gd name="T45" fmla="*/ 466 h 628"/>
                  <a:gd name="T46" fmla="*/ 0 w 38"/>
                  <a:gd name="T47" fmla="*/ 440 h 628"/>
                  <a:gd name="T48" fmla="*/ 0 w 38"/>
                  <a:gd name="T49" fmla="*/ 409 h 628"/>
                  <a:gd name="T50" fmla="*/ 0 w 38"/>
                  <a:gd name="T51" fmla="*/ 381 h 628"/>
                  <a:gd name="T52" fmla="*/ 2 w 38"/>
                  <a:gd name="T53" fmla="*/ 352 h 628"/>
                  <a:gd name="T54" fmla="*/ 2 w 38"/>
                  <a:gd name="T55" fmla="*/ 322 h 628"/>
                  <a:gd name="T56" fmla="*/ 2 w 38"/>
                  <a:gd name="T57" fmla="*/ 291 h 628"/>
                  <a:gd name="T58" fmla="*/ 2 w 38"/>
                  <a:gd name="T59" fmla="*/ 265 h 628"/>
                  <a:gd name="T60" fmla="*/ 2 w 38"/>
                  <a:gd name="T61" fmla="*/ 242 h 628"/>
                  <a:gd name="T62" fmla="*/ 2 w 38"/>
                  <a:gd name="T63" fmla="*/ 219 h 628"/>
                  <a:gd name="T64" fmla="*/ 4 w 38"/>
                  <a:gd name="T65" fmla="*/ 196 h 628"/>
                  <a:gd name="T66" fmla="*/ 4 w 38"/>
                  <a:gd name="T67" fmla="*/ 175 h 628"/>
                  <a:gd name="T68" fmla="*/ 4 w 38"/>
                  <a:gd name="T69" fmla="*/ 151 h 628"/>
                  <a:gd name="T70" fmla="*/ 6 w 38"/>
                  <a:gd name="T71" fmla="*/ 126 h 628"/>
                  <a:gd name="T72" fmla="*/ 6 w 38"/>
                  <a:gd name="T73" fmla="*/ 105 h 628"/>
                  <a:gd name="T74" fmla="*/ 6 w 38"/>
                  <a:gd name="T75" fmla="*/ 92 h 628"/>
                  <a:gd name="T76" fmla="*/ 6 w 38"/>
                  <a:gd name="T77" fmla="*/ 78 h 628"/>
                  <a:gd name="T78" fmla="*/ 6 w 38"/>
                  <a:gd name="T79" fmla="*/ 67 h 628"/>
                  <a:gd name="T80" fmla="*/ 8 w 38"/>
                  <a:gd name="T81" fmla="*/ 54 h 628"/>
                  <a:gd name="T82" fmla="*/ 9 w 38"/>
                  <a:gd name="T83" fmla="*/ 42 h 628"/>
                  <a:gd name="T84" fmla="*/ 9 w 38"/>
                  <a:gd name="T85" fmla="*/ 29 h 628"/>
                  <a:gd name="T86" fmla="*/ 13 w 38"/>
                  <a:gd name="T87" fmla="*/ 16 h 628"/>
                  <a:gd name="T88" fmla="*/ 17 w 38"/>
                  <a:gd name="T89" fmla="*/ 4 h 628"/>
                  <a:gd name="T90" fmla="*/ 23 w 38"/>
                  <a:gd name="T91" fmla="*/ 0 h 628"/>
                  <a:gd name="T92" fmla="*/ 30 w 38"/>
                  <a:gd name="T93" fmla="*/ 2 h 628"/>
                  <a:gd name="T94" fmla="*/ 36 w 38"/>
                  <a:gd name="T95" fmla="*/ 8 h 628"/>
                  <a:gd name="T96" fmla="*/ 36 w 38"/>
                  <a:gd name="T97" fmla="*/ 1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628">
                    <a:moveTo>
                      <a:pt x="36" y="14"/>
                    </a:moveTo>
                    <a:lnTo>
                      <a:pt x="34" y="27"/>
                    </a:lnTo>
                    <a:lnTo>
                      <a:pt x="32" y="48"/>
                    </a:lnTo>
                    <a:lnTo>
                      <a:pt x="30" y="82"/>
                    </a:lnTo>
                    <a:lnTo>
                      <a:pt x="30" y="120"/>
                    </a:lnTo>
                    <a:lnTo>
                      <a:pt x="30" y="166"/>
                    </a:lnTo>
                    <a:lnTo>
                      <a:pt x="30" y="215"/>
                    </a:lnTo>
                    <a:lnTo>
                      <a:pt x="30" y="267"/>
                    </a:lnTo>
                    <a:lnTo>
                      <a:pt x="30" y="320"/>
                    </a:lnTo>
                    <a:lnTo>
                      <a:pt x="30" y="373"/>
                    </a:lnTo>
                    <a:lnTo>
                      <a:pt x="30" y="426"/>
                    </a:lnTo>
                    <a:lnTo>
                      <a:pt x="32" y="474"/>
                    </a:lnTo>
                    <a:lnTo>
                      <a:pt x="34" y="518"/>
                    </a:lnTo>
                    <a:lnTo>
                      <a:pt x="34" y="556"/>
                    </a:lnTo>
                    <a:lnTo>
                      <a:pt x="36" y="586"/>
                    </a:lnTo>
                    <a:lnTo>
                      <a:pt x="36" y="607"/>
                    </a:lnTo>
                    <a:lnTo>
                      <a:pt x="38" y="620"/>
                    </a:lnTo>
                    <a:lnTo>
                      <a:pt x="36" y="624"/>
                    </a:lnTo>
                    <a:lnTo>
                      <a:pt x="34" y="626"/>
                    </a:lnTo>
                    <a:lnTo>
                      <a:pt x="30" y="628"/>
                    </a:lnTo>
                    <a:lnTo>
                      <a:pt x="27" y="628"/>
                    </a:lnTo>
                    <a:lnTo>
                      <a:pt x="23" y="628"/>
                    </a:lnTo>
                    <a:lnTo>
                      <a:pt x="17" y="626"/>
                    </a:lnTo>
                    <a:lnTo>
                      <a:pt x="15" y="622"/>
                    </a:lnTo>
                    <a:lnTo>
                      <a:pt x="13" y="618"/>
                    </a:lnTo>
                    <a:lnTo>
                      <a:pt x="11" y="613"/>
                    </a:lnTo>
                    <a:lnTo>
                      <a:pt x="11" y="607"/>
                    </a:lnTo>
                    <a:lnTo>
                      <a:pt x="9" y="603"/>
                    </a:lnTo>
                    <a:lnTo>
                      <a:pt x="9" y="599"/>
                    </a:lnTo>
                    <a:lnTo>
                      <a:pt x="8" y="594"/>
                    </a:lnTo>
                    <a:lnTo>
                      <a:pt x="8" y="590"/>
                    </a:lnTo>
                    <a:lnTo>
                      <a:pt x="6" y="586"/>
                    </a:lnTo>
                    <a:lnTo>
                      <a:pt x="6" y="582"/>
                    </a:lnTo>
                    <a:lnTo>
                      <a:pt x="6" y="577"/>
                    </a:lnTo>
                    <a:lnTo>
                      <a:pt x="6" y="573"/>
                    </a:lnTo>
                    <a:lnTo>
                      <a:pt x="4" y="569"/>
                    </a:lnTo>
                    <a:lnTo>
                      <a:pt x="4" y="565"/>
                    </a:lnTo>
                    <a:lnTo>
                      <a:pt x="4" y="560"/>
                    </a:lnTo>
                    <a:lnTo>
                      <a:pt x="4" y="556"/>
                    </a:lnTo>
                    <a:lnTo>
                      <a:pt x="4" y="550"/>
                    </a:lnTo>
                    <a:lnTo>
                      <a:pt x="4" y="546"/>
                    </a:lnTo>
                    <a:lnTo>
                      <a:pt x="2" y="527"/>
                    </a:lnTo>
                    <a:lnTo>
                      <a:pt x="2" y="512"/>
                    </a:lnTo>
                    <a:lnTo>
                      <a:pt x="0" y="497"/>
                    </a:lnTo>
                    <a:lnTo>
                      <a:pt x="0" y="482"/>
                    </a:lnTo>
                    <a:lnTo>
                      <a:pt x="0" y="466"/>
                    </a:lnTo>
                    <a:lnTo>
                      <a:pt x="0" y="453"/>
                    </a:lnTo>
                    <a:lnTo>
                      <a:pt x="0" y="440"/>
                    </a:lnTo>
                    <a:lnTo>
                      <a:pt x="0" y="426"/>
                    </a:lnTo>
                    <a:lnTo>
                      <a:pt x="0" y="409"/>
                    </a:lnTo>
                    <a:lnTo>
                      <a:pt x="0" y="396"/>
                    </a:lnTo>
                    <a:lnTo>
                      <a:pt x="0" y="381"/>
                    </a:lnTo>
                    <a:lnTo>
                      <a:pt x="2" y="367"/>
                    </a:lnTo>
                    <a:lnTo>
                      <a:pt x="2" y="352"/>
                    </a:lnTo>
                    <a:lnTo>
                      <a:pt x="2" y="337"/>
                    </a:lnTo>
                    <a:lnTo>
                      <a:pt x="2" y="322"/>
                    </a:lnTo>
                    <a:lnTo>
                      <a:pt x="2" y="305"/>
                    </a:lnTo>
                    <a:lnTo>
                      <a:pt x="2" y="291"/>
                    </a:lnTo>
                    <a:lnTo>
                      <a:pt x="2" y="278"/>
                    </a:lnTo>
                    <a:lnTo>
                      <a:pt x="2" y="265"/>
                    </a:lnTo>
                    <a:lnTo>
                      <a:pt x="2" y="253"/>
                    </a:lnTo>
                    <a:lnTo>
                      <a:pt x="2" y="242"/>
                    </a:lnTo>
                    <a:lnTo>
                      <a:pt x="2" y="231"/>
                    </a:lnTo>
                    <a:lnTo>
                      <a:pt x="2" y="219"/>
                    </a:lnTo>
                    <a:lnTo>
                      <a:pt x="4" y="208"/>
                    </a:lnTo>
                    <a:lnTo>
                      <a:pt x="4" y="196"/>
                    </a:lnTo>
                    <a:lnTo>
                      <a:pt x="4" y="187"/>
                    </a:lnTo>
                    <a:lnTo>
                      <a:pt x="4" y="175"/>
                    </a:lnTo>
                    <a:lnTo>
                      <a:pt x="4" y="164"/>
                    </a:lnTo>
                    <a:lnTo>
                      <a:pt x="4" y="151"/>
                    </a:lnTo>
                    <a:lnTo>
                      <a:pt x="6" y="139"/>
                    </a:lnTo>
                    <a:lnTo>
                      <a:pt x="6" y="126"/>
                    </a:lnTo>
                    <a:lnTo>
                      <a:pt x="6" y="113"/>
                    </a:lnTo>
                    <a:lnTo>
                      <a:pt x="6" y="105"/>
                    </a:lnTo>
                    <a:lnTo>
                      <a:pt x="6" y="97"/>
                    </a:lnTo>
                    <a:lnTo>
                      <a:pt x="6" y="92"/>
                    </a:lnTo>
                    <a:lnTo>
                      <a:pt x="6" y="84"/>
                    </a:lnTo>
                    <a:lnTo>
                      <a:pt x="6" y="78"/>
                    </a:lnTo>
                    <a:lnTo>
                      <a:pt x="6" y="73"/>
                    </a:lnTo>
                    <a:lnTo>
                      <a:pt x="6" y="67"/>
                    </a:lnTo>
                    <a:lnTo>
                      <a:pt x="8" y="61"/>
                    </a:lnTo>
                    <a:lnTo>
                      <a:pt x="8" y="54"/>
                    </a:lnTo>
                    <a:lnTo>
                      <a:pt x="8" y="48"/>
                    </a:lnTo>
                    <a:lnTo>
                      <a:pt x="9" y="42"/>
                    </a:lnTo>
                    <a:lnTo>
                      <a:pt x="9" y="37"/>
                    </a:lnTo>
                    <a:lnTo>
                      <a:pt x="9" y="29"/>
                    </a:lnTo>
                    <a:lnTo>
                      <a:pt x="11" y="23"/>
                    </a:lnTo>
                    <a:lnTo>
                      <a:pt x="13" y="16"/>
                    </a:lnTo>
                    <a:lnTo>
                      <a:pt x="15" y="10"/>
                    </a:lnTo>
                    <a:lnTo>
                      <a:pt x="17" y="4"/>
                    </a:lnTo>
                    <a:lnTo>
                      <a:pt x="19" y="0"/>
                    </a:lnTo>
                    <a:lnTo>
                      <a:pt x="23" y="0"/>
                    </a:lnTo>
                    <a:lnTo>
                      <a:pt x="28" y="0"/>
                    </a:lnTo>
                    <a:lnTo>
                      <a:pt x="30" y="2"/>
                    </a:lnTo>
                    <a:lnTo>
                      <a:pt x="34" y="4"/>
                    </a:lnTo>
                    <a:lnTo>
                      <a:pt x="36" y="8"/>
                    </a:lnTo>
                    <a:lnTo>
                      <a:pt x="36" y="14"/>
                    </a:lnTo>
                    <a:lnTo>
                      <a:pt x="3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2" name="Freeform 204"/>
              <p:cNvSpPr>
                <a:spLocks/>
              </p:cNvSpPr>
              <p:nvPr/>
            </p:nvSpPr>
            <p:spPr bwMode="auto">
              <a:xfrm>
                <a:off x="3389" y="2277"/>
                <a:ext cx="52" cy="57"/>
              </a:xfrm>
              <a:custGeom>
                <a:avLst/>
                <a:gdLst>
                  <a:gd name="T0" fmla="*/ 101 w 104"/>
                  <a:gd name="T1" fmla="*/ 25 h 114"/>
                  <a:gd name="T2" fmla="*/ 97 w 104"/>
                  <a:gd name="T3" fmla="*/ 28 h 114"/>
                  <a:gd name="T4" fmla="*/ 93 w 104"/>
                  <a:gd name="T5" fmla="*/ 32 h 114"/>
                  <a:gd name="T6" fmla="*/ 91 w 104"/>
                  <a:gd name="T7" fmla="*/ 36 h 114"/>
                  <a:gd name="T8" fmla="*/ 89 w 104"/>
                  <a:gd name="T9" fmla="*/ 42 h 114"/>
                  <a:gd name="T10" fmla="*/ 85 w 104"/>
                  <a:gd name="T11" fmla="*/ 44 h 114"/>
                  <a:gd name="T12" fmla="*/ 82 w 104"/>
                  <a:gd name="T13" fmla="*/ 49 h 114"/>
                  <a:gd name="T14" fmla="*/ 80 w 104"/>
                  <a:gd name="T15" fmla="*/ 53 h 114"/>
                  <a:gd name="T16" fmla="*/ 76 w 104"/>
                  <a:gd name="T17" fmla="*/ 57 h 114"/>
                  <a:gd name="T18" fmla="*/ 68 w 104"/>
                  <a:gd name="T19" fmla="*/ 65 h 114"/>
                  <a:gd name="T20" fmla="*/ 61 w 104"/>
                  <a:gd name="T21" fmla="*/ 70 h 114"/>
                  <a:gd name="T22" fmla="*/ 55 w 104"/>
                  <a:gd name="T23" fmla="*/ 76 h 114"/>
                  <a:gd name="T24" fmla="*/ 47 w 104"/>
                  <a:gd name="T25" fmla="*/ 84 h 114"/>
                  <a:gd name="T26" fmla="*/ 42 w 104"/>
                  <a:gd name="T27" fmla="*/ 89 h 114"/>
                  <a:gd name="T28" fmla="*/ 34 w 104"/>
                  <a:gd name="T29" fmla="*/ 95 h 114"/>
                  <a:gd name="T30" fmla="*/ 30 w 104"/>
                  <a:gd name="T31" fmla="*/ 99 h 114"/>
                  <a:gd name="T32" fmla="*/ 28 w 104"/>
                  <a:gd name="T33" fmla="*/ 103 h 114"/>
                  <a:gd name="T34" fmla="*/ 25 w 104"/>
                  <a:gd name="T35" fmla="*/ 106 h 114"/>
                  <a:gd name="T36" fmla="*/ 23 w 104"/>
                  <a:gd name="T37" fmla="*/ 110 h 114"/>
                  <a:gd name="T38" fmla="*/ 17 w 104"/>
                  <a:gd name="T39" fmla="*/ 114 h 114"/>
                  <a:gd name="T40" fmla="*/ 13 w 104"/>
                  <a:gd name="T41" fmla="*/ 114 h 114"/>
                  <a:gd name="T42" fmla="*/ 9 w 104"/>
                  <a:gd name="T43" fmla="*/ 114 h 114"/>
                  <a:gd name="T44" fmla="*/ 6 w 104"/>
                  <a:gd name="T45" fmla="*/ 112 h 114"/>
                  <a:gd name="T46" fmla="*/ 2 w 104"/>
                  <a:gd name="T47" fmla="*/ 108 h 114"/>
                  <a:gd name="T48" fmla="*/ 0 w 104"/>
                  <a:gd name="T49" fmla="*/ 104 h 114"/>
                  <a:gd name="T50" fmla="*/ 0 w 104"/>
                  <a:gd name="T51" fmla="*/ 101 h 114"/>
                  <a:gd name="T52" fmla="*/ 2 w 104"/>
                  <a:gd name="T53" fmla="*/ 95 h 114"/>
                  <a:gd name="T54" fmla="*/ 6 w 104"/>
                  <a:gd name="T55" fmla="*/ 91 h 114"/>
                  <a:gd name="T56" fmla="*/ 9 w 104"/>
                  <a:gd name="T57" fmla="*/ 87 h 114"/>
                  <a:gd name="T58" fmla="*/ 11 w 104"/>
                  <a:gd name="T59" fmla="*/ 82 h 114"/>
                  <a:gd name="T60" fmla="*/ 15 w 104"/>
                  <a:gd name="T61" fmla="*/ 78 h 114"/>
                  <a:gd name="T62" fmla="*/ 21 w 104"/>
                  <a:gd name="T63" fmla="*/ 70 h 114"/>
                  <a:gd name="T64" fmla="*/ 26 w 104"/>
                  <a:gd name="T65" fmla="*/ 65 h 114"/>
                  <a:gd name="T66" fmla="*/ 30 w 104"/>
                  <a:gd name="T67" fmla="*/ 57 h 114"/>
                  <a:gd name="T68" fmla="*/ 38 w 104"/>
                  <a:gd name="T69" fmla="*/ 49 h 114"/>
                  <a:gd name="T70" fmla="*/ 40 w 104"/>
                  <a:gd name="T71" fmla="*/ 44 h 114"/>
                  <a:gd name="T72" fmla="*/ 44 w 104"/>
                  <a:gd name="T73" fmla="*/ 42 h 114"/>
                  <a:gd name="T74" fmla="*/ 47 w 104"/>
                  <a:gd name="T75" fmla="*/ 36 h 114"/>
                  <a:gd name="T76" fmla="*/ 53 w 104"/>
                  <a:gd name="T77" fmla="*/ 34 h 114"/>
                  <a:gd name="T78" fmla="*/ 57 w 104"/>
                  <a:gd name="T79" fmla="*/ 30 h 114"/>
                  <a:gd name="T80" fmla="*/ 59 w 104"/>
                  <a:gd name="T81" fmla="*/ 26 h 114"/>
                  <a:gd name="T82" fmla="*/ 65 w 104"/>
                  <a:gd name="T83" fmla="*/ 23 h 114"/>
                  <a:gd name="T84" fmla="*/ 66 w 104"/>
                  <a:gd name="T85" fmla="*/ 19 h 114"/>
                  <a:gd name="T86" fmla="*/ 70 w 104"/>
                  <a:gd name="T87" fmla="*/ 15 h 114"/>
                  <a:gd name="T88" fmla="*/ 74 w 104"/>
                  <a:gd name="T89" fmla="*/ 11 h 114"/>
                  <a:gd name="T90" fmla="*/ 78 w 104"/>
                  <a:gd name="T91" fmla="*/ 7 h 114"/>
                  <a:gd name="T92" fmla="*/ 84 w 104"/>
                  <a:gd name="T93" fmla="*/ 4 h 114"/>
                  <a:gd name="T94" fmla="*/ 87 w 104"/>
                  <a:gd name="T95" fmla="*/ 0 h 114"/>
                  <a:gd name="T96" fmla="*/ 91 w 104"/>
                  <a:gd name="T97" fmla="*/ 0 h 114"/>
                  <a:gd name="T98" fmla="*/ 97 w 104"/>
                  <a:gd name="T99" fmla="*/ 2 h 114"/>
                  <a:gd name="T100" fmla="*/ 101 w 104"/>
                  <a:gd name="T101" fmla="*/ 6 h 114"/>
                  <a:gd name="T102" fmla="*/ 103 w 104"/>
                  <a:gd name="T103" fmla="*/ 9 h 114"/>
                  <a:gd name="T104" fmla="*/ 104 w 104"/>
                  <a:gd name="T105" fmla="*/ 13 h 114"/>
                  <a:gd name="T106" fmla="*/ 104 w 104"/>
                  <a:gd name="T107" fmla="*/ 19 h 114"/>
                  <a:gd name="T108" fmla="*/ 101 w 104"/>
                  <a:gd name="T109" fmla="*/ 25 h 114"/>
                  <a:gd name="T110" fmla="*/ 101 w 104"/>
                  <a:gd name="T111" fmla="*/ 2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4">
                    <a:moveTo>
                      <a:pt x="101" y="25"/>
                    </a:moveTo>
                    <a:lnTo>
                      <a:pt x="97" y="28"/>
                    </a:lnTo>
                    <a:lnTo>
                      <a:pt x="93" y="32"/>
                    </a:lnTo>
                    <a:lnTo>
                      <a:pt x="91" y="36"/>
                    </a:lnTo>
                    <a:lnTo>
                      <a:pt x="89" y="42"/>
                    </a:lnTo>
                    <a:lnTo>
                      <a:pt x="85" y="44"/>
                    </a:lnTo>
                    <a:lnTo>
                      <a:pt x="82" y="49"/>
                    </a:lnTo>
                    <a:lnTo>
                      <a:pt x="80" y="53"/>
                    </a:lnTo>
                    <a:lnTo>
                      <a:pt x="76" y="57"/>
                    </a:lnTo>
                    <a:lnTo>
                      <a:pt x="68" y="65"/>
                    </a:lnTo>
                    <a:lnTo>
                      <a:pt x="61" y="70"/>
                    </a:lnTo>
                    <a:lnTo>
                      <a:pt x="55" y="76"/>
                    </a:lnTo>
                    <a:lnTo>
                      <a:pt x="47" y="84"/>
                    </a:lnTo>
                    <a:lnTo>
                      <a:pt x="42" y="89"/>
                    </a:lnTo>
                    <a:lnTo>
                      <a:pt x="34" y="95"/>
                    </a:lnTo>
                    <a:lnTo>
                      <a:pt x="30" y="99"/>
                    </a:lnTo>
                    <a:lnTo>
                      <a:pt x="28" y="103"/>
                    </a:lnTo>
                    <a:lnTo>
                      <a:pt x="25" y="106"/>
                    </a:lnTo>
                    <a:lnTo>
                      <a:pt x="23" y="110"/>
                    </a:lnTo>
                    <a:lnTo>
                      <a:pt x="17" y="114"/>
                    </a:lnTo>
                    <a:lnTo>
                      <a:pt x="13" y="114"/>
                    </a:lnTo>
                    <a:lnTo>
                      <a:pt x="9" y="114"/>
                    </a:lnTo>
                    <a:lnTo>
                      <a:pt x="6" y="112"/>
                    </a:lnTo>
                    <a:lnTo>
                      <a:pt x="2" y="108"/>
                    </a:lnTo>
                    <a:lnTo>
                      <a:pt x="0" y="104"/>
                    </a:lnTo>
                    <a:lnTo>
                      <a:pt x="0" y="101"/>
                    </a:lnTo>
                    <a:lnTo>
                      <a:pt x="2" y="95"/>
                    </a:lnTo>
                    <a:lnTo>
                      <a:pt x="6" y="91"/>
                    </a:lnTo>
                    <a:lnTo>
                      <a:pt x="9" y="87"/>
                    </a:lnTo>
                    <a:lnTo>
                      <a:pt x="11" y="82"/>
                    </a:lnTo>
                    <a:lnTo>
                      <a:pt x="15" y="78"/>
                    </a:lnTo>
                    <a:lnTo>
                      <a:pt x="21" y="70"/>
                    </a:lnTo>
                    <a:lnTo>
                      <a:pt x="26" y="65"/>
                    </a:lnTo>
                    <a:lnTo>
                      <a:pt x="30" y="57"/>
                    </a:lnTo>
                    <a:lnTo>
                      <a:pt x="38" y="49"/>
                    </a:lnTo>
                    <a:lnTo>
                      <a:pt x="40" y="44"/>
                    </a:lnTo>
                    <a:lnTo>
                      <a:pt x="44" y="42"/>
                    </a:lnTo>
                    <a:lnTo>
                      <a:pt x="47" y="36"/>
                    </a:lnTo>
                    <a:lnTo>
                      <a:pt x="53" y="34"/>
                    </a:lnTo>
                    <a:lnTo>
                      <a:pt x="57" y="30"/>
                    </a:lnTo>
                    <a:lnTo>
                      <a:pt x="59" y="26"/>
                    </a:lnTo>
                    <a:lnTo>
                      <a:pt x="65" y="23"/>
                    </a:lnTo>
                    <a:lnTo>
                      <a:pt x="66" y="19"/>
                    </a:lnTo>
                    <a:lnTo>
                      <a:pt x="70" y="15"/>
                    </a:lnTo>
                    <a:lnTo>
                      <a:pt x="74" y="11"/>
                    </a:lnTo>
                    <a:lnTo>
                      <a:pt x="78" y="7"/>
                    </a:lnTo>
                    <a:lnTo>
                      <a:pt x="84" y="4"/>
                    </a:lnTo>
                    <a:lnTo>
                      <a:pt x="87" y="0"/>
                    </a:lnTo>
                    <a:lnTo>
                      <a:pt x="91" y="0"/>
                    </a:lnTo>
                    <a:lnTo>
                      <a:pt x="97" y="2"/>
                    </a:lnTo>
                    <a:lnTo>
                      <a:pt x="101" y="6"/>
                    </a:lnTo>
                    <a:lnTo>
                      <a:pt x="103" y="9"/>
                    </a:lnTo>
                    <a:lnTo>
                      <a:pt x="104" y="13"/>
                    </a:lnTo>
                    <a:lnTo>
                      <a:pt x="104" y="19"/>
                    </a:lnTo>
                    <a:lnTo>
                      <a:pt x="101" y="25"/>
                    </a:lnTo>
                    <a:lnTo>
                      <a:pt x="10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3" name="Freeform 205"/>
              <p:cNvSpPr>
                <a:spLocks/>
              </p:cNvSpPr>
              <p:nvPr/>
            </p:nvSpPr>
            <p:spPr bwMode="auto">
              <a:xfrm>
                <a:off x="3216" y="2309"/>
                <a:ext cx="162" cy="20"/>
              </a:xfrm>
              <a:custGeom>
                <a:avLst/>
                <a:gdLst>
                  <a:gd name="T0" fmla="*/ 7 w 325"/>
                  <a:gd name="T1" fmla="*/ 0 h 40"/>
                  <a:gd name="T2" fmla="*/ 15 w 325"/>
                  <a:gd name="T3" fmla="*/ 0 h 40"/>
                  <a:gd name="T4" fmla="*/ 26 w 325"/>
                  <a:gd name="T5" fmla="*/ 0 h 40"/>
                  <a:gd name="T6" fmla="*/ 40 w 325"/>
                  <a:gd name="T7" fmla="*/ 0 h 40"/>
                  <a:gd name="T8" fmla="*/ 57 w 325"/>
                  <a:gd name="T9" fmla="*/ 0 h 40"/>
                  <a:gd name="T10" fmla="*/ 74 w 325"/>
                  <a:gd name="T11" fmla="*/ 0 h 40"/>
                  <a:gd name="T12" fmla="*/ 95 w 325"/>
                  <a:gd name="T13" fmla="*/ 0 h 40"/>
                  <a:gd name="T14" fmla="*/ 116 w 325"/>
                  <a:gd name="T15" fmla="*/ 0 h 40"/>
                  <a:gd name="T16" fmla="*/ 138 w 325"/>
                  <a:gd name="T17" fmla="*/ 0 h 40"/>
                  <a:gd name="T18" fmla="*/ 159 w 325"/>
                  <a:gd name="T19" fmla="*/ 0 h 40"/>
                  <a:gd name="T20" fmla="*/ 182 w 325"/>
                  <a:gd name="T21" fmla="*/ 0 h 40"/>
                  <a:gd name="T22" fmla="*/ 207 w 325"/>
                  <a:gd name="T23" fmla="*/ 0 h 40"/>
                  <a:gd name="T24" fmla="*/ 230 w 325"/>
                  <a:gd name="T25" fmla="*/ 0 h 40"/>
                  <a:gd name="T26" fmla="*/ 251 w 325"/>
                  <a:gd name="T27" fmla="*/ 0 h 40"/>
                  <a:gd name="T28" fmla="*/ 272 w 325"/>
                  <a:gd name="T29" fmla="*/ 0 h 40"/>
                  <a:gd name="T30" fmla="*/ 289 w 325"/>
                  <a:gd name="T31" fmla="*/ 0 h 40"/>
                  <a:gd name="T32" fmla="*/ 306 w 325"/>
                  <a:gd name="T33" fmla="*/ 2 h 40"/>
                  <a:gd name="T34" fmla="*/ 310 w 325"/>
                  <a:gd name="T35" fmla="*/ 2 h 40"/>
                  <a:gd name="T36" fmla="*/ 314 w 325"/>
                  <a:gd name="T37" fmla="*/ 3 h 40"/>
                  <a:gd name="T38" fmla="*/ 315 w 325"/>
                  <a:gd name="T39" fmla="*/ 3 h 40"/>
                  <a:gd name="T40" fmla="*/ 319 w 325"/>
                  <a:gd name="T41" fmla="*/ 7 h 40"/>
                  <a:gd name="T42" fmla="*/ 323 w 325"/>
                  <a:gd name="T43" fmla="*/ 13 h 40"/>
                  <a:gd name="T44" fmla="*/ 325 w 325"/>
                  <a:gd name="T45" fmla="*/ 21 h 40"/>
                  <a:gd name="T46" fmla="*/ 323 w 325"/>
                  <a:gd name="T47" fmla="*/ 26 h 40"/>
                  <a:gd name="T48" fmla="*/ 319 w 325"/>
                  <a:gd name="T49" fmla="*/ 32 h 40"/>
                  <a:gd name="T50" fmla="*/ 315 w 325"/>
                  <a:gd name="T51" fmla="*/ 36 h 40"/>
                  <a:gd name="T52" fmla="*/ 314 w 325"/>
                  <a:gd name="T53" fmla="*/ 38 h 40"/>
                  <a:gd name="T54" fmla="*/ 310 w 325"/>
                  <a:gd name="T55" fmla="*/ 40 h 40"/>
                  <a:gd name="T56" fmla="*/ 306 w 325"/>
                  <a:gd name="T57" fmla="*/ 40 h 40"/>
                  <a:gd name="T58" fmla="*/ 289 w 325"/>
                  <a:gd name="T59" fmla="*/ 40 h 40"/>
                  <a:gd name="T60" fmla="*/ 272 w 325"/>
                  <a:gd name="T61" fmla="*/ 40 h 40"/>
                  <a:gd name="T62" fmla="*/ 251 w 325"/>
                  <a:gd name="T63" fmla="*/ 38 h 40"/>
                  <a:gd name="T64" fmla="*/ 232 w 325"/>
                  <a:gd name="T65" fmla="*/ 38 h 40"/>
                  <a:gd name="T66" fmla="*/ 209 w 325"/>
                  <a:gd name="T67" fmla="*/ 36 h 40"/>
                  <a:gd name="T68" fmla="*/ 184 w 325"/>
                  <a:gd name="T69" fmla="*/ 36 h 40"/>
                  <a:gd name="T70" fmla="*/ 163 w 325"/>
                  <a:gd name="T71" fmla="*/ 34 h 40"/>
                  <a:gd name="T72" fmla="*/ 140 w 325"/>
                  <a:gd name="T73" fmla="*/ 34 h 40"/>
                  <a:gd name="T74" fmla="*/ 118 w 325"/>
                  <a:gd name="T75" fmla="*/ 32 h 40"/>
                  <a:gd name="T76" fmla="*/ 99 w 325"/>
                  <a:gd name="T77" fmla="*/ 32 h 40"/>
                  <a:gd name="T78" fmla="*/ 78 w 325"/>
                  <a:gd name="T79" fmla="*/ 30 h 40"/>
                  <a:gd name="T80" fmla="*/ 60 w 325"/>
                  <a:gd name="T81" fmla="*/ 30 h 40"/>
                  <a:gd name="T82" fmla="*/ 45 w 325"/>
                  <a:gd name="T83" fmla="*/ 28 h 40"/>
                  <a:gd name="T84" fmla="*/ 32 w 325"/>
                  <a:gd name="T85" fmla="*/ 28 h 40"/>
                  <a:gd name="T86" fmla="*/ 21 w 325"/>
                  <a:gd name="T87" fmla="*/ 28 h 40"/>
                  <a:gd name="T88" fmla="*/ 13 w 325"/>
                  <a:gd name="T89" fmla="*/ 28 h 40"/>
                  <a:gd name="T90" fmla="*/ 9 w 325"/>
                  <a:gd name="T91" fmla="*/ 26 h 40"/>
                  <a:gd name="T92" fmla="*/ 5 w 325"/>
                  <a:gd name="T93" fmla="*/ 22 h 40"/>
                  <a:gd name="T94" fmla="*/ 3 w 325"/>
                  <a:gd name="T95" fmla="*/ 19 h 40"/>
                  <a:gd name="T96" fmla="*/ 1 w 325"/>
                  <a:gd name="T97" fmla="*/ 15 h 40"/>
                  <a:gd name="T98" fmla="*/ 0 w 325"/>
                  <a:gd name="T99" fmla="*/ 7 h 40"/>
                  <a:gd name="T100" fmla="*/ 1 w 325"/>
                  <a:gd name="T101" fmla="*/ 3 h 40"/>
                  <a:gd name="T102" fmla="*/ 3 w 325"/>
                  <a:gd name="T103" fmla="*/ 0 h 40"/>
                  <a:gd name="T104" fmla="*/ 7 w 325"/>
                  <a:gd name="T105" fmla="*/ 0 h 40"/>
                  <a:gd name="T106" fmla="*/ 7 w 325"/>
                  <a:gd name="T10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5" h="40">
                    <a:moveTo>
                      <a:pt x="7" y="0"/>
                    </a:moveTo>
                    <a:lnTo>
                      <a:pt x="15" y="0"/>
                    </a:lnTo>
                    <a:lnTo>
                      <a:pt x="26" y="0"/>
                    </a:lnTo>
                    <a:lnTo>
                      <a:pt x="40" y="0"/>
                    </a:lnTo>
                    <a:lnTo>
                      <a:pt x="57" y="0"/>
                    </a:lnTo>
                    <a:lnTo>
                      <a:pt x="74" y="0"/>
                    </a:lnTo>
                    <a:lnTo>
                      <a:pt x="95" y="0"/>
                    </a:lnTo>
                    <a:lnTo>
                      <a:pt x="116" y="0"/>
                    </a:lnTo>
                    <a:lnTo>
                      <a:pt x="138" y="0"/>
                    </a:lnTo>
                    <a:lnTo>
                      <a:pt x="159" y="0"/>
                    </a:lnTo>
                    <a:lnTo>
                      <a:pt x="182" y="0"/>
                    </a:lnTo>
                    <a:lnTo>
                      <a:pt x="207" y="0"/>
                    </a:lnTo>
                    <a:lnTo>
                      <a:pt x="230" y="0"/>
                    </a:lnTo>
                    <a:lnTo>
                      <a:pt x="251" y="0"/>
                    </a:lnTo>
                    <a:lnTo>
                      <a:pt x="272" y="0"/>
                    </a:lnTo>
                    <a:lnTo>
                      <a:pt x="289" y="0"/>
                    </a:lnTo>
                    <a:lnTo>
                      <a:pt x="306" y="2"/>
                    </a:lnTo>
                    <a:lnTo>
                      <a:pt x="310" y="2"/>
                    </a:lnTo>
                    <a:lnTo>
                      <a:pt x="314" y="3"/>
                    </a:lnTo>
                    <a:lnTo>
                      <a:pt x="315" y="3"/>
                    </a:lnTo>
                    <a:lnTo>
                      <a:pt x="319" y="7"/>
                    </a:lnTo>
                    <a:lnTo>
                      <a:pt x="323" y="13"/>
                    </a:lnTo>
                    <a:lnTo>
                      <a:pt x="325" y="21"/>
                    </a:lnTo>
                    <a:lnTo>
                      <a:pt x="323" y="26"/>
                    </a:lnTo>
                    <a:lnTo>
                      <a:pt x="319" y="32"/>
                    </a:lnTo>
                    <a:lnTo>
                      <a:pt x="315" y="36"/>
                    </a:lnTo>
                    <a:lnTo>
                      <a:pt x="314" y="38"/>
                    </a:lnTo>
                    <a:lnTo>
                      <a:pt x="310" y="40"/>
                    </a:lnTo>
                    <a:lnTo>
                      <a:pt x="306" y="40"/>
                    </a:lnTo>
                    <a:lnTo>
                      <a:pt x="289" y="40"/>
                    </a:lnTo>
                    <a:lnTo>
                      <a:pt x="272" y="40"/>
                    </a:lnTo>
                    <a:lnTo>
                      <a:pt x="251" y="38"/>
                    </a:lnTo>
                    <a:lnTo>
                      <a:pt x="232" y="38"/>
                    </a:lnTo>
                    <a:lnTo>
                      <a:pt x="209" y="36"/>
                    </a:lnTo>
                    <a:lnTo>
                      <a:pt x="184" y="36"/>
                    </a:lnTo>
                    <a:lnTo>
                      <a:pt x="163" y="34"/>
                    </a:lnTo>
                    <a:lnTo>
                      <a:pt x="140" y="34"/>
                    </a:lnTo>
                    <a:lnTo>
                      <a:pt x="118" y="32"/>
                    </a:lnTo>
                    <a:lnTo>
                      <a:pt x="99" y="32"/>
                    </a:lnTo>
                    <a:lnTo>
                      <a:pt x="78" y="30"/>
                    </a:lnTo>
                    <a:lnTo>
                      <a:pt x="60" y="30"/>
                    </a:lnTo>
                    <a:lnTo>
                      <a:pt x="45" y="28"/>
                    </a:lnTo>
                    <a:lnTo>
                      <a:pt x="32" y="28"/>
                    </a:lnTo>
                    <a:lnTo>
                      <a:pt x="21" y="28"/>
                    </a:lnTo>
                    <a:lnTo>
                      <a:pt x="13" y="28"/>
                    </a:lnTo>
                    <a:lnTo>
                      <a:pt x="9" y="26"/>
                    </a:lnTo>
                    <a:lnTo>
                      <a:pt x="5" y="22"/>
                    </a:lnTo>
                    <a:lnTo>
                      <a:pt x="3" y="19"/>
                    </a:lnTo>
                    <a:lnTo>
                      <a:pt x="1" y="15"/>
                    </a:lnTo>
                    <a:lnTo>
                      <a:pt x="0" y="7"/>
                    </a:lnTo>
                    <a:lnTo>
                      <a:pt x="1" y="3"/>
                    </a:lnTo>
                    <a:lnTo>
                      <a:pt x="3" y="0"/>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4" name="Freeform 206"/>
              <p:cNvSpPr>
                <a:spLocks/>
              </p:cNvSpPr>
              <p:nvPr/>
            </p:nvSpPr>
            <p:spPr bwMode="auto">
              <a:xfrm>
                <a:off x="3268" y="2119"/>
                <a:ext cx="40" cy="31"/>
              </a:xfrm>
              <a:custGeom>
                <a:avLst/>
                <a:gdLst>
                  <a:gd name="T0" fmla="*/ 17 w 80"/>
                  <a:gd name="T1" fmla="*/ 21 h 63"/>
                  <a:gd name="T2" fmla="*/ 17 w 80"/>
                  <a:gd name="T3" fmla="*/ 29 h 63"/>
                  <a:gd name="T4" fmla="*/ 19 w 80"/>
                  <a:gd name="T5" fmla="*/ 38 h 63"/>
                  <a:gd name="T6" fmla="*/ 27 w 80"/>
                  <a:gd name="T7" fmla="*/ 42 h 63"/>
                  <a:gd name="T8" fmla="*/ 33 w 80"/>
                  <a:gd name="T9" fmla="*/ 44 h 63"/>
                  <a:gd name="T10" fmla="*/ 42 w 80"/>
                  <a:gd name="T11" fmla="*/ 42 h 63"/>
                  <a:gd name="T12" fmla="*/ 48 w 80"/>
                  <a:gd name="T13" fmla="*/ 38 h 63"/>
                  <a:gd name="T14" fmla="*/ 48 w 80"/>
                  <a:gd name="T15" fmla="*/ 31 h 63"/>
                  <a:gd name="T16" fmla="*/ 44 w 80"/>
                  <a:gd name="T17" fmla="*/ 23 h 63"/>
                  <a:gd name="T18" fmla="*/ 38 w 80"/>
                  <a:gd name="T19" fmla="*/ 10 h 63"/>
                  <a:gd name="T20" fmla="*/ 44 w 80"/>
                  <a:gd name="T21" fmla="*/ 2 h 63"/>
                  <a:gd name="T22" fmla="*/ 52 w 80"/>
                  <a:gd name="T23" fmla="*/ 0 h 63"/>
                  <a:gd name="T24" fmla="*/ 59 w 80"/>
                  <a:gd name="T25" fmla="*/ 0 h 63"/>
                  <a:gd name="T26" fmla="*/ 67 w 80"/>
                  <a:gd name="T27" fmla="*/ 2 h 63"/>
                  <a:gd name="T28" fmla="*/ 74 w 80"/>
                  <a:gd name="T29" fmla="*/ 6 h 63"/>
                  <a:gd name="T30" fmla="*/ 78 w 80"/>
                  <a:gd name="T31" fmla="*/ 14 h 63"/>
                  <a:gd name="T32" fmla="*/ 78 w 80"/>
                  <a:gd name="T33" fmla="*/ 21 h 63"/>
                  <a:gd name="T34" fmla="*/ 76 w 80"/>
                  <a:gd name="T35" fmla="*/ 31 h 63"/>
                  <a:gd name="T36" fmla="*/ 73 w 80"/>
                  <a:gd name="T37" fmla="*/ 42 h 63"/>
                  <a:gd name="T38" fmla="*/ 61 w 80"/>
                  <a:gd name="T39" fmla="*/ 55 h 63"/>
                  <a:gd name="T40" fmla="*/ 50 w 80"/>
                  <a:gd name="T41" fmla="*/ 61 h 63"/>
                  <a:gd name="T42" fmla="*/ 42 w 80"/>
                  <a:gd name="T43" fmla="*/ 63 h 63"/>
                  <a:gd name="T44" fmla="*/ 33 w 80"/>
                  <a:gd name="T45" fmla="*/ 63 h 63"/>
                  <a:gd name="T46" fmla="*/ 25 w 80"/>
                  <a:gd name="T47" fmla="*/ 61 h 63"/>
                  <a:gd name="T48" fmla="*/ 15 w 80"/>
                  <a:gd name="T49" fmla="*/ 55 h 63"/>
                  <a:gd name="T50" fmla="*/ 6 w 80"/>
                  <a:gd name="T51" fmla="*/ 42 h 63"/>
                  <a:gd name="T52" fmla="*/ 0 w 80"/>
                  <a:gd name="T53" fmla="*/ 25 h 63"/>
                  <a:gd name="T54" fmla="*/ 0 w 80"/>
                  <a:gd name="T55" fmla="*/ 10 h 63"/>
                  <a:gd name="T56" fmla="*/ 6 w 80"/>
                  <a:gd name="T57" fmla="*/ 2 h 63"/>
                  <a:gd name="T58" fmla="*/ 12 w 80"/>
                  <a:gd name="T59" fmla="*/ 2 h 63"/>
                  <a:gd name="T60" fmla="*/ 15 w 80"/>
                  <a:gd name="T61" fmla="*/ 12 h 63"/>
                  <a:gd name="T62" fmla="*/ 19 w 80"/>
                  <a:gd name="T6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63">
                    <a:moveTo>
                      <a:pt x="19" y="17"/>
                    </a:moveTo>
                    <a:lnTo>
                      <a:pt x="17" y="21"/>
                    </a:lnTo>
                    <a:lnTo>
                      <a:pt x="17" y="25"/>
                    </a:lnTo>
                    <a:lnTo>
                      <a:pt x="17" y="29"/>
                    </a:lnTo>
                    <a:lnTo>
                      <a:pt x="19" y="35"/>
                    </a:lnTo>
                    <a:lnTo>
                      <a:pt x="19" y="38"/>
                    </a:lnTo>
                    <a:lnTo>
                      <a:pt x="23" y="42"/>
                    </a:lnTo>
                    <a:lnTo>
                      <a:pt x="27" y="42"/>
                    </a:lnTo>
                    <a:lnTo>
                      <a:pt x="29" y="44"/>
                    </a:lnTo>
                    <a:lnTo>
                      <a:pt x="33" y="44"/>
                    </a:lnTo>
                    <a:lnTo>
                      <a:pt x="38" y="44"/>
                    </a:lnTo>
                    <a:lnTo>
                      <a:pt x="42" y="42"/>
                    </a:lnTo>
                    <a:lnTo>
                      <a:pt x="46" y="40"/>
                    </a:lnTo>
                    <a:lnTo>
                      <a:pt x="48" y="38"/>
                    </a:lnTo>
                    <a:lnTo>
                      <a:pt x="48" y="35"/>
                    </a:lnTo>
                    <a:lnTo>
                      <a:pt x="48" y="31"/>
                    </a:lnTo>
                    <a:lnTo>
                      <a:pt x="46" y="27"/>
                    </a:lnTo>
                    <a:lnTo>
                      <a:pt x="44" y="23"/>
                    </a:lnTo>
                    <a:lnTo>
                      <a:pt x="42" y="17"/>
                    </a:lnTo>
                    <a:lnTo>
                      <a:pt x="38" y="10"/>
                    </a:lnTo>
                    <a:lnTo>
                      <a:pt x="42" y="6"/>
                    </a:lnTo>
                    <a:lnTo>
                      <a:pt x="44" y="2"/>
                    </a:lnTo>
                    <a:lnTo>
                      <a:pt x="48" y="0"/>
                    </a:lnTo>
                    <a:lnTo>
                      <a:pt x="52" y="0"/>
                    </a:lnTo>
                    <a:lnTo>
                      <a:pt x="55" y="0"/>
                    </a:lnTo>
                    <a:lnTo>
                      <a:pt x="59" y="0"/>
                    </a:lnTo>
                    <a:lnTo>
                      <a:pt x="63" y="0"/>
                    </a:lnTo>
                    <a:lnTo>
                      <a:pt x="67" y="2"/>
                    </a:lnTo>
                    <a:lnTo>
                      <a:pt x="71" y="4"/>
                    </a:lnTo>
                    <a:lnTo>
                      <a:pt x="74" y="6"/>
                    </a:lnTo>
                    <a:lnTo>
                      <a:pt x="76" y="10"/>
                    </a:lnTo>
                    <a:lnTo>
                      <a:pt x="78" y="14"/>
                    </a:lnTo>
                    <a:lnTo>
                      <a:pt x="80" y="17"/>
                    </a:lnTo>
                    <a:lnTo>
                      <a:pt x="78" y="21"/>
                    </a:lnTo>
                    <a:lnTo>
                      <a:pt x="78" y="27"/>
                    </a:lnTo>
                    <a:lnTo>
                      <a:pt x="76" y="31"/>
                    </a:lnTo>
                    <a:lnTo>
                      <a:pt x="76" y="35"/>
                    </a:lnTo>
                    <a:lnTo>
                      <a:pt x="73" y="42"/>
                    </a:lnTo>
                    <a:lnTo>
                      <a:pt x="67" y="50"/>
                    </a:lnTo>
                    <a:lnTo>
                      <a:pt x="61" y="55"/>
                    </a:lnTo>
                    <a:lnTo>
                      <a:pt x="53" y="59"/>
                    </a:lnTo>
                    <a:lnTo>
                      <a:pt x="50" y="61"/>
                    </a:lnTo>
                    <a:lnTo>
                      <a:pt x="46" y="63"/>
                    </a:lnTo>
                    <a:lnTo>
                      <a:pt x="42" y="63"/>
                    </a:lnTo>
                    <a:lnTo>
                      <a:pt x="38" y="63"/>
                    </a:lnTo>
                    <a:lnTo>
                      <a:pt x="33" y="63"/>
                    </a:lnTo>
                    <a:lnTo>
                      <a:pt x="29" y="63"/>
                    </a:lnTo>
                    <a:lnTo>
                      <a:pt x="25" y="61"/>
                    </a:lnTo>
                    <a:lnTo>
                      <a:pt x="23" y="59"/>
                    </a:lnTo>
                    <a:lnTo>
                      <a:pt x="15" y="55"/>
                    </a:lnTo>
                    <a:lnTo>
                      <a:pt x="12" y="50"/>
                    </a:lnTo>
                    <a:lnTo>
                      <a:pt x="6" y="42"/>
                    </a:lnTo>
                    <a:lnTo>
                      <a:pt x="4" y="35"/>
                    </a:lnTo>
                    <a:lnTo>
                      <a:pt x="0" y="25"/>
                    </a:lnTo>
                    <a:lnTo>
                      <a:pt x="0" y="17"/>
                    </a:lnTo>
                    <a:lnTo>
                      <a:pt x="0" y="10"/>
                    </a:lnTo>
                    <a:lnTo>
                      <a:pt x="4" y="6"/>
                    </a:lnTo>
                    <a:lnTo>
                      <a:pt x="6" y="2"/>
                    </a:lnTo>
                    <a:lnTo>
                      <a:pt x="8" y="2"/>
                    </a:lnTo>
                    <a:lnTo>
                      <a:pt x="12" y="2"/>
                    </a:lnTo>
                    <a:lnTo>
                      <a:pt x="15" y="6"/>
                    </a:lnTo>
                    <a:lnTo>
                      <a:pt x="15" y="12"/>
                    </a:lnTo>
                    <a:lnTo>
                      <a:pt x="19" y="17"/>
                    </a:lnTo>
                    <a:lnTo>
                      <a:pt x="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5" name="Freeform 207"/>
              <p:cNvSpPr>
                <a:spLocks/>
              </p:cNvSpPr>
              <p:nvPr/>
            </p:nvSpPr>
            <p:spPr bwMode="auto">
              <a:xfrm>
                <a:off x="2884" y="1738"/>
                <a:ext cx="62" cy="69"/>
              </a:xfrm>
              <a:custGeom>
                <a:avLst/>
                <a:gdLst>
                  <a:gd name="T0" fmla="*/ 0 w 123"/>
                  <a:gd name="T1" fmla="*/ 20 h 136"/>
                  <a:gd name="T2" fmla="*/ 2 w 123"/>
                  <a:gd name="T3" fmla="*/ 20 h 136"/>
                  <a:gd name="T4" fmla="*/ 3 w 123"/>
                  <a:gd name="T5" fmla="*/ 22 h 136"/>
                  <a:gd name="T6" fmla="*/ 9 w 123"/>
                  <a:gd name="T7" fmla="*/ 24 h 136"/>
                  <a:gd name="T8" fmla="*/ 15 w 123"/>
                  <a:gd name="T9" fmla="*/ 24 h 136"/>
                  <a:gd name="T10" fmla="*/ 21 w 123"/>
                  <a:gd name="T11" fmla="*/ 28 h 136"/>
                  <a:gd name="T12" fmla="*/ 26 w 123"/>
                  <a:gd name="T13" fmla="*/ 30 h 136"/>
                  <a:gd name="T14" fmla="*/ 32 w 123"/>
                  <a:gd name="T15" fmla="*/ 34 h 136"/>
                  <a:gd name="T16" fmla="*/ 38 w 123"/>
                  <a:gd name="T17" fmla="*/ 36 h 136"/>
                  <a:gd name="T18" fmla="*/ 43 w 123"/>
                  <a:gd name="T19" fmla="*/ 39 h 136"/>
                  <a:gd name="T20" fmla="*/ 49 w 123"/>
                  <a:gd name="T21" fmla="*/ 43 h 136"/>
                  <a:gd name="T22" fmla="*/ 55 w 123"/>
                  <a:gd name="T23" fmla="*/ 49 h 136"/>
                  <a:gd name="T24" fmla="*/ 57 w 123"/>
                  <a:gd name="T25" fmla="*/ 53 h 136"/>
                  <a:gd name="T26" fmla="*/ 59 w 123"/>
                  <a:gd name="T27" fmla="*/ 57 h 136"/>
                  <a:gd name="T28" fmla="*/ 60 w 123"/>
                  <a:gd name="T29" fmla="*/ 62 h 136"/>
                  <a:gd name="T30" fmla="*/ 60 w 123"/>
                  <a:gd name="T31" fmla="*/ 70 h 136"/>
                  <a:gd name="T32" fmla="*/ 59 w 123"/>
                  <a:gd name="T33" fmla="*/ 76 h 136"/>
                  <a:gd name="T34" fmla="*/ 55 w 123"/>
                  <a:gd name="T35" fmla="*/ 79 h 136"/>
                  <a:gd name="T36" fmla="*/ 55 w 123"/>
                  <a:gd name="T37" fmla="*/ 85 h 136"/>
                  <a:gd name="T38" fmla="*/ 53 w 123"/>
                  <a:gd name="T39" fmla="*/ 89 h 136"/>
                  <a:gd name="T40" fmla="*/ 51 w 123"/>
                  <a:gd name="T41" fmla="*/ 97 h 136"/>
                  <a:gd name="T42" fmla="*/ 51 w 123"/>
                  <a:gd name="T43" fmla="*/ 102 h 136"/>
                  <a:gd name="T44" fmla="*/ 49 w 123"/>
                  <a:gd name="T45" fmla="*/ 106 h 136"/>
                  <a:gd name="T46" fmla="*/ 49 w 123"/>
                  <a:gd name="T47" fmla="*/ 108 h 136"/>
                  <a:gd name="T48" fmla="*/ 49 w 123"/>
                  <a:gd name="T49" fmla="*/ 110 h 136"/>
                  <a:gd name="T50" fmla="*/ 49 w 123"/>
                  <a:gd name="T51" fmla="*/ 112 h 136"/>
                  <a:gd name="T52" fmla="*/ 49 w 123"/>
                  <a:gd name="T53" fmla="*/ 110 h 136"/>
                  <a:gd name="T54" fmla="*/ 55 w 123"/>
                  <a:gd name="T55" fmla="*/ 106 h 136"/>
                  <a:gd name="T56" fmla="*/ 59 w 123"/>
                  <a:gd name="T57" fmla="*/ 102 h 136"/>
                  <a:gd name="T58" fmla="*/ 66 w 123"/>
                  <a:gd name="T59" fmla="*/ 98 h 136"/>
                  <a:gd name="T60" fmla="*/ 74 w 123"/>
                  <a:gd name="T61" fmla="*/ 95 h 136"/>
                  <a:gd name="T62" fmla="*/ 81 w 123"/>
                  <a:gd name="T63" fmla="*/ 93 h 136"/>
                  <a:gd name="T64" fmla="*/ 87 w 123"/>
                  <a:gd name="T65" fmla="*/ 93 h 136"/>
                  <a:gd name="T66" fmla="*/ 95 w 123"/>
                  <a:gd name="T67" fmla="*/ 97 h 136"/>
                  <a:gd name="T68" fmla="*/ 99 w 123"/>
                  <a:gd name="T69" fmla="*/ 100 h 136"/>
                  <a:gd name="T70" fmla="*/ 100 w 123"/>
                  <a:gd name="T71" fmla="*/ 108 h 136"/>
                  <a:gd name="T72" fmla="*/ 100 w 123"/>
                  <a:gd name="T73" fmla="*/ 114 h 136"/>
                  <a:gd name="T74" fmla="*/ 102 w 123"/>
                  <a:gd name="T75" fmla="*/ 121 h 136"/>
                  <a:gd name="T76" fmla="*/ 100 w 123"/>
                  <a:gd name="T77" fmla="*/ 127 h 136"/>
                  <a:gd name="T78" fmla="*/ 100 w 123"/>
                  <a:gd name="T79" fmla="*/ 133 h 136"/>
                  <a:gd name="T80" fmla="*/ 100 w 123"/>
                  <a:gd name="T81" fmla="*/ 135 h 136"/>
                  <a:gd name="T82" fmla="*/ 100 w 123"/>
                  <a:gd name="T83" fmla="*/ 136 h 136"/>
                  <a:gd name="T84" fmla="*/ 123 w 123"/>
                  <a:gd name="T85" fmla="*/ 83 h 136"/>
                  <a:gd name="T86" fmla="*/ 104 w 123"/>
                  <a:gd name="T87" fmla="*/ 13 h 136"/>
                  <a:gd name="T88" fmla="*/ 55 w 123"/>
                  <a:gd name="T89" fmla="*/ 0 h 136"/>
                  <a:gd name="T90" fmla="*/ 0 w 123"/>
                  <a:gd name="T91" fmla="*/ 20 h 136"/>
                  <a:gd name="T92" fmla="*/ 0 w 123"/>
                  <a:gd name="T93"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 h="136">
                    <a:moveTo>
                      <a:pt x="0" y="20"/>
                    </a:moveTo>
                    <a:lnTo>
                      <a:pt x="2" y="20"/>
                    </a:lnTo>
                    <a:lnTo>
                      <a:pt x="3" y="22"/>
                    </a:lnTo>
                    <a:lnTo>
                      <a:pt x="9" y="24"/>
                    </a:lnTo>
                    <a:lnTo>
                      <a:pt x="15" y="24"/>
                    </a:lnTo>
                    <a:lnTo>
                      <a:pt x="21" y="28"/>
                    </a:lnTo>
                    <a:lnTo>
                      <a:pt x="26" y="30"/>
                    </a:lnTo>
                    <a:lnTo>
                      <a:pt x="32" y="34"/>
                    </a:lnTo>
                    <a:lnTo>
                      <a:pt x="38" y="36"/>
                    </a:lnTo>
                    <a:lnTo>
                      <a:pt x="43" y="39"/>
                    </a:lnTo>
                    <a:lnTo>
                      <a:pt x="49" y="43"/>
                    </a:lnTo>
                    <a:lnTo>
                      <a:pt x="55" y="49"/>
                    </a:lnTo>
                    <a:lnTo>
                      <a:pt x="57" y="53"/>
                    </a:lnTo>
                    <a:lnTo>
                      <a:pt x="59" y="57"/>
                    </a:lnTo>
                    <a:lnTo>
                      <a:pt x="60" y="62"/>
                    </a:lnTo>
                    <a:lnTo>
                      <a:pt x="60" y="70"/>
                    </a:lnTo>
                    <a:lnTo>
                      <a:pt x="59" y="76"/>
                    </a:lnTo>
                    <a:lnTo>
                      <a:pt x="55" y="79"/>
                    </a:lnTo>
                    <a:lnTo>
                      <a:pt x="55" y="85"/>
                    </a:lnTo>
                    <a:lnTo>
                      <a:pt x="53" y="89"/>
                    </a:lnTo>
                    <a:lnTo>
                      <a:pt x="51" y="97"/>
                    </a:lnTo>
                    <a:lnTo>
                      <a:pt x="51" y="102"/>
                    </a:lnTo>
                    <a:lnTo>
                      <a:pt x="49" y="106"/>
                    </a:lnTo>
                    <a:lnTo>
                      <a:pt x="49" y="108"/>
                    </a:lnTo>
                    <a:lnTo>
                      <a:pt x="49" y="110"/>
                    </a:lnTo>
                    <a:lnTo>
                      <a:pt x="49" y="112"/>
                    </a:lnTo>
                    <a:lnTo>
                      <a:pt x="49" y="110"/>
                    </a:lnTo>
                    <a:lnTo>
                      <a:pt x="55" y="106"/>
                    </a:lnTo>
                    <a:lnTo>
                      <a:pt x="59" y="102"/>
                    </a:lnTo>
                    <a:lnTo>
                      <a:pt x="66" y="98"/>
                    </a:lnTo>
                    <a:lnTo>
                      <a:pt x="74" y="95"/>
                    </a:lnTo>
                    <a:lnTo>
                      <a:pt x="81" y="93"/>
                    </a:lnTo>
                    <a:lnTo>
                      <a:pt x="87" y="93"/>
                    </a:lnTo>
                    <a:lnTo>
                      <a:pt x="95" y="97"/>
                    </a:lnTo>
                    <a:lnTo>
                      <a:pt x="99" y="100"/>
                    </a:lnTo>
                    <a:lnTo>
                      <a:pt x="100" y="108"/>
                    </a:lnTo>
                    <a:lnTo>
                      <a:pt x="100" y="114"/>
                    </a:lnTo>
                    <a:lnTo>
                      <a:pt x="102" y="121"/>
                    </a:lnTo>
                    <a:lnTo>
                      <a:pt x="100" y="127"/>
                    </a:lnTo>
                    <a:lnTo>
                      <a:pt x="100" y="133"/>
                    </a:lnTo>
                    <a:lnTo>
                      <a:pt x="100" y="135"/>
                    </a:lnTo>
                    <a:lnTo>
                      <a:pt x="100" y="136"/>
                    </a:lnTo>
                    <a:lnTo>
                      <a:pt x="123" y="83"/>
                    </a:lnTo>
                    <a:lnTo>
                      <a:pt x="104" y="13"/>
                    </a:lnTo>
                    <a:lnTo>
                      <a:pt x="55" y="0"/>
                    </a:lnTo>
                    <a:lnTo>
                      <a:pt x="0"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6" name="Freeform 208"/>
              <p:cNvSpPr>
                <a:spLocks/>
              </p:cNvSpPr>
              <p:nvPr/>
            </p:nvSpPr>
            <p:spPr bwMode="auto">
              <a:xfrm>
                <a:off x="2909" y="1860"/>
                <a:ext cx="51" cy="19"/>
              </a:xfrm>
              <a:custGeom>
                <a:avLst/>
                <a:gdLst>
                  <a:gd name="T0" fmla="*/ 0 w 101"/>
                  <a:gd name="T1" fmla="*/ 27 h 38"/>
                  <a:gd name="T2" fmla="*/ 4 w 101"/>
                  <a:gd name="T3" fmla="*/ 21 h 38"/>
                  <a:gd name="T4" fmla="*/ 6 w 101"/>
                  <a:gd name="T5" fmla="*/ 17 h 38"/>
                  <a:gd name="T6" fmla="*/ 9 w 101"/>
                  <a:gd name="T7" fmla="*/ 13 h 38"/>
                  <a:gd name="T8" fmla="*/ 13 w 101"/>
                  <a:gd name="T9" fmla="*/ 8 h 38"/>
                  <a:gd name="T10" fmla="*/ 19 w 101"/>
                  <a:gd name="T11" fmla="*/ 6 h 38"/>
                  <a:gd name="T12" fmla="*/ 25 w 101"/>
                  <a:gd name="T13" fmla="*/ 6 h 38"/>
                  <a:gd name="T14" fmla="*/ 29 w 101"/>
                  <a:gd name="T15" fmla="*/ 4 h 38"/>
                  <a:gd name="T16" fmla="*/ 36 w 101"/>
                  <a:gd name="T17" fmla="*/ 4 h 38"/>
                  <a:gd name="T18" fmla="*/ 42 w 101"/>
                  <a:gd name="T19" fmla="*/ 2 h 38"/>
                  <a:gd name="T20" fmla="*/ 48 w 101"/>
                  <a:gd name="T21" fmla="*/ 2 h 38"/>
                  <a:gd name="T22" fmla="*/ 55 w 101"/>
                  <a:gd name="T23" fmla="*/ 2 h 38"/>
                  <a:gd name="T24" fmla="*/ 61 w 101"/>
                  <a:gd name="T25" fmla="*/ 2 h 38"/>
                  <a:gd name="T26" fmla="*/ 68 w 101"/>
                  <a:gd name="T27" fmla="*/ 2 h 38"/>
                  <a:gd name="T28" fmla="*/ 76 w 101"/>
                  <a:gd name="T29" fmla="*/ 2 h 38"/>
                  <a:gd name="T30" fmla="*/ 84 w 101"/>
                  <a:gd name="T31" fmla="*/ 2 h 38"/>
                  <a:gd name="T32" fmla="*/ 91 w 101"/>
                  <a:gd name="T33" fmla="*/ 2 h 38"/>
                  <a:gd name="T34" fmla="*/ 95 w 101"/>
                  <a:gd name="T35" fmla="*/ 0 h 38"/>
                  <a:gd name="T36" fmla="*/ 97 w 101"/>
                  <a:gd name="T37" fmla="*/ 2 h 38"/>
                  <a:gd name="T38" fmla="*/ 99 w 101"/>
                  <a:gd name="T39" fmla="*/ 6 h 38"/>
                  <a:gd name="T40" fmla="*/ 101 w 101"/>
                  <a:gd name="T41" fmla="*/ 9 h 38"/>
                  <a:gd name="T42" fmla="*/ 101 w 101"/>
                  <a:gd name="T43" fmla="*/ 15 h 38"/>
                  <a:gd name="T44" fmla="*/ 99 w 101"/>
                  <a:gd name="T45" fmla="*/ 19 h 38"/>
                  <a:gd name="T46" fmla="*/ 97 w 101"/>
                  <a:gd name="T47" fmla="*/ 21 h 38"/>
                  <a:gd name="T48" fmla="*/ 93 w 101"/>
                  <a:gd name="T49" fmla="*/ 25 h 38"/>
                  <a:gd name="T50" fmla="*/ 87 w 101"/>
                  <a:gd name="T51" fmla="*/ 25 h 38"/>
                  <a:gd name="T52" fmla="*/ 82 w 101"/>
                  <a:gd name="T53" fmla="*/ 25 h 38"/>
                  <a:gd name="T54" fmla="*/ 76 w 101"/>
                  <a:gd name="T55" fmla="*/ 23 h 38"/>
                  <a:gd name="T56" fmla="*/ 68 w 101"/>
                  <a:gd name="T57" fmla="*/ 23 h 38"/>
                  <a:gd name="T58" fmla="*/ 63 w 101"/>
                  <a:gd name="T59" fmla="*/ 21 h 38"/>
                  <a:gd name="T60" fmla="*/ 57 w 101"/>
                  <a:gd name="T61" fmla="*/ 21 h 38"/>
                  <a:gd name="T62" fmla="*/ 51 w 101"/>
                  <a:gd name="T63" fmla="*/ 19 h 38"/>
                  <a:gd name="T64" fmla="*/ 46 w 101"/>
                  <a:gd name="T65" fmla="*/ 19 h 38"/>
                  <a:gd name="T66" fmla="*/ 40 w 101"/>
                  <a:gd name="T67" fmla="*/ 17 h 38"/>
                  <a:gd name="T68" fmla="*/ 36 w 101"/>
                  <a:gd name="T69" fmla="*/ 17 h 38"/>
                  <a:gd name="T70" fmla="*/ 30 w 101"/>
                  <a:gd name="T71" fmla="*/ 17 h 38"/>
                  <a:gd name="T72" fmla="*/ 27 w 101"/>
                  <a:gd name="T73" fmla="*/ 19 h 38"/>
                  <a:gd name="T74" fmla="*/ 23 w 101"/>
                  <a:gd name="T75" fmla="*/ 21 h 38"/>
                  <a:gd name="T76" fmla="*/ 19 w 101"/>
                  <a:gd name="T77" fmla="*/ 25 h 38"/>
                  <a:gd name="T78" fmla="*/ 17 w 101"/>
                  <a:gd name="T79" fmla="*/ 27 h 38"/>
                  <a:gd name="T80" fmla="*/ 15 w 101"/>
                  <a:gd name="T81" fmla="*/ 32 h 38"/>
                  <a:gd name="T82" fmla="*/ 11 w 101"/>
                  <a:gd name="T83" fmla="*/ 36 h 38"/>
                  <a:gd name="T84" fmla="*/ 6 w 101"/>
                  <a:gd name="T85" fmla="*/ 38 h 38"/>
                  <a:gd name="T86" fmla="*/ 0 w 101"/>
                  <a:gd name="T87" fmla="*/ 32 h 38"/>
                  <a:gd name="T88" fmla="*/ 0 w 101"/>
                  <a:gd name="T89" fmla="*/ 27 h 38"/>
                  <a:gd name="T90" fmla="*/ 0 w 101"/>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38">
                    <a:moveTo>
                      <a:pt x="0" y="27"/>
                    </a:moveTo>
                    <a:lnTo>
                      <a:pt x="4" y="21"/>
                    </a:lnTo>
                    <a:lnTo>
                      <a:pt x="6" y="17"/>
                    </a:lnTo>
                    <a:lnTo>
                      <a:pt x="9" y="13"/>
                    </a:lnTo>
                    <a:lnTo>
                      <a:pt x="13" y="8"/>
                    </a:lnTo>
                    <a:lnTo>
                      <a:pt x="19" y="6"/>
                    </a:lnTo>
                    <a:lnTo>
                      <a:pt x="25" y="6"/>
                    </a:lnTo>
                    <a:lnTo>
                      <a:pt x="29" y="4"/>
                    </a:lnTo>
                    <a:lnTo>
                      <a:pt x="36" y="4"/>
                    </a:lnTo>
                    <a:lnTo>
                      <a:pt x="42" y="2"/>
                    </a:lnTo>
                    <a:lnTo>
                      <a:pt x="48" y="2"/>
                    </a:lnTo>
                    <a:lnTo>
                      <a:pt x="55" y="2"/>
                    </a:lnTo>
                    <a:lnTo>
                      <a:pt x="61" y="2"/>
                    </a:lnTo>
                    <a:lnTo>
                      <a:pt x="68" y="2"/>
                    </a:lnTo>
                    <a:lnTo>
                      <a:pt x="76" y="2"/>
                    </a:lnTo>
                    <a:lnTo>
                      <a:pt x="84" y="2"/>
                    </a:lnTo>
                    <a:lnTo>
                      <a:pt x="91" y="2"/>
                    </a:lnTo>
                    <a:lnTo>
                      <a:pt x="95" y="0"/>
                    </a:lnTo>
                    <a:lnTo>
                      <a:pt x="97" y="2"/>
                    </a:lnTo>
                    <a:lnTo>
                      <a:pt x="99" y="6"/>
                    </a:lnTo>
                    <a:lnTo>
                      <a:pt x="101" y="9"/>
                    </a:lnTo>
                    <a:lnTo>
                      <a:pt x="101" y="15"/>
                    </a:lnTo>
                    <a:lnTo>
                      <a:pt x="99" y="19"/>
                    </a:lnTo>
                    <a:lnTo>
                      <a:pt x="97" y="21"/>
                    </a:lnTo>
                    <a:lnTo>
                      <a:pt x="93" y="25"/>
                    </a:lnTo>
                    <a:lnTo>
                      <a:pt x="87" y="25"/>
                    </a:lnTo>
                    <a:lnTo>
                      <a:pt x="82" y="25"/>
                    </a:lnTo>
                    <a:lnTo>
                      <a:pt x="76" y="23"/>
                    </a:lnTo>
                    <a:lnTo>
                      <a:pt x="68" y="23"/>
                    </a:lnTo>
                    <a:lnTo>
                      <a:pt x="63" y="21"/>
                    </a:lnTo>
                    <a:lnTo>
                      <a:pt x="57" y="21"/>
                    </a:lnTo>
                    <a:lnTo>
                      <a:pt x="51" y="19"/>
                    </a:lnTo>
                    <a:lnTo>
                      <a:pt x="46" y="19"/>
                    </a:lnTo>
                    <a:lnTo>
                      <a:pt x="40" y="17"/>
                    </a:lnTo>
                    <a:lnTo>
                      <a:pt x="36" y="17"/>
                    </a:lnTo>
                    <a:lnTo>
                      <a:pt x="30" y="17"/>
                    </a:lnTo>
                    <a:lnTo>
                      <a:pt x="27" y="19"/>
                    </a:lnTo>
                    <a:lnTo>
                      <a:pt x="23" y="21"/>
                    </a:lnTo>
                    <a:lnTo>
                      <a:pt x="19" y="25"/>
                    </a:lnTo>
                    <a:lnTo>
                      <a:pt x="17" y="27"/>
                    </a:lnTo>
                    <a:lnTo>
                      <a:pt x="15" y="32"/>
                    </a:lnTo>
                    <a:lnTo>
                      <a:pt x="11" y="36"/>
                    </a:lnTo>
                    <a:lnTo>
                      <a:pt x="6" y="38"/>
                    </a:lnTo>
                    <a:lnTo>
                      <a:pt x="0" y="32"/>
                    </a:lnTo>
                    <a:lnTo>
                      <a:pt x="0"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7" name="Freeform 209"/>
              <p:cNvSpPr>
                <a:spLocks/>
              </p:cNvSpPr>
              <p:nvPr/>
            </p:nvSpPr>
            <p:spPr bwMode="auto">
              <a:xfrm>
                <a:off x="2850" y="1872"/>
                <a:ext cx="42" cy="19"/>
              </a:xfrm>
              <a:custGeom>
                <a:avLst/>
                <a:gdLst>
                  <a:gd name="T0" fmla="*/ 78 w 86"/>
                  <a:gd name="T1" fmla="*/ 19 h 38"/>
                  <a:gd name="T2" fmla="*/ 72 w 86"/>
                  <a:gd name="T3" fmla="*/ 19 h 38"/>
                  <a:gd name="T4" fmla="*/ 69 w 86"/>
                  <a:gd name="T5" fmla="*/ 21 h 38"/>
                  <a:gd name="T6" fmla="*/ 63 w 86"/>
                  <a:gd name="T7" fmla="*/ 21 h 38"/>
                  <a:gd name="T8" fmla="*/ 57 w 86"/>
                  <a:gd name="T9" fmla="*/ 23 h 38"/>
                  <a:gd name="T10" fmla="*/ 50 w 86"/>
                  <a:gd name="T11" fmla="*/ 23 h 38"/>
                  <a:gd name="T12" fmla="*/ 46 w 86"/>
                  <a:gd name="T13" fmla="*/ 23 h 38"/>
                  <a:gd name="T14" fmla="*/ 40 w 86"/>
                  <a:gd name="T15" fmla="*/ 26 h 38"/>
                  <a:gd name="T16" fmla="*/ 34 w 86"/>
                  <a:gd name="T17" fmla="*/ 28 h 38"/>
                  <a:gd name="T18" fmla="*/ 29 w 86"/>
                  <a:gd name="T19" fmla="*/ 30 h 38"/>
                  <a:gd name="T20" fmla="*/ 25 w 86"/>
                  <a:gd name="T21" fmla="*/ 34 h 38"/>
                  <a:gd name="T22" fmla="*/ 19 w 86"/>
                  <a:gd name="T23" fmla="*/ 36 h 38"/>
                  <a:gd name="T24" fmla="*/ 13 w 86"/>
                  <a:gd name="T25" fmla="*/ 38 h 38"/>
                  <a:gd name="T26" fmla="*/ 8 w 86"/>
                  <a:gd name="T27" fmla="*/ 36 h 38"/>
                  <a:gd name="T28" fmla="*/ 4 w 86"/>
                  <a:gd name="T29" fmla="*/ 36 h 38"/>
                  <a:gd name="T30" fmla="*/ 2 w 86"/>
                  <a:gd name="T31" fmla="*/ 32 h 38"/>
                  <a:gd name="T32" fmla="*/ 0 w 86"/>
                  <a:gd name="T33" fmla="*/ 28 h 38"/>
                  <a:gd name="T34" fmla="*/ 0 w 86"/>
                  <a:gd name="T35" fmla="*/ 24 h 38"/>
                  <a:gd name="T36" fmla="*/ 2 w 86"/>
                  <a:gd name="T37" fmla="*/ 21 h 38"/>
                  <a:gd name="T38" fmla="*/ 4 w 86"/>
                  <a:gd name="T39" fmla="*/ 19 h 38"/>
                  <a:gd name="T40" fmla="*/ 10 w 86"/>
                  <a:gd name="T41" fmla="*/ 17 h 38"/>
                  <a:gd name="T42" fmla="*/ 15 w 86"/>
                  <a:gd name="T43" fmla="*/ 15 h 38"/>
                  <a:gd name="T44" fmla="*/ 23 w 86"/>
                  <a:gd name="T45" fmla="*/ 13 h 38"/>
                  <a:gd name="T46" fmla="*/ 29 w 86"/>
                  <a:gd name="T47" fmla="*/ 9 h 38"/>
                  <a:gd name="T48" fmla="*/ 32 w 86"/>
                  <a:gd name="T49" fmla="*/ 7 h 38"/>
                  <a:gd name="T50" fmla="*/ 38 w 86"/>
                  <a:gd name="T51" fmla="*/ 4 h 38"/>
                  <a:gd name="T52" fmla="*/ 44 w 86"/>
                  <a:gd name="T53" fmla="*/ 2 h 38"/>
                  <a:gd name="T54" fmla="*/ 50 w 86"/>
                  <a:gd name="T55" fmla="*/ 0 h 38"/>
                  <a:gd name="T56" fmla="*/ 57 w 86"/>
                  <a:gd name="T57" fmla="*/ 0 h 38"/>
                  <a:gd name="T58" fmla="*/ 63 w 86"/>
                  <a:gd name="T59" fmla="*/ 0 h 38"/>
                  <a:gd name="T60" fmla="*/ 69 w 86"/>
                  <a:gd name="T61" fmla="*/ 0 h 38"/>
                  <a:gd name="T62" fmla="*/ 72 w 86"/>
                  <a:gd name="T63" fmla="*/ 0 h 38"/>
                  <a:gd name="T64" fmla="*/ 78 w 86"/>
                  <a:gd name="T65" fmla="*/ 0 h 38"/>
                  <a:gd name="T66" fmla="*/ 84 w 86"/>
                  <a:gd name="T67" fmla="*/ 4 h 38"/>
                  <a:gd name="T68" fmla="*/ 86 w 86"/>
                  <a:gd name="T69" fmla="*/ 9 h 38"/>
                  <a:gd name="T70" fmla="*/ 84 w 86"/>
                  <a:gd name="T71" fmla="*/ 15 h 38"/>
                  <a:gd name="T72" fmla="*/ 78 w 86"/>
                  <a:gd name="T73" fmla="*/ 19 h 38"/>
                  <a:gd name="T74" fmla="*/ 78 w 86"/>
                  <a:gd name="T7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38">
                    <a:moveTo>
                      <a:pt x="78" y="19"/>
                    </a:moveTo>
                    <a:lnTo>
                      <a:pt x="72" y="19"/>
                    </a:lnTo>
                    <a:lnTo>
                      <a:pt x="69" y="21"/>
                    </a:lnTo>
                    <a:lnTo>
                      <a:pt x="63" y="21"/>
                    </a:lnTo>
                    <a:lnTo>
                      <a:pt x="57" y="23"/>
                    </a:lnTo>
                    <a:lnTo>
                      <a:pt x="50" y="23"/>
                    </a:lnTo>
                    <a:lnTo>
                      <a:pt x="46" y="23"/>
                    </a:lnTo>
                    <a:lnTo>
                      <a:pt x="40" y="26"/>
                    </a:lnTo>
                    <a:lnTo>
                      <a:pt x="34" y="28"/>
                    </a:lnTo>
                    <a:lnTo>
                      <a:pt x="29" y="30"/>
                    </a:lnTo>
                    <a:lnTo>
                      <a:pt x="25" y="34"/>
                    </a:lnTo>
                    <a:lnTo>
                      <a:pt x="19" y="36"/>
                    </a:lnTo>
                    <a:lnTo>
                      <a:pt x="13" y="38"/>
                    </a:lnTo>
                    <a:lnTo>
                      <a:pt x="8" y="36"/>
                    </a:lnTo>
                    <a:lnTo>
                      <a:pt x="4" y="36"/>
                    </a:lnTo>
                    <a:lnTo>
                      <a:pt x="2" y="32"/>
                    </a:lnTo>
                    <a:lnTo>
                      <a:pt x="0" y="28"/>
                    </a:lnTo>
                    <a:lnTo>
                      <a:pt x="0" y="24"/>
                    </a:lnTo>
                    <a:lnTo>
                      <a:pt x="2" y="21"/>
                    </a:lnTo>
                    <a:lnTo>
                      <a:pt x="4" y="19"/>
                    </a:lnTo>
                    <a:lnTo>
                      <a:pt x="10" y="17"/>
                    </a:lnTo>
                    <a:lnTo>
                      <a:pt x="15" y="15"/>
                    </a:lnTo>
                    <a:lnTo>
                      <a:pt x="23" y="13"/>
                    </a:lnTo>
                    <a:lnTo>
                      <a:pt x="29" y="9"/>
                    </a:lnTo>
                    <a:lnTo>
                      <a:pt x="32" y="7"/>
                    </a:lnTo>
                    <a:lnTo>
                      <a:pt x="38" y="4"/>
                    </a:lnTo>
                    <a:lnTo>
                      <a:pt x="44" y="2"/>
                    </a:lnTo>
                    <a:lnTo>
                      <a:pt x="50" y="0"/>
                    </a:lnTo>
                    <a:lnTo>
                      <a:pt x="57" y="0"/>
                    </a:lnTo>
                    <a:lnTo>
                      <a:pt x="63" y="0"/>
                    </a:lnTo>
                    <a:lnTo>
                      <a:pt x="69" y="0"/>
                    </a:lnTo>
                    <a:lnTo>
                      <a:pt x="72" y="0"/>
                    </a:lnTo>
                    <a:lnTo>
                      <a:pt x="78" y="0"/>
                    </a:lnTo>
                    <a:lnTo>
                      <a:pt x="84" y="4"/>
                    </a:lnTo>
                    <a:lnTo>
                      <a:pt x="86" y="9"/>
                    </a:lnTo>
                    <a:lnTo>
                      <a:pt x="84" y="15"/>
                    </a:lnTo>
                    <a:lnTo>
                      <a:pt x="78" y="19"/>
                    </a:lnTo>
                    <a:lnTo>
                      <a:pt x="7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8" name="Freeform 210"/>
              <p:cNvSpPr>
                <a:spLocks/>
              </p:cNvSpPr>
              <p:nvPr/>
            </p:nvSpPr>
            <p:spPr bwMode="auto">
              <a:xfrm>
                <a:off x="2703" y="2026"/>
                <a:ext cx="38" cy="35"/>
              </a:xfrm>
              <a:custGeom>
                <a:avLst/>
                <a:gdLst>
                  <a:gd name="T0" fmla="*/ 76 w 76"/>
                  <a:gd name="T1" fmla="*/ 0 h 68"/>
                  <a:gd name="T2" fmla="*/ 0 w 76"/>
                  <a:gd name="T3" fmla="*/ 53 h 68"/>
                  <a:gd name="T4" fmla="*/ 19 w 76"/>
                  <a:gd name="T5" fmla="*/ 68 h 68"/>
                  <a:gd name="T6" fmla="*/ 21 w 76"/>
                  <a:gd name="T7" fmla="*/ 66 h 68"/>
                  <a:gd name="T8" fmla="*/ 25 w 76"/>
                  <a:gd name="T9" fmla="*/ 64 h 68"/>
                  <a:gd name="T10" fmla="*/ 27 w 76"/>
                  <a:gd name="T11" fmla="*/ 61 h 68"/>
                  <a:gd name="T12" fmla="*/ 31 w 76"/>
                  <a:gd name="T13" fmla="*/ 59 h 68"/>
                  <a:gd name="T14" fmla="*/ 36 w 76"/>
                  <a:gd name="T15" fmla="*/ 55 h 68"/>
                  <a:gd name="T16" fmla="*/ 40 w 76"/>
                  <a:gd name="T17" fmla="*/ 53 h 68"/>
                  <a:gd name="T18" fmla="*/ 44 w 76"/>
                  <a:gd name="T19" fmla="*/ 49 h 68"/>
                  <a:gd name="T20" fmla="*/ 48 w 76"/>
                  <a:gd name="T21" fmla="*/ 45 h 68"/>
                  <a:gd name="T22" fmla="*/ 51 w 76"/>
                  <a:gd name="T23" fmla="*/ 40 h 68"/>
                  <a:gd name="T24" fmla="*/ 57 w 76"/>
                  <a:gd name="T25" fmla="*/ 38 h 68"/>
                  <a:gd name="T26" fmla="*/ 65 w 76"/>
                  <a:gd name="T27" fmla="*/ 30 h 68"/>
                  <a:gd name="T28" fmla="*/ 71 w 76"/>
                  <a:gd name="T29" fmla="*/ 25 h 68"/>
                  <a:gd name="T30" fmla="*/ 72 w 76"/>
                  <a:gd name="T31" fmla="*/ 19 h 68"/>
                  <a:gd name="T32" fmla="*/ 76 w 76"/>
                  <a:gd name="T33" fmla="*/ 13 h 68"/>
                  <a:gd name="T34" fmla="*/ 76 w 76"/>
                  <a:gd name="T35" fmla="*/ 7 h 68"/>
                  <a:gd name="T36" fmla="*/ 76 w 76"/>
                  <a:gd name="T37" fmla="*/ 6 h 68"/>
                  <a:gd name="T38" fmla="*/ 76 w 76"/>
                  <a:gd name="T39" fmla="*/ 0 h 68"/>
                  <a:gd name="T40" fmla="*/ 76 w 76"/>
                  <a:gd name="T41" fmla="*/ 0 h 68"/>
                  <a:gd name="T42" fmla="*/ 76 w 76"/>
                  <a:gd name="T4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8">
                    <a:moveTo>
                      <a:pt x="76" y="0"/>
                    </a:moveTo>
                    <a:lnTo>
                      <a:pt x="0" y="53"/>
                    </a:lnTo>
                    <a:lnTo>
                      <a:pt x="19" y="68"/>
                    </a:lnTo>
                    <a:lnTo>
                      <a:pt x="21" y="66"/>
                    </a:lnTo>
                    <a:lnTo>
                      <a:pt x="25" y="64"/>
                    </a:lnTo>
                    <a:lnTo>
                      <a:pt x="27" y="61"/>
                    </a:lnTo>
                    <a:lnTo>
                      <a:pt x="31" y="59"/>
                    </a:lnTo>
                    <a:lnTo>
                      <a:pt x="36" y="55"/>
                    </a:lnTo>
                    <a:lnTo>
                      <a:pt x="40" y="53"/>
                    </a:lnTo>
                    <a:lnTo>
                      <a:pt x="44" y="49"/>
                    </a:lnTo>
                    <a:lnTo>
                      <a:pt x="48" y="45"/>
                    </a:lnTo>
                    <a:lnTo>
                      <a:pt x="51" y="40"/>
                    </a:lnTo>
                    <a:lnTo>
                      <a:pt x="57" y="38"/>
                    </a:lnTo>
                    <a:lnTo>
                      <a:pt x="65" y="30"/>
                    </a:lnTo>
                    <a:lnTo>
                      <a:pt x="71" y="25"/>
                    </a:lnTo>
                    <a:lnTo>
                      <a:pt x="72" y="19"/>
                    </a:lnTo>
                    <a:lnTo>
                      <a:pt x="76" y="13"/>
                    </a:lnTo>
                    <a:lnTo>
                      <a:pt x="76" y="7"/>
                    </a:lnTo>
                    <a:lnTo>
                      <a:pt x="76" y="6"/>
                    </a:lnTo>
                    <a:lnTo>
                      <a:pt x="76"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9" name="Freeform 211"/>
              <p:cNvSpPr>
                <a:spLocks/>
              </p:cNvSpPr>
              <p:nvPr/>
            </p:nvSpPr>
            <p:spPr bwMode="auto">
              <a:xfrm>
                <a:off x="2517" y="1910"/>
                <a:ext cx="11" cy="34"/>
              </a:xfrm>
              <a:custGeom>
                <a:avLst/>
                <a:gdLst>
                  <a:gd name="T0" fmla="*/ 19 w 23"/>
                  <a:gd name="T1" fmla="*/ 0 h 66"/>
                  <a:gd name="T2" fmla="*/ 17 w 23"/>
                  <a:gd name="T3" fmla="*/ 2 h 66"/>
                  <a:gd name="T4" fmla="*/ 15 w 23"/>
                  <a:gd name="T5" fmla="*/ 5 h 66"/>
                  <a:gd name="T6" fmla="*/ 14 w 23"/>
                  <a:gd name="T7" fmla="*/ 7 h 66"/>
                  <a:gd name="T8" fmla="*/ 14 w 23"/>
                  <a:gd name="T9" fmla="*/ 11 h 66"/>
                  <a:gd name="T10" fmla="*/ 12 w 23"/>
                  <a:gd name="T11" fmla="*/ 15 h 66"/>
                  <a:gd name="T12" fmla="*/ 10 w 23"/>
                  <a:gd name="T13" fmla="*/ 19 h 66"/>
                  <a:gd name="T14" fmla="*/ 8 w 23"/>
                  <a:gd name="T15" fmla="*/ 24 h 66"/>
                  <a:gd name="T16" fmla="*/ 6 w 23"/>
                  <a:gd name="T17" fmla="*/ 28 h 66"/>
                  <a:gd name="T18" fmla="*/ 4 w 23"/>
                  <a:gd name="T19" fmla="*/ 34 h 66"/>
                  <a:gd name="T20" fmla="*/ 2 w 23"/>
                  <a:gd name="T21" fmla="*/ 40 h 66"/>
                  <a:gd name="T22" fmla="*/ 2 w 23"/>
                  <a:gd name="T23" fmla="*/ 44 h 66"/>
                  <a:gd name="T24" fmla="*/ 0 w 23"/>
                  <a:gd name="T25" fmla="*/ 49 h 66"/>
                  <a:gd name="T26" fmla="*/ 0 w 23"/>
                  <a:gd name="T27" fmla="*/ 55 h 66"/>
                  <a:gd name="T28" fmla="*/ 0 w 23"/>
                  <a:gd name="T29" fmla="*/ 61 h 66"/>
                  <a:gd name="T30" fmla="*/ 0 w 23"/>
                  <a:gd name="T31" fmla="*/ 63 h 66"/>
                  <a:gd name="T32" fmla="*/ 0 w 23"/>
                  <a:gd name="T33" fmla="*/ 66 h 66"/>
                  <a:gd name="T34" fmla="*/ 2 w 23"/>
                  <a:gd name="T35" fmla="*/ 66 h 66"/>
                  <a:gd name="T36" fmla="*/ 4 w 23"/>
                  <a:gd name="T37" fmla="*/ 66 h 66"/>
                  <a:gd name="T38" fmla="*/ 8 w 23"/>
                  <a:gd name="T39" fmla="*/ 64 h 66"/>
                  <a:gd name="T40" fmla="*/ 12 w 23"/>
                  <a:gd name="T41" fmla="*/ 59 h 66"/>
                  <a:gd name="T42" fmla="*/ 15 w 23"/>
                  <a:gd name="T43" fmla="*/ 53 h 66"/>
                  <a:gd name="T44" fmla="*/ 19 w 23"/>
                  <a:gd name="T45" fmla="*/ 45 h 66"/>
                  <a:gd name="T46" fmla="*/ 21 w 23"/>
                  <a:gd name="T47" fmla="*/ 42 h 66"/>
                  <a:gd name="T48" fmla="*/ 23 w 23"/>
                  <a:gd name="T49" fmla="*/ 40 h 66"/>
                  <a:gd name="T50" fmla="*/ 19 w 23"/>
                  <a:gd name="T51" fmla="*/ 0 h 66"/>
                  <a:gd name="T52" fmla="*/ 19 w 23"/>
                  <a:gd name="T5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66">
                    <a:moveTo>
                      <a:pt x="19" y="0"/>
                    </a:moveTo>
                    <a:lnTo>
                      <a:pt x="17" y="2"/>
                    </a:lnTo>
                    <a:lnTo>
                      <a:pt x="15" y="5"/>
                    </a:lnTo>
                    <a:lnTo>
                      <a:pt x="14" y="7"/>
                    </a:lnTo>
                    <a:lnTo>
                      <a:pt x="14" y="11"/>
                    </a:lnTo>
                    <a:lnTo>
                      <a:pt x="12" y="15"/>
                    </a:lnTo>
                    <a:lnTo>
                      <a:pt x="10" y="19"/>
                    </a:lnTo>
                    <a:lnTo>
                      <a:pt x="8" y="24"/>
                    </a:lnTo>
                    <a:lnTo>
                      <a:pt x="6" y="28"/>
                    </a:lnTo>
                    <a:lnTo>
                      <a:pt x="4" y="34"/>
                    </a:lnTo>
                    <a:lnTo>
                      <a:pt x="2" y="40"/>
                    </a:lnTo>
                    <a:lnTo>
                      <a:pt x="2" y="44"/>
                    </a:lnTo>
                    <a:lnTo>
                      <a:pt x="0" y="49"/>
                    </a:lnTo>
                    <a:lnTo>
                      <a:pt x="0" y="55"/>
                    </a:lnTo>
                    <a:lnTo>
                      <a:pt x="0" y="61"/>
                    </a:lnTo>
                    <a:lnTo>
                      <a:pt x="0" y="63"/>
                    </a:lnTo>
                    <a:lnTo>
                      <a:pt x="0" y="66"/>
                    </a:lnTo>
                    <a:lnTo>
                      <a:pt x="2" y="66"/>
                    </a:lnTo>
                    <a:lnTo>
                      <a:pt x="4" y="66"/>
                    </a:lnTo>
                    <a:lnTo>
                      <a:pt x="8" y="64"/>
                    </a:lnTo>
                    <a:lnTo>
                      <a:pt x="12" y="59"/>
                    </a:lnTo>
                    <a:lnTo>
                      <a:pt x="15" y="53"/>
                    </a:lnTo>
                    <a:lnTo>
                      <a:pt x="19" y="45"/>
                    </a:lnTo>
                    <a:lnTo>
                      <a:pt x="21" y="42"/>
                    </a:lnTo>
                    <a:lnTo>
                      <a:pt x="23" y="40"/>
                    </a:lnTo>
                    <a:lnTo>
                      <a:pt x="19"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0" name="Freeform 212"/>
              <p:cNvSpPr>
                <a:spLocks/>
              </p:cNvSpPr>
              <p:nvPr/>
            </p:nvSpPr>
            <p:spPr bwMode="auto">
              <a:xfrm>
                <a:off x="2679" y="1608"/>
                <a:ext cx="118" cy="107"/>
              </a:xfrm>
              <a:custGeom>
                <a:avLst/>
                <a:gdLst>
                  <a:gd name="T0" fmla="*/ 209 w 235"/>
                  <a:gd name="T1" fmla="*/ 10 h 215"/>
                  <a:gd name="T2" fmla="*/ 196 w 235"/>
                  <a:gd name="T3" fmla="*/ 6 h 215"/>
                  <a:gd name="T4" fmla="*/ 182 w 235"/>
                  <a:gd name="T5" fmla="*/ 2 h 215"/>
                  <a:gd name="T6" fmla="*/ 161 w 235"/>
                  <a:gd name="T7" fmla="*/ 0 h 215"/>
                  <a:gd name="T8" fmla="*/ 137 w 235"/>
                  <a:gd name="T9" fmla="*/ 6 h 215"/>
                  <a:gd name="T10" fmla="*/ 112 w 235"/>
                  <a:gd name="T11" fmla="*/ 11 h 215"/>
                  <a:gd name="T12" fmla="*/ 97 w 235"/>
                  <a:gd name="T13" fmla="*/ 19 h 215"/>
                  <a:gd name="T14" fmla="*/ 83 w 235"/>
                  <a:gd name="T15" fmla="*/ 30 h 215"/>
                  <a:gd name="T16" fmla="*/ 70 w 235"/>
                  <a:gd name="T17" fmla="*/ 44 h 215"/>
                  <a:gd name="T18" fmla="*/ 62 w 235"/>
                  <a:gd name="T19" fmla="*/ 57 h 215"/>
                  <a:gd name="T20" fmla="*/ 59 w 235"/>
                  <a:gd name="T21" fmla="*/ 72 h 215"/>
                  <a:gd name="T22" fmla="*/ 57 w 235"/>
                  <a:gd name="T23" fmla="*/ 86 h 215"/>
                  <a:gd name="T24" fmla="*/ 59 w 235"/>
                  <a:gd name="T25" fmla="*/ 101 h 215"/>
                  <a:gd name="T26" fmla="*/ 62 w 235"/>
                  <a:gd name="T27" fmla="*/ 116 h 215"/>
                  <a:gd name="T28" fmla="*/ 66 w 235"/>
                  <a:gd name="T29" fmla="*/ 131 h 215"/>
                  <a:gd name="T30" fmla="*/ 64 w 235"/>
                  <a:gd name="T31" fmla="*/ 145 h 215"/>
                  <a:gd name="T32" fmla="*/ 53 w 235"/>
                  <a:gd name="T33" fmla="*/ 167 h 215"/>
                  <a:gd name="T34" fmla="*/ 36 w 235"/>
                  <a:gd name="T35" fmla="*/ 183 h 215"/>
                  <a:gd name="T36" fmla="*/ 15 w 235"/>
                  <a:gd name="T37" fmla="*/ 196 h 215"/>
                  <a:gd name="T38" fmla="*/ 3 w 235"/>
                  <a:gd name="T39" fmla="*/ 202 h 215"/>
                  <a:gd name="T40" fmla="*/ 1 w 235"/>
                  <a:gd name="T41" fmla="*/ 211 h 215"/>
                  <a:gd name="T42" fmla="*/ 11 w 235"/>
                  <a:gd name="T43" fmla="*/ 215 h 215"/>
                  <a:gd name="T44" fmla="*/ 26 w 235"/>
                  <a:gd name="T45" fmla="*/ 215 h 215"/>
                  <a:gd name="T46" fmla="*/ 41 w 235"/>
                  <a:gd name="T47" fmla="*/ 209 h 215"/>
                  <a:gd name="T48" fmla="*/ 60 w 235"/>
                  <a:gd name="T49" fmla="*/ 202 h 215"/>
                  <a:gd name="T50" fmla="*/ 76 w 235"/>
                  <a:gd name="T51" fmla="*/ 190 h 215"/>
                  <a:gd name="T52" fmla="*/ 89 w 235"/>
                  <a:gd name="T53" fmla="*/ 179 h 215"/>
                  <a:gd name="T54" fmla="*/ 98 w 235"/>
                  <a:gd name="T55" fmla="*/ 160 h 215"/>
                  <a:gd name="T56" fmla="*/ 108 w 235"/>
                  <a:gd name="T57" fmla="*/ 152 h 215"/>
                  <a:gd name="T58" fmla="*/ 121 w 235"/>
                  <a:gd name="T59" fmla="*/ 145 h 215"/>
                  <a:gd name="T60" fmla="*/ 125 w 235"/>
                  <a:gd name="T61" fmla="*/ 137 h 215"/>
                  <a:gd name="T62" fmla="*/ 137 w 235"/>
                  <a:gd name="T63" fmla="*/ 120 h 215"/>
                  <a:gd name="T64" fmla="*/ 148 w 235"/>
                  <a:gd name="T65" fmla="*/ 118 h 215"/>
                  <a:gd name="T66" fmla="*/ 161 w 235"/>
                  <a:gd name="T67" fmla="*/ 126 h 215"/>
                  <a:gd name="T68" fmla="*/ 167 w 235"/>
                  <a:gd name="T69" fmla="*/ 126 h 215"/>
                  <a:gd name="T70" fmla="*/ 163 w 235"/>
                  <a:gd name="T71" fmla="*/ 114 h 215"/>
                  <a:gd name="T72" fmla="*/ 163 w 235"/>
                  <a:gd name="T73" fmla="*/ 99 h 215"/>
                  <a:gd name="T74" fmla="*/ 165 w 235"/>
                  <a:gd name="T75" fmla="*/ 86 h 215"/>
                  <a:gd name="T76" fmla="*/ 177 w 235"/>
                  <a:gd name="T77" fmla="*/ 74 h 215"/>
                  <a:gd name="T78" fmla="*/ 199 w 235"/>
                  <a:gd name="T79" fmla="*/ 68 h 215"/>
                  <a:gd name="T80" fmla="*/ 220 w 235"/>
                  <a:gd name="T81" fmla="*/ 72 h 215"/>
                  <a:gd name="T82" fmla="*/ 234 w 235"/>
                  <a:gd name="T83" fmla="*/ 59 h 215"/>
                  <a:gd name="T84" fmla="*/ 234 w 235"/>
                  <a:gd name="T85" fmla="*/ 36 h 215"/>
                  <a:gd name="T86" fmla="*/ 222 w 235"/>
                  <a:gd name="T87" fmla="*/ 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15">
                    <a:moveTo>
                      <a:pt x="218" y="13"/>
                    </a:moveTo>
                    <a:lnTo>
                      <a:pt x="215" y="11"/>
                    </a:lnTo>
                    <a:lnTo>
                      <a:pt x="209" y="10"/>
                    </a:lnTo>
                    <a:lnTo>
                      <a:pt x="205" y="8"/>
                    </a:lnTo>
                    <a:lnTo>
                      <a:pt x="201" y="8"/>
                    </a:lnTo>
                    <a:lnTo>
                      <a:pt x="196" y="6"/>
                    </a:lnTo>
                    <a:lnTo>
                      <a:pt x="190" y="4"/>
                    </a:lnTo>
                    <a:lnTo>
                      <a:pt x="186" y="2"/>
                    </a:lnTo>
                    <a:lnTo>
                      <a:pt x="182" y="2"/>
                    </a:lnTo>
                    <a:lnTo>
                      <a:pt x="175" y="2"/>
                    </a:lnTo>
                    <a:lnTo>
                      <a:pt x="171" y="0"/>
                    </a:lnTo>
                    <a:lnTo>
                      <a:pt x="161" y="0"/>
                    </a:lnTo>
                    <a:lnTo>
                      <a:pt x="156" y="2"/>
                    </a:lnTo>
                    <a:lnTo>
                      <a:pt x="146" y="2"/>
                    </a:lnTo>
                    <a:lnTo>
                      <a:pt x="137" y="6"/>
                    </a:lnTo>
                    <a:lnTo>
                      <a:pt x="129" y="8"/>
                    </a:lnTo>
                    <a:lnTo>
                      <a:pt x="119" y="11"/>
                    </a:lnTo>
                    <a:lnTo>
                      <a:pt x="112" y="11"/>
                    </a:lnTo>
                    <a:lnTo>
                      <a:pt x="106" y="13"/>
                    </a:lnTo>
                    <a:lnTo>
                      <a:pt x="100" y="15"/>
                    </a:lnTo>
                    <a:lnTo>
                      <a:pt x="97" y="19"/>
                    </a:lnTo>
                    <a:lnTo>
                      <a:pt x="91" y="23"/>
                    </a:lnTo>
                    <a:lnTo>
                      <a:pt x="87" y="27"/>
                    </a:lnTo>
                    <a:lnTo>
                      <a:pt x="83" y="30"/>
                    </a:lnTo>
                    <a:lnTo>
                      <a:pt x="78" y="34"/>
                    </a:lnTo>
                    <a:lnTo>
                      <a:pt x="74" y="38"/>
                    </a:lnTo>
                    <a:lnTo>
                      <a:pt x="70" y="44"/>
                    </a:lnTo>
                    <a:lnTo>
                      <a:pt x="68" y="48"/>
                    </a:lnTo>
                    <a:lnTo>
                      <a:pt x="64" y="53"/>
                    </a:lnTo>
                    <a:lnTo>
                      <a:pt x="62" y="57"/>
                    </a:lnTo>
                    <a:lnTo>
                      <a:pt x="60" y="63"/>
                    </a:lnTo>
                    <a:lnTo>
                      <a:pt x="59" y="67"/>
                    </a:lnTo>
                    <a:lnTo>
                      <a:pt x="59" y="72"/>
                    </a:lnTo>
                    <a:lnTo>
                      <a:pt x="57" y="76"/>
                    </a:lnTo>
                    <a:lnTo>
                      <a:pt x="57" y="82"/>
                    </a:lnTo>
                    <a:lnTo>
                      <a:pt x="57" y="86"/>
                    </a:lnTo>
                    <a:lnTo>
                      <a:pt x="57" y="91"/>
                    </a:lnTo>
                    <a:lnTo>
                      <a:pt x="57" y="97"/>
                    </a:lnTo>
                    <a:lnTo>
                      <a:pt x="59" y="101"/>
                    </a:lnTo>
                    <a:lnTo>
                      <a:pt x="60" y="107"/>
                    </a:lnTo>
                    <a:lnTo>
                      <a:pt x="62" y="112"/>
                    </a:lnTo>
                    <a:lnTo>
                      <a:pt x="62" y="116"/>
                    </a:lnTo>
                    <a:lnTo>
                      <a:pt x="64" y="122"/>
                    </a:lnTo>
                    <a:lnTo>
                      <a:pt x="64" y="126"/>
                    </a:lnTo>
                    <a:lnTo>
                      <a:pt x="66" y="131"/>
                    </a:lnTo>
                    <a:lnTo>
                      <a:pt x="64" y="137"/>
                    </a:lnTo>
                    <a:lnTo>
                      <a:pt x="64" y="141"/>
                    </a:lnTo>
                    <a:lnTo>
                      <a:pt x="64" y="145"/>
                    </a:lnTo>
                    <a:lnTo>
                      <a:pt x="62" y="152"/>
                    </a:lnTo>
                    <a:lnTo>
                      <a:pt x="59" y="160"/>
                    </a:lnTo>
                    <a:lnTo>
                      <a:pt x="53" y="167"/>
                    </a:lnTo>
                    <a:lnTo>
                      <a:pt x="47" y="171"/>
                    </a:lnTo>
                    <a:lnTo>
                      <a:pt x="41" y="179"/>
                    </a:lnTo>
                    <a:lnTo>
                      <a:pt x="36" y="183"/>
                    </a:lnTo>
                    <a:lnTo>
                      <a:pt x="28" y="186"/>
                    </a:lnTo>
                    <a:lnTo>
                      <a:pt x="20" y="190"/>
                    </a:lnTo>
                    <a:lnTo>
                      <a:pt x="15" y="196"/>
                    </a:lnTo>
                    <a:lnTo>
                      <a:pt x="9" y="198"/>
                    </a:lnTo>
                    <a:lnTo>
                      <a:pt x="5" y="200"/>
                    </a:lnTo>
                    <a:lnTo>
                      <a:pt x="3" y="202"/>
                    </a:lnTo>
                    <a:lnTo>
                      <a:pt x="1" y="203"/>
                    </a:lnTo>
                    <a:lnTo>
                      <a:pt x="0" y="207"/>
                    </a:lnTo>
                    <a:lnTo>
                      <a:pt x="1" y="211"/>
                    </a:lnTo>
                    <a:lnTo>
                      <a:pt x="3" y="213"/>
                    </a:lnTo>
                    <a:lnTo>
                      <a:pt x="9" y="215"/>
                    </a:lnTo>
                    <a:lnTo>
                      <a:pt x="11" y="215"/>
                    </a:lnTo>
                    <a:lnTo>
                      <a:pt x="17" y="215"/>
                    </a:lnTo>
                    <a:lnTo>
                      <a:pt x="20" y="215"/>
                    </a:lnTo>
                    <a:lnTo>
                      <a:pt x="26" y="215"/>
                    </a:lnTo>
                    <a:lnTo>
                      <a:pt x="32" y="213"/>
                    </a:lnTo>
                    <a:lnTo>
                      <a:pt x="38" y="211"/>
                    </a:lnTo>
                    <a:lnTo>
                      <a:pt x="41" y="209"/>
                    </a:lnTo>
                    <a:lnTo>
                      <a:pt x="49" y="207"/>
                    </a:lnTo>
                    <a:lnTo>
                      <a:pt x="53" y="203"/>
                    </a:lnTo>
                    <a:lnTo>
                      <a:pt x="60" y="202"/>
                    </a:lnTo>
                    <a:lnTo>
                      <a:pt x="66" y="198"/>
                    </a:lnTo>
                    <a:lnTo>
                      <a:pt x="72" y="196"/>
                    </a:lnTo>
                    <a:lnTo>
                      <a:pt x="76" y="190"/>
                    </a:lnTo>
                    <a:lnTo>
                      <a:pt x="81" y="186"/>
                    </a:lnTo>
                    <a:lnTo>
                      <a:pt x="85" y="183"/>
                    </a:lnTo>
                    <a:lnTo>
                      <a:pt x="89" y="179"/>
                    </a:lnTo>
                    <a:lnTo>
                      <a:pt x="93" y="171"/>
                    </a:lnTo>
                    <a:lnTo>
                      <a:pt x="97" y="167"/>
                    </a:lnTo>
                    <a:lnTo>
                      <a:pt x="98" y="160"/>
                    </a:lnTo>
                    <a:lnTo>
                      <a:pt x="100" y="156"/>
                    </a:lnTo>
                    <a:lnTo>
                      <a:pt x="104" y="154"/>
                    </a:lnTo>
                    <a:lnTo>
                      <a:pt x="108" y="152"/>
                    </a:lnTo>
                    <a:lnTo>
                      <a:pt x="112" y="148"/>
                    </a:lnTo>
                    <a:lnTo>
                      <a:pt x="116" y="148"/>
                    </a:lnTo>
                    <a:lnTo>
                      <a:pt x="121" y="145"/>
                    </a:lnTo>
                    <a:lnTo>
                      <a:pt x="123" y="145"/>
                    </a:lnTo>
                    <a:lnTo>
                      <a:pt x="123" y="141"/>
                    </a:lnTo>
                    <a:lnTo>
                      <a:pt x="125" y="137"/>
                    </a:lnTo>
                    <a:lnTo>
                      <a:pt x="129" y="129"/>
                    </a:lnTo>
                    <a:lnTo>
                      <a:pt x="133" y="122"/>
                    </a:lnTo>
                    <a:lnTo>
                      <a:pt x="137" y="120"/>
                    </a:lnTo>
                    <a:lnTo>
                      <a:pt x="138" y="118"/>
                    </a:lnTo>
                    <a:lnTo>
                      <a:pt x="142" y="116"/>
                    </a:lnTo>
                    <a:lnTo>
                      <a:pt x="148" y="118"/>
                    </a:lnTo>
                    <a:lnTo>
                      <a:pt x="152" y="118"/>
                    </a:lnTo>
                    <a:lnTo>
                      <a:pt x="156" y="122"/>
                    </a:lnTo>
                    <a:lnTo>
                      <a:pt x="161" y="126"/>
                    </a:lnTo>
                    <a:lnTo>
                      <a:pt x="171" y="133"/>
                    </a:lnTo>
                    <a:lnTo>
                      <a:pt x="167" y="131"/>
                    </a:lnTo>
                    <a:lnTo>
                      <a:pt x="167" y="126"/>
                    </a:lnTo>
                    <a:lnTo>
                      <a:pt x="165" y="122"/>
                    </a:lnTo>
                    <a:lnTo>
                      <a:pt x="165" y="118"/>
                    </a:lnTo>
                    <a:lnTo>
                      <a:pt x="163" y="114"/>
                    </a:lnTo>
                    <a:lnTo>
                      <a:pt x="163" y="110"/>
                    </a:lnTo>
                    <a:lnTo>
                      <a:pt x="163" y="105"/>
                    </a:lnTo>
                    <a:lnTo>
                      <a:pt x="163" y="99"/>
                    </a:lnTo>
                    <a:lnTo>
                      <a:pt x="163" y="95"/>
                    </a:lnTo>
                    <a:lnTo>
                      <a:pt x="165" y="89"/>
                    </a:lnTo>
                    <a:lnTo>
                      <a:pt x="165" y="86"/>
                    </a:lnTo>
                    <a:lnTo>
                      <a:pt x="171" y="82"/>
                    </a:lnTo>
                    <a:lnTo>
                      <a:pt x="173" y="78"/>
                    </a:lnTo>
                    <a:lnTo>
                      <a:pt x="177" y="74"/>
                    </a:lnTo>
                    <a:lnTo>
                      <a:pt x="184" y="70"/>
                    </a:lnTo>
                    <a:lnTo>
                      <a:pt x="192" y="68"/>
                    </a:lnTo>
                    <a:lnTo>
                      <a:pt x="199" y="68"/>
                    </a:lnTo>
                    <a:lnTo>
                      <a:pt x="207" y="70"/>
                    </a:lnTo>
                    <a:lnTo>
                      <a:pt x="213" y="70"/>
                    </a:lnTo>
                    <a:lnTo>
                      <a:pt x="220" y="72"/>
                    </a:lnTo>
                    <a:lnTo>
                      <a:pt x="226" y="70"/>
                    </a:lnTo>
                    <a:lnTo>
                      <a:pt x="232" y="67"/>
                    </a:lnTo>
                    <a:lnTo>
                      <a:pt x="234" y="59"/>
                    </a:lnTo>
                    <a:lnTo>
                      <a:pt x="235" y="51"/>
                    </a:lnTo>
                    <a:lnTo>
                      <a:pt x="235" y="44"/>
                    </a:lnTo>
                    <a:lnTo>
                      <a:pt x="234" y="36"/>
                    </a:lnTo>
                    <a:lnTo>
                      <a:pt x="230" y="29"/>
                    </a:lnTo>
                    <a:lnTo>
                      <a:pt x="228" y="21"/>
                    </a:lnTo>
                    <a:lnTo>
                      <a:pt x="222" y="15"/>
                    </a:lnTo>
                    <a:lnTo>
                      <a:pt x="218" y="13"/>
                    </a:lnTo>
                    <a:lnTo>
                      <a:pt x="21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 name="Freeform 12"/>
          <p:cNvSpPr>
            <a:spLocks/>
          </p:cNvSpPr>
          <p:nvPr/>
        </p:nvSpPr>
        <p:spPr bwMode="auto">
          <a:xfrm>
            <a:off x="8307388" y="1671638"/>
            <a:ext cx="349250" cy="198438"/>
          </a:xfrm>
          <a:custGeom>
            <a:avLst/>
            <a:gdLst>
              <a:gd name="T0" fmla="*/ 275 w 440"/>
              <a:gd name="T1" fmla="*/ 43 h 250"/>
              <a:gd name="T2" fmla="*/ 305 w 440"/>
              <a:gd name="T3" fmla="*/ 61 h 250"/>
              <a:gd name="T4" fmla="*/ 332 w 440"/>
              <a:gd name="T5" fmla="*/ 83 h 250"/>
              <a:gd name="T6" fmla="*/ 355 w 440"/>
              <a:gd name="T7" fmla="*/ 112 h 250"/>
              <a:gd name="T8" fmla="*/ 374 w 440"/>
              <a:gd name="T9" fmla="*/ 125 h 250"/>
              <a:gd name="T10" fmla="*/ 393 w 440"/>
              <a:gd name="T11" fmla="*/ 127 h 250"/>
              <a:gd name="T12" fmla="*/ 410 w 440"/>
              <a:gd name="T13" fmla="*/ 136 h 250"/>
              <a:gd name="T14" fmla="*/ 427 w 440"/>
              <a:gd name="T15" fmla="*/ 151 h 250"/>
              <a:gd name="T16" fmla="*/ 438 w 440"/>
              <a:gd name="T17" fmla="*/ 178 h 250"/>
              <a:gd name="T18" fmla="*/ 440 w 440"/>
              <a:gd name="T19" fmla="*/ 220 h 250"/>
              <a:gd name="T20" fmla="*/ 425 w 440"/>
              <a:gd name="T21" fmla="*/ 248 h 250"/>
              <a:gd name="T22" fmla="*/ 406 w 440"/>
              <a:gd name="T23" fmla="*/ 246 h 250"/>
              <a:gd name="T24" fmla="*/ 391 w 440"/>
              <a:gd name="T25" fmla="*/ 227 h 250"/>
              <a:gd name="T26" fmla="*/ 391 w 440"/>
              <a:gd name="T27" fmla="*/ 205 h 250"/>
              <a:gd name="T28" fmla="*/ 377 w 440"/>
              <a:gd name="T29" fmla="*/ 201 h 250"/>
              <a:gd name="T30" fmla="*/ 355 w 440"/>
              <a:gd name="T31" fmla="*/ 208 h 250"/>
              <a:gd name="T32" fmla="*/ 336 w 440"/>
              <a:gd name="T33" fmla="*/ 191 h 250"/>
              <a:gd name="T34" fmla="*/ 321 w 440"/>
              <a:gd name="T35" fmla="*/ 155 h 250"/>
              <a:gd name="T36" fmla="*/ 300 w 440"/>
              <a:gd name="T37" fmla="*/ 123 h 250"/>
              <a:gd name="T38" fmla="*/ 273 w 440"/>
              <a:gd name="T39" fmla="*/ 97 h 250"/>
              <a:gd name="T40" fmla="*/ 228 w 440"/>
              <a:gd name="T41" fmla="*/ 78 h 250"/>
              <a:gd name="T42" fmla="*/ 167 w 440"/>
              <a:gd name="T43" fmla="*/ 66 h 250"/>
              <a:gd name="T44" fmla="*/ 106 w 440"/>
              <a:gd name="T45" fmla="*/ 61 h 250"/>
              <a:gd name="T46" fmla="*/ 44 w 440"/>
              <a:gd name="T47" fmla="*/ 61 h 250"/>
              <a:gd name="T48" fmla="*/ 4 w 440"/>
              <a:gd name="T49" fmla="*/ 55 h 250"/>
              <a:gd name="T50" fmla="*/ 0 w 440"/>
              <a:gd name="T51" fmla="*/ 38 h 250"/>
              <a:gd name="T52" fmla="*/ 17 w 440"/>
              <a:gd name="T53" fmla="*/ 19 h 250"/>
              <a:gd name="T54" fmla="*/ 52 w 440"/>
              <a:gd name="T55" fmla="*/ 7 h 250"/>
              <a:gd name="T56" fmla="*/ 88 w 440"/>
              <a:gd name="T57" fmla="*/ 2 h 250"/>
              <a:gd name="T58" fmla="*/ 127 w 440"/>
              <a:gd name="T59" fmla="*/ 0 h 250"/>
              <a:gd name="T60" fmla="*/ 160 w 440"/>
              <a:gd name="T61" fmla="*/ 4 h 250"/>
              <a:gd name="T62" fmla="*/ 188 w 440"/>
              <a:gd name="T63" fmla="*/ 11 h 250"/>
              <a:gd name="T64" fmla="*/ 216 w 440"/>
              <a:gd name="T65" fmla="*/ 19 h 250"/>
              <a:gd name="T66" fmla="*/ 245 w 440"/>
              <a:gd name="T67" fmla="*/ 3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0" h="250">
                <a:moveTo>
                  <a:pt x="258" y="36"/>
                </a:moveTo>
                <a:lnTo>
                  <a:pt x="275" y="43"/>
                </a:lnTo>
                <a:lnTo>
                  <a:pt x="290" y="51"/>
                </a:lnTo>
                <a:lnTo>
                  <a:pt x="305" y="61"/>
                </a:lnTo>
                <a:lnTo>
                  <a:pt x="321" y="72"/>
                </a:lnTo>
                <a:lnTo>
                  <a:pt x="332" y="83"/>
                </a:lnTo>
                <a:lnTo>
                  <a:pt x="345" y="97"/>
                </a:lnTo>
                <a:lnTo>
                  <a:pt x="355" y="112"/>
                </a:lnTo>
                <a:lnTo>
                  <a:pt x="364" y="129"/>
                </a:lnTo>
                <a:lnTo>
                  <a:pt x="374" y="125"/>
                </a:lnTo>
                <a:lnTo>
                  <a:pt x="383" y="125"/>
                </a:lnTo>
                <a:lnTo>
                  <a:pt x="393" y="127"/>
                </a:lnTo>
                <a:lnTo>
                  <a:pt x="402" y="131"/>
                </a:lnTo>
                <a:lnTo>
                  <a:pt x="410" y="136"/>
                </a:lnTo>
                <a:lnTo>
                  <a:pt x="419" y="144"/>
                </a:lnTo>
                <a:lnTo>
                  <a:pt x="427" y="151"/>
                </a:lnTo>
                <a:lnTo>
                  <a:pt x="432" y="161"/>
                </a:lnTo>
                <a:lnTo>
                  <a:pt x="438" y="178"/>
                </a:lnTo>
                <a:lnTo>
                  <a:pt x="440" y="199"/>
                </a:lnTo>
                <a:lnTo>
                  <a:pt x="440" y="220"/>
                </a:lnTo>
                <a:lnTo>
                  <a:pt x="436" y="239"/>
                </a:lnTo>
                <a:lnTo>
                  <a:pt x="425" y="248"/>
                </a:lnTo>
                <a:lnTo>
                  <a:pt x="415" y="250"/>
                </a:lnTo>
                <a:lnTo>
                  <a:pt x="406" y="246"/>
                </a:lnTo>
                <a:lnTo>
                  <a:pt x="395" y="239"/>
                </a:lnTo>
                <a:lnTo>
                  <a:pt x="391" y="227"/>
                </a:lnTo>
                <a:lnTo>
                  <a:pt x="391" y="216"/>
                </a:lnTo>
                <a:lnTo>
                  <a:pt x="391" y="205"/>
                </a:lnTo>
                <a:lnTo>
                  <a:pt x="387" y="193"/>
                </a:lnTo>
                <a:lnTo>
                  <a:pt x="377" y="201"/>
                </a:lnTo>
                <a:lnTo>
                  <a:pt x="366" y="206"/>
                </a:lnTo>
                <a:lnTo>
                  <a:pt x="355" y="208"/>
                </a:lnTo>
                <a:lnTo>
                  <a:pt x="341" y="208"/>
                </a:lnTo>
                <a:lnTo>
                  <a:pt x="336" y="191"/>
                </a:lnTo>
                <a:lnTo>
                  <a:pt x="328" y="174"/>
                </a:lnTo>
                <a:lnTo>
                  <a:pt x="321" y="155"/>
                </a:lnTo>
                <a:lnTo>
                  <a:pt x="311" y="138"/>
                </a:lnTo>
                <a:lnTo>
                  <a:pt x="300" y="123"/>
                </a:lnTo>
                <a:lnTo>
                  <a:pt x="288" y="108"/>
                </a:lnTo>
                <a:lnTo>
                  <a:pt x="273" y="97"/>
                </a:lnTo>
                <a:lnTo>
                  <a:pt x="256" y="85"/>
                </a:lnTo>
                <a:lnTo>
                  <a:pt x="228" y="78"/>
                </a:lnTo>
                <a:lnTo>
                  <a:pt x="197" y="72"/>
                </a:lnTo>
                <a:lnTo>
                  <a:pt x="167" y="66"/>
                </a:lnTo>
                <a:lnTo>
                  <a:pt x="137" y="62"/>
                </a:lnTo>
                <a:lnTo>
                  <a:pt x="106" y="61"/>
                </a:lnTo>
                <a:lnTo>
                  <a:pt x="74" y="59"/>
                </a:lnTo>
                <a:lnTo>
                  <a:pt x="44" y="61"/>
                </a:lnTo>
                <a:lnTo>
                  <a:pt x="12" y="62"/>
                </a:lnTo>
                <a:lnTo>
                  <a:pt x="4" y="55"/>
                </a:lnTo>
                <a:lnTo>
                  <a:pt x="0" y="47"/>
                </a:lnTo>
                <a:lnTo>
                  <a:pt x="0" y="38"/>
                </a:lnTo>
                <a:lnTo>
                  <a:pt x="0" y="28"/>
                </a:lnTo>
                <a:lnTo>
                  <a:pt x="17" y="19"/>
                </a:lnTo>
                <a:lnTo>
                  <a:pt x="34" y="13"/>
                </a:lnTo>
                <a:lnTo>
                  <a:pt x="52" y="7"/>
                </a:lnTo>
                <a:lnTo>
                  <a:pt x="70" y="4"/>
                </a:lnTo>
                <a:lnTo>
                  <a:pt x="88" y="2"/>
                </a:lnTo>
                <a:lnTo>
                  <a:pt x="106" y="0"/>
                </a:lnTo>
                <a:lnTo>
                  <a:pt x="127" y="0"/>
                </a:lnTo>
                <a:lnTo>
                  <a:pt x="146" y="0"/>
                </a:lnTo>
                <a:lnTo>
                  <a:pt x="160" y="4"/>
                </a:lnTo>
                <a:lnTo>
                  <a:pt x="175" y="7"/>
                </a:lnTo>
                <a:lnTo>
                  <a:pt x="188" y="11"/>
                </a:lnTo>
                <a:lnTo>
                  <a:pt x="203" y="15"/>
                </a:lnTo>
                <a:lnTo>
                  <a:pt x="216" y="19"/>
                </a:lnTo>
                <a:lnTo>
                  <a:pt x="230" y="25"/>
                </a:lnTo>
                <a:lnTo>
                  <a:pt x="245" y="30"/>
                </a:lnTo>
                <a:lnTo>
                  <a:pt x="25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3"/>
          <p:cNvSpPr>
            <a:spLocks/>
          </p:cNvSpPr>
          <p:nvPr/>
        </p:nvSpPr>
        <p:spPr bwMode="auto">
          <a:xfrm>
            <a:off x="6230938" y="1727200"/>
            <a:ext cx="2908300" cy="2909888"/>
          </a:xfrm>
          <a:custGeom>
            <a:avLst/>
            <a:gdLst>
              <a:gd name="T0" fmla="*/ 1641 w 3665"/>
              <a:gd name="T1" fmla="*/ 2046 h 3667"/>
              <a:gd name="T2" fmla="*/ 1473 w 3665"/>
              <a:gd name="T3" fmla="*/ 1861 h 3667"/>
              <a:gd name="T4" fmla="*/ 1350 w 3665"/>
              <a:gd name="T5" fmla="*/ 1707 h 3667"/>
              <a:gd name="T6" fmla="*/ 1317 w 3665"/>
              <a:gd name="T7" fmla="*/ 1594 h 3667"/>
              <a:gd name="T8" fmla="*/ 1287 w 3665"/>
              <a:gd name="T9" fmla="*/ 1476 h 3667"/>
              <a:gd name="T10" fmla="*/ 1230 w 3665"/>
              <a:gd name="T11" fmla="*/ 1404 h 3667"/>
              <a:gd name="T12" fmla="*/ 1103 w 3665"/>
              <a:gd name="T13" fmla="*/ 1306 h 3667"/>
              <a:gd name="T14" fmla="*/ 999 w 3665"/>
              <a:gd name="T15" fmla="*/ 1234 h 3667"/>
              <a:gd name="T16" fmla="*/ 1010 w 3665"/>
              <a:gd name="T17" fmla="*/ 1110 h 3667"/>
              <a:gd name="T18" fmla="*/ 1071 w 3665"/>
              <a:gd name="T19" fmla="*/ 1004 h 3667"/>
              <a:gd name="T20" fmla="*/ 980 w 3665"/>
              <a:gd name="T21" fmla="*/ 875 h 3667"/>
              <a:gd name="T22" fmla="*/ 1043 w 3665"/>
              <a:gd name="T23" fmla="*/ 807 h 3667"/>
              <a:gd name="T24" fmla="*/ 1200 w 3665"/>
              <a:gd name="T25" fmla="*/ 930 h 3667"/>
              <a:gd name="T26" fmla="*/ 1399 w 3665"/>
              <a:gd name="T27" fmla="*/ 1006 h 3667"/>
              <a:gd name="T28" fmla="*/ 1446 w 3665"/>
              <a:gd name="T29" fmla="*/ 1215 h 3667"/>
              <a:gd name="T30" fmla="*/ 1511 w 3665"/>
              <a:gd name="T31" fmla="*/ 1285 h 3667"/>
              <a:gd name="T32" fmla="*/ 1721 w 3665"/>
              <a:gd name="T33" fmla="*/ 1559 h 3667"/>
              <a:gd name="T34" fmla="*/ 1814 w 3665"/>
              <a:gd name="T35" fmla="*/ 1381 h 3667"/>
              <a:gd name="T36" fmla="*/ 1920 w 3665"/>
              <a:gd name="T37" fmla="*/ 1175 h 3667"/>
              <a:gd name="T38" fmla="*/ 2011 w 3665"/>
              <a:gd name="T39" fmla="*/ 1086 h 3667"/>
              <a:gd name="T40" fmla="*/ 2263 w 3665"/>
              <a:gd name="T41" fmla="*/ 978 h 3667"/>
              <a:gd name="T42" fmla="*/ 2454 w 3665"/>
              <a:gd name="T43" fmla="*/ 868 h 3667"/>
              <a:gd name="T44" fmla="*/ 2331 w 3665"/>
              <a:gd name="T45" fmla="*/ 572 h 3667"/>
              <a:gd name="T46" fmla="*/ 2354 w 3665"/>
              <a:gd name="T47" fmla="*/ 292 h 3667"/>
              <a:gd name="T48" fmla="*/ 2362 w 3665"/>
              <a:gd name="T49" fmla="*/ 167 h 3667"/>
              <a:gd name="T50" fmla="*/ 2416 w 3665"/>
              <a:gd name="T51" fmla="*/ 70 h 3667"/>
              <a:gd name="T52" fmla="*/ 2532 w 3665"/>
              <a:gd name="T53" fmla="*/ 13 h 3667"/>
              <a:gd name="T54" fmla="*/ 2631 w 3665"/>
              <a:gd name="T55" fmla="*/ 42 h 3667"/>
              <a:gd name="T56" fmla="*/ 2540 w 3665"/>
              <a:gd name="T57" fmla="*/ 49 h 3667"/>
              <a:gd name="T58" fmla="*/ 2458 w 3665"/>
              <a:gd name="T59" fmla="*/ 93 h 3667"/>
              <a:gd name="T60" fmla="*/ 2424 w 3665"/>
              <a:gd name="T61" fmla="*/ 165 h 3667"/>
              <a:gd name="T62" fmla="*/ 2432 w 3665"/>
              <a:gd name="T63" fmla="*/ 261 h 3667"/>
              <a:gd name="T64" fmla="*/ 2579 w 3665"/>
              <a:gd name="T65" fmla="*/ 157 h 3667"/>
              <a:gd name="T66" fmla="*/ 2758 w 3665"/>
              <a:gd name="T67" fmla="*/ 135 h 3667"/>
              <a:gd name="T68" fmla="*/ 2957 w 3665"/>
              <a:gd name="T69" fmla="*/ 224 h 3667"/>
              <a:gd name="T70" fmla="*/ 2983 w 3665"/>
              <a:gd name="T71" fmla="*/ 424 h 3667"/>
              <a:gd name="T72" fmla="*/ 3034 w 3665"/>
              <a:gd name="T73" fmla="*/ 432 h 3667"/>
              <a:gd name="T74" fmla="*/ 3091 w 3665"/>
              <a:gd name="T75" fmla="*/ 153 h 3667"/>
              <a:gd name="T76" fmla="*/ 3097 w 3665"/>
              <a:gd name="T77" fmla="*/ 413 h 3667"/>
              <a:gd name="T78" fmla="*/ 3049 w 3665"/>
              <a:gd name="T79" fmla="*/ 644 h 3667"/>
              <a:gd name="T80" fmla="*/ 2955 w 3665"/>
              <a:gd name="T81" fmla="*/ 811 h 3667"/>
              <a:gd name="T82" fmla="*/ 3114 w 3665"/>
              <a:gd name="T83" fmla="*/ 1025 h 3667"/>
              <a:gd name="T84" fmla="*/ 3317 w 3665"/>
              <a:gd name="T85" fmla="*/ 1086 h 3667"/>
              <a:gd name="T86" fmla="*/ 3474 w 3665"/>
              <a:gd name="T87" fmla="*/ 1180 h 3667"/>
              <a:gd name="T88" fmla="*/ 3559 w 3665"/>
              <a:gd name="T89" fmla="*/ 1660 h 3667"/>
              <a:gd name="T90" fmla="*/ 3650 w 3665"/>
              <a:gd name="T91" fmla="*/ 2099 h 3667"/>
              <a:gd name="T92" fmla="*/ 3544 w 3665"/>
              <a:gd name="T93" fmla="*/ 2488 h 3667"/>
              <a:gd name="T94" fmla="*/ 3478 w 3665"/>
              <a:gd name="T95" fmla="*/ 2765 h 3667"/>
              <a:gd name="T96" fmla="*/ 3377 w 3665"/>
              <a:gd name="T97" fmla="*/ 2723 h 3667"/>
              <a:gd name="T98" fmla="*/ 3345 w 3665"/>
              <a:gd name="T99" fmla="*/ 2818 h 3667"/>
              <a:gd name="T100" fmla="*/ 3319 w 3665"/>
              <a:gd name="T101" fmla="*/ 3250 h 3667"/>
              <a:gd name="T102" fmla="*/ 3245 w 3665"/>
              <a:gd name="T103" fmla="*/ 3667 h 3667"/>
              <a:gd name="T104" fmla="*/ 2197 w 3665"/>
              <a:gd name="T105" fmla="*/ 3517 h 3667"/>
              <a:gd name="T106" fmla="*/ 2092 w 3665"/>
              <a:gd name="T107" fmla="*/ 2958 h 3667"/>
              <a:gd name="T108" fmla="*/ 2020 w 3665"/>
              <a:gd name="T109" fmla="*/ 2785 h 3667"/>
              <a:gd name="T110" fmla="*/ 1971 w 3665"/>
              <a:gd name="T111" fmla="*/ 2082 h 3667"/>
              <a:gd name="T112" fmla="*/ 1873 w 3665"/>
              <a:gd name="T113" fmla="*/ 2139 h 3667"/>
              <a:gd name="T114" fmla="*/ 1821 w 3665"/>
              <a:gd name="T115" fmla="*/ 2439 h 3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65" h="3667">
                <a:moveTo>
                  <a:pt x="1823" y="2149"/>
                </a:moveTo>
                <a:lnTo>
                  <a:pt x="1791" y="2137"/>
                </a:lnTo>
                <a:lnTo>
                  <a:pt x="1759" y="2124"/>
                </a:lnTo>
                <a:lnTo>
                  <a:pt x="1729" y="2107"/>
                </a:lnTo>
                <a:lnTo>
                  <a:pt x="1698" y="2088"/>
                </a:lnTo>
                <a:lnTo>
                  <a:pt x="1670" y="2069"/>
                </a:lnTo>
                <a:lnTo>
                  <a:pt x="1641" y="2046"/>
                </a:lnTo>
                <a:lnTo>
                  <a:pt x="1615" y="2024"/>
                </a:lnTo>
                <a:lnTo>
                  <a:pt x="1588" y="1999"/>
                </a:lnTo>
                <a:lnTo>
                  <a:pt x="1564" y="1973"/>
                </a:lnTo>
                <a:lnTo>
                  <a:pt x="1539" y="1946"/>
                </a:lnTo>
                <a:lnTo>
                  <a:pt x="1516" y="1918"/>
                </a:lnTo>
                <a:lnTo>
                  <a:pt x="1494" y="1889"/>
                </a:lnTo>
                <a:lnTo>
                  <a:pt x="1473" y="1861"/>
                </a:lnTo>
                <a:lnTo>
                  <a:pt x="1452" y="1832"/>
                </a:lnTo>
                <a:lnTo>
                  <a:pt x="1433" y="1802"/>
                </a:lnTo>
                <a:lnTo>
                  <a:pt x="1414" y="1774"/>
                </a:lnTo>
                <a:lnTo>
                  <a:pt x="1399" y="1757"/>
                </a:lnTo>
                <a:lnTo>
                  <a:pt x="1384" y="1739"/>
                </a:lnTo>
                <a:lnTo>
                  <a:pt x="1367" y="1722"/>
                </a:lnTo>
                <a:lnTo>
                  <a:pt x="1350" y="1707"/>
                </a:lnTo>
                <a:lnTo>
                  <a:pt x="1331" y="1692"/>
                </a:lnTo>
                <a:lnTo>
                  <a:pt x="1315" y="1675"/>
                </a:lnTo>
                <a:lnTo>
                  <a:pt x="1300" y="1660"/>
                </a:lnTo>
                <a:lnTo>
                  <a:pt x="1289" y="1643"/>
                </a:lnTo>
                <a:lnTo>
                  <a:pt x="1293" y="1626"/>
                </a:lnTo>
                <a:lnTo>
                  <a:pt x="1304" y="1609"/>
                </a:lnTo>
                <a:lnTo>
                  <a:pt x="1317" y="1594"/>
                </a:lnTo>
                <a:lnTo>
                  <a:pt x="1327" y="1578"/>
                </a:lnTo>
                <a:lnTo>
                  <a:pt x="1338" y="1558"/>
                </a:lnTo>
                <a:lnTo>
                  <a:pt x="1342" y="1537"/>
                </a:lnTo>
                <a:lnTo>
                  <a:pt x="1334" y="1518"/>
                </a:lnTo>
                <a:lnTo>
                  <a:pt x="1315" y="1503"/>
                </a:lnTo>
                <a:lnTo>
                  <a:pt x="1300" y="1491"/>
                </a:lnTo>
                <a:lnTo>
                  <a:pt x="1287" y="1476"/>
                </a:lnTo>
                <a:lnTo>
                  <a:pt x="1283" y="1459"/>
                </a:lnTo>
                <a:lnTo>
                  <a:pt x="1295" y="1444"/>
                </a:lnTo>
                <a:lnTo>
                  <a:pt x="1281" y="1436"/>
                </a:lnTo>
                <a:lnTo>
                  <a:pt x="1268" y="1429"/>
                </a:lnTo>
                <a:lnTo>
                  <a:pt x="1255" y="1421"/>
                </a:lnTo>
                <a:lnTo>
                  <a:pt x="1242" y="1414"/>
                </a:lnTo>
                <a:lnTo>
                  <a:pt x="1230" y="1404"/>
                </a:lnTo>
                <a:lnTo>
                  <a:pt x="1219" y="1395"/>
                </a:lnTo>
                <a:lnTo>
                  <a:pt x="1207" y="1381"/>
                </a:lnTo>
                <a:lnTo>
                  <a:pt x="1200" y="1368"/>
                </a:lnTo>
                <a:lnTo>
                  <a:pt x="1173" y="1307"/>
                </a:lnTo>
                <a:lnTo>
                  <a:pt x="1151" y="1307"/>
                </a:lnTo>
                <a:lnTo>
                  <a:pt x="1128" y="1307"/>
                </a:lnTo>
                <a:lnTo>
                  <a:pt x="1103" y="1306"/>
                </a:lnTo>
                <a:lnTo>
                  <a:pt x="1080" y="1302"/>
                </a:lnTo>
                <a:lnTo>
                  <a:pt x="1058" y="1296"/>
                </a:lnTo>
                <a:lnTo>
                  <a:pt x="1039" y="1288"/>
                </a:lnTo>
                <a:lnTo>
                  <a:pt x="1020" y="1275"/>
                </a:lnTo>
                <a:lnTo>
                  <a:pt x="1005" y="1256"/>
                </a:lnTo>
                <a:lnTo>
                  <a:pt x="1003" y="1243"/>
                </a:lnTo>
                <a:lnTo>
                  <a:pt x="999" y="1234"/>
                </a:lnTo>
                <a:lnTo>
                  <a:pt x="991" y="1226"/>
                </a:lnTo>
                <a:lnTo>
                  <a:pt x="986" y="1218"/>
                </a:lnTo>
                <a:lnTo>
                  <a:pt x="989" y="1198"/>
                </a:lnTo>
                <a:lnTo>
                  <a:pt x="993" y="1175"/>
                </a:lnTo>
                <a:lnTo>
                  <a:pt x="997" y="1152"/>
                </a:lnTo>
                <a:lnTo>
                  <a:pt x="1003" y="1131"/>
                </a:lnTo>
                <a:lnTo>
                  <a:pt x="1010" y="1110"/>
                </a:lnTo>
                <a:lnTo>
                  <a:pt x="1020" y="1091"/>
                </a:lnTo>
                <a:lnTo>
                  <a:pt x="1033" y="1076"/>
                </a:lnTo>
                <a:lnTo>
                  <a:pt x="1052" y="1063"/>
                </a:lnTo>
                <a:lnTo>
                  <a:pt x="1060" y="1050"/>
                </a:lnTo>
                <a:lnTo>
                  <a:pt x="1062" y="1033"/>
                </a:lnTo>
                <a:lnTo>
                  <a:pt x="1065" y="1018"/>
                </a:lnTo>
                <a:lnTo>
                  <a:pt x="1071" y="1004"/>
                </a:lnTo>
                <a:lnTo>
                  <a:pt x="1052" y="989"/>
                </a:lnTo>
                <a:lnTo>
                  <a:pt x="1037" y="974"/>
                </a:lnTo>
                <a:lnTo>
                  <a:pt x="1022" y="957"/>
                </a:lnTo>
                <a:lnTo>
                  <a:pt x="1008" y="936"/>
                </a:lnTo>
                <a:lnTo>
                  <a:pt x="997" y="917"/>
                </a:lnTo>
                <a:lnTo>
                  <a:pt x="988" y="896"/>
                </a:lnTo>
                <a:lnTo>
                  <a:pt x="980" y="875"/>
                </a:lnTo>
                <a:lnTo>
                  <a:pt x="974" y="853"/>
                </a:lnTo>
                <a:lnTo>
                  <a:pt x="976" y="841"/>
                </a:lnTo>
                <a:lnTo>
                  <a:pt x="980" y="830"/>
                </a:lnTo>
                <a:lnTo>
                  <a:pt x="986" y="819"/>
                </a:lnTo>
                <a:lnTo>
                  <a:pt x="993" y="807"/>
                </a:lnTo>
                <a:lnTo>
                  <a:pt x="1018" y="802"/>
                </a:lnTo>
                <a:lnTo>
                  <a:pt x="1043" y="807"/>
                </a:lnTo>
                <a:lnTo>
                  <a:pt x="1063" y="820"/>
                </a:lnTo>
                <a:lnTo>
                  <a:pt x="1086" y="838"/>
                </a:lnTo>
                <a:lnTo>
                  <a:pt x="1107" y="858"/>
                </a:lnTo>
                <a:lnTo>
                  <a:pt x="1128" y="879"/>
                </a:lnTo>
                <a:lnTo>
                  <a:pt x="1151" y="896"/>
                </a:lnTo>
                <a:lnTo>
                  <a:pt x="1173" y="910"/>
                </a:lnTo>
                <a:lnTo>
                  <a:pt x="1200" y="930"/>
                </a:lnTo>
                <a:lnTo>
                  <a:pt x="1232" y="940"/>
                </a:lnTo>
                <a:lnTo>
                  <a:pt x="1264" y="944"/>
                </a:lnTo>
                <a:lnTo>
                  <a:pt x="1298" y="946"/>
                </a:lnTo>
                <a:lnTo>
                  <a:pt x="1331" y="947"/>
                </a:lnTo>
                <a:lnTo>
                  <a:pt x="1359" y="957"/>
                </a:lnTo>
                <a:lnTo>
                  <a:pt x="1382" y="974"/>
                </a:lnTo>
                <a:lnTo>
                  <a:pt x="1399" y="1006"/>
                </a:lnTo>
                <a:lnTo>
                  <a:pt x="1408" y="1035"/>
                </a:lnTo>
                <a:lnTo>
                  <a:pt x="1414" y="1065"/>
                </a:lnTo>
                <a:lnTo>
                  <a:pt x="1420" y="1097"/>
                </a:lnTo>
                <a:lnTo>
                  <a:pt x="1423" y="1127"/>
                </a:lnTo>
                <a:lnTo>
                  <a:pt x="1429" y="1158"/>
                </a:lnTo>
                <a:lnTo>
                  <a:pt x="1437" y="1186"/>
                </a:lnTo>
                <a:lnTo>
                  <a:pt x="1446" y="1215"/>
                </a:lnTo>
                <a:lnTo>
                  <a:pt x="1463" y="1239"/>
                </a:lnTo>
                <a:lnTo>
                  <a:pt x="1465" y="1251"/>
                </a:lnTo>
                <a:lnTo>
                  <a:pt x="1471" y="1260"/>
                </a:lnTo>
                <a:lnTo>
                  <a:pt x="1477" y="1270"/>
                </a:lnTo>
                <a:lnTo>
                  <a:pt x="1482" y="1281"/>
                </a:lnTo>
                <a:lnTo>
                  <a:pt x="1497" y="1281"/>
                </a:lnTo>
                <a:lnTo>
                  <a:pt x="1511" y="1285"/>
                </a:lnTo>
                <a:lnTo>
                  <a:pt x="1522" y="1290"/>
                </a:lnTo>
                <a:lnTo>
                  <a:pt x="1533" y="1300"/>
                </a:lnTo>
                <a:lnTo>
                  <a:pt x="1543" y="1311"/>
                </a:lnTo>
                <a:lnTo>
                  <a:pt x="1550" y="1323"/>
                </a:lnTo>
                <a:lnTo>
                  <a:pt x="1560" y="1334"/>
                </a:lnTo>
                <a:lnTo>
                  <a:pt x="1567" y="1345"/>
                </a:lnTo>
                <a:lnTo>
                  <a:pt x="1721" y="1559"/>
                </a:lnTo>
                <a:lnTo>
                  <a:pt x="1738" y="1537"/>
                </a:lnTo>
                <a:lnTo>
                  <a:pt x="1753" y="1512"/>
                </a:lnTo>
                <a:lnTo>
                  <a:pt x="1768" y="1487"/>
                </a:lnTo>
                <a:lnTo>
                  <a:pt x="1780" y="1461"/>
                </a:lnTo>
                <a:lnTo>
                  <a:pt x="1791" y="1434"/>
                </a:lnTo>
                <a:lnTo>
                  <a:pt x="1802" y="1408"/>
                </a:lnTo>
                <a:lnTo>
                  <a:pt x="1814" y="1381"/>
                </a:lnTo>
                <a:lnTo>
                  <a:pt x="1827" y="1355"/>
                </a:lnTo>
                <a:lnTo>
                  <a:pt x="1825" y="263"/>
                </a:lnTo>
                <a:lnTo>
                  <a:pt x="1880" y="256"/>
                </a:lnTo>
                <a:lnTo>
                  <a:pt x="1880" y="1230"/>
                </a:lnTo>
                <a:lnTo>
                  <a:pt x="1897" y="1213"/>
                </a:lnTo>
                <a:lnTo>
                  <a:pt x="1909" y="1194"/>
                </a:lnTo>
                <a:lnTo>
                  <a:pt x="1920" y="1175"/>
                </a:lnTo>
                <a:lnTo>
                  <a:pt x="1929" y="1154"/>
                </a:lnTo>
                <a:lnTo>
                  <a:pt x="1941" y="1135"/>
                </a:lnTo>
                <a:lnTo>
                  <a:pt x="1954" y="1118"/>
                </a:lnTo>
                <a:lnTo>
                  <a:pt x="1969" y="1105"/>
                </a:lnTo>
                <a:lnTo>
                  <a:pt x="1992" y="1093"/>
                </a:lnTo>
                <a:lnTo>
                  <a:pt x="1998" y="1091"/>
                </a:lnTo>
                <a:lnTo>
                  <a:pt x="2011" y="1086"/>
                </a:lnTo>
                <a:lnTo>
                  <a:pt x="2034" y="1076"/>
                </a:lnTo>
                <a:lnTo>
                  <a:pt x="2062" y="1065"/>
                </a:lnTo>
                <a:lnTo>
                  <a:pt x="2098" y="1050"/>
                </a:lnTo>
                <a:lnTo>
                  <a:pt x="2136" y="1033"/>
                </a:lnTo>
                <a:lnTo>
                  <a:pt x="2178" y="1016"/>
                </a:lnTo>
                <a:lnTo>
                  <a:pt x="2219" y="997"/>
                </a:lnTo>
                <a:lnTo>
                  <a:pt x="2263" y="978"/>
                </a:lnTo>
                <a:lnTo>
                  <a:pt x="2305" y="959"/>
                </a:lnTo>
                <a:lnTo>
                  <a:pt x="2343" y="940"/>
                </a:lnTo>
                <a:lnTo>
                  <a:pt x="2379" y="921"/>
                </a:lnTo>
                <a:lnTo>
                  <a:pt x="2409" y="906"/>
                </a:lnTo>
                <a:lnTo>
                  <a:pt x="2432" y="891"/>
                </a:lnTo>
                <a:lnTo>
                  <a:pt x="2447" y="877"/>
                </a:lnTo>
                <a:lnTo>
                  <a:pt x="2454" y="868"/>
                </a:lnTo>
                <a:lnTo>
                  <a:pt x="2424" y="830"/>
                </a:lnTo>
                <a:lnTo>
                  <a:pt x="2398" y="792"/>
                </a:lnTo>
                <a:lnTo>
                  <a:pt x="2377" y="750"/>
                </a:lnTo>
                <a:lnTo>
                  <a:pt x="2360" y="709"/>
                </a:lnTo>
                <a:lnTo>
                  <a:pt x="2346" y="665"/>
                </a:lnTo>
                <a:lnTo>
                  <a:pt x="2337" y="620"/>
                </a:lnTo>
                <a:lnTo>
                  <a:pt x="2331" y="572"/>
                </a:lnTo>
                <a:lnTo>
                  <a:pt x="2331" y="523"/>
                </a:lnTo>
                <a:lnTo>
                  <a:pt x="2337" y="468"/>
                </a:lnTo>
                <a:lnTo>
                  <a:pt x="2352" y="417"/>
                </a:lnTo>
                <a:lnTo>
                  <a:pt x="2369" y="368"/>
                </a:lnTo>
                <a:lnTo>
                  <a:pt x="2386" y="318"/>
                </a:lnTo>
                <a:lnTo>
                  <a:pt x="2369" y="307"/>
                </a:lnTo>
                <a:lnTo>
                  <a:pt x="2354" y="292"/>
                </a:lnTo>
                <a:lnTo>
                  <a:pt x="2341" y="273"/>
                </a:lnTo>
                <a:lnTo>
                  <a:pt x="2333" y="254"/>
                </a:lnTo>
                <a:lnTo>
                  <a:pt x="2333" y="233"/>
                </a:lnTo>
                <a:lnTo>
                  <a:pt x="2337" y="216"/>
                </a:lnTo>
                <a:lnTo>
                  <a:pt x="2343" y="199"/>
                </a:lnTo>
                <a:lnTo>
                  <a:pt x="2352" y="182"/>
                </a:lnTo>
                <a:lnTo>
                  <a:pt x="2362" y="167"/>
                </a:lnTo>
                <a:lnTo>
                  <a:pt x="2375" y="152"/>
                </a:lnTo>
                <a:lnTo>
                  <a:pt x="2388" y="138"/>
                </a:lnTo>
                <a:lnTo>
                  <a:pt x="2403" y="123"/>
                </a:lnTo>
                <a:lnTo>
                  <a:pt x="2398" y="106"/>
                </a:lnTo>
                <a:lnTo>
                  <a:pt x="2399" y="93"/>
                </a:lnTo>
                <a:lnTo>
                  <a:pt x="2407" y="81"/>
                </a:lnTo>
                <a:lnTo>
                  <a:pt x="2416" y="70"/>
                </a:lnTo>
                <a:lnTo>
                  <a:pt x="2430" y="61"/>
                </a:lnTo>
                <a:lnTo>
                  <a:pt x="2443" y="51"/>
                </a:lnTo>
                <a:lnTo>
                  <a:pt x="2456" y="44"/>
                </a:lnTo>
                <a:lnTo>
                  <a:pt x="2468" y="34"/>
                </a:lnTo>
                <a:lnTo>
                  <a:pt x="2488" y="28"/>
                </a:lnTo>
                <a:lnTo>
                  <a:pt x="2509" y="21"/>
                </a:lnTo>
                <a:lnTo>
                  <a:pt x="2532" y="13"/>
                </a:lnTo>
                <a:lnTo>
                  <a:pt x="2555" y="6"/>
                </a:lnTo>
                <a:lnTo>
                  <a:pt x="2576" y="0"/>
                </a:lnTo>
                <a:lnTo>
                  <a:pt x="2598" y="0"/>
                </a:lnTo>
                <a:lnTo>
                  <a:pt x="2621" y="6"/>
                </a:lnTo>
                <a:lnTo>
                  <a:pt x="2642" y="19"/>
                </a:lnTo>
                <a:lnTo>
                  <a:pt x="2638" y="34"/>
                </a:lnTo>
                <a:lnTo>
                  <a:pt x="2631" y="42"/>
                </a:lnTo>
                <a:lnTo>
                  <a:pt x="2619" y="45"/>
                </a:lnTo>
                <a:lnTo>
                  <a:pt x="2608" y="45"/>
                </a:lnTo>
                <a:lnTo>
                  <a:pt x="2595" y="44"/>
                </a:lnTo>
                <a:lnTo>
                  <a:pt x="2579" y="44"/>
                </a:lnTo>
                <a:lnTo>
                  <a:pt x="2566" y="44"/>
                </a:lnTo>
                <a:lnTo>
                  <a:pt x="2553" y="47"/>
                </a:lnTo>
                <a:lnTo>
                  <a:pt x="2540" y="49"/>
                </a:lnTo>
                <a:lnTo>
                  <a:pt x="2526" y="53"/>
                </a:lnTo>
                <a:lnTo>
                  <a:pt x="2513" y="57"/>
                </a:lnTo>
                <a:lnTo>
                  <a:pt x="2502" y="63"/>
                </a:lnTo>
                <a:lnTo>
                  <a:pt x="2490" y="70"/>
                </a:lnTo>
                <a:lnTo>
                  <a:pt x="2479" y="78"/>
                </a:lnTo>
                <a:lnTo>
                  <a:pt x="2470" y="85"/>
                </a:lnTo>
                <a:lnTo>
                  <a:pt x="2458" y="93"/>
                </a:lnTo>
                <a:lnTo>
                  <a:pt x="2481" y="116"/>
                </a:lnTo>
                <a:lnTo>
                  <a:pt x="2471" y="123"/>
                </a:lnTo>
                <a:lnTo>
                  <a:pt x="2462" y="131"/>
                </a:lnTo>
                <a:lnTo>
                  <a:pt x="2452" y="140"/>
                </a:lnTo>
                <a:lnTo>
                  <a:pt x="2443" y="148"/>
                </a:lnTo>
                <a:lnTo>
                  <a:pt x="2434" y="155"/>
                </a:lnTo>
                <a:lnTo>
                  <a:pt x="2424" y="165"/>
                </a:lnTo>
                <a:lnTo>
                  <a:pt x="2416" y="176"/>
                </a:lnTo>
                <a:lnTo>
                  <a:pt x="2411" y="188"/>
                </a:lnTo>
                <a:lnTo>
                  <a:pt x="2405" y="212"/>
                </a:lnTo>
                <a:lnTo>
                  <a:pt x="2401" y="239"/>
                </a:lnTo>
                <a:lnTo>
                  <a:pt x="2403" y="263"/>
                </a:lnTo>
                <a:lnTo>
                  <a:pt x="2416" y="284"/>
                </a:lnTo>
                <a:lnTo>
                  <a:pt x="2432" y="261"/>
                </a:lnTo>
                <a:lnTo>
                  <a:pt x="2451" y="243"/>
                </a:lnTo>
                <a:lnTo>
                  <a:pt x="2470" y="224"/>
                </a:lnTo>
                <a:lnTo>
                  <a:pt x="2488" y="207"/>
                </a:lnTo>
                <a:lnTo>
                  <a:pt x="2511" y="191"/>
                </a:lnTo>
                <a:lnTo>
                  <a:pt x="2532" y="178"/>
                </a:lnTo>
                <a:lnTo>
                  <a:pt x="2555" y="167"/>
                </a:lnTo>
                <a:lnTo>
                  <a:pt x="2579" y="157"/>
                </a:lnTo>
                <a:lnTo>
                  <a:pt x="2604" y="148"/>
                </a:lnTo>
                <a:lnTo>
                  <a:pt x="2629" y="142"/>
                </a:lnTo>
                <a:lnTo>
                  <a:pt x="2653" y="136"/>
                </a:lnTo>
                <a:lnTo>
                  <a:pt x="2680" y="135"/>
                </a:lnTo>
                <a:lnTo>
                  <a:pt x="2706" y="133"/>
                </a:lnTo>
                <a:lnTo>
                  <a:pt x="2731" y="133"/>
                </a:lnTo>
                <a:lnTo>
                  <a:pt x="2758" y="135"/>
                </a:lnTo>
                <a:lnTo>
                  <a:pt x="2782" y="138"/>
                </a:lnTo>
                <a:lnTo>
                  <a:pt x="2811" y="150"/>
                </a:lnTo>
                <a:lnTo>
                  <a:pt x="2843" y="161"/>
                </a:lnTo>
                <a:lnTo>
                  <a:pt x="2873" y="172"/>
                </a:lnTo>
                <a:lnTo>
                  <a:pt x="2904" y="186"/>
                </a:lnTo>
                <a:lnTo>
                  <a:pt x="2932" y="203"/>
                </a:lnTo>
                <a:lnTo>
                  <a:pt x="2957" y="224"/>
                </a:lnTo>
                <a:lnTo>
                  <a:pt x="2976" y="250"/>
                </a:lnTo>
                <a:lnTo>
                  <a:pt x="2989" y="282"/>
                </a:lnTo>
                <a:lnTo>
                  <a:pt x="2987" y="318"/>
                </a:lnTo>
                <a:lnTo>
                  <a:pt x="2981" y="354"/>
                </a:lnTo>
                <a:lnTo>
                  <a:pt x="2976" y="388"/>
                </a:lnTo>
                <a:lnTo>
                  <a:pt x="2977" y="424"/>
                </a:lnTo>
                <a:lnTo>
                  <a:pt x="2983" y="424"/>
                </a:lnTo>
                <a:lnTo>
                  <a:pt x="2991" y="424"/>
                </a:lnTo>
                <a:lnTo>
                  <a:pt x="2996" y="424"/>
                </a:lnTo>
                <a:lnTo>
                  <a:pt x="3006" y="423"/>
                </a:lnTo>
                <a:lnTo>
                  <a:pt x="3013" y="423"/>
                </a:lnTo>
                <a:lnTo>
                  <a:pt x="3021" y="424"/>
                </a:lnTo>
                <a:lnTo>
                  <a:pt x="3029" y="428"/>
                </a:lnTo>
                <a:lnTo>
                  <a:pt x="3034" y="432"/>
                </a:lnTo>
                <a:lnTo>
                  <a:pt x="3055" y="373"/>
                </a:lnTo>
                <a:lnTo>
                  <a:pt x="3070" y="309"/>
                </a:lnTo>
                <a:lnTo>
                  <a:pt x="3076" y="241"/>
                </a:lnTo>
                <a:lnTo>
                  <a:pt x="3068" y="172"/>
                </a:lnTo>
                <a:lnTo>
                  <a:pt x="3074" y="163"/>
                </a:lnTo>
                <a:lnTo>
                  <a:pt x="3082" y="155"/>
                </a:lnTo>
                <a:lnTo>
                  <a:pt x="3091" y="153"/>
                </a:lnTo>
                <a:lnTo>
                  <a:pt x="3101" y="157"/>
                </a:lnTo>
                <a:lnTo>
                  <a:pt x="3121" y="197"/>
                </a:lnTo>
                <a:lnTo>
                  <a:pt x="3125" y="246"/>
                </a:lnTo>
                <a:lnTo>
                  <a:pt x="3121" y="296"/>
                </a:lnTo>
                <a:lnTo>
                  <a:pt x="3116" y="341"/>
                </a:lnTo>
                <a:lnTo>
                  <a:pt x="3108" y="377"/>
                </a:lnTo>
                <a:lnTo>
                  <a:pt x="3097" y="413"/>
                </a:lnTo>
                <a:lnTo>
                  <a:pt x="3087" y="447"/>
                </a:lnTo>
                <a:lnTo>
                  <a:pt x="3087" y="481"/>
                </a:lnTo>
                <a:lnTo>
                  <a:pt x="3101" y="517"/>
                </a:lnTo>
                <a:lnTo>
                  <a:pt x="3101" y="555"/>
                </a:lnTo>
                <a:lnTo>
                  <a:pt x="3091" y="593"/>
                </a:lnTo>
                <a:lnTo>
                  <a:pt x="3074" y="627"/>
                </a:lnTo>
                <a:lnTo>
                  <a:pt x="3049" y="644"/>
                </a:lnTo>
                <a:lnTo>
                  <a:pt x="3029" y="665"/>
                </a:lnTo>
                <a:lnTo>
                  <a:pt x="3010" y="686"/>
                </a:lnTo>
                <a:lnTo>
                  <a:pt x="2994" y="707"/>
                </a:lnTo>
                <a:lnTo>
                  <a:pt x="2981" y="731"/>
                </a:lnTo>
                <a:lnTo>
                  <a:pt x="2970" y="756"/>
                </a:lnTo>
                <a:lnTo>
                  <a:pt x="2962" y="783"/>
                </a:lnTo>
                <a:lnTo>
                  <a:pt x="2955" y="811"/>
                </a:lnTo>
                <a:lnTo>
                  <a:pt x="2993" y="834"/>
                </a:lnTo>
                <a:lnTo>
                  <a:pt x="3017" y="866"/>
                </a:lnTo>
                <a:lnTo>
                  <a:pt x="3034" y="902"/>
                </a:lnTo>
                <a:lnTo>
                  <a:pt x="3048" y="940"/>
                </a:lnTo>
                <a:lnTo>
                  <a:pt x="3061" y="974"/>
                </a:lnTo>
                <a:lnTo>
                  <a:pt x="3082" y="1004"/>
                </a:lnTo>
                <a:lnTo>
                  <a:pt x="3114" y="1025"/>
                </a:lnTo>
                <a:lnTo>
                  <a:pt x="3161" y="1033"/>
                </a:lnTo>
                <a:lnTo>
                  <a:pt x="3184" y="1044"/>
                </a:lnTo>
                <a:lnTo>
                  <a:pt x="3209" y="1054"/>
                </a:lnTo>
                <a:lnTo>
                  <a:pt x="3235" y="1061"/>
                </a:lnTo>
                <a:lnTo>
                  <a:pt x="3262" y="1069"/>
                </a:lnTo>
                <a:lnTo>
                  <a:pt x="3288" y="1078"/>
                </a:lnTo>
                <a:lnTo>
                  <a:pt x="3317" y="1086"/>
                </a:lnTo>
                <a:lnTo>
                  <a:pt x="3343" y="1093"/>
                </a:lnTo>
                <a:lnTo>
                  <a:pt x="3370" y="1105"/>
                </a:lnTo>
                <a:lnTo>
                  <a:pt x="3394" y="1114"/>
                </a:lnTo>
                <a:lnTo>
                  <a:pt x="3417" y="1127"/>
                </a:lnTo>
                <a:lnTo>
                  <a:pt x="3438" y="1143"/>
                </a:lnTo>
                <a:lnTo>
                  <a:pt x="3459" y="1160"/>
                </a:lnTo>
                <a:lnTo>
                  <a:pt x="3474" y="1180"/>
                </a:lnTo>
                <a:lnTo>
                  <a:pt x="3487" y="1203"/>
                </a:lnTo>
                <a:lnTo>
                  <a:pt x="3499" y="1232"/>
                </a:lnTo>
                <a:lnTo>
                  <a:pt x="3504" y="1262"/>
                </a:lnTo>
                <a:lnTo>
                  <a:pt x="3516" y="1362"/>
                </a:lnTo>
                <a:lnTo>
                  <a:pt x="3529" y="1463"/>
                </a:lnTo>
                <a:lnTo>
                  <a:pt x="3542" y="1561"/>
                </a:lnTo>
                <a:lnTo>
                  <a:pt x="3559" y="1660"/>
                </a:lnTo>
                <a:lnTo>
                  <a:pt x="3576" y="1758"/>
                </a:lnTo>
                <a:lnTo>
                  <a:pt x="3597" y="1855"/>
                </a:lnTo>
                <a:lnTo>
                  <a:pt x="3620" y="1950"/>
                </a:lnTo>
                <a:lnTo>
                  <a:pt x="3646" y="2045"/>
                </a:lnTo>
                <a:lnTo>
                  <a:pt x="3646" y="2063"/>
                </a:lnTo>
                <a:lnTo>
                  <a:pt x="3646" y="2082"/>
                </a:lnTo>
                <a:lnTo>
                  <a:pt x="3650" y="2099"/>
                </a:lnTo>
                <a:lnTo>
                  <a:pt x="3665" y="2107"/>
                </a:lnTo>
                <a:lnTo>
                  <a:pt x="3665" y="2120"/>
                </a:lnTo>
                <a:lnTo>
                  <a:pt x="3662" y="2132"/>
                </a:lnTo>
                <a:lnTo>
                  <a:pt x="3654" y="2141"/>
                </a:lnTo>
                <a:lnTo>
                  <a:pt x="3646" y="2149"/>
                </a:lnTo>
                <a:lnTo>
                  <a:pt x="3557" y="2450"/>
                </a:lnTo>
                <a:lnTo>
                  <a:pt x="3544" y="2488"/>
                </a:lnTo>
                <a:lnTo>
                  <a:pt x="3533" y="2528"/>
                </a:lnTo>
                <a:lnTo>
                  <a:pt x="3521" y="2568"/>
                </a:lnTo>
                <a:lnTo>
                  <a:pt x="3510" y="2607"/>
                </a:lnTo>
                <a:lnTo>
                  <a:pt x="3500" y="2647"/>
                </a:lnTo>
                <a:lnTo>
                  <a:pt x="3491" y="2685"/>
                </a:lnTo>
                <a:lnTo>
                  <a:pt x="3483" y="2725"/>
                </a:lnTo>
                <a:lnTo>
                  <a:pt x="3478" y="2765"/>
                </a:lnTo>
                <a:lnTo>
                  <a:pt x="3463" y="2768"/>
                </a:lnTo>
                <a:lnTo>
                  <a:pt x="3447" y="2766"/>
                </a:lnTo>
                <a:lnTo>
                  <a:pt x="3432" y="2761"/>
                </a:lnTo>
                <a:lnTo>
                  <a:pt x="3419" y="2753"/>
                </a:lnTo>
                <a:lnTo>
                  <a:pt x="3406" y="2742"/>
                </a:lnTo>
                <a:lnTo>
                  <a:pt x="3392" y="2732"/>
                </a:lnTo>
                <a:lnTo>
                  <a:pt x="3377" y="2723"/>
                </a:lnTo>
                <a:lnTo>
                  <a:pt x="3364" y="2713"/>
                </a:lnTo>
                <a:lnTo>
                  <a:pt x="3362" y="2730"/>
                </a:lnTo>
                <a:lnTo>
                  <a:pt x="3356" y="2749"/>
                </a:lnTo>
                <a:lnTo>
                  <a:pt x="3351" y="2766"/>
                </a:lnTo>
                <a:lnTo>
                  <a:pt x="3345" y="2784"/>
                </a:lnTo>
                <a:lnTo>
                  <a:pt x="3341" y="2802"/>
                </a:lnTo>
                <a:lnTo>
                  <a:pt x="3345" y="2818"/>
                </a:lnTo>
                <a:lnTo>
                  <a:pt x="3355" y="2833"/>
                </a:lnTo>
                <a:lnTo>
                  <a:pt x="3373" y="2848"/>
                </a:lnTo>
                <a:lnTo>
                  <a:pt x="3373" y="2931"/>
                </a:lnTo>
                <a:lnTo>
                  <a:pt x="3366" y="3013"/>
                </a:lnTo>
                <a:lnTo>
                  <a:pt x="3353" y="3092"/>
                </a:lnTo>
                <a:lnTo>
                  <a:pt x="3336" y="3170"/>
                </a:lnTo>
                <a:lnTo>
                  <a:pt x="3319" y="3250"/>
                </a:lnTo>
                <a:lnTo>
                  <a:pt x="3305" y="3331"/>
                </a:lnTo>
                <a:lnTo>
                  <a:pt x="3298" y="3413"/>
                </a:lnTo>
                <a:lnTo>
                  <a:pt x="3300" y="3498"/>
                </a:lnTo>
                <a:lnTo>
                  <a:pt x="3290" y="3541"/>
                </a:lnTo>
                <a:lnTo>
                  <a:pt x="3283" y="3589"/>
                </a:lnTo>
                <a:lnTo>
                  <a:pt x="3269" y="3634"/>
                </a:lnTo>
                <a:lnTo>
                  <a:pt x="3245" y="3667"/>
                </a:lnTo>
                <a:lnTo>
                  <a:pt x="2261" y="3667"/>
                </a:lnTo>
                <a:lnTo>
                  <a:pt x="2253" y="3663"/>
                </a:lnTo>
                <a:lnTo>
                  <a:pt x="2242" y="3646"/>
                </a:lnTo>
                <a:lnTo>
                  <a:pt x="2231" y="3621"/>
                </a:lnTo>
                <a:lnTo>
                  <a:pt x="2219" y="3589"/>
                </a:lnTo>
                <a:lnTo>
                  <a:pt x="2208" y="3553"/>
                </a:lnTo>
                <a:lnTo>
                  <a:pt x="2197" y="3517"/>
                </a:lnTo>
                <a:lnTo>
                  <a:pt x="2187" y="3483"/>
                </a:lnTo>
                <a:lnTo>
                  <a:pt x="2180" y="3454"/>
                </a:lnTo>
                <a:lnTo>
                  <a:pt x="2140" y="3140"/>
                </a:lnTo>
                <a:lnTo>
                  <a:pt x="2132" y="2958"/>
                </a:lnTo>
                <a:lnTo>
                  <a:pt x="2121" y="2958"/>
                </a:lnTo>
                <a:lnTo>
                  <a:pt x="2106" y="2958"/>
                </a:lnTo>
                <a:lnTo>
                  <a:pt x="2092" y="2958"/>
                </a:lnTo>
                <a:lnTo>
                  <a:pt x="2075" y="2958"/>
                </a:lnTo>
                <a:lnTo>
                  <a:pt x="2060" y="2958"/>
                </a:lnTo>
                <a:lnTo>
                  <a:pt x="2047" y="2956"/>
                </a:lnTo>
                <a:lnTo>
                  <a:pt x="2034" y="2954"/>
                </a:lnTo>
                <a:lnTo>
                  <a:pt x="2024" y="2950"/>
                </a:lnTo>
                <a:lnTo>
                  <a:pt x="2020" y="2884"/>
                </a:lnTo>
                <a:lnTo>
                  <a:pt x="2020" y="2785"/>
                </a:lnTo>
                <a:lnTo>
                  <a:pt x="2022" y="2696"/>
                </a:lnTo>
                <a:lnTo>
                  <a:pt x="2022" y="2657"/>
                </a:lnTo>
                <a:lnTo>
                  <a:pt x="2019" y="2573"/>
                </a:lnTo>
                <a:lnTo>
                  <a:pt x="2009" y="2386"/>
                </a:lnTo>
                <a:lnTo>
                  <a:pt x="1998" y="2190"/>
                </a:lnTo>
                <a:lnTo>
                  <a:pt x="1984" y="2077"/>
                </a:lnTo>
                <a:lnTo>
                  <a:pt x="1971" y="2082"/>
                </a:lnTo>
                <a:lnTo>
                  <a:pt x="1958" y="2090"/>
                </a:lnTo>
                <a:lnTo>
                  <a:pt x="1945" y="2098"/>
                </a:lnTo>
                <a:lnTo>
                  <a:pt x="1929" y="2105"/>
                </a:lnTo>
                <a:lnTo>
                  <a:pt x="1916" y="2113"/>
                </a:lnTo>
                <a:lnTo>
                  <a:pt x="1901" y="2120"/>
                </a:lnTo>
                <a:lnTo>
                  <a:pt x="1886" y="2130"/>
                </a:lnTo>
                <a:lnTo>
                  <a:pt x="1873" y="2139"/>
                </a:lnTo>
                <a:lnTo>
                  <a:pt x="1871" y="2499"/>
                </a:lnTo>
                <a:lnTo>
                  <a:pt x="0" y="2499"/>
                </a:lnTo>
                <a:lnTo>
                  <a:pt x="6" y="2478"/>
                </a:lnTo>
                <a:lnTo>
                  <a:pt x="6" y="2460"/>
                </a:lnTo>
                <a:lnTo>
                  <a:pt x="2" y="2444"/>
                </a:lnTo>
                <a:lnTo>
                  <a:pt x="0" y="2439"/>
                </a:lnTo>
                <a:lnTo>
                  <a:pt x="1821" y="2439"/>
                </a:lnTo>
                <a:lnTo>
                  <a:pt x="1823" y="2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4"/>
          <p:cNvSpPr>
            <a:spLocks/>
          </p:cNvSpPr>
          <p:nvPr/>
        </p:nvSpPr>
        <p:spPr bwMode="auto">
          <a:xfrm>
            <a:off x="8148638" y="1871663"/>
            <a:ext cx="490538" cy="628650"/>
          </a:xfrm>
          <a:custGeom>
            <a:avLst/>
            <a:gdLst>
              <a:gd name="T0" fmla="*/ 524 w 618"/>
              <a:gd name="T1" fmla="*/ 129 h 792"/>
              <a:gd name="T2" fmla="*/ 514 w 618"/>
              <a:gd name="T3" fmla="*/ 184 h 792"/>
              <a:gd name="T4" fmla="*/ 508 w 618"/>
              <a:gd name="T5" fmla="*/ 237 h 792"/>
              <a:gd name="T6" fmla="*/ 522 w 618"/>
              <a:gd name="T7" fmla="*/ 286 h 792"/>
              <a:gd name="T8" fmla="*/ 558 w 618"/>
              <a:gd name="T9" fmla="*/ 305 h 792"/>
              <a:gd name="T10" fmla="*/ 582 w 618"/>
              <a:gd name="T11" fmla="*/ 290 h 792"/>
              <a:gd name="T12" fmla="*/ 614 w 618"/>
              <a:gd name="T13" fmla="*/ 324 h 792"/>
              <a:gd name="T14" fmla="*/ 611 w 618"/>
              <a:gd name="T15" fmla="*/ 396 h 792"/>
              <a:gd name="T16" fmla="*/ 588 w 618"/>
              <a:gd name="T17" fmla="*/ 447 h 792"/>
              <a:gd name="T18" fmla="*/ 556 w 618"/>
              <a:gd name="T19" fmla="*/ 470 h 792"/>
              <a:gd name="T20" fmla="*/ 522 w 618"/>
              <a:gd name="T21" fmla="*/ 491 h 792"/>
              <a:gd name="T22" fmla="*/ 497 w 618"/>
              <a:gd name="T23" fmla="*/ 519 h 792"/>
              <a:gd name="T24" fmla="*/ 457 w 618"/>
              <a:gd name="T25" fmla="*/ 659 h 792"/>
              <a:gd name="T26" fmla="*/ 415 w 618"/>
              <a:gd name="T27" fmla="*/ 707 h 792"/>
              <a:gd name="T28" fmla="*/ 368 w 618"/>
              <a:gd name="T29" fmla="*/ 743 h 792"/>
              <a:gd name="T30" fmla="*/ 317 w 618"/>
              <a:gd name="T31" fmla="*/ 769 h 792"/>
              <a:gd name="T32" fmla="*/ 264 w 618"/>
              <a:gd name="T33" fmla="*/ 792 h 792"/>
              <a:gd name="T34" fmla="*/ 241 w 618"/>
              <a:gd name="T35" fmla="*/ 775 h 792"/>
              <a:gd name="T36" fmla="*/ 222 w 618"/>
              <a:gd name="T37" fmla="*/ 752 h 792"/>
              <a:gd name="T38" fmla="*/ 205 w 618"/>
              <a:gd name="T39" fmla="*/ 729 h 792"/>
              <a:gd name="T40" fmla="*/ 182 w 618"/>
              <a:gd name="T41" fmla="*/ 709 h 792"/>
              <a:gd name="T42" fmla="*/ 141 w 618"/>
              <a:gd name="T43" fmla="*/ 692 h 792"/>
              <a:gd name="T44" fmla="*/ 108 w 618"/>
              <a:gd name="T45" fmla="*/ 659 h 792"/>
              <a:gd name="T46" fmla="*/ 82 w 618"/>
              <a:gd name="T47" fmla="*/ 623 h 792"/>
              <a:gd name="T48" fmla="*/ 52 w 618"/>
              <a:gd name="T49" fmla="*/ 587 h 792"/>
              <a:gd name="T50" fmla="*/ 19 w 618"/>
              <a:gd name="T51" fmla="*/ 500 h 792"/>
              <a:gd name="T52" fmla="*/ 2 w 618"/>
              <a:gd name="T53" fmla="*/ 404 h 792"/>
              <a:gd name="T54" fmla="*/ 4 w 618"/>
              <a:gd name="T55" fmla="*/ 305 h 792"/>
              <a:gd name="T56" fmla="*/ 23 w 618"/>
              <a:gd name="T57" fmla="*/ 212 h 792"/>
              <a:gd name="T58" fmla="*/ 57 w 618"/>
              <a:gd name="T59" fmla="*/ 201 h 792"/>
              <a:gd name="T60" fmla="*/ 93 w 618"/>
              <a:gd name="T61" fmla="*/ 195 h 792"/>
              <a:gd name="T62" fmla="*/ 129 w 618"/>
              <a:gd name="T63" fmla="*/ 193 h 792"/>
              <a:gd name="T64" fmla="*/ 167 w 618"/>
              <a:gd name="T65" fmla="*/ 197 h 792"/>
              <a:gd name="T66" fmla="*/ 179 w 618"/>
              <a:gd name="T67" fmla="*/ 174 h 792"/>
              <a:gd name="T68" fmla="*/ 175 w 618"/>
              <a:gd name="T69" fmla="*/ 148 h 792"/>
              <a:gd name="T70" fmla="*/ 150 w 618"/>
              <a:gd name="T71" fmla="*/ 129 h 792"/>
              <a:gd name="T72" fmla="*/ 120 w 618"/>
              <a:gd name="T73" fmla="*/ 123 h 792"/>
              <a:gd name="T74" fmla="*/ 88 w 618"/>
              <a:gd name="T75" fmla="*/ 123 h 792"/>
              <a:gd name="T76" fmla="*/ 57 w 618"/>
              <a:gd name="T77" fmla="*/ 119 h 792"/>
              <a:gd name="T78" fmla="*/ 88 w 618"/>
              <a:gd name="T79" fmla="*/ 78 h 792"/>
              <a:gd name="T80" fmla="*/ 133 w 618"/>
              <a:gd name="T81" fmla="*/ 38 h 792"/>
              <a:gd name="T82" fmla="*/ 190 w 618"/>
              <a:gd name="T83" fmla="*/ 9 h 792"/>
              <a:gd name="T84" fmla="*/ 253 w 618"/>
              <a:gd name="T85" fmla="*/ 2 h 792"/>
              <a:gd name="T86" fmla="*/ 332 w 618"/>
              <a:gd name="T87" fmla="*/ 0 h 792"/>
              <a:gd name="T88" fmla="*/ 406 w 618"/>
              <a:gd name="T89" fmla="*/ 15 h 792"/>
              <a:gd name="T90" fmla="*/ 472 w 618"/>
              <a:gd name="T91" fmla="*/ 49 h 792"/>
              <a:gd name="T92" fmla="*/ 524 w 618"/>
              <a:gd name="T93" fmla="*/ 10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8" h="792">
                <a:moveTo>
                  <a:pt x="524" y="102"/>
                </a:moveTo>
                <a:lnTo>
                  <a:pt x="524" y="129"/>
                </a:lnTo>
                <a:lnTo>
                  <a:pt x="520" y="157"/>
                </a:lnTo>
                <a:lnTo>
                  <a:pt x="514" y="184"/>
                </a:lnTo>
                <a:lnTo>
                  <a:pt x="510" y="210"/>
                </a:lnTo>
                <a:lnTo>
                  <a:pt x="508" y="237"/>
                </a:lnTo>
                <a:lnTo>
                  <a:pt x="512" y="263"/>
                </a:lnTo>
                <a:lnTo>
                  <a:pt x="522" y="286"/>
                </a:lnTo>
                <a:lnTo>
                  <a:pt x="542" y="307"/>
                </a:lnTo>
                <a:lnTo>
                  <a:pt x="558" y="305"/>
                </a:lnTo>
                <a:lnTo>
                  <a:pt x="569" y="297"/>
                </a:lnTo>
                <a:lnTo>
                  <a:pt x="582" y="290"/>
                </a:lnTo>
                <a:lnTo>
                  <a:pt x="596" y="290"/>
                </a:lnTo>
                <a:lnTo>
                  <a:pt x="614" y="324"/>
                </a:lnTo>
                <a:lnTo>
                  <a:pt x="618" y="360"/>
                </a:lnTo>
                <a:lnTo>
                  <a:pt x="611" y="396"/>
                </a:lnTo>
                <a:lnTo>
                  <a:pt x="599" y="430"/>
                </a:lnTo>
                <a:lnTo>
                  <a:pt x="588" y="447"/>
                </a:lnTo>
                <a:lnTo>
                  <a:pt x="575" y="460"/>
                </a:lnTo>
                <a:lnTo>
                  <a:pt x="556" y="470"/>
                </a:lnTo>
                <a:lnTo>
                  <a:pt x="539" y="479"/>
                </a:lnTo>
                <a:lnTo>
                  <a:pt x="522" y="491"/>
                </a:lnTo>
                <a:lnTo>
                  <a:pt x="506" y="502"/>
                </a:lnTo>
                <a:lnTo>
                  <a:pt x="497" y="519"/>
                </a:lnTo>
                <a:lnTo>
                  <a:pt x="493" y="542"/>
                </a:lnTo>
                <a:lnTo>
                  <a:pt x="457" y="659"/>
                </a:lnTo>
                <a:lnTo>
                  <a:pt x="436" y="684"/>
                </a:lnTo>
                <a:lnTo>
                  <a:pt x="415" y="707"/>
                </a:lnTo>
                <a:lnTo>
                  <a:pt x="393" y="726"/>
                </a:lnTo>
                <a:lnTo>
                  <a:pt x="368" y="743"/>
                </a:lnTo>
                <a:lnTo>
                  <a:pt x="343" y="758"/>
                </a:lnTo>
                <a:lnTo>
                  <a:pt x="317" y="769"/>
                </a:lnTo>
                <a:lnTo>
                  <a:pt x="290" y="782"/>
                </a:lnTo>
                <a:lnTo>
                  <a:pt x="264" y="792"/>
                </a:lnTo>
                <a:lnTo>
                  <a:pt x="251" y="784"/>
                </a:lnTo>
                <a:lnTo>
                  <a:pt x="241" y="775"/>
                </a:lnTo>
                <a:lnTo>
                  <a:pt x="232" y="765"/>
                </a:lnTo>
                <a:lnTo>
                  <a:pt x="222" y="752"/>
                </a:lnTo>
                <a:lnTo>
                  <a:pt x="215" y="741"/>
                </a:lnTo>
                <a:lnTo>
                  <a:pt x="205" y="729"/>
                </a:lnTo>
                <a:lnTo>
                  <a:pt x="194" y="718"/>
                </a:lnTo>
                <a:lnTo>
                  <a:pt x="182" y="709"/>
                </a:lnTo>
                <a:lnTo>
                  <a:pt x="160" y="701"/>
                </a:lnTo>
                <a:lnTo>
                  <a:pt x="141" y="692"/>
                </a:lnTo>
                <a:lnTo>
                  <a:pt x="124" y="676"/>
                </a:lnTo>
                <a:lnTo>
                  <a:pt x="108" y="659"/>
                </a:lnTo>
                <a:lnTo>
                  <a:pt x="95" y="642"/>
                </a:lnTo>
                <a:lnTo>
                  <a:pt x="82" y="623"/>
                </a:lnTo>
                <a:lnTo>
                  <a:pt x="67" y="604"/>
                </a:lnTo>
                <a:lnTo>
                  <a:pt x="52" y="587"/>
                </a:lnTo>
                <a:lnTo>
                  <a:pt x="33" y="546"/>
                </a:lnTo>
                <a:lnTo>
                  <a:pt x="19" y="500"/>
                </a:lnTo>
                <a:lnTo>
                  <a:pt x="8" y="453"/>
                </a:lnTo>
                <a:lnTo>
                  <a:pt x="2" y="404"/>
                </a:lnTo>
                <a:lnTo>
                  <a:pt x="0" y="354"/>
                </a:lnTo>
                <a:lnTo>
                  <a:pt x="4" y="305"/>
                </a:lnTo>
                <a:lnTo>
                  <a:pt x="12" y="258"/>
                </a:lnTo>
                <a:lnTo>
                  <a:pt x="23" y="212"/>
                </a:lnTo>
                <a:lnTo>
                  <a:pt x="40" y="205"/>
                </a:lnTo>
                <a:lnTo>
                  <a:pt x="57" y="201"/>
                </a:lnTo>
                <a:lnTo>
                  <a:pt x="74" y="197"/>
                </a:lnTo>
                <a:lnTo>
                  <a:pt x="93" y="195"/>
                </a:lnTo>
                <a:lnTo>
                  <a:pt x="110" y="193"/>
                </a:lnTo>
                <a:lnTo>
                  <a:pt x="129" y="193"/>
                </a:lnTo>
                <a:lnTo>
                  <a:pt x="148" y="195"/>
                </a:lnTo>
                <a:lnTo>
                  <a:pt x="167" y="197"/>
                </a:lnTo>
                <a:lnTo>
                  <a:pt x="177" y="187"/>
                </a:lnTo>
                <a:lnTo>
                  <a:pt x="179" y="174"/>
                </a:lnTo>
                <a:lnTo>
                  <a:pt x="177" y="161"/>
                </a:lnTo>
                <a:lnTo>
                  <a:pt x="175" y="148"/>
                </a:lnTo>
                <a:lnTo>
                  <a:pt x="163" y="136"/>
                </a:lnTo>
                <a:lnTo>
                  <a:pt x="150" y="129"/>
                </a:lnTo>
                <a:lnTo>
                  <a:pt x="135" y="125"/>
                </a:lnTo>
                <a:lnTo>
                  <a:pt x="120" y="123"/>
                </a:lnTo>
                <a:lnTo>
                  <a:pt x="105" y="123"/>
                </a:lnTo>
                <a:lnTo>
                  <a:pt x="88" y="123"/>
                </a:lnTo>
                <a:lnTo>
                  <a:pt x="72" y="121"/>
                </a:lnTo>
                <a:lnTo>
                  <a:pt x="57" y="119"/>
                </a:lnTo>
                <a:lnTo>
                  <a:pt x="71" y="98"/>
                </a:lnTo>
                <a:lnTo>
                  <a:pt x="88" y="78"/>
                </a:lnTo>
                <a:lnTo>
                  <a:pt x="108" y="57"/>
                </a:lnTo>
                <a:lnTo>
                  <a:pt x="133" y="38"/>
                </a:lnTo>
                <a:lnTo>
                  <a:pt x="160" y="21"/>
                </a:lnTo>
                <a:lnTo>
                  <a:pt x="190" y="9"/>
                </a:lnTo>
                <a:lnTo>
                  <a:pt x="220" y="2"/>
                </a:lnTo>
                <a:lnTo>
                  <a:pt x="253" y="2"/>
                </a:lnTo>
                <a:lnTo>
                  <a:pt x="292" y="0"/>
                </a:lnTo>
                <a:lnTo>
                  <a:pt x="332" y="0"/>
                </a:lnTo>
                <a:lnTo>
                  <a:pt x="370" y="6"/>
                </a:lnTo>
                <a:lnTo>
                  <a:pt x="406" y="15"/>
                </a:lnTo>
                <a:lnTo>
                  <a:pt x="440" y="30"/>
                </a:lnTo>
                <a:lnTo>
                  <a:pt x="472" y="49"/>
                </a:lnTo>
                <a:lnTo>
                  <a:pt x="501" y="74"/>
                </a:lnTo>
                <a:lnTo>
                  <a:pt x="524" y="102"/>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5"/>
          <p:cNvSpPr>
            <a:spLocks/>
          </p:cNvSpPr>
          <p:nvPr/>
        </p:nvSpPr>
        <p:spPr bwMode="auto">
          <a:xfrm>
            <a:off x="8342313" y="1968500"/>
            <a:ext cx="144463" cy="58738"/>
          </a:xfrm>
          <a:custGeom>
            <a:avLst/>
            <a:gdLst>
              <a:gd name="T0" fmla="*/ 182 w 182"/>
              <a:gd name="T1" fmla="*/ 53 h 76"/>
              <a:gd name="T2" fmla="*/ 182 w 182"/>
              <a:gd name="T3" fmla="*/ 59 h 76"/>
              <a:gd name="T4" fmla="*/ 180 w 182"/>
              <a:gd name="T5" fmla="*/ 65 h 76"/>
              <a:gd name="T6" fmla="*/ 178 w 182"/>
              <a:gd name="T7" fmla="*/ 68 h 76"/>
              <a:gd name="T8" fmla="*/ 174 w 182"/>
              <a:gd name="T9" fmla="*/ 72 h 76"/>
              <a:gd name="T10" fmla="*/ 155 w 182"/>
              <a:gd name="T11" fmla="*/ 72 h 76"/>
              <a:gd name="T12" fmla="*/ 136 w 182"/>
              <a:gd name="T13" fmla="*/ 70 h 76"/>
              <a:gd name="T14" fmla="*/ 117 w 182"/>
              <a:gd name="T15" fmla="*/ 68 h 76"/>
              <a:gd name="T16" fmla="*/ 98 w 182"/>
              <a:gd name="T17" fmla="*/ 65 h 76"/>
              <a:gd name="T18" fmla="*/ 80 w 182"/>
              <a:gd name="T19" fmla="*/ 65 h 76"/>
              <a:gd name="T20" fmla="*/ 61 w 182"/>
              <a:gd name="T21" fmla="*/ 65 h 76"/>
              <a:gd name="T22" fmla="*/ 44 w 182"/>
              <a:gd name="T23" fmla="*/ 68 h 76"/>
              <a:gd name="T24" fmla="*/ 26 w 182"/>
              <a:gd name="T25" fmla="*/ 76 h 76"/>
              <a:gd name="T26" fmla="*/ 17 w 182"/>
              <a:gd name="T27" fmla="*/ 74 h 76"/>
              <a:gd name="T28" fmla="*/ 9 w 182"/>
              <a:gd name="T29" fmla="*/ 70 h 76"/>
              <a:gd name="T30" fmla="*/ 2 w 182"/>
              <a:gd name="T31" fmla="*/ 63 h 76"/>
              <a:gd name="T32" fmla="*/ 0 w 182"/>
              <a:gd name="T33" fmla="*/ 53 h 76"/>
              <a:gd name="T34" fmla="*/ 2 w 182"/>
              <a:gd name="T35" fmla="*/ 38 h 76"/>
              <a:gd name="T36" fmla="*/ 9 w 182"/>
              <a:gd name="T37" fmla="*/ 27 h 76"/>
              <a:gd name="T38" fmla="*/ 23 w 182"/>
              <a:gd name="T39" fmla="*/ 17 h 76"/>
              <a:gd name="T40" fmla="*/ 34 w 182"/>
              <a:gd name="T41" fmla="*/ 8 h 76"/>
              <a:gd name="T42" fmla="*/ 55 w 182"/>
              <a:gd name="T43" fmla="*/ 2 h 76"/>
              <a:gd name="T44" fmla="*/ 76 w 182"/>
              <a:gd name="T45" fmla="*/ 0 h 76"/>
              <a:gd name="T46" fmla="*/ 97 w 182"/>
              <a:gd name="T47" fmla="*/ 2 h 76"/>
              <a:gd name="T48" fmla="*/ 117 w 182"/>
              <a:gd name="T49" fmla="*/ 6 h 76"/>
              <a:gd name="T50" fmla="*/ 136 w 182"/>
              <a:gd name="T51" fmla="*/ 13 h 76"/>
              <a:gd name="T52" fmla="*/ 153 w 182"/>
              <a:gd name="T53" fmla="*/ 23 h 76"/>
              <a:gd name="T54" fmla="*/ 169 w 182"/>
              <a:gd name="T55" fmla="*/ 36 h 76"/>
              <a:gd name="T56" fmla="*/ 182 w 182"/>
              <a:gd name="T57"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76">
                <a:moveTo>
                  <a:pt x="182" y="53"/>
                </a:moveTo>
                <a:lnTo>
                  <a:pt x="182" y="59"/>
                </a:lnTo>
                <a:lnTo>
                  <a:pt x="180" y="65"/>
                </a:lnTo>
                <a:lnTo>
                  <a:pt x="178" y="68"/>
                </a:lnTo>
                <a:lnTo>
                  <a:pt x="174" y="72"/>
                </a:lnTo>
                <a:lnTo>
                  <a:pt x="155" y="72"/>
                </a:lnTo>
                <a:lnTo>
                  <a:pt x="136" y="70"/>
                </a:lnTo>
                <a:lnTo>
                  <a:pt x="117" y="68"/>
                </a:lnTo>
                <a:lnTo>
                  <a:pt x="98" y="65"/>
                </a:lnTo>
                <a:lnTo>
                  <a:pt x="80" y="65"/>
                </a:lnTo>
                <a:lnTo>
                  <a:pt x="61" y="65"/>
                </a:lnTo>
                <a:lnTo>
                  <a:pt x="44" y="68"/>
                </a:lnTo>
                <a:lnTo>
                  <a:pt x="26" y="76"/>
                </a:lnTo>
                <a:lnTo>
                  <a:pt x="17" y="74"/>
                </a:lnTo>
                <a:lnTo>
                  <a:pt x="9" y="70"/>
                </a:lnTo>
                <a:lnTo>
                  <a:pt x="2" y="63"/>
                </a:lnTo>
                <a:lnTo>
                  <a:pt x="0" y="53"/>
                </a:lnTo>
                <a:lnTo>
                  <a:pt x="2" y="38"/>
                </a:lnTo>
                <a:lnTo>
                  <a:pt x="9" y="27"/>
                </a:lnTo>
                <a:lnTo>
                  <a:pt x="23" y="17"/>
                </a:lnTo>
                <a:lnTo>
                  <a:pt x="34" y="8"/>
                </a:lnTo>
                <a:lnTo>
                  <a:pt x="55" y="2"/>
                </a:lnTo>
                <a:lnTo>
                  <a:pt x="76" y="0"/>
                </a:lnTo>
                <a:lnTo>
                  <a:pt x="97" y="2"/>
                </a:lnTo>
                <a:lnTo>
                  <a:pt x="117" y="6"/>
                </a:lnTo>
                <a:lnTo>
                  <a:pt x="136" y="13"/>
                </a:lnTo>
                <a:lnTo>
                  <a:pt x="153" y="23"/>
                </a:lnTo>
                <a:lnTo>
                  <a:pt x="169" y="36"/>
                </a:lnTo>
                <a:lnTo>
                  <a:pt x="18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p:cNvSpPr>
          <p:nvPr/>
        </p:nvSpPr>
        <p:spPr bwMode="auto">
          <a:xfrm>
            <a:off x="8162925" y="2051050"/>
            <a:ext cx="96838" cy="33338"/>
          </a:xfrm>
          <a:custGeom>
            <a:avLst/>
            <a:gdLst>
              <a:gd name="T0" fmla="*/ 122 w 122"/>
              <a:gd name="T1" fmla="*/ 25 h 44"/>
              <a:gd name="T2" fmla="*/ 112 w 122"/>
              <a:gd name="T3" fmla="*/ 35 h 44"/>
              <a:gd name="T4" fmla="*/ 99 w 122"/>
              <a:gd name="T5" fmla="*/ 38 h 44"/>
              <a:gd name="T6" fmla="*/ 86 w 122"/>
              <a:gd name="T7" fmla="*/ 40 h 44"/>
              <a:gd name="T8" fmla="*/ 71 w 122"/>
              <a:gd name="T9" fmla="*/ 40 h 44"/>
              <a:gd name="T10" fmla="*/ 55 w 122"/>
              <a:gd name="T11" fmla="*/ 40 h 44"/>
              <a:gd name="T12" fmla="*/ 40 w 122"/>
              <a:gd name="T13" fmla="*/ 40 h 44"/>
              <a:gd name="T14" fmla="*/ 27 w 122"/>
              <a:gd name="T15" fmla="*/ 40 h 44"/>
              <a:gd name="T16" fmla="*/ 14 w 122"/>
              <a:gd name="T17" fmla="*/ 44 h 44"/>
              <a:gd name="T18" fmla="*/ 8 w 122"/>
              <a:gd name="T19" fmla="*/ 38 h 44"/>
              <a:gd name="T20" fmla="*/ 2 w 122"/>
              <a:gd name="T21" fmla="*/ 33 h 44"/>
              <a:gd name="T22" fmla="*/ 0 w 122"/>
              <a:gd name="T23" fmla="*/ 25 h 44"/>
              <a:gd name="T24" fmla="*/ 0 w 122"/>
              <a:gd name="T25" fmla="*/ 17 h 44"/>
              <a:gd name="T26" fmla="*/ 16 w 122"/>
              <a:gd name="T27" fmla="*/ 10 h 44"/>
              <a:gd name="T28" fmla="*/ 31 w 122"/>
              <a:gd name="T29" fmla="*/ 4 h 44"/>
              <a:gd name="T30" fmla="*/ 48 w 122"/>
              <a:gd name="T31" fmla="*/ 0 h 44"/>
              <a:gd name="T32" fmla="*/ 65 w 122"/>
              <a:gd name="T33" fmla="*/ 0 h 44"/>
              <a:gd name="T34" fmla="*/ 82 w 122"/>
              <a:gd name="T35" fmla="*/ 2 h 44"/>
              <a:gd name="T36" fmla="*/ 97 w 122"/>
              <a:gd name="T37" fmla="*/ 8 h 44"/>
              <a:gd name="T38" fmla="*/ 110 w 122"/>
              <a:gd name="T39" fmla="*/ 16 h 44"/>
              <a:gd name="T40" fmla="*/ 122 w 122"/>
              <a:gd name="T41"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44">
                <a:moveTo>
                  <a:pt x="122" y="25"/>
                </a:moveTo>
                <a:lnTo>
                  <a:pt x="112" y="35"/>
                </a:lnTo>
                <a:lnTo>
                  <a:pt x="99" y="38"/>
                </a:lnTo>
                <a:lnTo>
                  <a:pt x="86" y="40"/>
                </a:lnTo>
                <a:lnTo>
                  <a:pt x="71" y="40"/>
                </a:lnTo>
                <a:lnTo>
                  <a:pt x="55" y="40"/>
                </a:lnTo>
                <a:lnTo>
                  <a:pt x="40" y="40"/>
                </a:lnTo>
                <a:lnTo>
                  <a:pt x="27" y="40"/>
                </a:lnTo>
                <a:lnTo>
                  <a:pt x="14" y="44"/>
                </a:lnTo>
                <a:lnTo>
                  <a:pt x="8" y="38"/>
                </a:lnTo>
                <a:lnTo>
                  <a:pt x="2" y="33"/>
                </a:lnTo>
                <a:lnTo>
                  <a:pt x="0" y="25"/>
                </a:lnTo>
                <a:lnTo>
                  <a:pt x="0" y="17"/>
                </a:lnTo>
                <a:lnTo>
                  <a:pt x="16" y="10"/>
                </a:lnTo>
                <a:lnTo>
                  <a:pt x="31" y="4"/>
                </a:lnTo>
                <a:lnTo>
                  <a:pt x="48" y="0"/>
                </a:lnTo>
                <a:lnTo>
                  <a:pt x="65" y="0"/>
                </a:lnTo>
                <a:lnTo>
                  <a:pt x="82" y="2"/>
                </a:lnTo>
                <a:lnTo>
                  <a:pt x="97" y="8"/>
                </a:lnTo>
                <a:lnTo>
                  <a:pt x="110" y="16"/>
                </a:lnTo>
                <a:lnTo>
                  <a:pt x="12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p:nvSpPr>
        <p:spPr bwMode="auto">
          <a:xfrm>
            <a:off x="8362950" y="2049463"/>
            <a:ext cx="111125" cy="36513"/>
          </a:xfrm>
          <a:custGeom>
            <a:avLst/>
            <a:gdLst>
              <a:gd name="T0" fmla="*/ 141 w 141"/>
              <a:gd name="T1" fmla="*/ 34 h 47"/>
              <a:gd name="T2" fmla="*/ 124 w 141"/>
              <a:gd name="T3" fmla="*/ 37 h 47"/>
              <a:gd name="T4" fmla="*/ 107 w 141"/>
              <a:gd name="T5" fmla="*/ 43 h 47"/>
              <a:gd name="T6" fmla="*/ 88 w 141"/>
              <a:gd name="T7" fmla="*/ 45 h 47"/>
              <a:gd name="T8" fmla="*/ 69 w 141"/>
              <a:gd name="T9" fmla="*/ 47 h 47"/>
              <a:gd name="T10" fmla="*/ 48 w 141"/>
              <a:gd name="T11" fmla="*/ 45 h 47"/>
              <a:gd name="T12" fmla="*/ 31 w 141"/>
              <a:gd name="T13" fmla="*/ 41 h 47"/>
              <a:gd name="T14" fmla="*/ 14 w 141"/>
              <a:gd name="T15" fmla="*/ 36 h 47"/>
              <a:gd name="T16" fmla="*/ 0 w 141"/>
              <a:gd name="T17" fmla="*/ 26 h 47"/>
              <a:gd name="T18" fmla="*/ 8 w 141"/>
              <a:gd name="T19" fmla="*/ 15 h 47"/>
              <a:gd name="T20" fmla="*/ 19 w 141"/>
              <a:gd name="T21" fmla="*/ 9 h 47"/>
              <a:gd name="T22" fmla="*/ 35 w 141"/>
              <a:gd name="T23" fmla="*/ 5 h 47"/>
              <a:gd name="T24" fmla="*/ 46 w 141"/>
              <a:gd name="T25" fmla="*/ 0 h 47"/>
              <a:gd name="T26" fmla="*/ 59 w 141"/>
              <a:gd name="T27" fmla="*/ 0 h 47"/>
              <a:gd name="T28" fmla="*/ 74 w 141"/>
              <a:gd name="T29" fmla="*/ 0 h 47"/>
              <a:gd name="T30" fmla="*/ 88 w 141"/>
              <a:gd name="T31" fmla="*/ 0 h 47"/>
              <a:gd name="T32" fmla="*/ 103 w 141"/>
              <a:gd name="T33" fmla="*/ 1 h 47"/>
              <a:gd name="T34" fmla="*/ 114 w 141"/>
              <a:gd name="T35" fmla="*/ 5 h 47"/>
              <a:gd name="T36" fmla="*/ 126 w 141"/>
              <a:gd name="T37" fmla="*/ 11 h 47"/>
              <a:gd name="T38" fmla="*/ 135 w 141"/>
              <a:gd name="T39" fmla="*/ 20 h 47"/>
              <a:gd name="T40" fmla="*/ 141 w 141"/>
              <a:gd name="T41"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47">
                <a:moveTo>
                  <a:pt x="141" y="34"/>
                </a:moveTo>
                <a:lnTo>
                  <a:pt x="124" y="37"/>
                </a:lnTo>
                <a:lnTo>
                  <a:pt x="107" y="43"/>
                </a:lnTo>
                <a:lnTo>
                  <a:pt x="88" y="45"/>
                </a:lnTo>
                <a:lnTo>
                  <a:pt x="69" y="47"/>
                </a:lnTo>
                <a:lnTo>
                  <a:pt x="48" y="45"/>
                </a:lnTo>
                <a:lnTo>
                  <a:pt x="31" y="41"/>
                </a:lnTo>
                <a:lnTo>
                  <a:pt x="14" y="36"/>
                </a:lnTo>
                <a:lnTo>
                  <a:pt x="0" y="26"/>
                </a:lnTo>
                <a:lnTo>
                  <a:pt x="8" y="15"/>
                </a:lnTo>
                <a:lnTo>
                  <a:pt x="19" y="9"/>
                </a:lnTo>
                <a:lnTo>
                  <a:pt x="35" y="5"/>
                </a:lnTo>
                <a:lnTo>
                  <a:pt x="46" y="0"/>
                </a:lnTo>
                <a:lnTo>
                  <a:pt x="59" y="0"/>
                </a:lnTo>
                <a:lnTo>
                  <a:pt x="74" y="0"/>
                </a:lnTo>
                <a:lnTo>
                  <a:pt x="88" y="0"/>
                </a:lnTo>
                <a:lnTo>
                  <a:pt x="103" y="1"/>
                </a:lnTo>
                <a:lnTo>
                  <a:pt x="114" y="5"/>
                </a:lnTo>
                <a:lnTo>
                  <a:pt x="126" y="11"/>
                </a:lnTo>
                <a:lnTo>
                  <a:pt x="135" y="20"/>
                </a:lnTo>
                <a:lnTo>
                  <a:pt x="14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p:cNvSpPr>
          <p:nvPr/>
        </p:nvSpPr>
        <p:spPr bwMode="auto">
          <a:xfrm>
            <a:off x="8247063" y="2090738"/>
            <a:ext cx="65088" cy="149225"/>
          </a:xfrm>
          <a:custGeom>
            <a:avLst/>
            <a:gdLst>
              <a:gd name="T0" fmla="*/ 79 w 81"/>
              <a:gd name="T1" fmla="*/ 19 h 187"/>
              <a:gd name="T2" fmla="*/ 81 w 81"/>
              <a:gd name="T3" fmla="*/ 53 h 187"/>
              <a:gd name="T4" fmla="*/ 72 w 81"/>
              <a:gd name="T5" fmla="*/ 87 h 187"/>
              <a:gd name="T6" fmla="*/ 58 w 81"/>
              <a:gd name="T7" fmla="*/ 121 h 187"/>
              <a:gd name="T8" fmla="*/ 51 w 81"/>
              <a:gd name="T9" fmla="*/ 157 h 187"/>
              <a:gd name="T10" fmla="*/ 56 w 81"/>
              <a:gd name="T11" fmla="*/ 161 h 187"/>
              <a:gd name="T12" fmla="*/ 64 w 81"/>
              <a:gd name="T13" fmla="*/ 163 h 187"/>
              <a:gd name="T14" fmla="*/ 68 w 81"/>
              <a:gd name="T15" fmla="*/ 164 h 187"/>
              <a:gd name="T16" fmla="*/ 70 w 81"/>
              <a:gd name="T17" fmla="*/ 168 h 187"/>
              <a:gd name="T18" fmla="*/ 72 w 81"/>
              <a:gd name="T19" fmla="*/ 176 h 187"/>
              <a:gd name="T20" fmla="*/ 70 w 81"/>
              <a:gd name="T21" fmla="*/ 180 h 187"/>
              <a:gd name="T22" fmla="*/ 66 w 81"/>
              <a:gd name="T23" fmla="*/ 185 h 187"/>
              <a:gd name="T24" fmla="*/ 60 w 81"/>
              <a:gd name="T25" fmla="*/ 187 h 187"/>
              <a:gd name="T26" fmla="*/ 51 w 81"/>
              <a:gd name="T27" fmla="*/ 185 h 187"/>
              <a:gd name="T28" fmla="*/ 43 w 81"/>
              <a:gd name="T29" fmla="*/ 185 h 187"/>
              <a:gd name="T30" fmla="*/ 34 w 81"/>
              <a:gd name="T31" fmla="*/ 183 h 187"/>
              <a:gd name="T32" fmla="*/ 24 w 81"/>
              <a:gd name="T33" fmla="*/ 180 h 187"/>
              <a:gd name="T34" fmla="*/ 17 w 81"/>
              <a:gd name="T35" fmla="*/ 178 h 187"/>
              <a:gd name="T36" fmla="*/ 9 w 81"/>
              <a:gd name="T37" fmla="*/ 172 h 187"/>
              <a:gd name="T38" fmla="*/ 3 w 81"/>
              <a:gd name="T39" fmla="*/ 166 h 187"/>
              <a:gd name="T40" fmla="*/ 0 w 81"/>
              <a:gd name="T41" fmla="*/ 157 h 187"/>
              <a:gd name="T42" fmla="*/ 11 w 81"/>
              <a:gd name="T43" fmla="*/ 119 h 187"/>
              <a:gd name="T44" fmla="*/ 22 w 81"/>
              <a:gd name="T45" fmla="*/ 81 h 187"/>
              <a:gd name="T46" fmla="*/ 30 w 81"/>
              <a:gd name="T47" fmla="*/ 43 h 187"/>
              <a:gd name="T48" fmla="*/ 34 w 81"/>
              <a:gd name="T49" fmla="*/ 3 h 187"/>
              <a:gd name="T50" fmla="*/ 45 w 81"/>
              <a:gd name="T51" fmla="*/ 0 h 187"/>
              <a:gd name="T52" fmla="*/ 58 w 81"/>
              <a:gd name="T53" fmla="*/ 1 h 187"/>
              <a:gd name="T54" fmla="*/ 70 w 81"/>
              <a:gd name="T55" fmla="*/ 9 h 187"/>
              <a:gd name="T56" fmla="*/ 79 w 81"/>
              <a:gd name="T57" fmla="*/ 1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87">
                <a:moveTo>
                  <a:pt x="79" y="19"/>
                </a:moveTo>
                <a:lnTo>
                  <a:pt x="81" y="53"/>
                </a:lnTo>
                <a:lnTo>
                  <a:pt x="72" y="87"/>
                </a:lnTo>
                <a:lnTo>
                  <a:pt x="58" y="121"/>
                </a:lnTo>
                <a:lnTo>
                  <a:pt x="51" y="157"/>
                </a:lnTo>
                <a:lnTo>
                  <a:pt x="56" y="161"/>
                </a:lnTo>
                <a:lnTo>
                  <a:pt x="64" y="163"/>
                </a:lnTo>
                <a:lnTo>
                  <a:pt x="68" y="164"/>
                </a:lnTo>
                <a:lnTo>
                  <a:pt x="70" y="168"/>
                </a:lnTo>
                <a:lnTo>
                  <a:pt x="72" y="176"/>
                </a:lnTo>
                <a:lnTo>
                  <a:pt x="70" y="180"/>
                </a:lnTo>
                <a:lnTo>
                  <a:pt x="66" y="185"/>
                </a:lnTo>
                <a:lnTo>
                  <a:pt x="60" y="187"/>
                </a:lnTo>
                <a:lnTo>
                  <a:pt x="51" y="185"/>
                </a:lnTo>
                <a:lnTo>
                  <a:pt x="43" y="185"/>
                </a:lnTo>
                <a:lnTo>
                  <a:pt x="34" y="183"/>
                </a:lnTo>
                <a:lnTo>
                  <a:pt x="24" y="180"/>
                </a:lnTo>
                <a:lnTo>
                  <a:pt x="17" y="178"/>
                </a:lnTo>
                <a:lnTo>
                  <a:pt x="9" y="172"/>
                </a:lnTo>
                <a:lnTo>
                  <a:pt x="3" y="166"/>
                </a:lnTo>
                <a:lnTo>
                  <a:pt x="0" y="157"/>
                </a:lnTo>
                <a:lnTo>
                  <a:pt x="11" y="119"/>
                </a:lnTo>
                <a:lnTo>
                  <a:pt x="22" y="81"/>
                </a:lnTo>
                <a:lnTo>
                  <a:pt x="30" y="43"/>
                </a:lnTo>
                <a:lnTo>
                  <a:pt x="34" y="3"/>
                </a:lnTo>
                <a:lnTo>
                  <a:pt x="45" y="0"/>
                </a:lnTo>
                <a:lnTo>
                  <a:pt x="58" y="1"/>
                </a:lnTo>
                <a:lnTo>
                  <a:pt x="70" y="9"/>
                </a:lnTo>
                <a:lnTo>
                  <a:pt x="7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
          <p:cNvSpPr>
            <a:spLocks/>
          </p:cNvSpPr>
          <p:nvPr/>
        </p:nvSpPr>
        <p:spPr bwMode="auto">
          <a:xfrm>
            <a:off x="8562975" y="2149475"/>
            <a:ext cx="50800" cy="63500"/>
          </a:xfrm>
          <a:custGeom>
            <a:avLst/>
            <a:gdLst>
              <a:gd name="T0" fmla="*/ 64 w 64"/>
              <a:gd name="T1" fmla="*/ 16 h 80"/>
              <a:gd name="T2" fmla="*/ 58 w 64"/>
              <a:gd name="T3" fmla="*/ 33 h 80"/>
              <a:gd name="T4" fmla="*/ 53 w 64"/>
              <a:gd name="T5" fmla="*/ 52 h 80"/>
              <a:gd name="T6" fmla="*/ 41 w 64"/>
              <a:gd name="T7" fmla="*/ 67 h 80"/>
              <a:gd name="T8" fmla="*/ 26 w 64"/>
              <a:gd name="T9" fmla="*/ 80 h 80"/>
              <a:gd name="T10" fmla="*/ 13 w 64"/>
              <a:gd name="T11" fmla="*/ 78 h 80"/>
              <a:gd name="T12" fmla="*/ 7 w 64"/>
              <a:gd name="T13" fmla="*/ 71 h 80"/>
              <a:gd name="T14" fmla="*/ 3 w 64"/>
              <a:gd name="T15" fmla="*/ 59 h 80"/>
              <a:gd name="T16" fmla="*/ 0 w 64"/>
              <a:gd name="T17" fmla="*/ 48 h 80"/>
              <a:gd name="T18" fmla="*/ 0 w 64"/>
              <a:gd name="T19" fmla="*/ 31 h 80"/>
              <a:gd name="T20" fmla="*/ 7 w 64"/>
              <a:gd name="T21" fmla="*/ 19 h 80"/>
              <a:gd name="T22" fmla="*/ 18 w 64"/>
              <a:gd name="T23" fmla="*/ 10 h 80"/>
              <a:gd name="T24" fmla="*/ 30 w 64"/>
              <a:gd name="T25" fmla="*/ 2 h 80"/>
              <a:gd name="T26" fmla="*/ 39 w 64"/>
              <a:gd name="T27" fmla="*/ 0 h 80"/>
              <a:gd name="T28" fmla="*/ 49 w 64"/>
              <a:gd name="T29" fmla="*/ 2 h 80"/>
              <a:gd name="T30" fmla="*/ 56 w 64"/>
              <a:gd name="T31" fmla="*/ 8 h 80"/>
              <a:gd name="T32" fmla="*/ 64 w 64"/>
              <a:gd name="T3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0">
                <a:moveTo>
                  <a:pt x="64" y="16"/>
                </a:moveTo>
                <a:lnTo>
                  <a:pt x="58" y="33"/>
                </a:lnTo>
                <a:lnTo>
                  <a:pt x="53" y="52"/>
                </a:lnTo>
                <a:lnTo>
                  <a:pt x="41" y="67"/>
                </a:lnTo>
                <a:lnTo>
                  <a:pt x="26" y="80"/>
                </a:lnTo>
                <a:lnTo>
                  <a:pt x="13" y="78"/>
                </a:lnTo>
                <a:lnTo>
                  <a:pt x="7" y="71"/>
                </a:lnTo>
                <a:lnTo>
                  <a:pt x="3" y="59"/>
                </a:lnTo>
                <a:lnTo>
                  <a:pt x="0" y="48"/>
                </a:lnTo>
                <a:lnTo>
                  <a:pt x="0" y="31"/>
                </a:lnTo>
                <a:lnTo>
                  <a:pt x="7" y="19"/>
                </a:lnTo>
                <a:lnTo>
                  <a:pt x="18" y="10"/>
                </a:lnTo>
                <a:lnTo>
                  <a:pt x="30" y="2"/>
                </a:lnTo>
                <a:lnTo>
                  <a:pt x="39" y="0"/>
                </a:lnTo>
                <a:lnTo>
                  <a:pt x="49" y="2"/>
                </a:lnTo>
                <a:lnTo>
                  <a:pt x="56" y="8"/>
                </a:lnTo>
                <a:lnTo>
                  <a:pt x="6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2"/>
          <p:cNvSpPr>
            <a:spLocks/>
          </p:cNvSpPr>
          <p:nvPr/>
        </p:nvSpPr>
        <p:spPr bwMode="auto">
          <a:xfrm>
            <a:off x="8267700" y="2281238"/>
            <a:ext cx="146050" cy="60325"/>
          </a:xfrm>
          <a:custGeom>
            <a:avLst/>
            <a:gdLst>
              <a:gd name="T0" fmla="*/ 186 w 186"/>
              <a:gd name="T1" fmla="*/ 10 h 76"/>
              <a:gd name="T2" fmla="*/ 184 w 186"/>
              <a:gd name="T3" fmla="*/ 23 h 76"/>
              <a:gd name="T4" fmla="*/ 178 w 186"/>
              <a:gd name="T5" fmla="*/ 34 h 76"/>
              <a:gd name="T6" fmla="*/ 169 w 186"/>
              <a:gd name="T7" fmla="*/ 42 h 76"/>
              <a:gd name="T8" fmla="*/ 157 w 186"/>
              <a:gd name="T9" fmla="*/ 48 h 76"/>
              <a:gd name="T10" fmla="*/ 144 w 186"/>
              <a:gd name="T11" fmla="*/ 53 h 76"/>
              <a:gd name="T12" fmla="*/ 133 w 186"/>
              <a:gd name="T13" fmla="*/ 57 h 76"/>
              <a:gd name="T14" fmla="*/ 120 w 186"/>
              <a:gd name="T15" fmla="*/ 65 h 76"/>
              <a:gd name="T16" fmla="*/ 110 w 186"/>
              <a:gd name="T17" fmla="*/ 72 h 76"/>
              <a:gd name="T18" fmla="*/ 97 w 186"/>
              <a:gd name="T19" fmla="*/ 76 h 76"/>
              <a:gd name="T20" fmla="*/ 82 w 186"/>
              <a:gd name="T21" fmla="*/ 76 h 76"/>
              <a:gd name="T22" fmla="*/ 67 w 186"/>
              <a:gd name="T23" fmla="*/ 74 h 76"/>
              <a:gd name="T24" fmla="*/ 55 w 186"/>
              <a:gd name="T25" fmla="*/ 65 h 76"/>
              <a:gd name="T26" fmla="*/ 53 w 186"/>
              <a:gd name="T27" fmla="*/ 53 h 76"/>
              <a:gd name="T28" fmla="*/ 44 w 186"/>
              <a:gd name="T29" fmla="*/ 46 h 76"/>
              <a:gd name="T30" fmla="*/ 31 w 186"/>
              <a:gd name="T31" fmla="*/ 42 h 76"/>
              <a:gd name="T32" fmla="*/ 17 w 186"/>
              <a:gd name="T33" fmla="*/ 38 h 76"/>
              <a:gd name="T34" fmla="*/ 8 w 186"/>
              <a:gd name="T35" fmla="*/ 36 h 76"/>
              <a:gd name="T36" fmla="*/ 0 w 186"/>
              <a:gd name="T37" fmla="*/ 31 h 76"/>
              <a:gd name="T38" fmla="*/ 2 w 186"/>
              <a:gd name="T39" fmla="*/ 21 h 76"/>
              <a:gd name="T40" fmla="*/ 13 w 186"/>
              <a:gd name="T41" fmla="*/ 6 h 76"/>
              <a:gd name="T42" fmla="*/ 32 w 186"/>
              <a:gd name="T43" fmla="*/ 6 h 76"/>
              <a:gd name="T44" fmla="*/ 53 w 186"/>
              <a:gd name="T45" fmla="*/ 6 h 76"/>
              <a:gd name="T46" fmla="*/ 72 w 186"/>
              <a:gd name="T47" fmla="*/ 6 h 76"/>
              <a:gd name="T48" fmla="*/ 93 w 186"/>
              <a:gd name="T49" fmla="*/ 6 h 76"/>
              <a:gd name="T50" fmla="*/ 112 w 186"/>
              <a:gd name="T51" fmla="*/ 6 h 76"/>
              <a:gd name="T52" fmla="*/ 133 w 186"/>
              <a:gd name="T53" fmla="*/ 4 h 76"/>
              <a:gd name="T54" fmla="*/ 154 w 186"/>
              <a:gd name="T55" fmla="*/ 4 h 76"/>
              <a:gd name="T56" fmla="*/ 175 w 186"/>
              <a:gd name="T57" fmla="*/ 0 h 76"/>
              <a:gd name="T58" fmla="*/ 186 w 186"/>
              <a:gd name="T59"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76">
                <a:moveTo>
                  <a:pt x="186" y="10"/>
                </a:moveTo>
                <a:lnTo>
                  <a:pt x="184" y="23"/>
                </a:lnTo>
                <a:lnTo>
                  <a:pt x="178" y="34"/>
                </a:lnTo>
                <a:lnTo>
                  <a:pt x="169" y="42"/>
                </a:lnTo>
                <a:lnTo>
                  <a:pt x="157" y="48"/>
                </a:lnTo>
                <a:lnTo>
                  <a:pt x="144" y="53"/>
                </a:lnTo>
                <a:lnTo>
                  <a:pt x="133" y="57"/>
                </a:lnTo>
                <a:lnTo>
                  <a:pt x="120" y="65"/>
                </a:lnTo>
                <a:lnTo>
                  <a:pt x="110" y="72"/>
                </a:lnTo>
                <a:lnTo>
                  <a:pt x="97" y="76"/>
                </a:lnTo>
                <a:lnTo>
                  <a:pt x="82" y="76"/>
                </a:lnTo>
                <a:lnTo>
                  <a:pt x="67" y="74"/>
                </a:lnTo>
                <a:lnTo>
                  <a:pt x="55" y="65"/>
                </a:lnTo>
                <a:lnTo>
                  <a:pt x="53" y="53"/>
                </a:lnTo>
                <a:lnTo>
                  <a:pt x="44" y="46"/>
                </a:lnTo>
                <a:lnTo>
                  <a:pt x="31" y="42"/>
                </a:lnTo>
                <a:lnTo>
                  <a:pt x="17" y="38"/>
                </a:lnTo>
                <a:lnTo>
                  <a:pt x="8" y="36"/>
                </a:lnTo>
                <a:lnTo>
                  <a:pt x="0" y="31"/>
                </a:lnTo>
                <a:lnTo>
                  <a:pt x="2" y="21"/>
                </a:lnTo>
                <a:lnTo>
                  <a:pt x="13" y="6"/>
                </a:lnTo>
                <a:lnTo>
                  <a:pt x="32" y="6"/>
                </a:lnTo>
                <a:lnTo>
                  <a:pt x="53" y="6"/>
                </a:lnTo>
                <a:lnTo>
                  <a:pt x="72" y="6"/>
                </a:lnTo>
                <a:lnTo>
                  <a:pt x="93" y="6"/>
                </a:lnTo>
                <a:lnTo>
                  <a:pt x="112" y="6"/>
                </a:lnTo>
                <a:lnTo>
                  <a:pt x="133" y="4"/>
                </a:lnTo>
                <a:lnTo>
                  <a:pt x="154" y="4"/>
                </a:lnTo>
                <a:lnTo>
                  <a:pt x="175" y="0"/>
                </a:lnTo>
                <a:lnTo>
                  <a:pt x="18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3"/>
          <p:cNvSpPr>
            <a:spLocks/>
          </p:cNvSpPr>
          <p:nvPr/>
        </p:nvSpPr>
        <p:spPr bwMode="auto">
          <a:xfrm>
            <a:off x="7045325" y="2400300"/>
            <a:ext cx="104775" cy="114300"/>
          </a:xfrm>
          <a:custGeom>
            <a:avLst/>
            <a:gdLst>
              <a:gd name="T0" fmla="*/ 131 w 131"/>
              <a:gd name="T1" fmla="*/ 100 h 144"/>
              <a:gd name="T2" fmla="*/ 122 w 131"/>
              <a:gd name="T3" fmla="*/ 112 h 144"/>
              <a:gd name="T4" fmla="*/ 118 w 131"/>
              <a:gd name="T5" fmla="*/ 121 h 144"/>
              <a:gd name="T6" fmla="*/ 118 w 131"/>
              <a:gd name="T7" fmla="*/ 131 h 144"/>
              <a:gd name="T8" fmla="*/ 116 w 131"/>
              <a:gd name="T9" fmla="*/ 144 h 144"/>
              <a:gd name="T10" fmla="*/ 107 w 131"/>
              <a:gd name="T11" fmla="*/ 142 h 144"/>
              <a:gd name="T12" fmla="*/ 99 w 131"/>
              <a:gd name="T13" fmla="*/ 136 h 144"/>
              <a:gd name="T14" fmla="*/ 91 w 131"/>
              <a:gd name="T15" fmla="*/ 131 h 144"/>
              <a:gd name="T16" fmla="*/ 86 w 131"/>
              <a:gd name="T17" fmla="*/ 123 h 144"/>
              <a:gd name="T18" fmla="*/ 78 w 131"/>
              <a:gd name="T19" fmla="*/ 117 h 144"/>
              <a:gd name="T20" fmla="*/ 71 w 131"/>
              <a:gd name="T21" fmla="*/ 110 h 144"/>
              <a:gd name="T22" fmla="*/ 63 w 131"/>
              <a:gd name="T23" fmla="*/ 104 h 144"/>
              <a:gd name="T24" fmla="*/ 55 w 131"/>
              <a:gd name="T25" fmla="*/ 100 h 144"/>
              <a:gd name="T26" fmla="*/ 44 w 131"/>
              <a:gd name="T27" fmla="*/ 91 h 144"/>
              <a:gd name="T28" fmla="*/ 35 w 131"/>
              <a:gd name="T29" fmla="*/ 79 h 144"/>
              <a:gd name="T30" fmla="*/ 23 w 131"/>
              <a:gd name="T31" fmla="*/ 68 h 144"/>
              <a:gd name="T32" fmla="*/ 14 w 131"/>
              <a:gd name="T33" fmla="*/ 55 h 144"/>
              <a:gd name="T34" fmla="*/ 6 w 131"/>
              <a:gd name="T35" fmla="*/ 43 h 144"/>
              <a:gd name="T36" fmla="*/ 2 w 131"/>
              <a:gd name="T37" fmla="*/ 30 h 144"/>
              <a:gd name="T38" fmla="*/ 0 w 131"/>
              <a:gd name="T39" fmla="*/ 15 h 144"/>
              <a:gd name="T40" fmla="*/ 4 w 131"/>
              <a:gd name="T41" fmla="*/ 0 h 144"/>
              <a:gd name="T42" fmla="*/ 131 w 131"/>
              <a:gd name="T43" fmla="*/ 10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144">
                <a:moveTo>
                  <a:pt x="131" y="100"/>
                </a:moveTo>
                <a:lnTo>
                  <a:pt x="122" y="112"/>
                </a:lnTo>
                <a:lnTo>
                  <a:pt x="118" y="121"/>
                </a:lnTo>
                <a:lnTo>
                  <a:pt x="118" y="131"/>
                </a:lnTo>
                <a:lnTo>
                  <a:pt x="116" y="144"/>
                </a:lnTo>
                <a:lnTo>
                  <a:pt x="107" y="142"/>
                </a:lnTo>
                <a:lnTo>
                  <a:pt x="99" y="136"/>
                </a:lnTo>
                <a:lnTo>
                  <a:pt x="91" y="131"/>
                </a:lnTo>
                <a:lnTo>
                  <a:pt x="86" y="123"/>
                </a:lnTo>
                <a:lnTo>
                  <a:pt x="78" y="117"/>
                </a:lnTo>
                <a:lnTo>
                  <a:pt x="71" y="110"/>
                </a:lnTo>
                <a:lnTo>
                  <a:pt x="63" y="104"/>
                </a:lnTo>
                <a:lnTo>
                  <a:pt x="55" y="100"/>
                </a:lnTo>
                <a:lnTo>
                  <a:pt x="44" y="91"/>
                </a:lnTo>
                <a:lnTo>
                  <a:pt x="35" y="79"/>
                </a:lnTo>
                <a:lnTo>
                  <a:pt x="23" y="68"/>
                </a:lnTo>
                <a:lnTo>
                  <a:pt x="14" y="55"/>
                </a:lnTo>
                <a:lnTo>
                  <a:pt x="6" y="43"/>
                </a:lnTo>
                <a:lnTo>
                  <a:pt x="2" y="30"/>
                </a:lnTo>
                <a:lnTo>
                  <a:pt x="0" y="15"/>
                </a:lnTo>
                <a:lnTo>
                  <a:pt x="4" y="0"/>
                </a:lnTo>
                <a:lnTo>
                  <a:pt x="131" y="100"/>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4"/>
          <p:cNvSpPr>
            <a:spLocks/>
          </p:cNvSpPr>
          <p:nvPr/>
        </p:nvSpPr>
        <p:spPr bwMode="auto">
          <a:xfrm>
            <a:off x="8205788" y="2409825"/>
            <a:ext cx="873125" cy="1644650"/>
          </a:xfrm>
          <a:custGeom>
            <a:avLst/>
            <a:gdLst>
              <a:gd name="T0" fmla="*/ 463 w 1102"/>
              <a:gd name="T1" fmla="*/ 391 h 2071"/>
              <a:gd name="T2" fmla="*/ 506 w 1102"/>
              <a:gd name="T3" fmla="*/ 508 h 2071"/>
              <a:gd name="T4" fmla="*/ 355 w 1102"/>
              <a:gd name="T5" fmla="*/ 607 h 2071"/>
              <a:gd name="T6" fmla="*/ 222 w 1102"/>
              <a:gd name="T7" fmla="*/ 745 h 2071"/>
              <a:gd name="T8" fmla="*/ 118 w 1102"/>
              <a:gd name="T9" fmla="*/ 902 h 2071"/>
              <a:gd name="T10" fmla="*/ 110 w 1102"/>
              <a:gd name="T11" fmla="*/ 959 h 2071"/>
              <a:gd name="T12" fmla="*/ 213 w 1102"/>
              <a:gd name="T13" fmla="*/ 828 h 2071"/>
              <a:gd name="T14" fmla="*/ 366 w 1102"/>
              <a:gd name="T15" fmla="*/ 665 h 2071"/>
              <a:gd name="T16" fmla="*/ 525 w 1102"/>
              <a:gd name="T17" fmla="*/ 550 h 2071"/>
              <a:gd name="T18" fmla="*/ 546 w 1102"/>
              <a:gd name="T19" fmla="*/ 485 h 2071"/>
              <a:gd name="T20" fmla="*/ 567 w 1102"/>
              <a:gd name="T21" fmla="*/ 428 h 2071"/>
              <a:gd name="T22" fmla="*/ 609 w 1102"/>
              <a:gd name="T23" fmla="*/ 385 h 2071"/>
              <a:gd name="T24" fmla="*/ 613 w 1102"/>
              <a:gd name="T25" fmla="*/ 216 h 2071"/>
              <a:gd name="T26" fmla="*/ 711 w 1102"/>
              <a:gd name="T27" fmla="*/ 267 h 2071"/>
              <a:gd name="T28" fmla="*/ 815 w 1102"/>
              <a:gd name="T29" fmla="*/ 305 h 2071"/>
              <a:gd name="T30" fmla="*/ 912 w 1102"/>
              <a:gd name="T31" fmla="*/ 355 h 2071"/>
              <a:gd name="T32" fmla="*/ 946 w 1102"/>
              <a:gd name="T33" fmla="*/ 478 h 2071"/>
              <a:gd name="T34" fmla="*/ 1022 w 1102"/>
              <a:gd name="T35" fmla="*/ 929 h 2071"/>
              <a:gd name="T36" fmla="*/ 1088 w 1102"/>
              <a:gd name="T37" fmla="*/ 1179 h 2071"/>
              <a:gd name="T38" fmla="*/ 1011 w 1102"/>
              <a:gd name="T39" fmla="*/ 1528 h 2071"/>
              <a:gd name="T40" fmla="*/ 916 w 1102"/>
              <a:gd name="T41" fmla="*/ 1819 h 2071"/>
              <a:gd name="T42" fmla="*/ 821 w 1102"/>
              <a:gd name="T43" fmla="*/ 1764 h 2071"/>
              <a:gd name="T44" fmla="*/ 717 w 1102"/>
              <a:gd name="T45" fmla="*/ 1734 h 2071"/>
              <a:gd name="T46" fmla="*/ 605 w 1102"/>
              <a:gd name="T47" fmla="*/ 1721 h 2071"/>
              <a:gd name="T48" fmla="*/ 673 w 1102"/>
              <a:gd name="T49" fmla="*/ 1452 h 2071"/>
              <a:gd name="T50" fmla="*/ 728 w 1102"/>
              <a:gd name="T51" fmla="*/ 1217 h 2071"/>
              <a:gd name="T52" fmla="*/ 777 w 1102"/>
              <a:gd name="T53" fmla="*/ 1145 h 2071"/>
              <a:gd name="T54" fmla="*/ 819 w 1102"/>
              <a:gd name="T55" fmla="*/ 1131 h 2071"/>
              <a:gd name="T56" fmla="*/ 781 w 1102"/>
              <a:gd name="T57" fmla="*/ 1105 h 2071"/>
              <a:gd name="T58" fmla="*/ 781 w 1102"/>
              <a:gd name="T59" fmla="*/ 1077 h 2071"/>
              <a:gd name="T60" fmla="*/ 772 w 1102"/>
              <a:gd name="T61" fmla="*/ 1023 h 2071"/>
              <a:gd name="T62" fmla="*/ 711 w 1102"/>
              <a:gd name="T63" fmla="*/ 1027 h 2071"/>
              <a:gd name="T64" fmla="*/ 694 w 1102"/>
              <a:gd name="T65" fmla="*/ 991 h 2071"/>
              <a:gd name="T66" fmla="*/ 662 w 1102"/>
              <a:gd name="T67" fmla="*/ 783 h 2071"/>
              <a:gd name="T68" fmla="*/ 628 w 1102"/>
              <a:gd name="T69" fmla="*/ 811 h 2071"/>
              <a:gd name="T70" fmla="*/ 656 w 1102"/>
              <a:gd name="T71" fmla="*/ 1086 h 2071"/>
              <a:gd name="T72" fmla="*/ 685 w 1102"/>
              <a:gd name="T73" fmla="*/ 1113 h 2071"/>
              <a:gd name="T74" fmla="*/ 628 w 1102"/>
              <a:gd name="T75" fmla="*/ 1304 h 2071"/>
              <a:gd name="T76" fmla="*/ 586 w 1102"/>
              <a:gd name="T77" fmla="*/ 1505 h 2071"/>
              <a:gd name="T78" fmla="*/ 542 w 1102"/>
              <a:gd name="T79" fmla="*/ 1706 h 2071"/>
              <a:gd name="T80" fmla="*/ 416 w 1102"/>
              <a:gd name="T81" fmla="*/ 1774 h 2071"/>
              <a:gd name="T82" fmla="*/ 273 w 1102"/>
              <a:gd name="T83" fmla="*/ 1884 h 2071"/>
              <a:gd name="T84" fmla="*/ 192 w 1102"/>
              <a:gd name="T85" fmla="*/ 1954 h 2071"/>
              <a:gd name="T86" fmla="*/ 122 w 1102"/>
              <a:gd name="T87" fmla="*/ 2014 h 2071"/>
              <a:gd name="T88" fmla="*/ 61 w 1102"/>
              <a:gd name="T89" fmla="*/ 1781 h 2071"/>
              <a:gd name="T90" fmla="*/ 42 w 1102"/>
              <a:gd name="T91" fmla="*/ 1435 h 2071"/>
              <a:gd name="T92" fmla="*/ 65 w 1102"/>
              <a:gd name="T93" fmla="*/ 940 h 2071"/>
              <a:gd name="T94" fmla="*/ 222 w 1102"/>
              <a:gd name="T95" fmla="*/ 692 h 2071"/>
              <a:gd name="T96" fmla="*/ 398 w 1102"/>
              <a:gd name="T97" fmla="*/ 319 h 2071"/>
              <a:gd name="T98" fmla="*/ 444 w 1102"/>
              <a:gd name="T99" fmla="*/ 31 h 2071"/>
              <a:gd name="T100" fmla="*/ 516 w 1102"/>
              <a:gd name="T101" fmla="*/ 72 h 2071"/>
              <a:gd name="T102" fmla="*/ 529 w 1102"/>
              <a:gd name="T103" fmla="*/ 324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2" h="2071">
                <a:moveTo>
                  <a:pt x="546" y="372"/>
                </a:moveTo>
                <a:lnTo>
                  <a:pt x="529" y="379"/>
                </a:lnTo>
                <a:lnTo>
                  <a:pt x="506" y="385"/>
                </a:lnTo>
                <a:lnTo>
                  <a:pt x="484" y="389"/>
                </a:lnTo>
                <a:lnTo>
                  <a:pt x="463" y="391"/>
                </a:lnTo>
                <a:lnTo>
                  <a:pt x="442" y="396"/>
                </a:lnTo>
                <a:lnTo>
                  <a:pt x="427" y="406"/>
                </a:lnTo>
                <a:lnTo>
                  <a:pt x="416" y="419"/>
                </a:lnTo>
                <a:lnTo>
                  <a:pt x="414" y="440"/>
                </a:lnTo>
                <a:lnTo>
                  <a:pt x="506" y="508"/>
                </a:lnTo>
                <a:lnTo>
                  <a:pt x="474" y="523"/>
                </a:lnTo>
                <a:lnTo>
                  <a:pt x="444" y="542"/>
                </a:lnTo>
                <a:lnTo>
                  <a:pt x="414" y="561"/>
                </a:lnTo>
                <a:lnTo>
                  <a:pt x="383" y="584"/>
                </a:lnTo>
                <a:lnTo>
                  <a:pt x="355" y="607"/>
                </a:lnTo>
                <a:lnTo>
                  <a:pt x="326" y="633"/>
                </a:lnTo>
                <a:lnTo>
                  <a:pt x="298" y="660"/>
                </a:lnTo>
                <a:lnTo>
                  <a:pt x="273" y="686"/>
                </a:lnTo>
                <a:lnTo>
                  <a:pt x="247" y="717"/>
                </a:lnTo>
                <a:lnTo>
                  <a:pt x="222" y="745"/>
                </a:lnTo>
                <a:lnTo>
                  <a:pt x="199" y="777"/>
                </a:lnTo>
                <a:lnTo>
                  <a:pt x="177" y="807"/>
                </a:lnTo>
                <a:lnTo>
                  <a:pt x="156" y="838"/>
                </a:lnTo>
                <a:lnTo>
                  <a:pt x="137" y="870"/>
                </a:lnTo>
                <a:lnTo>
                  <a:pt x="118" y="902"/>
                </a:lnTo>
                <a:lnTo>
                  <a:pt x="101" y="933"/>
                </a:lnTo>
                <a:lnTo>
                  <a:pt x="97" y="946"/>
                </a:lnTo>
                <a:lnTo>
                  <a:pt x="99" y="950"/>
                </a:lnTo>
                <a:lnTo>
                  <a:pt x="105" y="953"/>
                </a:lnTo>
                <a:lnTo>
                  <a:pt x="110" y="959"/>
                </a:lnTo>
                <a:lnTo>
                  <a:pt x="124" y="938"/>
                </a:lnTo>
                <a:lnTo>
                  <a:pt x="143" y="915"/>
                </a:lnTo>
                <a:lnTo>
                  <a:pt x="163" y="889"/>
                </a:lnTo>
                <a:lnTo>
                  <a:pt x="186" y="859"/>
                </a:lnTo>
                <a:lnTo>
                  <a:pt x="213" y="828"/>
                </a:lnTo>
                <a:lnTo>
                  <a:pt x="241" y="794"/>
                </a:lnTo>
                <a:lnTo>
                  <a:pt x="270" y="762"/>
                </a:lnTo>
                <a:lnTo>
                  <a:pt x="302" y="728"/>
                </a:lnTo>
                <a:lnTo>
                  <a:pt x="334" y="696"/>
                </a:lnTo>
                <a:lnTo>
                  <a:pt x="366" y="665"/>
                </a:lnTo>
                <a:lnTo>
                  <a:pt x="398" y="635"/>
                </a:lnTo>
                <a:lnTo>
                  <a:pt x="433" y="609"/>
                </a:lnTo>
                <a:lnTo>
                  <a:pt x="465" y="586"/>
                </a:lnTo>
                <a:lnTo>
                  <a:pt x="495" y="565"/>
                </a:lnTo>
                <a:lnTo>
                  <a:pt x="525" y="550"/>
                </a:lnTo>
                <a:lnTo>
                  <a:pt x="554" y="540"/>
                </a:lnTo>
                <a:lnTo>
                  <a:pt x="563" y="529"/>
                </a:lnTo>
                <a:lnTo>
                  <a:pt x="560" y="516"/>
                </a:lnTo>
                <a:lnTo>
                  <a:pt x="552" y="501"/>
                </a:lnTo>
                <a:lnTo>
                  <a:pt x="546" y="485"/>
                </a:lnTo>
                <a:lnTo>
                  <a:pt x="497" y="440"/>
                </a:lnTo>
                <a:lnTo>
                  <a:pt x="510" y="438"/>
                </a:lnTo>
                <a:lnTo>
                  <a:pt x="527" y="434"/>
                </a:lnTo>
                <a:lnTo>
                  <a:pt x="546" y="432"/>
                </a:lnTo>
                <a:lnTo>
                  <a:pt x="567" y="428"/>
                </a:lnTo>
                <a:lnTo>
                  <a:pt x="586" y="427"/>
                </a:lnTo>
                <a:lnTo>
                  <a:pt x="599" y="423"/>
                </a:lnTo>
                <a:lnTo>
                  <a:pt x="609" y="419"/>
                </a:lnTo>
                <a:lnTo>
                  <a:pt x="609" y="415"/>
                </a:lnTo>
                <a:lnTo>
                  <a:pt x="609" y="385"/>
                </a:lnTo>
                <a:lnTo>
                  <a:pt x="597" y="320"/>
                </a:lnTo>
                <a:lnTo>
                  <a:pt x="582" y="248"/>
                </a:lnTo>
                <a:lnTo>
                  <a:pt x="575" y="192"/>
                </a:lnTo>
                <a:lnTo>
                  <a:pt x="594" y="205"/>
                </a:lnTo>
                <a:lnTo>
                  <a:pt x="613" y="216"/>
                </a:lnTo>
                <a:lnTo>
                  <a:pt x="632" y="228"/>
                </a:lnTo>
                <a:lnTo>
                  <a:pt x="650" y="239"/>
                </a:lnTo>
                <a:lnTo>
                  <a:pt x="669" y="248"/>
                </a:lnTo>
                <a:lnTo>
                  <a:pt x="690" y="258"/>
                </a:lnTo>
                <a:lnTo>
                  <a:pt x="711" y="267"/>
                </a:lnTo>
                <a:lnTo>
                  <a:pt x="732" y="275"/>
                </a:lnTo>
                <a:lnTo>
                  <a:pt x="751" y="284"/>
                </a:lnTo>
                <a:lnTo>
                  <a:pt x="772" y="292"/>
                </a:lnTo>
                <a:lnTo>
                  <a:pt x="793" y="300"/>
                </a:lnTo>
                <a:lnTo>
                  <a:pt x="815" y="305"/>
                </a:lnTo>
                <a:lnTo>
                  <a:pt x="836" y="313"/>
                </a:lnTo>
                <a:lnTo>
                  <a:pt x="857" y="320"/>
                </a:lnTo>
                <a:lnTo>
                  <a:pt x="878" y="326"/>
                </a:lnTo>
                <a:lnTo>
                  <a:pt x="899" y="334"/>
                </a:lnTo>
                <a:lnTo>
                  <a:pt x="912" y="355"/>
                </a:lnTo>
                <a:lnTo>
                  <a:pt x="923" y="377"/>
                </a:lnTo>
                <a:lnTo>
                  <a:pt x="931" y="402"/>
                </a:lnTo>
                <a:lnTo>
                  <a:pt x="939" y="427"/>
                </a:lnTo>
                <a:lnTo>
                  <a:pt x="942" y="453"/>
                </a:lnTo>
                <a:lnTo>
                  <a:pt x="946" y="478"/>
                </a:lnTo>
                <a:lnTo>
                  <a:pt x="952" y="504"/>
                </a:lnTo>
                <a:lnTo>
                  <a:pt x="956" y="531"/>
                </a:lnTo>
                <a:lnTo>
                  <a:pt x="997" y="828"/>
                </a:lnTo>
                <a:lnTo>
                  <a:pt x="1009" y="879"/>
                </a:lnTo>
                <a:lnTo>
                  <a:pt x="1022" y="929"/>
                </a:lnTo>
                <a:lnTo>
                  <a:pt x="1035" y="980"/>
                </a:lnTo>
                <a:lnTo>
                  <a:pt x="1048" y="1029"/>
                </a:lnTo>
                <a:lnTo>
                  <a:pt x="1062" y="1078"/>
                </a:lnTo>
                <a:lnTo>
                  <a:pt x="1075" y="1128"/>
                </a:lnTo>
                <a:lnTo>
                  <a:pt x="1088" y="1179"/>
                </a:lnTo>
                <a:lnTo>
                  <a:pt x="1102" y="1228"/>
                </a:lnTo>
                <a:lnTo>
                  <a:pt x="1081" y="1304"/>
                </a:lnTo>
                <a:lnTo>
                  <a:pt x="1058" y="1380"/>
                </a:lnTo>
                <a:lnTo>
                  <a:pt x="1033" y="1454"/>
                </a:lnTo>
                <a:lnTo>
                  <a:pt x="1011" y="1528"/>
                </a:lnTo>
                <a:lnTo>
                  <a:pt x="988" y="1603"/>
                </a:lnTo>
                <a:lnTo>
                  <a:pt x="967" y="1679"/>
                </a:lnTo>
                <a:lnTo>
                  <a:pt x="948" y="1757"/>
                </a:lnTo>
                <a:lnTo>
                  <a:pt x="933" y="1834"/>
                </a:lnTo>
                <a:lnTo>
                  <a:pt x="916" y="1819"/>
                </a:lnTo>
                <a:lnTo>
                  <a:pt x="899" y="1806"/>
                </a:lnTo>
                <a:lnTo>
                  <a:pt x="880" y="1795"/>
                </a:lnTo>
                <a:lnTo>
                  <a:pt x="861" y="1783"/>
                </a:lnTo>
                <a:lnTo>
                  <a:pt x="842" y="1774"/>
                </a:lnTo>
                <a:lnTo>
                  <a:pt x="821" y="1764"/>
                </a:lnTo>
                <a:lnTo>
                  <a:pt x="802" y="1757"/>
                </a:lnTo>
                <a:lnTo>
                  <a:pt x="781" y="1749"/>
                </a:lnTo>
                <a:lnTo>
                  <a:pt x="760" y="1744"/>
                </a:lnTo>
                <a:lnTo>
                  <a:pt x="738" y="1740"/>
                </a:lnTo>
                <a:lnTo>
                  <a:pt x="717" y="1734"/>
                </a:lnTo>
                <a:lnTo>
                  <a:pt x="694" y="1730"/>
                </a:lnTo>
                <a:lnTo>
                  <a:pt x="673" y="1728"/>
                </a:lnTo>
                <a:lnTo>
                  <a:pt x="650" y="1725"/>
                </a:lnTo>
                <a:lnTo>
                  <a:pt x="628" y="1723"/>
                </a:lnTo>
                <a:lnTo>
                  <a:pt x="605" y="1721"/>
                </a:lnTo>
                <a:lnTo>
                  <a:pt x="618" y="1668"/>
                </a:lnTo>
                <a:lnTo>
                  <a:pt x="632" y="1613"/>
                </a:lnTo>
                <a:lnTo>
                  <a:pt x="645" y="1560"/>
                </a:lnTo>
                <a:lnTo>
                  <a:pt x="658" y="1507"/>
                </a:lnTo>
                <a:lnTo>
                  <a:pt x="673" y="1452"/>
                </a:lnTo>
                <a:lnTo>
                  <a:pt x="686" y="1399"/>
                </a:lnTo>
                <a:lnTo>
                  <a:pt x="702" y="1346"/>
                </a:lnTo>
                <a:lnTo>
                  <a:pt x="715" y="1293"/>
                </a:lnTo>
                <a:lnTo>
                  <a:pt x="721" y="1255"/>
                </a:lnTo>
                <a:lnTo>
                  <a:pt x="728" y="1217"/>
                </a:lnTo>
                <a:lnTo>
                  <a:pt x="736" y="1181"/>
                </a:lnTo>
                <a:lnTo>
                  <a:pt x="741" y="1143"/>
                </a:lnTo>
                <a:lnTo>
                  <a:pt x="751" y="1145"/>
                </a:lnTo>
                <a:lnTo>
                  <a:pt x="764" y="1145"/>
                </a:lnTo>
                <a:lnTo>
                  <a:pt x="777" y="1145"/>
                </a:lnTo>
                <a:lnTo>
                  <a:pt x="791" y="1143"/>
                </a:lnTo>
                <a:lnTo>
                  <a:pt x="802" y="1141"/>
                </a:lnTo>
                <a:lnTo>
                  <a:pt x="812" y="1139"/>
                </a:lnTo>
                <a:lnTo>
                  <a:pt x="817" y="1135"/>
                </a:lnTo>
                <a:lnTo>
                  <a:pt x="819" y="1131"/>
                </a:lnTo>
                <a:lnTo>
                  <a:pt x="812" y="1124"/>
                </a:lnTo>
                <a:lnTo>
                  <a:pt x="804" y="1118"/>
                </a:lnTo>
                <a:lnTo>
                  <a:pt x="796" y="1113"/>
                </a:lnTo>
                <a:lnTo>
                  <a:pt x="789" y="1109"/>
                </a:lnTo>
                <a:lnTo>
                  <a:pt x="781" y="1105"/>
                </a:lnTo>
                <a:lnTo>
                  <a:pt x="772" y="1101"/>
                </a:lnTo>
                <a:lnTo>
                  <a:pt x="762" y="1099"/>
                </a:lnTo>
                <a:lnTo>
                  <a:pt x="753" y="1097"/>
                </a:lnTo>
                <a:lnTo>
                  <a:pt x="766" y="1086"/>
                </a:lnTo>
                <a:lnTo>
                  <a:pt x="781" y="1077"/>
                </a:lnTo>
                <a:lnTo>
                  <a:pt x="795" y="1063"/>
                </a:lnTo>
                <a:lnTo>
                  <a:pt x="800" y="1044"/>
                </a:lnTo>
                <a:lnTo>
                  <a:pt x="793" y="1033"/>
                </a:lnTo>
                <a:lnTo>
                  <a:pt x="783" y="1025"/>
                </a:lnTo>
                <a:lnTo>
                  <a:pt x="772" y="1023"/>
                </a:lnTo>
                <a:lnTo>
                  <a:pt x="760" y="1022"/>
                </a:lnTo>
                <a:lnTo>
                  <a:pt x="747" y="1022"/>
                </a:lnTo>
                <a:lnTo>
                  <a:pt x="734" y="1023"/>
                </a:lnTo>
                <a:lnTo>
                  <a:pt x="723" y="1025"/>
                </a:lnTo>
                <a:lnTo>
                  <a:pt x="711" y="1027"/>
                </a:lnTo>
                <a:lnTo>
                  <a:pt x="709" y="1029"/>
                </a:lnTo>
                <a:lnTo>
                  <a:pt x="704" y="1031"/>
                </a:lnTo>
                <a:lnTo>
                  <a:pt x="700" y="1029"/>
                </a:lnTo>
                <a:lnTo>
                  <a:pt x="696" y="1029"/>
                </a:lnTo>
                <a:lnTo>
                  <a:pt x="694" y="991"/>
                </a:lnTo>
                <a:lnTo>
                  <a:pt x="690" y="948"/>
                </a:lnTo>
                <a:lnTo>
                  <a:pt x="686" y="902"/>
                </a:lnTo>
                <a:lnTo>
                  <a:pt x="681" y="859"/>
                </a:lnTo>
                <a:lnTo>
                  <a:pt x="673" y="817"/>
                </a:lnTo>
                <a:lnTo>
                  <a:pt x="662" y="783"/>
                </a:lnTo>
                <a:lnTo>
                  <a:pt x="647" y="758"/>
                </a:lnTo>
                <a:lnTo>
                  <a:pt x="628" y="745"/>
                </a:lnTo>
                <a:lnTo>
                  <a:pt x="616" y="766"/>
                </a:lnTo>
                <a:lnTo>
                  <a:pt x="620" y="789"/>
                </a:lnTo>
                <a:lnTo>
                  <a:pt x="628" y="811"/>
                </a:lnTo>
                <a:lnTo>
                  <a:pt x="632" y="834"/>
                </a:lnTo>
                <a:lnTo>
                  <a:pt x="637" y="898"/>
                </a:lnTo>
                <a:lnTo>
                  <a:pt x="633" y="965"/>
                </a:lnTo>
                <a:lnTo>
                  <a:pt x="635" y="1029"/>
                </a:lnTo>
                <a:lnTo>
                  <a:pt x="656" y="1086"/>
                </a:lnTo>
                <a:lnTo>
                  <a:pt x="669" y="1092"/>
                </a:lnTo>
                <a:lnTo>
                  <a:pt x="686" y="1088"/>
                </a:lnTo>
                <a:lnTo>
                  <a:pt x="702" y="1082"/>
                </a:lnTo>
                <a:lnTo>
                  <a:pt x="707" y="1078"/>
                </a:lnTo>
                <a:lnTo>
                  <a:pt x="685" y="1113"/>
                </a:lnTo>
                <a:lnTo>
                  <a:pt x="668" y="1149"/>
                </a:lnTo>
                <a:lnTo>
                  <a:pt x="654" y="1186"/>
                </a:lnTo>
                <a:lnTo>
                  <a:pt x="645" y="1224"/>
                </a:lnTo>
                <a:lnTo>
                  <a:pt x="635" y="1264"/>
                </a:lnTo>
                <a:lnTo>
                  <a:pt x="628" y="1304"/>
                </a:lnTo>
                <a:lnTo>
                  <a:pt x="620" y="1344"/>
                </a:lnTo>
                <a:lnTo>
                  <a:pt x="611" y="1383"/>
                </a:lnTo>
                <a:lnTo>
                  <a:pt x="601" y="1423"/>
                </a:lnTo>
                <a:lnTo>
                  <a:pt x="592" y="1463"/>
                </a:lnTo>
                <a:lnTo>
                  <a:pt x="586" y="1505"/>
                </a:lnTo>
                <a:lnTo>
                  <a:pt x="578" y="1545"/>
                </a:lnTo>
                <a:lnTo>
                  <a:pt x="571" y="1586"/>
                </a:lnTo>
                <a:lnTo>
                  <a:pt x="563" y="1626"/>
                </a:lnTo>
                <a:lnTo>
                  <a:pt x="554" y="1666"/>
                </a:lnTo>
                <a:lnTo>
                  <a:pt x="542" y="1706"/>
                </a:lnTo>
                <a:lnTo>
                  <a:pt x="522" y="1713"/>
                </a:lnTo>
                <a:lnTo>
                  <a:pt x="499" y="1723"/>
                </a:lnTo>
                <a:lnTo>
                  <a:pt x="472" y="1738"/>
                </a:lnTo>
                <a:lnTo>
                  <a:pt x="444" y="1755"/>
                </a:lnTo>
                <a:lnTo>
                  <a:pt x="416" y="1774"/>
                </a:lnTo>
                <a:lnTo>
                  <a:pt x="387" y="1795"/>
                </a:lnTo>
                <a:lnTo>
                  <a:pt x="357" y="1817"/>
                </a:lnTo>
                <a:lnTo>
                  <a:pt x="328" y="1840"/>
                </a:lnTo>
                <a:lnTo>
                  <a:pt x="300" y="1863"/>
                </a:lnTo>
                <a:lnTo>
                  <a:pt x="273" y="1884"/>
                </a:lnTo>
                <a:lnTo>
                  <a:pt x="251" y="1903"/>
                </a:lnTo>
                <a:lnTo>
                  <a:pt x="230" y="1920"/>
                </a:lnTo>
                <a:lnTo>
                  <a:pt x="213" y="1935"/>
                </a:lnTo>
                <a:lnTo>
                  <a:pt x="199" y="1946"/>
                </a:lnTo>
                <a:lnTo>
                  <a:pt x="192" y="1954"/>
                </a:lnTo>
                <a:lnTo>
                  <a:pt x="188" y="1956"/>
                </a:lnTo>
                <a:lnTo>
                  <a:pt x="173" y="1971"/>
                </a:lnTo>
                <a:lnTo>
                  <a:pt x="156" y="1984"/>
                </a:lnTo>
                <a:lnTo>
                  <a:pt x="139" y="1999"/>
                </a:lnTo>
                <a:lnTo>
                  <a:pt x="122" y="2014"/>
                </a:lnTo>
                <a:lnTo>
                  <a:pt x="105" y="2030"/>
                </a:lnTo>
                <a:lnTo>
                  <a:pt x="88" y="2043"/>
                </a:lnTo>
                <a:lnTo>
                  <a:pt x="71" y="2058"/>
                </a:lnTo>
                <a:lnTo>
                  <a:pt x="54" y="2071"/>
                </a:lnTo>
                <a:lnTo>
                  <a:pt x="61" y="1781"/>
                </a:lnTo>
                <a:lnTo>
                  <a:pt x="27" y="1505"/>
                </a:lnTo>
                <a:lnTo>
                  <a:pt x="33" y="1488"/>
                </a:lnTo>
                <a:lnTo>
                  <a:pt x="40" y="1471"/>
                </a:lnTo>
                <a:lnTo>
                  <a:pt x="44" y="1454"/>
                </a:lnTo>
                <a:lnTo>
                  <a:pt x="42" y="1435"/>
                </a:lnTo>
                <a:lnTo>
                  <a:pt x="0" y="1402"/>
                </a:lnTo>
                <a:lnTo>
                  <a:pt x="8" y="1105"/>
                </a:lnTo>
                <a:lnTo>
                  <a:pt x="19" y="1046"/>
                </a:lnTo>
                <a:lnTo>
                  <a:pt x="38" y="993"/>
                </a:lnTo>
                <a:lnTo>
                  <a:pt x="65" y="940"/>
                </a:lnTo>
                <a:lnTo>
                  <a:pt x="95" y="889"/>
                </a:lnTo>
                <a:lnTo>
                  <a:pt x="127" y="840"/>
                </a:lnTo>
                <a:lnTo>
                  <a:pt x="162" y="792"/>
                </a:lnTo>
                <a:lnTo>
                  <a:pt x="194" y="743"/>
                </a:lnTo>
                <a:lnTo>
                  <a:pt x="222" y="692"/>
                </a:lnTo>
                <a:lnTo>
                  <a:pt x="264" y="620"/>
                </a:lnTo>
                <a:lnTo>
                  <a:pt x="304" y="548"/>
                </a:lnTo>
                <a:lnTo>
                  <a:pt x="340" y="474"/>
                </a:lnTo>
                <a:lnTo>
                  <a:pt x="370" y="396"/>
                </a:lnTo>
                <a:lnTo>
                  <a:pt x="398" y="319"/>
                </a:lnTo>
                <a:lnTo>
                  <a:pt x="423" y="239"/>
                </a:lnTo>
                <a:lnTo>
                  <a:pt x="442" y="158"/>
                </a:lnTo>
                <a:lnTo>
                  <a:pt x="459" y="76"/>
                </a:lnTo>
                <a:lnTo>
                  <a:pt x="455" y="53"/>
                </a:lnTo>
                <a:lnTo>
                  <a:pt x="444" y="31"/>
                </a:lnTo>
                <a:lnTo>
                  <a:pt x="431" y="15"/>
                </a:lnTo>
                <a:lnTo>
                  <a:pt x="425" y="8"/>
                </a:lnTo>
                <a:lnTo>
                  <a:pt x="452" y="0"/>
                </a:lnTo>
                <a:lnTo>
                  <a:pt x="493" y="32"/>
                </a:lnTo>
                <a:lnTo>
                  <a:pt x="516" y="72"/>
                </a:lnTo>
                <a:lnTo>
                  <a:pt x="527" y="118"/>
                </a:lnTo>
                <a:lnTo>
                  <a:pt x="527" y="169"/>
                </a:lnTo>
                <a:lnTo>
                  <a:pt x="525" y="220"/>
                </a:lnTo>
                <a:lnTo>
                  <a:pt x="525" y="273"/>
                </a:lnTo>
                <a:lnTo>
                  <a:pt x="529" y="324"/>
                </a:lnTo>
                <a:lnTo>
                  <a:pt x="546" y="372"/>
                </a:lnTo>
                <a:close/>
              </a:path>
            </a:pathLst>
          </a:custGeom>
          <a:solidFill>
            <a:srgbClr val="47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5"/>
          <p:cNvSpPr>
            <a:spLocks/>
          </p:cNvSpPr>
          <p:nvPr/>
        </p:nvSpPr>
        <p:spPr bwMode="auto">
          <a:xfrm>
            <a:off x="8375650" y="2443163"/>
            <a:ext cx="141288" cy="388938"/>
          </a:xfrm>
          <a:custGeom>
            <a:avLst/>
            <a:gdLst>
              <a:gd name="T0" fmla="*/ 30 w 178"/>
              <a:gd name="T1" fmla="*/ 491 h 491"/>
              <a:gd name="T2" fmla="*/ 26 w 178"/>
              <a:gd name="T3" fmla="*/ 459 h 491"/>
              <a:gd name="T4" fmla="*/ 19 w 178"/>
              <a:gd name="T5" fmla="*/ 426 h 491"/>
              <a:gd name="T6" fmla="*/ 9 w 178"/>
              <a:gd name="T7" fmla="*/ 392 h 491"/>
              <a:gd name="T8" fmla="*/ 2 w 178"/>
              <a:gd name="T9" fmla="*/ 358 h 491"/>
              <a:gd name="T10" fmla="*/ 0 w 178"/>
              <a:gd name="T11" fmla="*/ 326 h 491"/>
              <a:gd name="T12" fmla="*/ 5 w 178"/>
              <a:gd name="T13" fmla="*/ 296 h 491"/>
              <a:gd name="T14" fmla="*/ 20 w 178"/>
              <a:gd name="T15" fmla="*/ 267 h 491"/>
              <a:gd name="T16" fmla="*/ 49 w 178"/>
              <a:gd name="T17" fmla="*/ 241 h 491"/>
              <a:gd name="T18" fmla="*/ 38 w 178"/>
              <a:gd name="T19" fmla="*/ 208 h 491"/>
              <a:gd name="T20" fmla="*/ 24 w 178"/>
              <a:gd name="T21" fmla="*/ 178 h 491"/>
              <a:gd name="T22" fmla="*/ 11 w 178"/>
              <a:gd name="T23" fmla="*/ 148 h 491"/>
              <a:gd name="T24" fmla="*/ 0 w 178"/>
              <a:gd name="T25" fmla="*/ 116 h 491"/>
              <a:gd name="T26" fmla="*/ 24 w 178"/>
              <a:gd name="T27" fmla="*/ 106 h 491"/>
              <a:gd name="T28" fmla="*/ 47 w 178"/>
              <a:gd name="T29" fmla="*/ 95 h 491"/>
              <a:gd name="T30" fmla="*/ 70 w 178"/>
              <a:gd name="T31" fmla="*/ 83 h 491"/>
              <a:gd name="T32" fmla="*/ 92 w 178"/>
              <a:gd name="T33" fmla="*/ 70 h 491"/>
              <a:gd name="T34" fmla="*/ 115 w 178"/>
              <a:gd name="T35" fmla="*/ 55 h 491"/>
              <a:gd name="T36" fmla="*/ 136 w 178"/>
              <a:gd name="T37" fmla="*/ 40 h 491"/>
              <a:gd name="T38" fmla="*/ 157 w 178"/>
              <a:gd name="T39" fmla="*/ 21 h 491"/>
              <a:gd name="T40" fmla="*/ 178 w 178"/>
              <a:gd name="T41" fmla="*/ 0 h 491"/>
              <a:gd name="T42" fmla="*/ 174 w 178"/>
              <a:gd name="T43" fmla="*/ 64 h 491"/>
              <a:gd name="T44" fmla="*/ 166 w 178"/>
              <a:gd name="T45" fmla="*/ 129 h 491"/>
              <a:gd name="T46" fmla="*/ 155 w 178"/>
              <a:gd name="T47" fmla="*/ 191 h 491"/>
              <a:gd name="T48" fmla="*/ 138 w 178"/>
              <a:gd name="T49" fmla="*/ 254 h 491"/>
              <a:gd name="T50" fmla="*/ 117 w 178"/>
              <a:gd name="T51" fmla="*/ 314 h 491"/>
              <a:gd name="T52" fmla="*/ 92 w 178"/>
              <a:gd name="T53" fmla="*/ 375 h 491"/>
              <a:gd name="T54" fmla="*/ 62 w 178"/>
              <a:gd name="T55" fmla="*/ 434 h 491"/>
              <a:gd name="T56" fmla="*/ 30 w 178"/>
              <a:gd name="T57"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491">
                <a:moveTo>
                  <a:pt x="30" y="491"/>
                </a:moveTo>
                <a:lnTo>
                  <a:pt x="26" y="459"/>
                </a:lnTo>
                <a:lnTo>
                  <a:pt x="19" y="426"/>
                </a:lnTo>
                <a:lnTo>
                  <a:pt x="9" y="392"/>
                </a:lnTo>
                <a:lnTo>
                  <a:pt x="2" y="358"/>
                </a:lnTo>
                <a:lnTo>
                  <a:pt x="0" y="326"/>
                </a:lnTo>
                <a:lnTo>
                  <a:pt x="5" y="296"/>
                </a:lnTo>
                <a:lnTo>
                  <a:pt x="20" y="267"/>
                </a:lnTo>
                <a:lnTo>
                  <a:pt x="49" y="241"/>
                </a:lnTo>
                <a:lnTo>
                  <a:pt x="38" y="208"/>
                </a:lnTo>
                <a:lnTo>
                  <a:pt x="24" y="178"/>
                </a:lnTo>
                <a:lnTo>
                  <a:pt x="11" y="148"/>
                </a:lnTo>
                <a:lnTo>
                  <a:pt x="0" y="116"/>
                </a:lnTo>
                <a:lnTo>
                  <a:pt x="24" y="106"/>
                </a:lnTo>
                <a:lnTo>
                  <a:pt x="47" y="95"/>
                </a:lnTo>
                <a:lnTo>
                  <a:pt x="70" y="83"/>
                </a:lnTo>
                <a:lnTo>
                  <a:pt x="92" y="70"/>
                </a:lnTo>
                <a:lnTo>
                  <a:pt x="115" y="55"/>
                </a:lnTo>
                <a:lnTo>
                  <a:pt x="136" y="40"/>
                </a:lnTo>
                <a:lnTo>
                  <a:pt x="157" y="21"/>
                </a:lnTo>
                <a:lnTo>
                  <a:pt x="178" y="0"/>
                </a:lnTo>
                <a:lnTo>
                  <a:pt x="174" y="64"/>
                </a:lnTo>
                <a:lnTo>
                  <a:pt x="166" y="129"/>
                </a:lnTo>
                <a:lnTo>
                  <a:pt x="155" y="191"/>
                </a:lnTo>
                <a:lnTo>
                  <a:pt x="138" y="254"/>
                </a:lnTo>
                <a:lnTo>
                  <a:pt x="117" y="314"/>
                </a:lnTo>
                <a:lnTo>
                  <a:pt x="92" y="375"/>
                </a:lnTo>
                <a:lnTo>
                  <a:pt x="62" y="434"/>
                </a:lnTo>
                <a:lnTo>
                  <a:pt x="30" y="4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6"/>
          <p:cNvSpPr>
            <a:spLocks/>
          </p:cNvSpPr>
          <p:nvPr/>
        </p:nvSpPr>
        <p:spPr bwMode="auto">
          <a:xfrm>
            <a:off x="7308850" y="2474913"/>
            <a:ext cx="893763" cy="1552575"/>
          </a:xfrm>
          <a:custGeom>
            <a:avLst/>
            <a:gdLst>
              <a:gd name="T0" fmla="*/ 1071 w 1126"/>
              <a:gd name="T1" fmla="*/ 51 h 1955"/>
              <a:gd name="T2" fmla="*/ 1016 w 1126"/>
              <a:gd name="T3" fmla="*/ 127 h 1955"/>
              <a:gd name="T4" fmla="*/ 968 w 1126"/>
              <a:gd name="T5" fmla="*/ 206 h 1955"/>
              <a:gd name="T6" fmla="*/ 997 w 1126"/>
              <a:gd name="T7" fmla="*/ 256 h 1955"/>
              <a:gd name="T8" fmla="*/ 995 w 1126"/>
              <a:gd name="T9" fmla="*/ 299 h 1955"/>
              <a:gd name="T10" fmla="*/ 968 w 1126"/>
              <a:gd name="T11" fmla="*/ 356 h 1955"/>
              <a:gd name="T12" fmla="*/ 938 w 1126"/>
              <a:gd name="T13" fmla="*/ 411 h 1955"/>
              <a:gd name="T14" fmla="*/ 965 w 1126"/>
              <a:gd name="T15" fmla="*/ 453 h 1955"/>
              <a:gd name="T16" fmla="*/ 1012 w 1126"/>
              <a:gd name="T17" fmla="*/ 544 h 1955"/>
              <a:gd name="T18" fmla="*/ 1057 w 1126"/>
              <a:gd name="T19" fmla="*/ 682 h 1955"/>
              <a:gd name="T20" fmla="*/ 1082 w 1126"/>
              <a:gd name="T21" fmla="*/ 746 h 1955"/>
              <a:gd name="T22" fmla="*/ 1107 w 1126"/>
              <a:gd name="T23" fmla="*/ 815 h 1955"/>
              <a:gd name="T24" fmla="*/ 1120 w 1126"/>
              <a:gd name="T25" fmla="*/ 877 h 1955"/>
              <a:gd name="T26" fmla="*/ 1069 w 1126"/>
              <a:gd name="T27" fmla="*/ 1017 h 1955"/>
              <a:gd name="T28" fmla="*/ 1071 w 1126"/>
              <a:gd name="T29" fmla="*/ 1339 h 1955"/>
              <a:gd name="T30" fmla="*/ 1099 w 1126"/>
              <a:gd name="T31" fmla="*/ 1364 h 1955"/>
              <a:gd name="T32" fmla="*/ 1097 w 1126"/>
              <a:gd name="T33" fmla="*/ 1590 h 1955"/>
              <a:gd name="T34" fmla="*/ 1126 w 1126"/>
              <a:gd name="T35" fmla="*/ 1840 h 1955"/>
              <a:gd name="T36" fmla="*/ 1114 w 1126"/>
              <a:gd name="T37" fmla="*/ 1929 h 1955"/>
              <a:gd name="T38" fmla="*/ 1035 w 1126"/>
              <a:gd name="T39" fmla="*/ 1951 h 1955"/>
              <a:gd name="T40" fmla="*/ 946 w 1126"/>
              <a:gd name="T41" fmla="*/ 1950 h 1955"/>
              <a:gd name="T42" fmla="*/ 876 w 1126"/>
              <a:gd name="T43" fmla="*/ 1946 h 1955"/>
              <a:gd name="T44" fmla="*/ 834 w 1126"/>
              <a:gd name="T45" fmla="*/ 1948 h 1955"/>
              <a:gd name="T46" fmla="*/ 794 w 1126"/>
              <a:gd name="T47" fmla="*/ 1951 h 1955"/>
              <a:gd name="T48" fmla="*/ 764 w 1126"/>
              <a:gd name="T49" fmla="*/ 1840 h 1955"/>
              <a:gd name="T50" fmla="*/ 747 w 1126"/>
              <a:gd name="T51" fmla="*/ 1387 h 1955"/>
              <a:gd name="T52" fmla="*/ 716 w 1126"/>
              <a:gd name="T53" fmla="*/ 824 h 1955"/>
              <a:gd name="T54" fmla="*/ 703 w 1126"/>
              <a:gd name="T55" fmla="*/ 625 h 1955"/>
              <a:gd name="T56" fmla="*/ 682 w 1126"/>
              <a:gd name="T57" fmla="*/ 606 h 1955"/>
              <a:gd name="T58" fmla="*/ 658 w 1126"/>
              <a:gd name="T59" fmla="*/ 600 h 1955"/>
              <a:gd name="T60" fmla="*/ 637 w 1126"/>
              <a:gd name="T61" fmla="*/ 744 h 1955"/>
              <a:gd name="T62" fmla="*/ 601 w 1126"/>
              <a:gd name="T63" fmla="*/ 998 h 1955"/>
              <a:gd name="T64" fmla="*/ 538 w 1126"/>
              <a:gd name="T65" fmla="*/ 1061 h 1955"/>
              <a:gd name="T66" fmla="*/ 468 w 1126"/>
              <a:gd name="T67" fmla="*/ 1110 h 1955"/>
              <a:gd name="T68" fmla="*/ 368 w 1126"/>
              <a:gd name="T69" fmla="*/ 1087 h 1955"/>
              <a:gd name="T70" fmla="*/ 280 w 1126"/>
              <a:gd name="T71" fmla="*/ 1013 h 1955"/>
              <a:gd name="T72" fmla="*/ 207 w 1126"/>
              <a:gd name="T73" fmla="*/ 923 h 1955"/>
              <a:gd name="T74" fmla="*/ 138 w 1126"/>
              <a:gd name="T75" fmla="*/ 826 h 1955"/>
              <a:gd name="T76" fmla="*/ 63 w 1126"/>
              <a:gd name="T77" fmla="*/ 739 h 1955"/>
              <a:gd name="T78" fmla="*/ 136 w 1126"/>
              <a:gd name="T79" fmla="*/ 458 h 1955"/>
              <a:gd name="T80" fmla="*/ 148 w 1126"/>
              <a:gd name="T81" fmla="*/ 432 h 1955"/>
              <a:gd name="T82" fmla="*/ 207 w 1126"/>
              <a:gd name="T83" fmla="*/ 496 h 1955"/>
              <a:gd name="T84" fmla="*/ 307 w 1126"/>
              <a:gd name="T85" fmla="*/ 612 h 1955"/>
              <a:gd name="T86" fmla="*/ 360 w 1126"/>
              <a:gd name="T87" fmla="*/ 671 h 1955"/>
              <a:gd name="T88" fmla="*/ 402 w 1126"/>
              <a:gd name="T89" fmla="*/ 667 h 1955"/>
              <a:gd name="T90" fmla="*/ 430 w 1126"/>
              <a:gd name="T91" fmla="*/ 629 h 1955"/>
              <a:gd name="T92" fmla="*/ 464 w 1126"/>
              <a:gd name="T93" fmla="*/ 572 h 1955"/>
              <a:gd name="T94" fmla="*/ 514 w 1126"/>
              <a:gd name="T95" fmla="*/ 468 h 1955"/>
              <a:gd name="T96" fmla="*/ 565 w 1126"/>
              <a:gd name="T97" fmla="*/ 365 h 1955"/>
              <a:gd name="T98" fmla="*/ 606 w 1126"/>
              <a:gd name="T99" fmla="*/ 307 h 1955"/>
              <a:gd name="T100" fmla="*/ 622 w 1126"/>
              <a:gd name="T101" fmla="*/ 256 h 1955"/>
              <a:gd name="T102" fmla="*/ 660 w 1126"/>
              <a:gd name="T103" fmla="*/ 220 h 1955"/>
              <a:gd name="T104" fmla="*/ 745 w 1126"/>
              <a:gd name="T105" fmla="*/ 180 h 1955"/>
              <a:gd name="T106" fmla="*/ 828 w 1126"/>
              <a:gd name="T107" fmla="*/ 138 h 1955"/>
              <a:gd name="T108" fmla="*/ 912 w 1126"/>
              <a:gd name="T109" fmla="*/ 94 h 1955"/>
              <a:gd name="T110" fmla="*/ 997 w 1126"/>
              <a:gd name="T111" fmla="*/ 51 h 1955"/>
              <a:gd name="T112" fmla="*/ 1082 w 1126"/>
              <a:gd name="T113" fmla="*/ 11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6" h="1955">
                <a:moveTo>
                  <a:pt x="1111" y="0"/>
                </a:moveTo>
                <a:lnTo>
                  <a:pt x="1092" y="24"/>
                </a:lnTo>
                <a:lnTo>
                  <a:pt x="1071" y="51"/>
                </a:lnTo>
                <a:lnTo>
                  <a:pt x="1052" y="76"/>
                </a:lnTo>
                <a:lnTo>
                  <a:pt x="1033" y="102"/>
                </a:lnTo>
                <a:lnTo>
                  <a:pt x="1016" y="127"/>
                </a:lnTo>
                <a:lnTo>
                  <a:pt x="999" y="153"/>
                </a:lnTo>
                <a:lnTo>
                  <a:pt x="984" y="180"/>
                </a:lnTo>
                <a:lnTo>
                  <a:pt x="968" y="206"/>
                </a:lnTo>
                <a:lnTo>
                  <a:pt x="970" y="221"/>
                </a:lnTo>
                <a:lnTo>
                  <a:pt x="982" y="240"/>
                </a:lnTo>
                <a:lnTo>
                  <a:pt x="997" y="256"/>
                </a:lnTo>
                <a:lnTo>
                  <a:pt x="1008" y="259"/>
                </a:lnTo>
                <a:lnTo>
                  <a:pt x="1001" y="278"/>
                </a:lnTo>
                <a:lnTo>
                  <a:pt x="995" y="299"/>
                </a:lnTo>
                <a:lnTo>
                  <a:pt x="985" y="318"/>
                </a:lnTo>
                <a:lnTo>
                  <a:pt x="978" y="337"/>
                </a:lnTo>
                <a:lnTo>
                  <a:pt x="968" y="356"/>
                </a:lnTo>
                <a:lnTo>
                  <a:pt x="959" y="373"/>
                </a:lnTo>
                <a:lnTo>
                  <a:pt x="949" y="392"/>
                </a:lnTo>
                <a:lnTo>
                  <a:pt x="938" y="411"/>
                </a:lnTo>
                <a:lnTo>
                  <a:pt x="942" y="428"/>
                </a:lnTo>
                <a:lnTo>
                  <a:pt x="951" y="441"/>
                </a:lnTo>
                <a:lnTo>
                  <a:pt x="965" y="453"/>
                </a:lnTo>
                <a:lnTo>
                  <a:pt x="976" y="468"/>
                </a:lnTo>
                <a:lnTo>
                  <a:pt x="993" y="500"/>
                </a:lnTo>
                <a:lnTo>
                  <a:pt x="1012" y="544"/>
                </a:lnTo>
                <a:lnTo>
                  <a:pt x="1029" y="591"/>
                </a:lnTo>
                <a:lnTo>
                  <a:pt x="1044" y="638"/>
                </a:lnTo>
                <a:lnTo>
                  <a:pt x="1057" y="682"/>
                </a:lnTo>
                <a:lnTo>
                  <a:pt x="1069" y="716"/>
                </a:lnTo>
                <a:lnTo>
                  <a:pt x="1076" y="741"/>
                </a:lnTo>
                <a:lnTo>
                  <a:pt x="1082" y="746"/>
                </a:lnTo>
                <a:lnTo>
                  <a:pt x="1092" y="769"/>
                </a:lnTo>
                <a:lnTo>
                  <a:pt x="1099" y="792"/>
                </a:lnTo>
                <a:lnTo>
                  <a:pt x="1107" y="815"/>
                </a:lnTo>
                <a:lnTo>
                  <a:pt x="1114" y="839"/>
                </a:lnTo>
                <a:lnTo>
                  <a:pt x="1126" y="858"/>
                </a:lnTo>
                <a:lnTo>
                  <a:pt x="1120" y="877"/>
                </a:lnTo>
                <a:lnTo>
                  <a:pt x="1107" y="898"/>
                </a:lnTo>
                <a:lnTo>
                  <a:pt x="1095" y="919"/>
                </a:lnTo>
                <a:lnTo>
                  <a:pt x="1069" y="1017"/>
                </a:lnTo>
                <a:lnTo>
                  <a:pt x="1063" y="1121"/>
                </a:lnTo>
                <a:lnTo>
                  <a:pt x="1069" y="1229"/>
                </a:lnTo>
                <a:lnTo>
                  <a:pt x="1071" y="1339"/>
                </a:lnTo>
                <a:lnTo>
                  <a:pt x="1075" y="1351"/>
                </a:lnTo>
                <a:lnTo>
                  <a:pt x="1086" y="1358"/>
                </a:lnTo>
                <a:lnTo>
                  <a:pt x="1099" y="1364"/>
                </a:lnTo>
                <a:lnTo>
                  <a:pt x="1109" y="1372"/>
                </a:lnTo>
                <a:lnTo>
                  <a:pt x="1092" y="1480"/>
                </a:lnTo>
                <a:lnTo>
                  <a:pt x="1097" y="1590"/>
                </a:lnTo>
                <a:lnTo>
                  <a:pt x="1111" y="1699"/>
                </a:lnTo>
                <a:lnTo>
                  <a:pt x="1118" y="1811"/>
                </a:lnTo>
                <a:lnTo>
                  <a:pt x="1126" y="1840"/>
                </a:lnTo>
                <a:lnTo>
                  <a:pt x="1122" y="1870"/>
                </a:lnTo>
                <a:lnTo>
                  <a:pt x="1116" y="1898"/>
                </a:lnTo>
                <a:lnTo>
                  <a:pt x="1114" y="1929"/>
                </a:lnTo>
                <a:lnTo>
                  <a:pt x="1092" y="1940"/>
                </a:lnTo>
                <a:lnTo>
                  <a:pt x="1065" y="1948"/>
                </a:lnTo>
                <a:lnTo>
                  <a:pt x="1035" y="1951"/>
                </a:lnTo>
                <a:lnTo>
                  <a:pt x="1006" y="1953"/>
                </a:lnTo>
                <a:lnTo>
                  <a:pt x="976" y="1951"/>
                </a:lnTo>
                <a:lnTo>
                  <a:pt x="946" y="1950"/>
                </a:lnTo>
                <a:lnTo>
                  <a:pt x="915" y="1946"/>
                </a:lnTo>
                <a:lnTo>
                  <a:pt x="889" y="1944"/>
                </a:lnTo>
                <a:lnTo>
                  <a:pt x="876" y="1946"/>
                </a:lnTo>
                <a:lnTo>
                  <a:pt x="860" y="1948"/>
                </a:lnTo>
                <a:lnTo>
                  <a:pt x="847" y="1948"/>
                </a:lnTo>
                <a:lnTo>
                  <a:pt x="834" y="1948"/>
                </a:lnTo>
                <a:lnTo>
                  <a:pt x="821" y="1948"/>
                </a:lnTo>
                <a:lnTo>
                  <a:pt x="807" y="1948"/>
                </a:lnTo>
                <a:lnTo>
                  <a:pt x="794" y="1951"/>
                </a:lnTo>
                <a:lnTo>
                  <a:pt x="781" y="1955"/>
                </a:lnTo>
                <a:lnTo>
                  <a:pt x="768" y="1900"/>
                </a:lnTo>
                <a:lnTo>
                  <a:pt x="764" y="1840"/>
                </a:lnTo>
                <a:lnTo>
                  <a:pt x="760" y="1779"/>
                </a:lnTo>
                <a:lnTo>
                  <a:pt x="756" y="1718"/>
                </a:lnTo>
                <a:lnTo>
                  <a:pt x="747" y="1387"/>
                </a:lnTo>
                <a:lnTo>
                  <a:pt x="732" y="1012"/>
                </a:lnTo>
                <a:lnTo>
                  <a:pt x="722" y="919"/>
                </a:lnTo>
                <a:lnTo>
                  <a:pt x="716" y="824"/>
                </a:lnTo>
                <a:lnTo>
                  <a:pt x="711" y="729"/>
                </a:lnTo>
                <a:lnTo>
                  <a:pt x="709" y="633"/>
                </a:lnTo>
                <a:lnTo>
                  <a:pt x="703" y="625"/>
                </a:lnTo>
                <a:lnTo>
                  <a:pt x="697" y="617"/>
                </a:lnTo>
                <a:lnTo>
                  <a:pt x="690" y="612"/>
                </a:lnTo>
                <a:lnTo>
                  <a:pt x="682" y="606"/>
                </a:lnTo>
                <a:lnTo>
                  <a:pt x="675" y="604"/>
                </a:lnTo>
                <a:lnTo>
                  <a:pt x="665" y="602"/>
                </a:lnTo>
                <a:lnTo>
                  <a:pt x="658" y="600"/>
                </a:lnTo>
                <a:lnTo>
                  <a:pt x="648" y="602"/>
                </a:lnTo>
                <a:lnTo>
                  <a:pt x="644" y="644"/>
                </a:lnTo>
                <a:lnTo>
                  <a:pt x="637" y="744"/>
                </a:lnTo>
                <a:lnTo>
                  <a:pt x="627" y="868"/>
                </a:lnTo>
                <a:lnTo>
                  <a:pt x="622" y="977"/>
                </a:lnTo>
                <a:lnTo>
                  <a:pt x="601" y="998"/>
                </a:lnTo>
                <a:lnTo>
                  <a:pt x="582" y="1019"/>
                </a:lnTo>
                <a:lnTo>
                  <a:pt x="561" y="1040"/>
                </a:lnTo>
                <a:lnTo>
                  <a:pt x="538" y="1061"/>
                </a:lnTo>
                <a:lnTo>
                  <a:pt x="515" y="1080"/>
                </a:lnTo>
                <a:lnTo>
                  <a:pt x="493" y="1097"/>
                </a:lnTo>
                <a:lnTo>
                  <a:pt x="468" y="1110"/>
                </a:lnTo>
                <a:lnTo>
                  <a:pt x="442" y="1121"/>
                </a:lnTo>
                <a:lnTo>
                  <a:pt x="404" y="1106"/>
                </a:lnTo>
                <a:lnTo>
                  <a:pt x="368" y="1087"/>
                </a:lnTo>
                <a:lnTo>
                  <a:pt x="335" y="1065"/>
                </a:lnTo>
                <a:lnTo>
                  <a:pt x="307" y="1040"/>
                </a:lnTo>
                <a:lnTo>
                  <a:pt x="280" y="1013"/>
                </a:lnTo>
                <a:lnTo>
                  <a:pt x="254" y="985"/>
                </a:lnTo>
                <a:lnTo>
                  <a:pt x="231" y="955"/>
                </a:lnTo>
                <a:lnTo>
                  <a:pt x="207" y="923"/>
                </a:lnTo>
                <a:lnTo>
                  <a:pt x="184" y="890"/>
                </a:lnTo>
                <a:lnTo>
                  <a:pt x="161" y="858"/>
                </a:lnTo>
                <a:lnTo>
                  <a:pt x="138" y="826"/>
                </a:lnTo>
                <a:lnTo>
                  <a:pt x="114" y="796"/>
                </a:lnTo>
                <a:lnTo>
                  <a:pt x="89" y="767"/>
                </a:lnTo>
                <a:lnTo>
                  <a:pt x="63" y="739"/>
                </a:lnTo>
                <a:lnTo>
                  <a:pt x="32" y="712"/>
                </a:lnTo>
                <a:lnTo>
                  <a:pt x="0" y="689"/>
                </a:lnTo>
                <a:lnTo>
                  <a:pt x="136" y="458"/>
                </a:lnTo>
                <a:lnTo>
                  <a:pt x="140" y="449"/>
                </a:lnTo>
                <a:lnTo>
                  <a:pt x="144" y="439"/>
                </a:lnTo>
                <a:lnTo>
                  <a:pt x="148" y="432"/>
                </a:lnTo>
                <a:lnTo>
                  <a:pt x="152" y="422"/>
                </a:lnTo>
                <a:lnTo>
                  <a:pt x="176" y="456"/>
                </a:lnTo>
                <a:lnTo>
                  <a:pt x="207" y="496"/>
                </a:lnTo>
                <a:lnTo>
                  <a:pt x="241" y="536"/>
                </a:lnTo>
                <a:lnTo>
                  <a:pt x="275" y="576"/>
                </a:lnTo>
                <a:lnTo>
                  <a:pt x="307" y="612"/>
                </a:lnTo>
                <a:lnTo>
                  <a:pt x="334" y="642"/>
                </a:lnTo>
                <a:lnTo>
                  <a:pt x="353" y="663"/>
                </a:lnTo>
                <a:lnTo>
                  <a:pt x="360" y="671"/>
                </a:lnTo>
                <a:lnTo>
                  <a:pt x="375" y="674"/>
                </a:lnTo>
                <a:lnTo>
                  <a:pt x="390" y="672"/>
                </a:lnTo>
                <a:lnTo>
                  <a:pt x="402" y="667"/>
                </a:lnTo>
                <a:lnTo>
                  <a:pt x="411" y="655"/>
                </a:lnTo>
                <a:lnTo>
                  <a:pt x="421" y="642"/>
                </a:lnTo>
                <a:lnTo>
                  <a:pt x="430" y="629"/>
                </a:lnTo>
                <a:lnTo>
                  <a:pt x="438" y="616"/>
                </a:lnTo>
                <a:lnTo>
                  <a:pt x="445" y="606"/>
                </a:lnTo>
                <a:lnTo>
                  <a:pt x="464" y="572"/>
                </a:lnTo>
                <a:lnTo>
                  <a:pt x="481" y="538"/>
                </a:lnTo>
                <a:lnTo>
                  <a:pt x="498" y="504"/>
                </a:lnTo>
                <a:lnTo>
                  <a:pt x="514" y="468"/>
                </a:lnTo>
                <a:lnTo>
                  <a:pt x="531" y="434"/>
                </a:lnTo>
                <a:lnTo>
                  <a:pt x="548" y="400"/>
                </a:lnTo>
                <a:lnTo>
                  <a:pt x="565" y="365"/>
                </a:lnTo>
                <a:lnTo>
                  <a:pt x="582" y="331"/>
                </a:lnTo>
                <a:lnTo>
                  <a:pt x="597" y="322"/>
                </a:lnTo>
                <a:lnTo>
                  <a:pt x="606" y="307"/>
                </a:lnTo>
                <a:lnTo>
                  <a:pt x="612" y="292"/>
                </a:lnTo>
                <a:lnTo>
                  <a:pt x="618" y="273"/>
                </a:lnTo>
                <a:lnTo>
                  <a:pt x="622" y="256"/>
                </a:lnTo>
                <a:lnTo>
                  <a:pt x="629" y="240"/>
                </a:lnTo>
                <a:lnTo>
                  <a:pt x="641" y="227"/>
                </a:lnTo>
                <a:lnTo>
                  <a:pt x="660" y="220"/>
                </a:lnTo>
                <a:lnTo>
                  <a:pt x="688" y="206"/>
                </a:lnTo>
                <a:lnTo>
                  <a:pt x="716" y="193"/>
                </a:lnTo>
                <a:lnTo>
                  <a:pt x="745" y="180"/>
                </a:lnTo>
                <a:lnTo>
                  <a:pt x="773" y="166"/>
                </a:lnTo>
                <a:lnTo>
                  <a:pt x="802" y="151"/>
                </a:lnTo>
                <a:lnTo>
                  <a:pt x="828" y="138"/>
                </a:lnTo>
                <a:lnTo>
                  <a:pt x="857" y="123"/>
                </a:lnTo>
                <a:lnTo>
                  <a:pt x="885" y="108"/>
                </a:lnTo>
                <a:lnTo>
                  <a:pt x="912" y="94"/>
                </a:lnTo>
                <a:lnTo>
                  <a:pt x="940" y="79"/>
                </a:lnTo>
                <a:lnTo>
                  <a:pt x="968" y="64"/>
                </a:lnTo>
                <a:lnTo>
                  <a:pt x="997" y="51"/>
                </a:lnTo>
                <a:lnTo>
                  <a:pt x="1025" y="38"/>
                </a:lnTo>
                <a:lnTo>
                  <a:pt x="1054" y="24"/>
                </a:lnTo>
                <a:lnTo>
                  <a:pt x="1082" y="11"/>
                </a:lnTo>
                <a:lnTo>
                  <a:pt x="1111" y="0"/>
                </a:lnTo>
                <a:close/>
              </a:path>
            </a:pathLst>
          </a:custGeom>
          <a:solidFill>
            <a:srgbClr val="47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7"/>
          <p:cNvSpPr>
            <a:spLocks/>
          </p:cNvSpPr>
          <p:nvPr/>
        </p:nvSpPr>
        <p:spPr bwMode="auto">
          <a:xfrm>
            <a:off x="8107363" y="2493963"/>
            <a:ext cx="128588" cy="576263"/>
          </a:xfrm>
          <a:custGeom>
            <a:avLst/>
            <a:gdLst>
              <a:gd name="T0" fmla="*/ 125 w 161"/>
              <a:gd name="T1" fmla="*/ 563 h 726"/>
              <a:gd name="T2" fmla="*/ 112 w 161"/>
              <a:gd name="T3" fmla="*/ 726 h 726"/>
              <a:gd name="T4" fmla="*/ 106 w 161"/>
              <a:gd name="T5" fmla="*/ 686 h 726"/>
              <a:gd name="T6" fmla="*/ 97 w 161"/>
              <a:gd name="T7" fmla="*/ 643 h 726"/>
              <a:gd name="T8" fmla="*/ 87 w 161"/>
              <a:gd name="T9" fmla="*/ 597 h 726"/>
              <a:gd name="T10" fmla="*/ 76 w 161"/>
              <a:gd name="T11" fmla="*/ 550 h 726"/>
              <a:gd name="T12" fmla="*/ 61 w 161"/>
              <a:gd name="T13" fmla="*/ 503 h 726"/>
              <a:gd name="T14" fmla="*/ 44 w 161"/>
              <a:gd name="T15" fmla="*/ 461 h 726"/>
              <a:gd name="T16" fmla="*/ 23 w 161"/>
              <a:gd name="T17" fmla="*/ 421 h 726"/>
              <a:gd name="T18" fmla="*/ 0 w 161"/>
              <a:gd name="T19" fmla="*/ 389 h 726"/>
              <a:gd name="T20" fmla="*/ 6 w 161"/>
              <a:gd name="T21" fmla="*/ 366 h 726"/>
              <a:gd name="T22" fmla="*/ 14 w 161"/>
              <a:gd name="T23" fmla="*/ 343 h 726"/>
              <a:gd name="T24" fmla="*/ 25 w 161"/>
              <a:gd name="T25" fmla="*/ 321 h 726"/>
              <a:gd name="T26" fmla="*/ 36 w 161"/>
              <a:gd name="T27" fmla="*/ 296 h 726"/>
              <a:gd name="T28" fmla="*/ 51 w 161"/>
              <a:gd name="T29" fmla="*/ 273 h 726"/>
              <a:gd name="T30" fmla="*/ 67 w 161"/>
              <a:gd name="T31" fmla="*/ 252 h 726"/>
              <a:gd name="T32" fmla="*/ 84 w 161"/>
              <a:gd name="T33" fmla="*/ 230 h 726"/>
              <a:gd name="T34" fmla="*/ 103 w 161"/>
              <a:gd name="T35" fmla="*/ 209 h 726"/>
              <a:gd name="T36" fmla="*/ 97 w 161"/>
              <a:gd name="T37" fmla="*/ 199 h 726"/>
              <a:gd name="T38" fmla="*/ 89 w 161"/>
              <a:gd name="T39" fmla="*/ 194 h 726"/>
              <a:gd name="T40" fmla="*/ 80 w 161"/>
              <a:gd name="T41" fmla="*/ 188 h 726"/>
              <a:gd name="T42" fmla="*/ 70 w 161"/>
              <a:gd name="T43" fmla="*/ 186 h 726"/>
              <a:gd name="T44" fmla="*/ 63 w 161"/>
              <a:gd name="T45" fmla="*/ 184 h 726"/>
              <a:gd name="T46" fmla="*/ 53 w 161"/>
              <a:gd name="T47" fmla="*/ 182 h 726"/>
              <a:gd name="T48" fmla="*/ 46 w 161"/>
              <a:gd name="T49" fmla="*/ 182 h 726"/>
              <a:gd name="T50" fmla="*/ 38 w 161"/>
              <a:gd name="T51" fmla="*/ 182 h 726"/>
              <a:gd name="T52" fmla="*/ 50 w 161"/>
              <a:gd name="T53" fmla="*/ 158 h 726"/>
              <a:gd name="T54" fmla="*/ 63 w 161"/>
              <a:gd name="T55" fmla="*/ 135 h 726"/>
              <a:gd name="T56" fmla="*/ 76 w 161"/>
              <a:gd name="T57" fmla="*/ 112 h 726"/>
              <a:gd name="T58" fmla="*/ 91 w 161"/>
              <a:gd name="T59" fmla="*/ 88 h 726"/>
              <a:gd name="T60" fmla="*/ 108 w 161"/>
              <a:gd name="T61" fmla="*/ 67 h 726"/>
              <a:gd name="T62" fmla="*/ 125 w 161"/>
              <a:gd name="T63" fmla="*/ 44 h 726"/>
              <a:gd name="T64" fmla="*/ 142 w 161"/>
              <a:gd name="T65" fmla="*/ 21 h 726"/>
              <a:gd name="T66" fmla="*/ 161 w 161"/>
              <a:gd name="T67" fmla="*/ 0 h 726"/>
              <a:gd name="T68" fmla="*/ 146 w 161"/>
              <a:gd name="T69" fmla="*/ 144 h 726"/>
              <a:gd name="T70" fmla="*/ 142 w 161"/>
              <a:gd name="T71" fmla="*/ 281 h 726"/>
              <a:gd name="T72" fmla="*/ 139 w 161"/>
              <a:gd name="T73" fmla="*/ 417 h 726"/>
              <a:gd name="T74" fmla="*/ 125 w 161"/>
              <a:gd name="T75" fmla="*/ 56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726">
                <a:moveTo>
                  <a:pt x="125" y="563"/>
                </a:moveTo>
                <a:lnTo>
                  <a:pt x="112" y="726"/>
                </a:lnTo>
                <a:lnTo>
                  <a:pt x="106" y="686"/>
                </a:lnTo>
                <a:lnTo>
                  <a:pt x="97" y="643"/>
                </a:lnTo>
                <a:lnTo>
                  <a:pt x="87" y="597"/>
                </a:lnTo>
                <a:lnTo>
                  <a:pt x="76" y="550"/>
                </a:lnTo>
                <a:lnTo>
                  <a:pt x="61" y="503"/>
                </a:lnTo>
                <a:lnTo>
                  <a:pt x="44" y="461"/>
                </a:lnTo>
                <a:lnTo>
                  <a:pt x="23" y="421"/>
                </a:lnTo>
                <a:lnTo>
                  <a:pt x="0" y="389"/>
                </a:lnTo>
                <a:lnTo>
                  <a:pt x="6" y="366"/>
                </a:lnTo>
                <a:lnTo>
                  <a:pt x="14" y="343"/>
                </a:lnTo>
                <a:lnTo>
                  <a:pt x="25" y="321"/>
                </a:lnTo>
                <a:lnTo>
                  <a:pt x="36" y="296"/>
                </a:lnTo>
                <a:lnTo>
                  <a:pt x="51" y="273"/>
                </a:lnTo>
                <a:lnTo>
                  <a:pt x="67" y="252"/>
                </a:lnTo>
                <a:lnTo>
                  <a:pt x="84" y="230"/>
                </a:lnTo>
                <a:lnTo>
                  <a:pt x="103" y="209"/>
                </a:lnTo>
                <a:lnTo>
                  <a:pt x="97" y="199"/>
                </a:lnTo>
                <a:lnTo>
                  <a:pt x="89" y="194"/>
                </a:lnTo>
                <a:lnTo>
                  <a:pt x="80" y="188"/>
                </a:lnTo>
                <a:lnTo>
                  <a:pt x="70" y="186"/>
                </a:lnTo>
                <a:lnTo>
                  <a:pt x="63" y="184"/>
                </a:lnTo>
                <a:lnTo>
                  <a:pt x="53" y="182"/>
                </a:lnTo>
                <a:lnTo>
                  <a:pt x="46" y="182"/>
                </a:lnTo>
                <a:lnTo>
                  <a:pt x="38" y="182"/>
                </a:lnTo>
                <a:lnTo>
                  <a:pt x="50" y="158"/>
                </a:lnTo>
                <a:lnTo>
                  <a:pt x="63" y="135"/>
                </a:lnTo>
                <a:lnTo>
                  <a:pt x="76" y="112"/>
                </a:lnTo>
                <a:lnTo>
                  <a:pt x="91" y="88"/>
                </a:lnTo>
                <a:lnTo>
                  <a:pt x="108" y="67"/>
                </a:lnTo>
                <a:lnTo>
                  <a:pt x="125" y="44"/>
                </a:lnTo>
                <a:lnTo>
                  <a:pt x="142" y="21"/>
                </a:lnTo>
                <a:lnTo>
                  <a:pt x="161" y="0"/>
                </a:lnTo>
                <a:lnTo>
                  <a:pt x="146" y="144"/>
                </a:lnTo>
                <a:lnTo>
                  <a:pt x="142" y="281"/>
                </a:lnTo>
                <a:lnTo>
                  <a:pt x="139" y="417"/>
                </a:lnTo>
                <a:lnTo>
                  <a:pt x="125" y="563"/>
                </a:lnTo>
                <a:close/>
              </a:path>
            </a:pathLst>
          </a:custGeom>
          <a:solidFill>
            <a:srgbClr val="47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8"/>
          <p:cNvSpPr>
            <a:spLocks/>
          </p:cNvSpPr>
          <p:nvPr/>
        </p:nvSpPr>
        <p:spPr bwMode="auto">
          <a:xfrm>
            <a:off x="8250238" y="2500313"/>
            <a:ext cx="87313" cy="312738"/>
          </a:xfrm>
          <a:custGeom>
            <a:avLst/>
            <a:gdLst>
              <a:gd name="T0" fmla="*/ 110 w 110"/>
              <a:gd name="T1" fmla="*/ 40 h 394"/>
              <a:gd name="T2" fmla="*/ 105 w 110"/>
              <a:gd name="T3" fmla="*/ 53 h 394"/>
              <a:gd name="T4" fmla="*/ 97 w 110"/>
              <a:gd name="T5" fmla="*/ 66 h 394"/>
              <a:gd name="T6" fmla="*/ 88 w 110"/>
              <a:gd name="T7" fmla="*/ 80 h 394"/>
              <a:gd name="T8" fmla="*/ 78 w 110"/>
              <a:gd name="T9" fmla="*/ 93 h 394"/>
              <a:gd name="T10" fmla="*/ 69 w 110"/>
              <a:gd name="T11" fmla="*/ 106 h 394"/>
              <a:gd name="T12" fmla="*/ 61 w 110"/>
              <a:gd name="T13" fmla="*/ 119 h 394"/>
              <a:gd name="T14" fmla="*/ 57 w 110"/>
              <a:gd name="T15" fmla="*/ 134 h 394"/>
              <a:gd name="T16" fmla="*/ 57 w 110"/>
              <a:gd name="T17" fmla="*/ 150 h 394"/>
              <a:gd name="T18" fmla="*/ 78 w 110"/>
              <a:gd name="T19" fmla="*/ 176 h 394"/>
              <a:gd name="T20" fmla="*/ 84 w 110"/>
              <a:gd name="T21" fmla="*/ 205 h 394"/>
              <a:gd name="T22" fmla="*/ 80 w 110"/>
              <a:gd name="T23" fmla="*/ 231 h 394"/>
              <a:gd name="T24" fmla="*/ 70 w 110"/>
              <a:gd name="T25" fmla="*/ 258 h 394"/>
              <a:gd name="T26" fmla="*/ 55 w 110"/>
              <a:gd name="T27" fmla="*/ 282 h 394"/>
              <a:gd name="T28" fmla="*/ 38 w 110"/>
              <a:gd name="T29" fmla="*/ 309 h 394"/>
              <a:gd name="T30" fmla="*/ 25 w 110"/>
              <a:gd name="T31" fmla="*/ 333 h 394"/>
              <a:gd name="T32" fmla="*/ 15 w 110"/>
              <a:gd name="T33" fmla="*/ 360 h 394"/>
              <a:gd name="T34" fmla="*/ 0 w 110"/>
              <a:gd name="T35" fmla="*/ 394 h 394"/>
              <a:gd name="T36" fmla="*/ 6 w 110"/>
              <a:gd name="T37" fmla="*/ 301 h 394"/>
              <a:gd name="T38" fmla="*/ 12 w 110"/>
              <a:gd name="T39" fmla="*/ 201 h 394"/>
              <a:gd name="T40" fmla="*/ 23 w 110"/>
              <a:gd name="T41" fmla="*/ 98 h 394"/>
              <a:gd name="T42" fmla="*/ 48 w 110"/>
              <a:gd name="T43" fmla="*/ 0 h 394"/>
              <a:gd name="T44" fmla="*/ 55 w 110"/>
              <a:gd name="T45" fmla="*/ 8 h 394"/>
              <a:gd name="T46" fmla="*/ 61 w 110"/>
              <a:gd name="T47" fmla="*/ 13 h 394"/>
              <a:gd name="T48" fmla="*/ 69 w 110"/>
              <a:gd name="T49" fmla="*/ 21 h 394"/>
              <a:gd name="T50" fmla="*/ 76 w 110"/>
              <a:gd name="T51" fmla="*/ 25 h 394"/>
              <a:gd name="T52" fmla="*/ 84 w 110"/>
              <a:gd name="T53" fmla="*/ 30 h 394"/>
              <a:gd name="T54" fmla="*/ 91 w 110"/>
              <a:gd name="T55" fmla="*/ 34 h 394"/>
              <a:gd name="T56" fmla="*/ 101 w 110"/>
              <a:gd name="T57" fmla="*/ 38 h 394"/>
              <a:gd name="T58" fmla="*/ 110 w 110"/>
              <a:gd name="T59" fmla="*/ 4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394">
                <a:moveTo>
                  <a:pt x="110" y="40"/>
                </a:moveTo>
                <a:lnTo>
                  <a:pt x="105" y="53"/>
                </a:lnTo>
                <a:lnTo>
                  <a:pt x="97" y="66"/>
                </a:lnTo>
                <a:lnTo>
                  <a:pt x="88" y="80"/>
                </a:lnTo>
                <a:lnTo>
                  <a:pt x="78" y="93"/>
                </a:lnTo>
                <a:lnTo>
                  <a:pt x="69" y="106"/>
                </a:lnTo>
                <a:lnTo>
                  <a:pt x="61" y="119"/>
                </a:lnTo>
                <a:lnTo>
                  <a:pt x="57" y="134"/>
                </a:lnTo>
                <a:lnTo>
                  <a:pt x="57" y="150"/>
                </a:lnTo>
                <a:lnTo>
                  <a:pt x="78" y="176"/>
                </a:lnTo>
                <a:lnTo>
                  <a:pt x="84" y="205"/>
                </a:lnTo>
                <a:lnTo>
                  <a:pt x="80" y="231"/>
                </a:lnTo>
                <a:lnTo>
                  <a:pt x="70" y="258"/>
                </a:lnTo>
                <a:lnTo>
                  <a:pt x="55" y="282"/>
                </a:lnTo>
                <a:lnTo>
                  <a:pt x="38" y="309"/>
                </a:lnTo>
                <a:lnTo>
                  <a:pt x="25" y="333"/>
                </a:lnTo>
                <a:lnTo>
                  <a:pt x="15" y="360"/>
                </a:lnTo>
                <a:lnTo>
                  <a:pt x="0" y="394"/>
                </a:lnTo>
                <a:lnTo>
                  <a:pt x="6" y="301"/>
                </a:lnTo>
                <a:lnTo>
                  <a:pt x="12" y="201"/>
                </a:lnTo>
                <a:lnTo>
                  <a:pt x="23" y="98"/>
                </a:lnTo>
                <a:lnTo>
                  <a:pt x="48" y="0"/>
                </a:lnTo>
                <a:lnTo>
                  <a:pt x="55" y="8"/>
                </a:lnTo>
                <a:lnTo>
                  <a:pt x="61" y="13"/>
                </a:lnTo>
                <a:lnTo>
                  <a:pt x="69" y="21"/>
                </a:lnTo>
                <a:lnTo>
                  <a:pt x="76" y="25"/>
                </a:lnTo>
                <a:lnTo>
                  <a:pt x="84" y="30"/>
                </a:lnTo>
                <a:lnTo>
                  <a:pt x="91" y="34"/>
                </a:lnTo>
                <a:lnTo>
                  <a:pt x="101" y="38"/>
                </a:lnTo>
                <a:lnTo>
                  <a:pt x="11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
          <p:cNvSpPr>
            <a:spLocks/>
          </p:cNvSpPr>
          <p:nvPr/>
        </p:nvSpPr>
        <p:spPr bwMode="auto">
          <a:xfrm>
            <a:off x="7205663" y="2509838"/>
            <a:ext cx="144463" cy="319088"/>
          </a:xfrm>
          <a:custGeom>
            <a:avLst/>
            <a:gdLst>
              <a:gd name="T0" fmla="*/ 137 w 182"/>
              <a:gd name="T1" fmla="*/ 33 h 402"/>
              <a:gd name="T2" fmla="*/ 146 w 182"/>
              <a:gd name="T3" fmla="*/ 97 h 402"/>
              <a:gd name="T4" fmla="*/ 154 w 182"/>
              <a:gd name="T5" fmla="*/ 163 h 402"/>
              <a:gd name="T6" fmla="*/ 163 w 182"/>
              <a:gd name="T7" fmla="*/ 228 h 402"/>
              <a:gd name="T8" fmla="*/ 182 w 182"/>
              <a:gd name="T9" fmla="*/ 288 h 402"/>
              <a:gd name="T10" fmla="*/ 175 w 182"/>
              <a:gd name="T11" fmla="*/ 303 h 402"/>
              <a:gd name="T12" fmla="*/ 167 w 182"/>
              <a:gd name="T13" fmla="*/ 319 h 402"/>
              <a:gd name="T14" fmla="*/ 156 w 182"/>
              <a:gd name="T15" fmla="*/ 334 h 402"/>
              <a:gd name="T16" fmla="*/ 144 w 182"/>
              <a:gd name="T17" fmla="*/ 347 h 402"/>
              <a:gd name="T18" fmla="*/ 131 w 182"/>
              <a:gd name="T19" fmla="*/ 360 h 402"/>
              <a:gd name="T20" fmla="*/ 120 w 182"/>
              <a:gd name="T21" fmla="*/ 374 h 402"/>
              <a:gd name="T22" fmla="*/ 106 w 182"/>
              <a:gd name="T23" fmla="*/ 389 h 402"/>
              <a:gd name="T24" fmla="*/ 95 w 182"/>
              <a:gd name="T25" fmla="*/ 402 h 402"/>
              <a:gd name="T26" fmla="*/ 84 w 182"/>
              <a:gd name="T27" fmla="*/ 402 h 402"/>
              <a:gd name="T28" fmla="*/ 68 w 182"/>
              <a:gd name="T29" fmla="*/ 400 h 402"/>
              <a:gd name="T30" fmla="*/ 55 w 182"/>
              <a:gd name="T31" fmla="*/ 396 h 402"/>
              <a:gd name="T32" fmla="*/ 42 w 182"/>
              <a:gd name="T33" fmla="*/ 391 h 402"/>
              <a:gd name="T34" fmla="*/ 29 w 182"/>
              <a:gd name="T35" fmla="*/ 381 h 402"/>
              <a:gd name="T36" fmla="*/ 19 w 182"/>
              <a:gd name="T37" fmla="*/ 372 h 402"/>
              <a:gd name="T38" fmla="*/ 12 w 182"/>
              <a:gd name="T39" fmla="*/ 360 h 402"/>
              <a:gd name="T40" fmla="*/ 6 w 182"/>
              <a:gd name="T41" fmla="*/ 347 h 402"/>
              <a:gd name="T42" fmla="*/ 0 w 182"/>
              <a:gd name="T43" fmla="*/ 322 h 402"/>
              <a:gd name="T44" fmla="*/ 0 w 182"/>
              <a:gd name="T45" fmla="*/ 298 h 402"/>
              <a:gd name="T46" fmla="*/ 2 w 182"/>
              <a:gd name="T47" fmla="*/ 273 h 402"/>
              <a:gd name="T48" fmla="*/ 4 w 182"/>
              <a:gd name="T49" fmla="*/ 245 h 402"/>
              <a:gd name="T50" fmla="*/ 12 w 182"/>
              <a:gd name="T51" fmla="*/ 237 h 402"/>
              <a:gd name="T52" fmla="*/ 19 w 182"/>
              <a:gd name="T53" fmla="*/ 230 h 402"/>
              <a:gd name="T54" fmla="*/ 23 w 182"/>
              <a:gd name="T55" fmla="*/ 220 h 402"/>
              <a:gd name="T56" fmla="*/ 23 w 182"/>
              <a:gd name="T57" fmla="*/ 209 h 402"/>
              <a:gd name="T58" fmla="*/ 34 w 182"/>
              <a:gd name="T59" fmla="*/ 201 h 402"/>
              <a:gd name="T60" fmla="*/ 46 w 182"/>
              <a:gd name="T61" fmla="*/ 192 h 402"/>
              <a:gd name="T62" fmla="*/ 55 w 182"/>
              <a:gd name="T63" fmla="*/ 180 h 402"/>
              <a:gd name="T64" fmla="*/ 61 w 182"/>
              <a:gd name="T65" fmla="*/ 169 h 402"/>
              <a:gd name="T66" fmla="*/ 68 w 182"/>
              <a:gd name="T67" fmla="*/ 180 h 402"/>
              <a:gd name="T68" fmla="*/ 72 w 182"/>
              <a:gd name="T69" fmla="*/ 192 h 402"/>
              <a:gd name="T70" fmla="*/ 76 w 182"/>
              <a:gd name="T71" fmla="*/ 203 h 402"/>
              <a:gd name="T72" fmla="*/ 87 w 182"/>
              <a:gd name="T73" fmla="*/ 209 h 402"/>
              <a:gd name="T74" fmla="*/ 99 w 182"/>
              <a:gd name="T75" fmla="*/ 195 h 402"/>
              <a:gd name="T76" fmla="*/ 97 w 182"/>
              <a:gd name="T77" fmla="*/ 182 h 402"/>
              <a:gd name="T78" fmla="*/ 91 w 182"/>
              <a:gd name="T79" fmla="*/ 165 h 402"/>
              <a:gd name="T80" fmla="*/ 93 w 182"/>
              <a:gd name="T81" fmla="*/ 144 h 402"/>
              <a:gd name="T82" fmla="*/ 97 w 182"/>
              <a:gd name="T83" fmla="*/ 123 h 402"/>
              <a:gd name="T84" fmla="*/ 93 w 182"/>
              <a:gd name="T85" fmla="*/ 103 h 402"/>
              <a:gd name="T86" fmla="*/ 84 w 182"/>
              <a:gd name="T87" fmla="*/ 82 h 402"/>
              <a:gd name="T88" fmla="*/ 74 w 182"/>
              <a:gd name="T89" fmla="*/ 63 h 402"/>
              <a:gd name="T90" fmla="*/ 67 w 182"/>
              <a:gd name="T91" fmla="*/ 57 h 402"/>
              <a:gd name="T92" fmla="*/ 57 w 182"/>
              <a:gd name="T93" fmla="*/ 53 h 402"/>
              <a:gd name="T94" fmla="*/ 48 w 182"/>
              <a:gd name="T95" fmla="*/ 50 h 402"/>
              <a:gd name="T96" fmla="*/ 36 w 182"/>
              <a:gd name="T97" fmla="*/ 44 h 402"/>
              <a:gd name="T98" fmla="*/ 25 w 182"/>
              <a:gd name="T99" fmla="*/ 40 h 402"/>
              <a:gd name="T100" fmla="*/ 15 w 182"/>
              <a:gd name="T101" fmla="*/ 36 h 402"/>
              <a:gd name="T102" fmla="*/ 8 w 182"/>
              <a:gd name="T103" fmla="*/ 29 h 402"/>
              <a:gd name="T104" fmla="*/ 2 w 182"/>
              <a:gd name="T105" fmla="*/ 21 h 402"/>
              <a:gd name="T106" fmla="*/ 4 w 182"/>
              <a:gd name="T107" fmla="*/ 10 h 402"/>
              <a:gd name="T108" fmla="*/ 14 w 182"/>
              <a:gd name="T109" fmla="*/ 4 h 402"/>
              <a:gd name="T110" fmla="*/ 31 w 182"/>
              <a:gd name="T111" fmla="*/ 0 h 402"/>
              <a:gd name="T112" fmla="*/ 53 w 182"/>
              <a:gd name="T113" fmla="*/ 0 h 402"/>
              <a:gd name="T114" fmla="*/ 76 w 182"/>
              <a:gd name="T115" fmla="*/ 4 h 402"/>
              <a:gd name="T116" fmla="*/ 99 w 182"/>
              <a:gd name="T117" fmla="*/ 10 h 402"/>
              <a:gd name="T118" fmla="*/ 122 w 182"/>
              <a:gd name="T119" fmla="*/ 19 h 402"/>
              <a:gd name="T120" fmla="*/ 137 w 182"/>
              <a:gd name="T121" fmla="*/ 3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402">
                <a:moveTo>
                  <a:pt x="137" y="33"/>
                </a:moveTo>
                <a:lnTo>
                  <a:pt x="146" y="97"/>
                </a:lnTo>
                <a:lnTo>
                  <a:pt x="154" y="163"/>
                </a:lnTo>
                <a:lnTo>
                  <a:pt x="163" y="228"/>
                </a:lnTo>
                <a:lnTo>
                  <a:pt x="182" y="288"/>
                </a:lnTo>
                <a:lnTo>
                  <a:pt x="175" y="303"/>
                </a:lnTo>
                <a:lnTo>
                  <a:pt x="167" y="319"/>
                </a:lnTo>
                <a:lnTo>
                  <a:pt x="156" y="334"/>
                </a:lnTo>
                <a:lnTo>
                  <a:pt x="144" y="347"/>
                </a:lnTo>
                <a:lnTo>
                  <a:pt x="131" y="360"/>
                </a:lnTo>
                <a:lnTo>
                  <a:pt x="120" y="374"/>
                </a:lnTo>
                <a:lnTo>
                  <a:pt x="106" y="389"/>
                </a:lnTo>
                <a:lnTo>
                  <a:pt x="95" y="402"/>
                </a:lnTo>
                <a:lnTo>
                  <a:pt x="84" y="402"/>
                </a:lnTo>
                <a:lnTo>
                  <a:pt x="68" y="400"/>
                </a:lnTo>
                <a:lnTo>
                  <a:pt x="55" y="396"/>
                </a:lnTo>
                <a:lnTo>
                  <a:pt x="42" y="391"/>
                </a:lnTo>
                <a:lnTo>
                  <a:pt x="29" y="381"/>
                </a:lnTo>
                <a:lnTo>
                  <a:pt x="19" y="372"/>
                </a:lnTo>
                <a:lnTo>
                  <a:pt x="12" y="360"/>
                </a:lnTo>
                <a:lnTo>
                  <a:pt x="6" y="347"/>
                </a:lnTo>
                <a:lnTo>
                  <a:pt x="0" y="322"/>
                </a:lnTo>
                <a:lnTo>
                  <a:pt x="0" y="298"/>
                </a:lnTo>
                <a:lnTo>
                  <a:pt x="2" y="273"/>
                </a:lnTo>
                <a:lnTo>
                  <a:pt x="4" y="245"/>
                </a:lnTo>
                <a:lnTo>
                  <a:pt x="12" y="237"/>
                </a:lnTo>
                <a:lnTo>
                  <a:pt x="19" y="230"/>
                </a:lnTo>
                <a:lnTo>
                  <a:pt x="23" y="220"/>
                </a:lnTo>
                <a:lnTo>
                  <a:pt x="23" y="209"/>
                </a:lnTo>
                <a:lnTo>
                  <a:pt x="34" y="201"/>
                </a:lnTo>
                <a:lnTo>
                  <a:pt x="46" y="192"/>
                </a:lnTo>
                <a:lnTo>
                  <a:pt x="55" y="180"/>
                </a:lnTo>
                <a:lnTo>
                  <a:pt x="61" y="169"/>
                </a:lnTo>
                <a:lnTo>
                  <a:pt x="68" y="180"/>
                </a:lnTo>
                <a:lnTo>
                  <a:pt x="72" y="192"/>
                </a:lnTo>
                <a:lnTo>
                  <a:pt x="76" y="203"/>
                </a:lnTo>
                <a:lnTo>
                  <a:pt x="87" y="209"/>
                </a:lnTo>
                <a:lnTo>
                  <a:pt x="99" y="195"/>
                </a:lnTo>
                <a:lnTo>
                  <a:pt x="97" y="182"/>
                </a:lnTo>
                <a:lnTo>
                  <a:pt x="91" y="165"/>
                </a:lnTo>
                <a:lnTo>
                  <a:pt x="93" y="144"/>
                </a:lnTo>
                <a:lnTo>
                  <a:pt x="97" y="123"/>
                </a:lnTo>
                <a:lnTo>
                  <a:pt x="93" y="103"/>
                </a:lnTo>
                <a:lnTo>
                  <a:pt x="84" y="82"/>
                </a:lnTo>
                <a:lnTo>
                  <a:pt x="74" y="63"/>
                </a:lnTo>
                <a:lnTo>
                  <a:pt x="67" y="57"/>
                </a:lnTo>
                <a:lnTo>
                  <a:pt x="57" y="53"/>
                </a:lnTo>
                <a:lnTo>
                  <a:pt x="48" y="50"/>
                </a:lnTo>
                <a:lnTo>
                  <a:pt x="36" y="44"/>
                </a:lnTo>
                <a:lnTo>
                  <a:pt x="25" y="40"/>
                </a:lnTo>
                <a:lnTo>
                  <a:pt x="15" y="36"/>
                </a:lnTo>
                <a:lnTo>
                  <a:pt x="8" y="29"/>
                </a:lnTo>
                <a:lnTo>
                  <a:pt x="2" y="21"/>
                </a:lnTo>
                <a:lnTo>
                  <a:pt x="4" y="10"/>
                </a:lnTo>
                <a:lnTo>
                  <a:pt x="14" y="4"/>
                </a:lnTo>
                <a:lnTo>
                  <a:pt x="31" y="0"/>
                </a:lnTo>
                <a:lnTo>
                  <a:pt x="53" y="0"/>
                </a:lnTo>
                <a:lnTo>
                  <a:pt x="76" y="4"/>
                </a:lnTo>
                <a:lnTo>
                  <a:pt x="99" y="10"/>
                </a:lnTo>
                <a:lnTo>
                  <a:pt x="122" y="19"/>
                </a:lnTo>
                <a:lnTo>
                  <a:pt x="137" y="33"/>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0"/>
          <p:cNvSpPr>
            <a:spLocks/>
          </p:cNvSpPr>
          <p:nvPr/>
        </p:nvSpPr>
        <p:spPr bwMode="auto">
          <a:xfrm>
            <a:off x="7046913" y="2549525"/>
            <a:ext cx="182563" cy="174625"/>
          </a:xfrm>
          <a:custGeom>
            <a:avLst/>
            <a:gdLst>
              <a:gd name="T0" fmla="*/ 230 w 230"/>
              <a:gd name="T1" fmla="*/ 57 h 220"/>
              <a:gd name="T2" fmla="*/ 228 w 230"/>
              <a:gd name="T3" fmla="*/ 69 h 220"/>
              <a:gd name="T4" fmla="*/ 222 w 230"/>
              <a:gd name="T5" fmla="*/ 78 h 220"/>
              <a:gd name="T6" fmla="*/ 213 w 230"/>
              <a:gd name="T7" fmla="*/ 86 h 220"/>
              <a:gd name="T8" fmla="*/ 201 w 230"/>
              <a:gd name="T9" fmla="*/ 91 h 220"/>
              <a:gd name="T10" fmla="*/ 190 w 230"/>
              <a:gd name="T11" fmla="*/ 99 h 220"/>
              <a:gd name="T12" fmla="*/ 180 w 230"/>
              <a:gd name="T13" fmla="*/ 108 h 220"/>
              <a:gd name="T14" fmla="*/ 177 w 230"/>
              <a:gd name="T15" fmla="*/ 122 h 220"/>
              <a:gd name="T16" fmla="*/ 178 w 230"/>
              <a:gd name="T17" fmla="*/ 137 h 220"/>
              <a:gd name="T18" fmla="*/ 171 w 230"/>
              <a:gd name="T19" fmla="*/ 148 h 220"/>
              <a:gd name="T20" fmla="*/ 159 w 230"/>
              <a:gd name="T21" fmla="*/ 156 h 220"/>
              <a:gd name="T22" fmla="*/ 146 w 230"/>
              <a:gd name="T23" fmla="*/ 162 h 220"/>
              <a:gd name="T24" fmla="*/ 133 w 230"/>
              <a:gd name="T25" fmla="*/ 165 h 220"/>
              <a:gd name="T26" fmla="*/ 122 w 230"/>
              <a:gd name="T27" fmla="*/ 171 h 220"/>
              <a:gd name="T28" fmla="*/ 112 w 230"/>
              <a:gd name="T29" fmla="*/ 179 h 220"/>
              <a:gd name="T30" fmla="*/ 106 w 230"/>
              <a:gd name="T31" fmla="*/ 190 h 220"/>
              <a:gd name="T32" fmla="*/ 106 w 230"/>
              <a:gd name="T33" fmla="*/ 207 h 220"/>
              <a:gd name="T34" fmla="*/ 93 w 230"/>
              <a:gd name="T35" fmla="*/ 216 h 220"/>
              <a:gd name="T36" fmla="*/ 78 w 230"/>
              <a:gd name="T37" fmla="*/ 220 h 220"/>
              <a:gd name="T38" fmla="*/ 63 w 230"/>
              <a:gd name="T39" fmla="*/ 220 h 220"/>
              <a:gd name="T40" fmla="*/ 48 w 230"/>
              <a:gd name="T41" fmla="*/ 215 h 220"/>
              <a:gd name="T42" fmla="*/ 33 w 230"/>
              <a:gd name="T43" fmla="*/ 207 h 220"/>
              <a:gd name="T44" fmla="*/ 21 w 230"/>
              <a:gd name="T45" fmla="*/ 196 h 220"/>
              <a:gd name="T46" fmla="*/ 10 w 230"/>
              <a:gd name="T47" fmla="*/ 182 h 220"/>
              <a:gd name="T48" fmla="*/ 2 w 230"/>
              <a:gd name="T49" fmla="*/ 169 h 220"/>
              <a:gd name="T50" fmla="*/ 0 w 230"/>
              <a:gd name="T51" fmla="*/ 154 h 220"/>
              <a:gd name="T52" fmla="*/ 4 w 230"/>
              <a:gd name="T53" fmla="*/ 143 h 220"/>
              <a:gd name="T54" fmla="*/ 14 w 230"/>
              <a:gd name="T55" fmla="*/ 137 h 220"/>
              <a:gd name="T56" fmla="*/ 23 w 230"/>
              <a:gd name="T57" fmla="*/ 129 h 220"/>
              <a:gd name="T58" fmla="*/ 31 w 230"/>
              <a:gd name="T59" fmla="*/ 129 h 220"/>
              <a:gd name="T60" fmla="*/ 38 w 230"/>
              <a:gd name="T61" fmla="*/ 126 h 220"/>
              <a:gd name="T62" fmla="*/ 44 w 230"/>
              <a:gd name="T63" fmla="*/ 124 h 220"/>
              <a:gd name="T64" fmla="*/ 50 w 230"/>
              <a:gd name="T65" fmla="*/ 118 h 220"/>
              <a:gd name="T66" fmla="*/ 40 w 230"/>
              <a:gd name="T67" fmla="*/ 103 h 220"/>
              <a:gd name="T68" fmla="*/ 38 w 230"/>
              <a:gd name="T69" fmla="*/ 86 h 220"/>
              <a:gd name="T70" fmla="*/ 44 w 230"/>
              <a:gd name="T71" fmla="*/ 69 h 220"/>
              <a:gd name="T72" fmla="*/ 53 w 230"/>
              <a:gd name="T73" fmla="*/ 59 h 220"/>
              <a:gd name="T74" fmla="*/ 93 w 230"/>
              <a:gd name="T75" fmla="*/ 76 h 220"/>
              <a:gd name="T76" fmla="*/ 91 w 230"/>
              <a:gd name="T77" fmla="*/ 57 h 220"/>
              <a:gd name="T78" fmla="*/ 87 w 230"/>
              <a:gd name="T79" fmla="*/ 38 h 220"/>
              <a:gd name="T80" fmla="*/ 86 w 230"/>
              <a:gd name="T81" fmla="*/ 19 h 220"/>
              <a:gd name="T82" fmla="*/ 91 w 230"/>
              <a:gd name="T83" fmla="*/ 0 h 220"/>
              <a:gd name="T84" fmla="*/ 108 w 230"/>
              <a:gd name="T85" fmla="*/ 10 h 220"/>
              <a:gd name="T86" fmla="*/ 125 w 230"/>
              <a:gd name="T87" fmla="*/ 19 h 220"/>
              <a:gd name="T88" fmla="*/ 142 w 230"/>
              <a:gd name="T89" fmla="*/ 25 h 220"/>
              <a:gd name="T90" fmla="*/ 159 w 230"/>
              <a:gd name="T91" fmla="*/ 33 h 220"/>
              <a:gd name="T92" fmla="*/ 177 w 230"/>
              <a:gd name="T93" fmla="*/ 38 h 220"/>
              <a:gd name="T94" fmla="*/ 195 w 230"/>
              <a:gd name="T95" fmla="*/ 44 h 220"/>
              <a:gd name="T96" fmla="*/ 213 w 230"/>
              <a:gd name="T97" fmla="*/ 50 h 220"/>
              <a:gd name="T98" fmla="*/ 230 w 230"/>
              <a:gd name="T99" fmla="*/ 5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 h="220">
                <a:moveTo>
                  <a:pt x="230" y="57"/>
                </a:moveTo>
                <a:lnTo>
                  <a:pt x="228" y="69"/>
                </a:lnTo>
                <a:lnTo>
                  <a:pt x="222" y="78"/>
                </a:lnTo>
                <a:lnTo>
                  <a:pt x="213" y="86"/>
                </a:lnTo>
                <a:lnTo>
                  <a:pt x="201" y="91"/>
                </a:lnTo>
                <a:lnTo>
                  <a:pt x="190" y="99"/>
                </a:lnTo>
                <a:lnTo>
                  <a:pt x="180" y="108"/>
                </a:lnTo>
                <a:lnTo>
                  <a:pt x="177" y="122"/>
                </a:lnTo>
                <a:lnTo>
                  <a:pt x="178" y="137"/>
                </a:lnTo>
                <a:lnTo>
                  <a:pt x="171" y="148"/>
                </a:lnTo>
                <a:lnTo>
                  <a:pt x="159" y="156"/>
                </a:lnTo>
                <a:lnTo>
                  <a:pt x="146" y="162"/>
                </a:lnTo>
                <a:lnTo>
                  <a:pt x="133" y="165"/>
                </a:lnTo>
                <a:lnTo>
                  <a:pt x="122" y="171"/>
                </a:lnTo>
                <a:lnTo>
                  <a:pt x="112" y="179"/>
                </a:lnTo>
                <a:lnTo>
                  <a:pt x="106" y="190"/>
                </a:lnTo>
                <a:lnTo>
                  <a:pt x="106" y="207"/>
                </a:lnTo>
                <a:lnTo>
                  <a:pt x="93" y="216"/>
                </a:lnTo>
                <a:lnTo>
                  <a:pt x="78" y="220"/>
                </a:lnTo>
                <a:lnTo>
                  <a:pt x="63" y="220"/>
                </a:lnTo>
                <a:lnTo>
                  <a:pt x="48" y="215"/>
                </a:lnTo>
                <a:lnTo>
                  <a:pt x="33" y="207"/>
                </a:lnTo>
                <a:lnTo>
                  <a:pt x="21" y="196"/>
                </a:lnTo>
                <a:lnTo>
                  <a:pt x="10" y="182"/>
                </a:lnTo>
                <a:lnTo>
                  <a:pt x="2" y="169"/>
                </a:lnTo>
                <a:lnTo>
                  <a:pt x="0" y="154"/>
                </a:lnTo>
                <a:lnTo>
                  <a:pt x="4" y="143"/>
                </a:lnTo>
                <a:lnTo>
                  <a:pt x="14" y="137"/>
                </a:lnTo>
                <a:lnTo>
                  <a:pt x="23" y="129"/>
                </a:lnTo>
                <a:lnTo>
                  <a:pt x="31" y="129"/>
                </a:lnTo>
                <a:lnTo>
                  <a:pt x="38" y="126"/>
                </a:lnTo>
                <a:lnTo>
                  <a:pt x="44" y="124"/>
                </a:lnTo>
                <a:lnTo>
                  <a:pt x="50" y="118"/>
                </a:lnTo>
                <a:lnTo>
                  <a:pt x="40" y="103"/>
                </a:lnTo>
                <a:lnTo>
                  <a:pt x="38" y="86"/>
                </a:lnTo>
                <a:lnTo>
                  <a:pt x="44" y="69"/>
                </a:lnTo>
                <a:lnTo>
                  <a:pt x="53" y="59"/>
                </a:lnTo>
                <a:lnTo>
                  <a:pt x="93" y="76"/>
                </a:lnTo>
                <a:lnTo>
                  <a:pt x="91" y="57"/>
                </a:lnTo>
                <a:lnTo>
                  <a:pt x="87" y="38"/>
                </a:lnTo>
                <a:lnTo>
                  <a:pt x="86" y="19"/>
                </a:lnTo>
                <a:lnTo>
                  <a:pt x="91" y="0"/>
                </a:lnTo>
                <a:lnTo>
                  <a:pt x="108" y="10"/>
                </a:lnTo>
                <a:lnTo>
                  <a:pt x="125" y="19"/>
                </a:lnTo>
                <a:lnTo>
                  <a:pt x="142" y="25"/>
                </a:lnTo>
                <a:lnTo>
                  <a:pt x="159" y="33"/>
                </a:lnTo>
                <a:lnTo>
                  <a:pt x="177" y="38"/>
                </a:lnTo>
                <a:lnTo>
                  <a:pt x="195" y="44"/>
                </a:lnTo>
                <a:lnTo>
                  <a:pt x="213" y="50"/>
                </a:lnTo>
                <a:lnTo>
                  <a:pt x="230" y="57"/>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1"/>
          <p:cNvSpPr>
            <a:spLocks/>
          </p:cNvSpPr>
          <p:nvPr/>
        </p:nvSpPr>
        <p:spPr bwMode="auto">
          <a:xfrm>
            <a:off x="8332788" y="2576513"/>
            <a:ext cx="42863" cy="77788"/>
          </a:xfrm>
          <a:custGeom>
            <a:avLst/>
            <a:gdLst>
              <a:gd name="T0" fmla="*/ 19 w 53"/>
              <a:gd name="T1" fmla="*/ 94 h 96"/>
              <a:gd name="T2" fmla="*/ 15 w 53"/>
              <a:gd name="T3" fmla="*/ 96 h 96"/>
              <a:gd name="T4" fmla="*/ 9 w 53"/>
              <a:gd name="T5" fmla="*/ 85 h 96"/>
              <a:gd name="T6" fmla="*/ 5 w 53"/>
              <a:gd name="T7" fmla="*/ 68 h 96"/>
              <a:gd name="T8" fmla="*/ 0 w 53"/>
              <a:gd name="T9" fmla="*/ 49 h 96"/>
              <a:gd name="T10" fmla="*/ 0 w 53"/>
              <a:gd name="T11" fmla="*/ 34 h 96"/>
              <a:gd name="T12" fmla="*/ 11 w 53"/>
              <a:gd name="T13" fmla="*/ 30 h 96"/>
              <a:gd name="T14" fmla="*/ 20 w 53"/>
              <a:gd name="T15" fmla="*/ 22 h 96"/>
              <a:gd name="T16" fmla="*/ 28 w 53"/>
              <a:gd name="T17" fmla="*/ 9 h 96"/>
              <a:gd name="T18" fmla="*/ 34 w 53"/>
              <a:gd name="T19" fmla="*/ 0 h 96"/>
              <a:gd name="T20" fmla="*/ 45 w 53"/>
              <a:gd name="T21" fmla="*/ 22 h 96"/>
              <a:gd name="T22" fmla="*/ 53 w 53"/>
              <a:gd name="T23" fmla="*/ 47 h 96"/>
              <a:gd name="T24" fmla="*/ 45 w 53"/>
              <a:gd name="T25" fmla="*/ 73 h 96"/>
              <a:gd name="T26" fmla="*/ 19 w 53"/>
              <a:gd name="T27"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96">
                <a:moveTo>
                  <a:pt x="19" y="94"/>
                </a:moveTo>
                <a:lnTo>
                  <a:pt x="15" y="96"/>
                </a:lnTo>
                <a:lnTo>
                  <a:pt x="9" y="85"/>
                </a:lnTo>
                <a:lnTo>
                  <a:pt x="5" y="68"/>
                </a:lnTo>
                <a:lnTo>
                  <a:pt x="0" y="49"/>
                </a:lnTo>
                <a:lnTo>
                  <a:pt x="0" y="34"/>
                </a:lnTo>
                <a:lnTo>
                  <a:pt x="11" y="30"/>
                </a:lnTo>
                <a:lnTo>
                  <a:pt x="20" y="22"/>
                </a:lnTo>
                <a:lnTo>
                  <a:pt x="28" y="9"/>
                </a:lnTo>
                <a:lnTo>
                  <a:pt x="34" y="0"/>
                </a:lnTo>
                <a:lnTo>
                  <a:pt x="45" y="22"/>
                </a:lnTo>
                <a:lnTo>
                  <a:pt x="53" y="47"/>
                </a:lnTo>
                <a:lnTo>
                  <a:pt x="45" y="73"/>
                </a:lnTo>
                <a:lnTo>
                  <a:pt x="19" y="94"/>
                </a:lnTo>
                <a:close/>
              </a:path>
            </a:pathLst>
          </a:custGeom>
          <a:solidFill>
            <a:srgbClr val="007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2"/>
          <p:cNvSpPr>
            <a:spLocks/>
          </p:cNvSpPr>
          <p:nvPr/>
        </p:nvSpPr>
        <p:spPr bwMode="auto">
          <a:xfrm>
            <a:off x="8239125" y="2749550"/>
            <a:ext cx="106363" cy="355600"/>
          </a:xfrm>
          <a:custGeom>
            <a:avLst/>
            <a:gdLst>
              <a:gd name="T0" fmla="*/ 131 w 135"/>
              <a:gd name="T1" fmla="*/ 237 h 448"/>
              <a:gd name="T2" fmla="*/ 118 w 135"/>
              <a:gd name="T3" fmla="*/ 264 h 448"/>
              <a:gd name="T4" fmla="*/ 101 w 135"/>
              <a:gd name="T5" fmla="*/ 290 h 448"/>
              <a:gd name="T6" fmla="*/ 84 w 135"/>
              <a:gd name="T7" fmla="*/ 317 h 448"/>
              <a:gd name="T8" fmla="*/ 67 w 135"/>
              <a:gd name="T9" fmla="*/ 342 h 448"/>
              <a:gd name="T10" fmla="*/ 48 w 135"/>
              <a:gd name="T11" fmla="*/ 368 h 448"/>
              <a:gd name="T12" fmla="*/ 30 w 135"/>
              <a:gd name="T13" fmla="*/ 395 h 448"/>
              <a:gd name="T14" fmla="*/ 13 w 135"/>
              <a:gd name="T15" fmla="*/ 421 h 448"/>
              <a:gd name="T16" fmla="*/ 0 w 135"/>
              <a:gd name="T17" fmla="*/ 448 h 448"/>
              <a:gd name="T18" fmla="*/ 0 w 135"/>
              <a:gd name="T19" fmla="*/ 387 h 448"/>
              <a:gd name="T20" fmla="*/ 4 w 135"/>
              <a:gd name="T21" fmla="*/ 328 h 448"/>
              <a:gd name="T22" fmla="*/ 15 w 135"/>
              <a:gd name="T23" fmla="*/ 271 h 448"/>
              <a:gd name="T24" fmla="*/ 29 w 135"/>
              <a:gd name="T25" fmla="*/ 215 h 448"/>
              <a:gd name="T26" fmla="*/ 46 w 135"/>
              <a:gd name="T27" fmla="*/ 160 h 448"/>
              <a:gd name="T28" fmla="*/ 65 w 135"/>
              <a:gd name="T29" fmla="*/ 107 h 448"/>
              <a:gd name="T30" fmla="*/ 85 w 135"/>
              <a:gd name="T31" fmla="*/ 54 h 448"/>
              <a:gd name="T32" fmla="*/ 108 w 135"/>
              <a:gd name="T33" fmla="*/ 0 h 448"/>
              <a:gd name="T34" fmla="*/ 123 w 135"/>
              <a:gd name="T35" fmla="*/ 55 h 448"/>
              <a:gd name="T36" fmla="*/ 133 w 135"/>
              <a:gd name="T37" fmla="*/ 114 h 448"/>
              <a:gd name="T38" fmla="*/ 135 w 135"/>
              <a:gd name="T39" fmla="*/ 177 h 448"/>
              <a:gd name="T40" fmla="*/ 131 w 135"/>
              <a:gd name="T41" fmla="*/ 23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448">
                <a:moveTo>
                  <a:pt x="131" y="237"/>
                </a:moveTo>
                <a:lnTo>
                  <a:pt x="118" y="264"/>
                </a:lnTo>
                <a:lnTo>
                  <a:pt x="101" y="290"/>
                </a:lnTo>
                <a:lnTo>
                  <a:pt x="84" y="317"/>
                </a:lnTo>
                <a:lnTo>
                  <a:pt x="67" y="342"/>
                </a:lnTo>
                <a:lnTo>
                  <a:pt x="48" y="368"/>
                </a:lnTo>
                <a:lnTo>
                  <a:pt x="30" y="395"/>
                </a:lnTo>
                <a:lnTo>
                  <a:pt x="13" y="421"/>
                </a:lnTo>
                <a:lnTo>
                  <a:pt x="0" y="448"/>
                </a:lnTo>
                <a:lnTo>
                  <a:pt x="0" y="387"/>
                </a:lnTo>
                <a:lnTo>
                  <a:pt x="4" y="328"/>
                </a:lnTo>
                <a:lnTo>
                  <a:pt x="15" y="271"/>
                </a:lnTo>
                <a:lnTo>
                  <a:pt x="29" y="215"/>
                </a:lnTo>
                <a:lnTo>
                  <a:pt x="46" y="160"/>
                </a:lnTo>
                <a:lnTo>
                  <a:pt x="65" y="107"/>
                </a:lnTo>
                <a:lnTo>
                  <a:pt x="85" y="54"/>
                </a:lnTo>
                <a:lnTo>
                  <a:pt x="108" y="0"/>
                </a:lnTo>
                <a:lnTo>
                  <a:pt x="123" y="55"/>
                </a:lnTo>
                <a:lnTo>
                  <a:pt x="133" y="114"/>
                </a:lnTo>
                <a:lnTo>
                  <a:pt x="135" y="177"/>
                </a:lnTo>
                <a:lnTo>
                  <a:pt x="131" y="237"/>
                </a:lnTo>
                <a:close/>
              </a:path>
            </a:pathLst>
          </a:custGeom>
          <a:solidFill>
            <a:srgbClr val="007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3"/>
          <p:cNvSpPr>
            <a:spLocks/>
          </p:cNvSpPr>
          <p:nvPr/>
        </p:nvSpPr>
        <p:spPr bwMode="auto">
          <a:xfrm>
            <a:off x="7300913" y="2773363"/>
            <a:ext cx="90488" cy="134938"/>
          </a:xfrm>
          <a:custGeom>
            <a:avLst/>
            <a:gdLst>
              <a:gd name="T0" fmla="*/ 113 w 113"/>
              <a:gd name="T1" fmla="*/ 7 h 168"/>
              <a:gd name="T2" fmla="*/ 104 w 113"/>
              <a:gd name="T3" fmla="*/ 28 h 168"/>
              <a:gd name="T4" fmla="*/ 94 w 113"/>
              <a:gd name="T5" fmla="*/ 49 h 168"/>
              <a:gd name="T6" fmla="*/ 85 w 113"/>
              <a:gd name="T7" fmla="*/ 70 h 168"/>
              <a:gd name="T8" fmla="*/ 75 w 113"/>
              <a:gd name="T9" fmla="*/ 91 h 168"/>
              <a:gd name="T10" fmla="*/ 64 w 113"/>
              <a:gd name="T11" fmla="*/ 110 h 168"/>
              <a:gd name="T12" fmla="*/ 53 w 113"/>
              <a:gd name="T13" fmla="*/ 131 h 168"/>
              <a:gd name="T14" fmla="*/ 41 w 113"/>
              <a:gd name="T15" fmla="*/ 150 h 168"/>
              <a:gd name="T16" fmla="*/ 30 w 113"/>
              <a:gd name="T17" fmla="*/ 168 h 168"/>
              <a:gd name="T18" fmla="*/ 0 w 113"/>
              <a:gd name="T19" fmla="*/ 138 h 168"/>
              <a:gd name="T20" fmla="*/ 13 w 113"/>
              <a:gd name="T21" fmla="*/ 123 h 168"/>
              <a:gd name="T22" fmla="*/ 26 w 113"/>
              <a:gd name="T23" fmla="*/ 106 h 168"/>
              <a:gd name="T24" fmla="*/ 41 w 113"/>
              <a:gd name="T25" fmla="*/ 89 h 168"/>
              <a:gd name="T26" fmla="*/ 55 w 113"/>
              <a:gd name="T27" fmla="*/ 72 h 168"/>
              <a:gd name="T28" fmla="*/ 68 w 113"/>
              <a:gd name="T29" fmla="*/ 53 h 168"/>
              <a:gd name="T30" fmla="*/ 81 w 113"/>
              <a:gd name="T31" fmla="*/ 36 h 168"/>
              <a:gd name="T32" fmla="*/ 92 w 113"/>
              <a:gd name="T33" fmla="*/ 17 h 168"/>
              <a:gd name="T34" fmla="*/ 106 w 113"/>
              <a:gd name="T35" fmla="*/ 0 h 168"/>
              <a:gd name="T36" fmla="*/ 113 w 113"/>
              <a:gd name="T37" fmla="*/ 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68">
                <a:moveTo>
                  <a:pt x="113" y="7"/>
                </a:moveTo>
                <a:lnTo>
                  <a:pt x="104" y="28"/>
                </a:lnTo>
                <a:lnTo>
                  <a:pt x="94" y="49"/>
                </a:lnTo>
                <a:lnTo>
                  <a:pt x="85" y="70"/>
                </a:lnTo>
                <a:lnTo>
                  <a:pt x="75" y="91"/>
                </a:lnTo>
                <a:lnTo>
                  <a:pt x="64" y="110"/>
                </a:lnTo>
                <a:lnTo>
                  <a:pt x="53" y="131"/>
                </a:lnTo>
                <a:lnTo>
                  <a:pt x="41" y="150"/>
                </a:lnTo>
                <a:lnTo>
                  <a:pt x="30" y="168"/>
                </a:lnTo>
                <a:lnTo>
                  <a:pt x="0" y="138"/>
                </a:lnTo>
                <a:lnTo>
                  <a:pt x="13" y="123"/>
                </a:lnTo>
                <a:lnTo>
                  <a:pt x="26" y="106"/>
                </a:lnTo>
                <a:lnTo>
                  <a:pt x="41" y="89"/>
                </a:lnTo>
                <a:lnTo>
                  <a:pt x="55" y="72"/>
                </a:lnTo>
                <a:lnTo>
                  <a:pt x="68" y="53"/>
                </a:lnTo>
                <a:lnTo>
                  <a:pt x="81" y="36"/>
                </a:lnTo>
                <a:lnTo>
                  <a:pt x="92" y="17"/>
                </a:lnTo>
                <a:lnTo>
                  <a:pt x="106" y="0"/>
                </a:lnTo>
                <a:lnTo>
                  <a:pt x="1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6"/>
          <p:cNvSpPr>
            <a:spLocks/>
          </p:cNvSpPr>
          <p:nvPr/>
        </p:nvSpPr>
        <p:spPr bwMode="auto">
          <a:xfrm>
            <a:off x="7580313" y="3027363"/>
            <a:ext cx="60325" cy="212725"/>
          </a:xfrm>
          <a:custGeom>
            <a:avLst/>
            <a:gdLst>
              <a:gd name="T0" fmla="*/ 78 w 78"/>
              <a:gd name="T1" fmla="*/ 118 h 269"/>
              <a:gd name="T2" fmla="*/ 74 w 78"/>
              <a:gd name="T3" fmla="*/ 154 h 269"/>
              <a:gd name="T4" fmla="*/ 61 w 78"/>
              <a:gd name="T5" fmla="*/ 188 h 269"/>
              <a:gd name="T6" fmla="*/ 53 w 78"/>
              <a:gd name="T7" fmla="*/ 222 h 269"/>
              <a:gd name="T8" fmla="*/ 66 w 78"/>
              <a:gd name="T9" fmla="*/ 258 h 269"/>
              <a:gd name="T10" fmla="*/ 57 w 78"/>
              <a:gd name="T11" fmla="*/ 267 h 269"/>
              <a:gd name="T12" fmla="*/ 48 w 78"/>
              <a:gd name="T13" fmla="*/ 269 h 269"/>
              <a:gd name="T14" fmla="*/ 34 w 78"/>
              <a:gd name="T15" fmla="*/ 264 h 269"/>
              <a:gd name="T16" fmla="*/ 21 w 78"/>
              <a:gd name="T17" fmla="*/ 260 h 269"/>
              <a:gd name="T18" fmla="*/ 12 w 78"/>
              <a:gd name="T19" fmla="*/ 233 h 269"/>
              <a:gd name="T20" fmla="*/ 10 w 78"/>
              <a:gd name="T21" fmla="*/ 207 h 269"/>
              <a:gd name="T22" fmla="*/ 13 w 78"/>
              <a:gd name="T23" fmla="*/ 178 h 269"/>
              <a:gd name="T24" fmla="*/ 17 w 78"/>
              <a:gd name="T25" fmla="*/ 152 h 269"/>
              <a:gd name="T26" fmla="*/ 21 w 78"/>
              <a:gd name="T27" fmla="*/ 127 h 269"/>
              <a:gd name="T28" fmla="*/ 23 w 78"/>
              <a:gd name="T29" fmla="*/ 101 h 269"/>
              <a:gd name="T30" fmla="*/ 15 w 78"/>
              <a:gd name="T31" fmla="*/ 76 h 269"/>
              <a:gd name="T32" fmla="*/ 0 w 78"/>
              <a:gd name="T33" fmla="*/ 51 h 269"/>
              <a:gd name="T34" fmla="*/ 0 w 78"/>
              <a:gd name="T35" fmla="*/ 36 h 269"/>
              <a:gd name="T36" fmla="*/ 0 w 78"/>
              <a:gd name="T37" fmla="*/ 21 h 269"/>
              <a:gd name="T38" fmla="*/ 6 w 78"/>
              <a:gd name="T39" fmla="*/ 8 h 269"/>
              <a:gd name="T40" fmla="*/ 15 w 78"/>
              <a:gd name="T41" fmla="*/ 0 h 269"/>
              <a:gd name="T42" fmla="*/ 36 w 78"/>
              <a:gd name="T43" fmla="*/ 6 h 269"/>
              <a:gd name="T44" fmla="*/ 49 w 78"/>
              <a:gd name="T45" fmla="*/ 15 h 269"/>
              <a:gd name="T46" fmla="*/ 57 w 78"/>
              <a:gd name="T47" fmla="*/ 30 h 269"/>
              <a:gd name="T48" fmla="*/ 61 w 78"/>
              <a:gd name="T49" fmla="*/ 48 h 269"/>
              <a:gd name="T50" fmla="*/ 63 w 78"/>
              <a:gd name="T51" fmla="*/ 66 h 269"/>
              <a:gd name="T52" fmla="*/ 65 w 78"/>
              <a:gd name="T53" fmla="*/ 85 h 269"/>
              <a:gd name="T54" fmla="*/ 70 w 78"/>
              <a:gd name="T55" fmla="*/ 102 h 269"/>
              <a:gd name="T56" fmla="*/ 78 w 78"/>
              <a:gd name="T5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269">
                <a:moveTo>
                  <a:pt x="78" y="118"/>
                </a:moveTo>
                <a:lnTo>
                  <a:pt x="74" y="154"/>
                </a:lnTo>
                <a:lnTo>
                  <a:pt x="61" y="188"/>
                </a:lnTo>
                <a:lnTo>
                  <a:pt x="53" y="222"/>
                </a:lnTo>
                <a:lnTo>
                  <a:pt x="66" y="258"/>
                </a:lnTo>
                <a:lnTo>
                  <a:pt x="57" y="267"/>
                </a:lnTo>
                <a:lnTo>
                  <a:pt x="48" y="269"/>
                </a:lnTo>
                <a:lnTo>
                  <a:pt x="34" y="264"/>
                </a:lnTo>
                <a:lnTo>
                  <a:pt x="21" y="260"/>
                </a:lnTo>
                <a:lnTo>
                  <a:pt x="12" y="233"/>
                </a:lnTo>
                <a:lnTo>
                  <a:pt x="10" y="207"/>
                </a:lnTo>
                <a:lnTo>
                  <a:pt x="13" y="178"/>
                </a:lnTo>
                <a:lnTo>
                  <a:pt x="17" y="152"/>
                </a:lnTo>
                <a:lnTo>
                  <a:pt x="21" y="127"/>
                </a:lnTo>
                <a:lnTo>
                  <a:pt x="23" y="101"/>
                </a:lnTo>
                <a:lnTo>
                  <a:pt x="15" y="76"/>
                </a:lnTo>
                <a:lnTo>
                  <a:pt x="0" y="51"/>
                </a:lnTo>
                <a:lnTo>
                  <a:pt x="0" y="36"/>
                </a:lnTo>
                <a:lnTo>
                  <a:pt x="0" y="21"/>
                </a:lnTo>
                <a:lnTo>
                  <a:pt x="6" y="8"/>
                </a:lnTo>
                <a:lnTo>
                  <a:pt x="15" y="0"/>
                </a:lnTo>
                <a:lnTo>
                  <a:pt x="36" y="6"/>
                </a:lnTo>
                <a:lnTo>
                  <a:pt x="49" y="15"/>
                </a:lnTo>
                <a:lnTo>
                  <a:pt x="57" y="30"/>
                </a:lnTo>
                <a:lnTo>
                  <a:pt x="61" y="48"/>
                </a:lnTo>
                <a:lnTo>
                  <a:pt x="63" y="66"/>
                </a:lnTo>
                <a:lnTo>
                  <a:pt x="65" y="85"/>
                </a:lnTo>
                <a:lnTo>
                  <a:pt x="70" y="102"/>
                </a:lnTo>
                <a:lnTo>
                  <a:pt x="7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1" name="Freeform 43"/>
          <p:cNvSpPr>
            <a:spLocks/>
          </p:cNvSpPr>
          <p:nvPr/>
        </p:nvSpPr>
        <p:spPr bwMode="auto">
          <a:xfrm>
            <a:off x="8247063" y="3562350"/>
            <a:ext cx="53975" cy="69850"/>
          </a:xfrm>
          <a:custGeom>
            <a:avLst/>
            <a:gdLst>
              <a:gd name="T0" fmla="*/ 68 w 68"/>
              <a:gd name="T1" fmla="*/ 26 h 89"/>
              <a:gd name="T2" fmla="*/ 64 w 68"/>
              <a:gd name="T3" fmla="*/ 45 h 89"/>
              <a:gd name="T4" fmla="*/ 62 w 68"/>
              <a:gd name="T5" fmla="*/ 66 h 89"/>
              <a:gd name="T6" fmla="*/ 55 w 68"/>
              <a:gd name="T7" fmla="*/ 83 h 89"/>
              <a:gd name="T8" fmla="*/ 34 w 68"/>
              <a:gd name="T9" fmla="*/ 89 h 89"/>
              <a:gd name="T10" fmla="*/ 24 w 68"/>
              <a:gd name="T11" fmla="*/ 89 h 89"/>
              <a:gd name="T12" fmla="*/ 15 w 68"/>
              <a:gd name="T13" fmla="*/ 87 h 89"/>
              <a:gd name="T14" fmla="*/ 7 w 68"/>
              <a:gd name="T15" fmla="*/ 81 h 89"/>
              <a:gd name="T16" fmla="*/ 0 w 68"/>
              <a:gd name="T17" fmla="*/ 74 h 89"/>
              <a:gd name="T18" fmla="*/ 0 w 68"/>
              <a:gd name="T19" fmla="*/ 51 h 89"/>
              <a:gd name="T20" fmla="*/ 1 w 68"/>
              <a:gd name="T21" fmla="*/ 30 h 89"/>
              <a:gd name="T22" fmla="*/ 9 w 68"/>
              <a:gd name="T23" fmla="*/ 13 h 89"/>
              <a:gd name="T24" fmla="*/ 24 w 68"/>
              <a:gd name="T25" fmla="*/ 0 h 89"/>
              <a:gd name="T26" fmla="*/ 37 w 68"/>
              <a:gd name="T27" fmla="*/ 2 h 89"/>
              <a:gd name="T28" fmla="*/ 51 w 68"/>
              <a:gd name="T29" fmla="*/ 5 h 89"/>
              <a:gd name="T30" fmla="*/ 60 w 68"/>
              <a:gd name="T31" fmla="*/ 15 h 89"/>
              <a:gd name="T32" fmla="*/ 68 w 68"/>
              <a:gd name="T33" fmla="*/ 2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68" y="26"/>
                </a:moveTo>
                <a:lnTo>
                  <a:pt x="64" y="45"/>
                </a:lnTo>
                <a:lnTo>
                  <a:pt x="62" y="66"/>
                </a:lnTo>
                <a:lnTo>
                  <a:pt x="55" y="83"/>
                </a:lnTo>
                <a:lnTo>
                  <a:pt x="34" y="89"/>
                </a:lnTo>
                <a:lnTo>
                  <a:pt x="24" y="89"/>
                </a:lnTo>
                <a:lnTo>
                  <a:pt x="15" y="87"/>
                </a:lnTo>
                <a:lnTo>
                  <a:pt x="7" y="81"/>
                </a:lnTo>
                <a:lnTo>
                  <a:pt x="0" y="74"/>
                </a:lnTo>
                <a:lnTo>
                  <a:pt x="0" y="51"/>
                </a:lnTo>
                <a:lnTo>
                  <a:pt x="1" y="30"/>
                </a:lnTo>
                <a:lnTo>
                  <a:pt x="9" y="13"/>
                </a:lnTo>
                <a:lnTo>
                  <a:pt x="24" y="0"/>
                </a:lnTo>
                <a:lnTo>
                  <a:pt x="37" y="2"/>
                </a:lnTo>
                <a:lnTo>
                  <a:pt x="51" y="5"/>
                </a:lnTo>
                <a:lnTo>
                  <a:pt x="60" y="15"/>
                </a:lnTo>
                <a:lnTo>
                  <a:pt x="6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2" name="Freeform 44"/>
          <p:cNvSpPr>
            <a:spLocks/>
          </p:cNvSpPr>
          <p:nvPr/>
        </p:nvSpPr>
        <p:spPr bwMode="auto">
          <a:xfrm>
            <a:off x="7994650" y="3814763"/>
            <a:ext cx="841375" cy="777875"/>
          </a:xfrm>
          <a:custGeom>
            <a:avLst/>
            <a:gdLst>
              <a:gd name="T0" fmla="*/ 953 w 1060"/>
              <a:gd name="T1" fmla="*/ 95 h 980"/>
              <a:gd name="T2" fmla="*/ 999 w 1060"/>
              <a:gd name="T3" fmla="*/ 135 h 980"/>
              <a:gd name="T4" fmla="*/ 1037 w 1060"/>
              <a:gd name="T5" fmla="*/ 180 h 980"/>
              <a:gd name="T6" fmla="*/ 1056 w 1060"/>
              <a:gd name="T7" fmla="*/ 235 h 980"/>
              <a:gd name="T8" fmla="*/ 1060 w 1060"/>
              <a:gd name="T9" fmla="*/ 332 h 980"/>
              <a:gd name="T10" fmla="*/ 1042 w 1060"/>
              <a:gd name="T11" fmla="*/ 451 h 980"/>
              <a:gd name="T12" fmla="*/ 1018 w 1060"/>
              <a:gd name="T13" fmla="*/ 568 h 980"/>
              <a:gd name="T14" fmla="*/ 1006 w 1060"/>
              <a:gd name="T15" fmla="*/ 690 h 980"/>
              <a:gd name="T16" fmla="*/ 1016 w 1060"/>
              <a:gd name="T17" fmla="*/ 809 h 980"/>
              <a:gd name="T18" fmla="*/ 1012 w 1060"/>
              <a:gd name="T19" fmla="*/ 927 h 980"/>
              <a:gd name="T20" fmla="*/ 82 w 1060"/>
              <a:gd name="T21" fmla="*/ 980 h 980"/>
              <a:gd name="T22" fmla="*/ 13 w 1060"/>
              <a:gd name="T23" fmla="*/ 650 h 980"/>
              <a:gd name="T24" fmla="*/ 2 w 1060"/>
              <a:gd name="T25" fmla="*/ 316 h 980"/>
              <a:gd name="T26" fmla="*/ 67 w 1060"/>
              <a:gd name="T27" fmla="*/ 311 h 980"/>
              <a:gd name="T28" fmla="*/ 127 w 1060"/>
              <a:gd name="T29" fmla="*/ 318 h 980"/>
              <a:gd name="T30" fmla="*/ 186 w 1060"/>
              <a:gd name="T31" fmla="*/ 324 h 980"/>
              <a:gd name="T32" fmla="*/ 247 w 1060"/>
              <a:gd name="T33" fmla="*/ 320 h 980"/>
              <a:gd name="T34" fmla="*/ 245 w 1060"/>
              <a:gd name="T35" fmla="*/ 358 h 980"/>
              <a:gd name="T36" fmla="*/ 269 w 1060"/>
              <a:gd name="T37" fmla="*/ 385 h 980"/>
              <a:gd name="T38" fmla="*/ 322 w 1060"/>
              <a:gd name="T39" fmla="*/ 381 h 980"/>
              <a:gd name="T40" fmla="*/ 370 w 1060"/>
              <a:gd name="T41" fmla="*/ 362 h 980"/>
              <a:gd name="T42" fmla="*/ 410 w 1060"/>
              <a:gd name="T43" fmla="*/ 335 h 980"/>
              <a:gd name="T44" fmla="*/ 446 w 1060"/>
              <a:gd name="T45" fmla="*/ 299 h 980"/>
              <a:gd name="T46" fmla="*/ 480 w 1060"/>
              <a:gd name="T47" fmla="*/ 262 h 980"/>
              <a:gd name="T48" fmla="*/ 516 w 1060"/>
              <a:gd name="T49" fmla="*/ 220 h 980"/>
              <a:gd name="T50" fmla="*/ 552 w 1060"/>
              <a:gd name="T51" fmla="*/ 182 h 980"/>
              <a:gd name="T52" fmla="*/ 593 w 1060"/>
              <a:gd name="T53" fmla="*/ 148 h 980"/>
              <a:gd name="T54" fmla="*/ 646 w 1060"/>
              <a:gd name="T55" fmla="*/ 106 h 980"/>
              <a:gd name="T56" fmla="*/ 703 w 1060"/>
              <a:gd name="T57" fmla="*/ 68 h 980"/>
              <a:gd name="T58" fmla="*/ 762 w 1060"/>
              <a:gd name="T59" fmla="*/ 34 h 980"/>
              <a:gd name="T60" fmla="*/ 821 w 1060"/>
              <a:gd name="T61" fmla="*/ 4 h 980"/>
              <a:gd name="T62" fmla="*/ 859 w 1060"/>
              <a:gd name="T63" fmla="*/ 4 h 980"/>
              <a:gd name="T64" fmla="*/ 881 w 1060"/>
              <a:gd name="T65" fmla="*/ 27 h 980"/>
              <a:gd name="T66" fmla="*/ 900 w 1060"/>
              <a:gd name="T67" fmla="*/ 55 h 980"/>
              <a:gd name="T68" fmla="*/ 931 w 1060"/>
              <a:gd name="T69" fmla="*/ 7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0" h="980">
                <a:moveTo>
                  <a:pt x="931" y="76"/>
                </a:moveTo>
                <a:lnTo>
                  <a:pt x="953" y="95"/>
                </a:lnTo>
                <a:lnTo>
                  <a:pt x="976" y="114"/>
                </a:lnTo>
                <a:lnTo>
                  <a:pt x="999" y="135"/>
                </a:lnTo>
                <a:lnTo>
                  <a:pt x="1020" y="155"/>
                </a:lnTo>
                <a:lnTo>
                  <a:pt x="1037" y="180"/>
                </a:lnTo>
                <a:lnTo>
                  <a:pt x="1048" y="207"/>
                </a:lnTo>
                <a:lnTo>
                  <a:pt x="1056" y="235"/>
                </a:lnTo>
                <a:lnTo>
                  <a:pt x="1056" y="267"/>
                </a:lnTo>
                <a:lnTo>
                  <a:pt x="1060" y="332"/>
                </a:lnTo>
                <a:lnTo>
                  <a:pt x="1054" y="392"/>
                </a:lnTo>
                <a:lnTo>
                  <a:pt x="1042" y="451"/>
                </a:lnTo>
                <a:lnTo>
                  <a:pt x="1029" y="510"/>
                </a:lnTo>
                <a:lnTo>
                  <a:pt x="1018" y="568"/>
                </a:lnTo>
                <a:lnTo>
                  <a:pt x="1008" y="627"/>
                </a:lnTo>
                <a:lnTo>
                  <a:pt x="1006" y="690"/>
                </a:lnTo>
                <a:lnTo>
                  <a:pt x="1014" y="754"/>
                </a:lnTo>
                <a:lnTo>
                  <a:pt x="1016" y="809"/>
                </a:lnTo>
                <a:lnTo>
                  <a:pt x="1016" y="868"/>
                </a:lnTo>
                <a:lnTo>
                  <a:pt x="1012" y="927"/>
                </a:lnTo>
                <a:lnTo>
                  <a:pt x="1003" y="980"/>
                </a:lnTo>
                <a:lnTo>
                  <a:pt x="82" y="980"/>
                </a:lnTo>
                <a:lnTo>
                  <a:pt x="70" y="955"/>
                </a:lnTo>
                <a:lnTo>
                  <a:pt x="13" y="650"/>
                </a:lnTo>
                <a:lnTo>
                  <a:pt x="0" y="599"/>
                </a:lnTo>
                <a:lnTo>
                  <a:pt x="2" y="316"/>
                </a:lnTo>
                <a:lnTo>
                  <a:pt x="34" y="311"/>
                </a:lnTo>
                <a:lnTo>
                  <a:pt x="67" y="311"/>
                </a:lnTo>
                <a:lnTo>
                  <a:pt x="97" y="313"/>
                </a:lnTo>
                <a:lnTo>
                  <a:pt x="127" y="318"/>
                </a:lnTo>
                <a:lnTo>
                  <a:pt x="156" y="322"/>
                </a:lnTo>
                <a:lnTo>
                  <a:pt x="186" y="324"/>
                </a:lnTo>
                <a:lnTo>
                  <a:pt x="216" y="324"/>
                </a:lnTo>
                <a:lnTo>
                  <a:pt x="247" y="320"/>
                </a:lnTo>
                <a:lnTo>
                  <a:pt x="248" y="337"/>
                </a:lnTo>
                <a:lnTo>
                  <a:pt x="245" y="358"/>
                </a:lnTo>
                <a:lnTo>
                  <a:pt x="248" y="377"/>
                </a:lnTo>
                <a:lnTo>
                  <a:pt x="269" y="385"/>
                </a:lnTo>
                <a:lnTo>
                  <a:pt x="298" y="385"/>
                </a:lnTo>
                <a:lnTo>
                  <a:pt x="322" y="381"/>
                </a:lnTo>
                <a:lnTo>
                  <a:pt x="347" y="373"/>
                </a:lnTo>
                <a:lnTo>
                  <a:pt x="370" y="362"/>
                </a:lnTo>
                <a:lnTo>
                  <a:pt x="391" y="349"/>
                </a:lnTo>
                <a:lnTo>
                  <a:pt x="410" y="335"/>
                </a:lnTo>
                <a:lnTo>
                  <a:pt x="428" y="318"/>
                </a:lnTo>
                <a:lnTo>
                  <a:pt x="446" y="299"/>
                </a:lnTo>
                <a:lnTo>
                  <a:pt x="463" y="280"/>
                </a:lnTo>
                <a:lnTo>
                  <a:pt x="480" y="262"/>
                </a:lnTo>
                <a:lnTo>
                  <a:pt x="497" y="241"/>
                </a:lnTo>
                <a:lnTo>
                  <a:pt x="516" y="220"/>
                </a:lnTo>
                <a:lnTo>
                  <a:pt x="533" y="201"/>
                </a:lnTo>
                <a:lnTo>
                  <a:pt x="552" y="182"/>
                </a:lnTo>
                <a:lnTo>
                  <a:pt x="572" y="165"/>
                </a:lnTo>
                <a:lnTo>
                  <a:pt x="593" y="148"/>
                </a:lnTo>
                <a:lnTo>
                  <a:pt x="620" y="125"/>
                </a:lnTo>
                <a:lnTo>
                  <a:pt x="646" y="106"/>
                </a:lnTo>
                <a:lnTo>
                  <a:pt x="675" y="85"/>
                </a:lnTo>
                <a:lnTo>
                  <a:pt x="703" y="68"/>
                </a:lnTo>
                <a:lnTo>
                  <a:pt x="732" y="51"/>
                </a:lnTo>
                <a:lnTo>
                  <a:pt x="762" y="34"/>
                </a:lnTo>
                <a:lnTo>
                  <a:pt x="790" y="19"/>
                </a:lnTo>
                <a:lnTo>
                  <a:pt x="821" y="4"/>
                </a:lnTo>
                <a:lnTo>
                  <a:pt x="842" y="0"/>
                </a:lnTo>
                <a:lnTo>
                  <a:pt x="859" y="4"/>
                </a:lnTo>
                <a:lnTo>
                  <a:pt x="870" y="13"/>
                </a:lnTo>
                <a:lnTo>
                  <a:pt x="881" y="27"/>
                </a:lnTo>
                <a:lnTo>
                  <a:pt x="891" y="42"/>
                </a:lnTo>
                <a:lnTo>
                  <a:pt x="900" y="55"/>
                </a:lnTo>
                <a:lnTo>
                  <a:pt x="914" y="68"/>
                </a:lnTo>
                <a:lnTo>
                  <a:pt x="931" y="76"/>
                </a:lnTo>
                <a:close/>
              </a:path>
            </a:pathLst>
          </a:custGeom>
          <a:solidFill>
            <a:srgbClr val="47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3" name="Freeform 45"/>
          <p:cNvSpPr>
            <a:spLocks/>
          </p:cNvSpPr>
          <p:nvPr/>
        </p:nvSpPr>
        <p:spPr bwMode="auto">
          <a:xfrm>
            <a:off x="8748713" y="3827463"/>
            <a:ext cx="125413" cy="85725"/>
          </a:xfrm>
          <a:custGeom>
            <a:avLst/>
            <a:gdLst>
              <a:gd name="T0" fmla="*/ 159 w 159"/>
              <a:gd name="T1" fmla="*/ 49 h 108"/>
              <a:gd name="T2" fmla="*/ 146 w 159"/>
              <a:gd name="T3" fmla="*/ 65 h 108"/>
              <a:gd name="T4" fmla="*/ 136 w 159"/>
              <a:gd name="T5" fmla="*/ 78 h 108"/>
              <a:gd name="T6" fmla="*/ 127 w 159"/>
              <a:gd name="T7" fmla="*/ 93 h 108"/>
              <a:gd name="T8" fmla="*/ 115 w 159"/>
              <a:gd name="T9" fmla="*/ 108 h 108"/>
              <a:gd name="T10" fmla="*/ 0 w 159"/>
              <a:gd name="T11" fmla="*/ 0 h 108"/>
              <a:gd name="T12" fmla="*/ 20 w 159"/>
              <a:gd name="T13" fmla="*/ 4 h 108"/>
              <a:gd name="T14" fmla="*/ 41 w 159"/>
              <a:gd name="T15" fmla="*/ 8 h 108"/>
              <a:gd name="T16" fmla="*/ 62 w 159"/>
              <a:gd name="T17" fmla="*/ 13 h 108"/>
              <a:gd name="T18" fmla="*/ 83 w 159"/>
              <a:gd name="T19" fmla="*/ 17 h 108"/>
              <a:gd name="T20" fmla="*/ 102 w 159"/>
              <a:gd name="T21" fmla="*/ 23 h 108"/>
              <a:gd name="T22" fmla="*/ 121 w 159"/>
              <a:gd name="T23" fmla="*/ 31 h 108"/>
              <a:gd name="T24" fmla="*/ 140 w 159"/>
              <a:gd name="T25" fmla="*/ 40 h 108"/>
              <a:gd name="T26" fmla="*/ 159 w 159"/>
              <a:gd name="T27"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08">
                <a:moveTo>
                  <a:pt x="159" y="49"/>
                </a:moveTo>
                <a:lnTo>
                  <a:pt x="146" y="65"/>
                </a:lnTo>
                <a:lnTo>
                  <a:pt x="136" y="78"/>
                </a:lnTo>
                <a:lnTo>
                  <a:pt x="127" y="93"/>
                </a:lnTo>
                <a:lnTo>
                  <a:pt x="115" y="108"/>
                </a:lnTo>
                <a:lnTo>
                  <a:pt x="0" y="0"/>
                </a:lnTo>
                <a:lnTo>
                  <a:pt x="20" y="4"/>
                </a:lnTo>
                <a:lnTo>
                  <a:pt x="41" y="8"/>
                </a:lnTo>
                <a:lnTo>
                  <a:pt x="62" y="13"/>
                </a:lnTo>
                <a:lnTo>
                  <a:pt x="83" y="17"/>
                </a:lnTo>
                <a:lnTo>
                  <a:pt x="102" y="23"/>
                </a:lnTo>
                <a:lnTo>
                  <a:pt x="121" y="31"/>
                </a:lnTo>
                <a:lnTo>
                  <a:pt x="140" y="40"/>
                </a:lnTo>
                <a:lnTo>
                  <a:pt x="15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hidden="1"/>
          <p:cNvSpPr>
            <a:spLocks noGrp="1" noChangeArrowheads="1"/>
          </p:cNvSpPr>
          <p:nvPr>
            <p:ph type="body" idx="1"/>
          </p:nvPr>
        </p:nvSpPr>
        <p:spPr/>
        <p:txBody>
          <a:bodyPr/>
          <a:lstStyle/>
          <a:p>
            <a:pPr eaLnBrk="1" hangingPunct="1"/>
            <a:r>
              <a:rPr lang="en-US" altLang="en-US" dirty="0" smtClean="0"/>
              <a:t>Treat this class like an e-learning company</a:t>
            </a:r>
          </a:p>
          <a:p>
            <a:pPr eaLnBrk="1" hangingPunct="1"/>
            <a:r>
              <a:rPr lang="en-US" altLang="en-US" dirty="0" smtClean="0"/>
              <a:t>Each of you will take the role of:</a:t>
            </a:r>
          </a:p>
          <a:p>
            <a:pPr lvl="1" eaLnBrk="1" hangingPunct="1"/>
            <a:r>
              <a:rPr lang="en-US" altLang="en-US" dirty="0" smtClean="0"/>
              <a:t>Instructional Designer</a:t>
            </a:r>
          </a:p>
          <a:p>
            <a:pPr lvl="1" eaLnBrk="1" hangingPunct="1"/>
            <a:r>
              <a:rPr lang="en-US" altLang="en-US" dirty="0" smtClean="0"/>
              <a:t>Developer</a:t>
            </a:r>
          </a:p>
          <a:p>
            <a:pPr eaLnBrk="1" hangingPunct="1"/>
            <a:r>
              <a:rPr lang="en-US" altLang="en-US" dirty="0" smtClean="0"/>
              <a:t>Each of you will produce either:</a:t>
            </a:r>
          </a:p>
          <a:p>
            <a:pPr lvl="1" eaLnBrk="1" hangingPunct="1"/>
            <a:r>
              <a:rPr lang="en-US" altLang="en-US" dirty="0" smtClean="0"/>
              <a:t>A complete short e-learning course, or</a:t>
            </a:r>
          </a:p>
          <a:p>
            <a:pPr lvl="1" eaLnBrk="1" hangingPunct="1"/>
            <a:r>
              <a:rPr lang="en-US" altLang="en-US" dirty="0" smtClean="0"/>
              <a:t>A single module of a larger e-learning course</a:t>
            </a:r>
          </a:p>
        </p:txBody>
      </p:sp>
      <p:sp>
        <p:nvSpPr>
          <p:cNvPr id="3075" name="Rectangle 3"/>
          <p:cNvSpPr>
            <a:spLocks noGrp="1" noChangeArrowheads="1"/>
          </p:cNvSpPr>
          <p:nvPr>
            <p:ph type="title"/>
          </p:nvPr>
        </p:nvSpPr>
        <p:spPr/>
        <p:txBody>
          <a:bodyPr/>
          <a:lstStyle/>
          <a:p>
            <a:pPr eaLnBrk="1" hangingPunct="1"/>
            <a:r>
              <a:rPr lang="en-US" altLang="en-US" smtClean="0"/>
              <a:t>ITEC 715</a:t>
            </a:r>
          </a:p>
        </p:txBody>
      </p:sp>
      <p:sp>
        <p:nvSpPr>
          <p:cNvPr id="307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80" name="Rectangle 12"/>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Class = E-learning Company!</a:t>
            </a:r>
          </a:p>
        </p:txBody>
      </p:sp>
      <p:grpSp>
        <p:nvGrpSpPr>
          <p:cNvPr id="3" name="Group 11"/>
          <p:cNvGrpSpPr>
            <a:grpSpLocks noChangeAspect="1"/>
          </p:cNvGrpSpPr>
          <p:nvPr/>
        </p:nvGrpSpPr>
        <p:grpSpPr bwMode="auto">
          <a:xfrm>
            <a:off x="609600" y="1573213"/>
            <a:ext cx="2982607" cy="1504950"/>
            <a:chOff x="384" y="991"/>
            <a:chExt cx="4699" cy="2371"/>
          </a:xfrm>
        </p:grpSpPr>
        <p:sp>
          <p:nvSpPr>
            <p:cNvPr id="4" name="AutoShape 10"/>
            <p:cNvSpPr>
              <a:spLocks noChangeAspect="1" noChangeArrowheads="1" noTextEdit="1"/>
            </p:cNvSpPr>
            <p:nvPr/>
          </p:nvSpPr>
          <p:spPr bwMode="auto">
            <a:xfrm>
              <a:off x="384" y="991"/>
              <a:ext cx="4699" cy="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2"/>
            <p:cNvSpPr>
              <a:spLocks/>
            </p:cNvSpPr>
            <p:nvPr/>
          </p:nvSpPr>
          <p:spPr bwMode="auto">
            <a:xfrm>
              <a:off x="655" y="998"/>
              <a:ext cx="3953" cy="1771"/>
            </a:xfrm>
            <a:custGeom>
              <a:avLst/>
              <a:gdLst>
                <a:gd name="T0" fmla="*/ 1707 w 3953"/>
                <a:gd name="T1" fmla="*/ 1747 h 1771"/>
                <a:gd name="T2" fmla="*/ 1882 w 3953"/>
                <a:gd name="T3" fmla="*/ 1752 h 1771"/>
                <a:gd name="T4" fmla="*/ 2067 w 3953"/>
                <a:gd name="T5" fmla="*/ 1762 h 1771"/>
                <a:gd name="T6" fmla="*/ 2256 w 3953"/>
                <a:gd name="T7" fmla="*/ 1769 h 1771"/>
                <a:gd name="T8" fmla="*/ 2450 w 3953"/>
                <a:gd name="T9" fmla="*/ 1771 h 1771"/>
                <a:gd name="T10" fmla="*/ 2642 w 3953"/>
                <a:gd name="T11" fmla="*/ 1769 h 1771"/>
                <a:gd name="T12" fmla="*/ 2832 w 3953"/>
                <a:gd name="T13" fmla="*/ 1754 h 1771"/>
                <a:gd name="T14" fmla="*/ 3017 w 3953"/>
                <a:gd name="T15" fmla="*/ 1728 h 1771"/>
                <a:gd name="T16" fmla="*/ 3190 w 3953"/>
                <a:gd name="T17" fmla="*/ 1687 h 1771"/>
                <a:gd name="T18" fmla="*/ 3350 w 3953"/>
                <a:gd name="T19" fmla="*/ 1625 h 1771"/>
                <a:gd name="T20" fmla="*/ 3497 w 3953"/>
                <a:gd name="T21" fmla="*/ 1543 h 1771"/>
                <a:gd name="T22" fmla="*/ 3674 w 3953"/>
                <a:gd name="T23" fmla="*/ 1361 h 1771"/>
                <a:gd name="T24" fmla="*/ 3799 w 3953"/>
                <a:gd name="T25" fmla="*/ 1123 h 1771"/>
                <a:gd name="T26" fmla="*/ 3883 w 3953"/>
                <a:gd name="T27" fmla="*/ 867 h 1771"/>
                <a:gd name="T28" fmla="*/ 3934 w 3953"/>
                <a:gd name="T29" fmla="*/ 634 h 1771"/>
                <a:gd name="T30" fmla="*/ 3953 w 3953"/>
                <a:gd name="T31" fmla="*/ 461 h 1771"/>
                <a:gd name="T32" fmla="*/ 3934 w 3953"/>
                <a:gd name="T33" fmla="*/ 401 h 1771"/>
                <a:gd name="T34" fmla="*/ 3842 w 3953"/>
                <a:gd name="T35" fmla="*/ 358 h 1771"/>
                <a:gd name="T36" fmla="*/ 3691 w 3953"/>
                <a:gd name="T37" fmla="*/ 310 h 1771"/>
                <a:gd name="T38" fmla="*/ 3492 w 3953"/>
                <a:gd name="T39" fmla="*/ 257 h 1771"/>
                <a:gd name="T40" fmla="*/ 3264 w 3953"/>
                <a:gd name="T41" fmla="*/ 204 h 1771"/>
                <a:gd name="T42" fmla="*/ 3017 w 3953"/>
                <a:gd name="T43" fmla="*/ 151 h 1771"/>
                <a:gd name="T44" fmla="*/ 2772 w 3953"/>
                <a:gd name="T45" fmla="*/ 103 h 1771"/>
                <a:gd name="T46" fmla="*/ 2542 w 3953"/>
                <a:gd name="T47" fmla="*/ 63 h 1771"/>
                <a:gd name="T48" fmla="*/ 2340 w 3953"/>
                <a:gd name="T49" fmla="*/ 29 h 1771"/>
                <a:gd name="T50" fmla="*/ 2186 w 3953"/>
                <a:gd name="T51" fmla="*/ 7 h 1771"/>
                <a:gd name="T52" fmla="*/ 2093 w 3953"/>
                <a:gd name="T53" fmla="*/ 0 h 1771"/>
                <a:gd name="T54" fmla="*/ 1973 w 3953"/>
                <a:gd name="T55" fmla="*/ 7 h 1771"/>
                <a:gd name="T56" fmla="*/ 1831 w 3953"/>
                <a:gd name="T57" fmla="*/ 24 h 1771"/>
                <a:gd name="T58" fmla="*/ 1675 w 3953"/>
                <a:gd name="T59" fmla="*/ 46 h 1771"/>
                <a:gd name="T60" fmla="*/ 1512 w 3953"/>
                <a:gd name="T61" fmla="*/ 67 h 1771"/>
                <a:gd name="T62" fmla="*/ 1351 w 3953"/>
                <a:gd name="T63" fmla="*/ 82 h 1771"/>
                <a:gd name="T64" fmla="*/ 1193 w 3953"/>
                <a:gd name="T65" fmla="*/ 84 h 1771"/>
                <a:gd name="T66" fmla="*/ 1032 w 3953"/>
                <a:gd name="T67" fmla="*/ 75 h 1771"/>
                <a:gd name="T68" fmla="*/ 881 w 3953"/>
                <a:gd name="T69" fmla="*/ 58 h 1771"/>
                <a:gd name="T70" fmla="*/ 742 w 3953"/>
                <a:gd name="T71" fmla="*/ 46 h 1771"/>
                <a:gd name="T72" fmla="*/ 627 w 3953"/>
                <a:gd name="T73" fmla="*/ 46 h 1771"/>
                <a:gd name="T74" fmla="*/ 514 w 3953"/>
                <a:gd name="T75" fmla="*/ 70 h 1771"/>
                <a:gd name="T76" fmla="*/ 387 w 3953"/>
                <a:gd name="T77" fmla="*/ 123 h 1771"/>
                <a:gd name="T78" fmla="*/ 276 w 3953"/>
                <a:gd name="T79" fmla="*/ 183 h 1771"/>
                <a:gd name="T80" fmla="*/ 187 w 3953"/>
                <a:gd name="T81" fmla="*/ 250 h 1771"/>
                <a:gd name="T82" fmla="*/ 118 w 3953"/>
                <a:gd name="T83" fmla="*/ 329 h 1771"/>
                <a:gd name="T84" fmla="*/ 65 w 3953"/>
                <a:gd name="T85" fmla="*/ 420 h 1771"/>
                <a:gd name="T86" fmla="*/ 0 w 3953"/>
                <a:gd name="T87" fmla="*/ 744 h 1771"/>
                <a:gd name="T88" fmla="*/ 17 w 3953"/>
                <a:gd name="T89" fmla="*/ 1109 h 1771"/>
                <a:gd name="T90" fmla="*/ 58 w 3953"/>
                <a:gd name="T91" fmla="*/ 1385 h 1771"/>
                <a:gd name="T92" fmla="*/ 221 w 3953"/>
                <a:gd name="T93" fmla="*/ 1488 h 1771"/>
                <a:gd name="T94" fmla="*/ 514 w 3953"/>
                <a:gd name="T95" fmla="*/ 1586 h 1771"/>
                <a:gd name="T96" fmla="*/ 879 w 3953"/>
                <a:gd name="T97" fmla="*/ 1668 h 1771"/>
                <a:gd name="T98" fmla="*/ 1260 w 3953"/>
                <a:gd name="T99" fmla="*/ 1723 h 1771"/>
                <a:gd name="T100" fmla="*/ 1596 w 3953"/>
                <a:gd name="T101" fmla="*/ 1745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53" h="1771">
                  <a:moveTo>
                    <a:pt x="1596" y="1745"/>
                  </a:moveTo>
                  <a:lnTo>
                    <a:pt x="1651" y="1745"/>
                  </a:lnTo>
                  <a:lnTo>
                    <a:pt x="1707" y="1747"/>
                  </a:lnTo>
                  <a:lnTo>
                    <a:pt x="1764" y="1747"/>
                  </a:lnTo>
                  <a:lnTo>
                    <a:pt x="1822" y="1750"/>
                  </a:lnTo>
                  <a:lnTo>
                    <a:pt x="1882" y="1752"/>
                  </a:lnTo>
                  <a:lnTo>
                    <a:pt x="1942" y="1754"/>
                  </a:lnTo>
                  <a:lnTo>
                    <a:pt x="2004" y="1757"/>
                  </a:lnTo>
                  <a:lnTo>
                    <a:pt x="2067" y="1762"/>
                  </a:lnTo>
                  <a:lnTo>
                    <a:pt x="2129" y="1764"/>
                  </a:lnTo>
                  <a:lnTo>
                    <a:pt x="2191" y="1766"/>
                  </a:lnTo>
                  <a:lnTo>
                    <a:pt x="2256" y="1769"/>
                  </a:lnTo>
                  <a:lnTo>
                    <a:pt x="2321" y="1769"/>
                  </a:lnTo>
                  <a:lnTo>
                    <a:pt x="2386" y="1771"/>
                  </a:lnTo>
                  <a:lnTo>
                    <a:pt x="2450" y="1771"/>
                  </a:lnTo>
                  <a:lnTo>
                    <a:pt x="2515" y="1771"/>
                  </a:lnTo>
                  <a:lnTo>
                    <a:pt x="2580" y="1769"/>
                  </a:lnTo>
                  <a:lnTo>
                    <a:pt x="2642" y="1769"/>
                  </a:lnTo>
                  <a:lnTo>
                    <a:pt x="2707" y="1764"/>
                  </a:lnTo>
                  <a:lnTo>
                    <a:pt x="2770" y="1759"/>
                  </a:lnTo>
                  <a:lnTo>
                    <a:pt x="2832" y="1754"/>
                  </a:lnTo>
                  <a:lnTo>
                    <a:pt x="2894" y="1747"/>
                  </a:lnTo>
                  <a:lnTo>
                    <a:pt x="2957" y="1740"/>
                  </a:lnTo>
                  <a:lnTo>
                    <a:pt x="3017" y="1728"/>
                  </a:lnTo>
                  <a:lnTo>
                    <a:pt x="3077" y="1716"/>
                  </a:lnTo>
                  <a:lnTo>
                    <a:pt x="3134" y="1702"/>
                  </a:lnTo>
                  <a:lnTo>
                    <a:pt x="3190" y="1687"/>
                  </a:lnTo>
                  <a:lnTo>
                    <a:pt x="3245" y="1668"/>
                  </a:lnTo>
                  <a:lnTo>
                    <a:pt x="3300" y="1649"/>
                  </a:lnTo>
                  <a:lnTo>
                    <a:pt x="3350" y="1625"/>
                  </a:lnTo>
                  <a:lnTo>
                    <a:pt x="3401" y="1601"/>
                  </a:lnTo>
                  <a:lnTo>
                    <a:pt x="3451" y="1574"/>
                  </a:lnTo>
                  <a:lnTo>
                    <a:pt x="3497" y="1543"/>
                  </a:lnTo>
                  <a:lnTo>
                    <a:pt x="3562" y="1490"/>
                  </a:lnTo>
                  <a:lnTo>
                    <a:pt x="3622" y="1430"/>
                  </a:lnTo>
                  <a:lnTo>
                    <a:pt x="3674" y="1361"/>
                  </a:lnTo>
                  <a:lnTo>
                    <a:pt x="3720" y="1286"/>
                  </a:lnTo>
                  <a:lnTo>
                    <a:pt x="3763" y="1207"/>
                  </a:lnTo>
                  <a:lnTo>
                    <a:pt x="3799" y="1123"/>
                  </a:lnTo>
                  <a:lnTo>
                    <a:pt x="3833" y="1037"/>
                  </a:lnTo>
                  <a:lnTo>
                    <a:pt x="3862" y="951"/>
                  </a:lnTo>
                  <a:lnTo>
                    <a:pt x="3883" y="867"/>
                  </a:lnTo>
                  <a:lnTo>
                    <a:pt x="3905" y="785"/>
                  </a:lnTo>
                  <a:lnTo>
                    <a:pt x="3919" y="706"/>
                  </a:lnTo>
                  <a:lnTo>
                    <a:pt x="3934" y="634"/>
                  </a:lnTo>
                  <a:lnTo>
                    <a:pt x="3941" y="567"/>
                  </a:lnTo>
                  <a:lnTo>
                    <a:pt x="3948" y="509"/>
                  </a:lnTo>
                  <a:lnTo>
                    <a:pt x="3953" y="461"/>
                  </a:lnTo>
                  <a:lnTo>
                    <a:pt x="3953" y="425"/>
                  </a:lnTo>
                  <a:lnTo>
                    <a:pt x="3948" y="413"/>
                  </a:lnTo>
                  <a:lnTo>
                    <a:pt x="3934" y="401"/>
                  </a:lnTo>
                  <a:lnTo>
                    <a:pt x="3912" y="387"/>
                  </a:lnTo>
                  <a:lnTo>
                    <a:pt x="3881" y="372"/>
                  </a:lnTo>
                  <a:lnTo>
                    <a:pt x="3842" y="358"/>
                  </a:lnTo>
                  <a:lnTo>
                    <a:pt x="3799" y="341"/>
                  </a:lnTo>
                  <a:lnTo>
                    <a:pt x="3749" y="327"/>
                  </a:lnTo>
                  <a:lnTo>
                    <a:pt x="3691" y="310"/>
                  </a:lnTo>
                  <a:lnTo>
                    <a:pt x="3629" y="293"/>
                  </a:lnTo>
                  <a:lnTo>
                    <a:pt x="3564" y="274"/>
                  </a:lnTo>
                  <a:lnTo>
                    <a:pt x="3492" y="257"/>
                  </a:lnTo>
                  <a:lnTo>
                    <a:pt x="3418" y="238"/>
                  </a:lnTo>
                  <a:lnTo>
                    <a:pt x="3341" y="221"/>
                  </a:lnTo>
                  <a:lnTo>
                    <a:pt x="3264" y="204"/>
                  </a:lnTo>
                  <a:lnTo>
                    <a:pt x="3182" y="185"/>
                  </a:lnTo>
                  <a:lnTo>
                    <a:pt x="3101" y="168"/>
                  </a:lnTo>
                  <a:lnTo>
                    <a:pt x="3017" y="151"/>
                  </a:lnTo>
                  <a:lnTo>
                    <a:pt x="2935" y="135"/>
                  </a:lnTo>
                  <a:lnTo>
                    <a:pt x="2854" y="118"/>
                  </a:lnTo>
                  <a:lnTo>
                    <a:pt x="2772" y="103"/>
                  </a:lnTo>
                  <a:lnTo>
                    <a:pt x="2693" y="89"/>
                  </a:lnTo>
                  <a:lnTo>
                    <a:pt x="2616" y="75"/>
                  </a:lnTo>
                  <a:lnTo>
                    <a:pt x="2542" y="63"/>
                  </a:lnTo>
                  <a:lnTo>
                    <a:pt x="2470" y="51"/>
                  </a:lnTo>
                  <a:lnTo>
                    <a:pt x="2402" y="39"/>
                  </a:lnTo>
                  <a:lnTo>
                    <a:pt x="2340" y="29"/>
                  </a:lnTo>
                  <a:lnTo>
                    <a:pt x="2285" y="22"/>
                  </a:lnTo>
                  <a:lnTo>
                    <a:pt x="2232" y="15"/>
                  </a:lnTo>
                  <a:lnTo>
                    <a:pt x="2186" y="7"/>
                  </a:lnTo>
                  <a:lnTo>
                    <a:pt x="2148" y="3"/>
                  </a:lnTo>
                  <a:lnTo>
                    <a:pt x="2117" y="0"/>
                  </a:lnTo>
                  <a:lnTo>
                    <a:pt x="2093" y="0"/>
                  </a:lnTo>
                  <a:lnTo>
                    <a:pt x="2057" y="0"/>
                  </a:lnTo>
                  <a:lnTo>
                    <a:pt x="2016" y="3"/>
                  </a:lnTo>
                  <a:lnTo>
                    <a:pt x="1973" y="7"/>
                  </a:lnTo>
                  <a:lnTo>
                    <a:pt x="1927" y="12"/>
                  </a:lnTo>
                  <a:lnTo>
                    <a:pt x="1879" y="17"/>
                  </a:lnTo>
                  <a:lnTo>
                    <a:pt x="1831" y="24"/>
                  </a:lnTo>
                  <a:lnTo>
                    <a:pt x="1781" y="31"/>
                  </a:lnTo>
                  <a:lnTo>
                    <a:pt x="1728" y="39"/>
                  </a:lnTo>
                  <a:lnTo>
                    <a:pt x="1675" y="46"/>
                  </a:lnTo>
                  <a:lnTo>
                    <a:pt x="1620" y="53"/>
                  </a:lnTo>
                  <a:lnTo>
                    <a:pt x="1565" y="60"/>
                  </a:lnTo>
                  <a:lnTo>
                    <a:pt x="1512" y="67"/>
                  </a:lnTo>
                  <a:lnTo>
                    <a:pt x="1457" y="72"/>
                  </a:lnTo>
                  <a:lnTo>
                    <a:pt x="1404" y="77"/>
                  </a:lnTo>
                  <a:lnTo>
                    <a:pt x="1351" y="82"/>
                  </a:lnTo>
                  <a:lnTo>
                    <a:pt x="1301" y="84"/>
                  </a:lnTo>
                  <a:lnTo>
                    <a:pt x="1246" y="84"/>
                  </a:lnTo>
                  <a:lnTo>
                    <a:pt x="1193" y="84"/>
                  </a:lnTo>
                  <a:lnTo>
                    <a:pt x="1138" y="82"/>
                  </a:lnTo>
                  <a:lnTo>
                    <a:pt x="1085" y="77"/>
                  </a:lnTo>
                  <a:lnTo>
                    <a:pt x="1032" y="75"/>
                  </a:lnTo>
                  <a:lnTo>
                    <a:pt x="979" y="67"/>
                  </a:lnTo>
                  <a:lnTo>
                    <a:pt x="929" y="63"/>
                  </a:lnTo>
                  <a:lnTo>
                    <a:pt x="881" y="58"/>
                  </a:lnTo>
                  <a:lnTo>
                    <a:pt x="833" y="53"/>
                  </a:lnTo>
                  <a:lnTo>
                    <a:pt x="787" y="48"/>
                  </a:lnTo>
                  <a:lnTo>
                    <a:pt x="742" y="46"/>
                  </a:lnTo>
                  <a:lnTo>
                    <a:pt x="701" y="43"/>
                  </a:lnTo>
                  <a:lnTo>
                    <a:pt x="663" y="43"/>
                  </a:lnTo>
                  <a:lnTo>
                    <a:pt x="627" y="46"/>
                  </a:lnTo>
                  <a:lnTo>
                    <a:pt x="593" y="48"/>
                  </a:lnTo>
                  <a:lnTo>
                    <a:pt x="562" y="55"/>
                  </a:lnTo>
                  <a:lnTo>
                    <a:pt x="514" y="70"/>
                  </a:lnTo>
                  <a:lnTo>
                    <a:pt x="468" y="87"/>
                  </a:lnTo>
                  <a:lnTo>
                    <a:pt x="425" y="103"/>
                  </a:lnTo>
                  <a:lnTo>
                    <a:pt x="387" y="123"/>
                  </a:lnTo>
                  <a:lnTo>
                    <a:pt x="348" y="142"/>
                  </a:lnTo>
                  <a:lnTo>
                    <a:pt x="312" y="163"/>
                  </a:lnTo>
                  <a:lnTo>
                    <a:pt x="276" y="183"/>
                  </a:lnTo>
                  <a:lnTo>
                    <a:pt x="245" y="204"/>
                  </a:lnTo>
                  <a:lnTo>
                    <a:pt x="214" y="226"/>
                  </a:lnTo>
                  <a:lnTo>
                    <a:pt x="187" y="250"/>
                  </a:lnTo>
                  <a:lnTo>
                    <a:pt x="161" y="276"/>
                  </a:lnTo>
                  <a:lnTo>
                    <a:pt x="137" y="303"/>
                  </a:lnTo>
                  <a:lnTo>
                    <a:pt x="118" y="329"/>
                  </a:lnTo>
                  <a:lnTo>
                    <a:pt x="99" y="360"/>
                  </a:lnTo>
                  <a:lnTo>
                    <a:pt x="79" y="389"/>
                  </a:lnTo>
                  <a:lnTo>
                    <a:pt x="65" y="420"/>
                  </a:lnTo>
                  <a:lnTo>
                    <a:pt x="31" y="521"/>
                  </a:lnTo>
                  <a:lnTo>
                    <a:pt x="10" y="629"/>
                  </a:lnTo>
                  <a:lnTo>
                    <a:pt x="0" y="744"/>
                  </a:lnTo>
                  <a:lnTo>
                    <a:pt x="0" y="864"/>
                  </a:lnTo>
                  <a:lnTo>
                    <a:pt x="7" y="984"/>
                  </a:lnTo>
                  <a:lnTo>
                    <a:pt x="17" y="1109"/>
                  </a:lnTo>
                  <a:lnTo>
                    <a:pt x="31" y="1231"/>
                  </a:lnTo>
                  <a:lnTo>
                    <a:pt x="43" y="1351"/>
                  </a:lnTo>
                  <a:lnTo>
                    <a:pt x="58" y="1385"/>
                  </a:lnTo>
                  <a:lnTo>
                    <a:pt x="94" y="1421"/>
                  </a:lnTo>
                  <a:lnTo>
                    <a:pt x="149" y="1454"/>
                  </a:lnTo>
                  <a:lnTo>
                    <a:pt x="221" y="1488"/>
                  </a:lnTo>
                  <a:lnTo>
                    <a:pt x="305" y="1522"/>
                  </a:lnTo>
                  <a:lnTo>
                    <a:pt x="403" y="1555"/>
                  </a:lnTo>
                  <a:lnTo>
                    <a:pt x="514" y="1586"/>
                  </a:lnTo>
                  <a:lnTo>
                    <a:pt x="629" y="1615"/>
                  </a:lnTo>
                  <a:lnTo>
                    <a:pt x="751" y="1644"/>
                  </a:lnTo>
                  <a:lnTo>
                    <a:pt x="879" y="1668"/>
                  </a:lnTo>
                  <a:lnTo>
                    <a:pt x="1008" y="1690"/>
                  </a:lnTo>
                  <a:lnTo>
                    <a:pt x="1135" y="1709"/>
                  </a:lnTo>
                  <a:lnTo>
                    <a:pt x="1260" y="1723"/>
                  </a:lnTo>
                  <a:lnTo>
                    <a:pt x="1380" y="1735"/>
                  </a:lnTo>
                  <a:lnTo>
                    <a:pt x="1493" y="1742"/>
                  </a:lnTo>
                  <a:lnTo>
                    <a:pt x="1596" y="1745"/>
                  </a:lnTo>
                  <a:close/>
                </a:path>
              </a:pathLst>
            </a:custGeom>
            <a:solidFill>
              <a:srgbClr val="C1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3"/>
            <p:cNvSpPr>
              <a:spLocks/>
            </p:cNvSpPr>
            <p:nvPr/>
          </p:nvSpPr>
          <p:spPr bwMode="auto">
            <a:xfrm>
              <a:off x="384" y="2476"/>
              <a:ext cx="4699" cy="886"/>
            </a:xfrm>
            <a:custGeom>
              <a:avLst/>
              <a:gdLst>
                <a:gd name="T0" fmla="*/ 43 w 4699"/>
                <a:gd name="T1" fmla="*/ 519 h 886"/>
                <a:gd name="T2" fmla="*/ 10 w 4699"/>
                <a:gd name="T3" fmla="*/ 473 h 886"/>
                <a:gd name="T4" fmla="*/ 0 w 4699"/>
                <a:gd name="T5" fmla="*/ 454 h 886"/>
                <a:gd name="T6" fmla="*/ 3907 w 4699"/>
                <a:gd name="T7" fmla="*/ 180 h 886"/>
                <a:gd name="T8" fmla="*/ 4699 w 4699"/>
                <a:gd name="T9" fmla="*/ 190 h 886"/>
                <a:gd name="T10" fmla="*/ 4653 w 4699"/>
                <a:gd name="T11" fmla="*/ 204 h 886"/>
                <a:gd name="T12" fmla="*/ 4531 w 4699"/>
                <a:gd name="T13" fmla="*/ 248 h 886"/>
                <a:gd name="T14" fmla="*/ 4387 w 4699"/>
                <a:gd name="T15" fmla="*/ 296 h 886"/>
                <a:gd name="T16" fmla="*/ 4298 w 4699"/>
                <a:gd name="T17" fmla="*/ 327 h 886"/>
                <a:gd name="T18" fmla="*/ 4205 w 4699"/>
                <a:gd name="T19" fmla="*/ 360 h 886"/>
                <a:gd name="T20" fmla="*/ 4106 w 4699"/>
                <a:gd name="T21" fmla="*/ 394 h 886"/>
                <a:gd name="T22" fmla="*/ 4003 w 4699"/>
                <a:gd name="T23" fmla="*/ 430 h 886"/>
                <a:gd name="T24" fmla="*/ 3897 w 4699"/>
                <a:gd name="T25" fmla="*/ 468 h 886"/>
                <a:gd name="T26" fmla="*/ 3727 w 4699"/>
                <a:gd name="T27" fmla="*/ 531 h 886"/>
                <a:gd name="T28" fmla="*/ 3561 w 4699"/>
                <a:gd name="T29" fmla="*/ 591 h 886"/>
                <a:gd name="T30" fmla="*/ 3405 w 4699"/>
                <a:gd name="T31" fmla="*/ 651 h 886"/>
                <a:gd name="T32" fmla="*/ 3269 w 4699"/>
                <a:gd name="T33" fmla="*/ 706 h 886"/>
                <a:gd name="T34" fmla="*/ 3156 w 4699"/>
                <a:gd name="T35" fmla="*/ 756 h 886"/>
                <a:gd name="T36" fmla="*/ 3053 w 4699"/>
                <a:gd name="T37" fmla="*/ 802 h 886"/>
                <a:gd name="T38" fmla="*/ 2937 w 4699"/>
                <a:gd name="T39" fmla="*/ 836 h 886"/>
                <a:gd name="T40" fmla="*/ 2815 w 4699"/>
                <a:gd name="T41" fmla="*/ 860 h 886"/>
                <a:gd name="T42" fmla="*/ 2688 w 4699"/>
                <a:gd name="T43" fmla="*/ 876 h 886"/>
                <a:gd name="T44" fmla="*/ 2563 w 4699"/>
                <a:gd name="T45" fmla="*/ 884 h 886"/>
                <a:gd name="T46" fmla="*/ 2429 w 4699"/>
                <a:gd name="T47" fmla="*/ 886 h 886"/>
                <a:gd name="T48" fmla="*/ 2285 w 4699"/>
                <a:gd name="T49" fmla="*/ 879 h 886"/>
                <a:gd name="T50" fmla="*/ 2170 w 4699"/>
                <a:gd name="T51" fmla="*/ 869 h 886"/>
                <a:gd name="T52" fmla="*/ 2093 w 4699"/>
                <a:gd name="T53" fmla="*/ 860 h 886"/>
                <a:gd name="T54" fmla="*/ 2062 w 4699"/>
                <a:gd name="T55" fmla="*/ 852 h 886"/>
                <a:gd name="T56" fmla="*/ 2090 w 4699"/>
                <a:gd name="T57" fmla="*/ 855 h 886"/>
                <a:gd name="T58" fmla="*/ 1925 w 4699"/>
                <a:gd name="T59" fmla="*/ 824 h 886"/>
                <a:gd name="T60" fmla="*/ 1754 w 4699"/>
                <a:gd name="T61" fmla="*/ 773 h 886"/>
                <a:gd name="T62" fmla="*/ 1577 w 4699"/>
                <a:gd name="T63" fmla="*/ 723 h 886"/>
                <a:gd name="T64" fmla="*/ 1399 w 4699"/>
                <a:gd name="T65" fmla="*/ 689 h 886"/>
                <a:gd name="T66" fmla="*/ 1222 w 4699"/>
                <a:gd name="T67" fmla="*/ 687 h 886"/>
                <a:gd name="T68" fmla="*/ 1102 w 4699"/>
                <a:gd name="T69" fmla="*/ 708 h 886"/>
                <a:gd name="T70" fmla="*/ 1015 w 4699"/>
                <a:gd name="T71" fmla="*/ 720 h 886"/>
                <a:gd name="T72" fmla="*/ 936 w 4699"/>
                <a:gd name="T73" fmla="*/ 728 h 886"/>
                <a:gd name="T74" fmla="*/ 857 w 4699"/>
                <a:gd name="T75" fmla="*/ 730 h 886"/>
                <a:gd name="T76" fmla="*/ 785 w 4699"/>
                <a:gd name="T77" fmla="*/ 728 h 886"/>
                <a:gd name="T78" fmla="*/ 708 w 4699"/>
                <a:gd name="T79" fmla="*/ 723 h 886"/>
                <a:gd name="T80" fmla="*/ 629 w 4699"/>
                <a:gd name="T81" fmla="*/ 716 h 886"/>
                <a:gd name="T82" fmla="*/ 550 w 4699"/>
                <a:gd name="T83" fmla="*/ 704 h 886"/>
                <a:gd name="T84" fmla="*/ 475 w 4699"/>
                <a:gd name="T85" fmla="*/ 694 h 886"/>
                <a:gd name="T86" fmla="*/ 401 w 4699"/>
                <a:gd name="T87" fmla="*/ 682 h 886"/>
                <a:gd name="T88" fmla="*/ 326 w 4699"/>
                <a:gd name="T89" fmla="*/ 675 h 886"/>
                <a:gd name="T90" fmla="*/ 211 w 4699"/>
                <a:gd name="T91" fmla="*/ 648 h 886"/>
                <a:gd name="T92" fmla="*/ 122 w 4699"/>
                <a:gd name="T93" fmla="*/ 598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9" h="886">
                  <a:moveTo>
                    <a:pt x="77" y="560"/>
                  </a:moveTo>
                  <a:lnTo>
                    <a:pt x="58" y="540"/>
                  </a:lnTo>
                  <a:lnTo>
                    <a:pt x="43" y="519"/>
                  </a:lnTo>
                  <a:lnTo>
                    <a:pt x="29" y="502"/>
                  </a:lnTo>
                  <a:lnTo>
                    <a:pt x="19" y="485"/>
                  </a:lnTo>
                  <a:lnTo>
                    <a:pt x="10" y="473"/>
                  </a:lnTo>
                  <a:lnTo>
                    <a:pt x="5" y="464"/>
                  </a:lnTo>
                  <a:lnTo>
                    <a:pt x="0" y="456"/>
                  </a:lnTo>
                  <a:lnTo>
                    <a:pt x="0" y="454"/>
                  </a:lnTo>
                  <a:lnTo>
                    <a:pt x="137" y="274"/>
                  </a:lnTo>
                  <a:lnTo>
                    <a:pt x="3031" y="394"/>
                  </a:lnTo>
                  <a:lnTo>
                    <a:pt x="3907" y="180"/>
                  </a:lnTo>
                  <a:lnTo>
                    <a:pt x="3845" y="0"/>
                  </a:lnTo>
                  <a:lnTo>
                    <a:pt x="4351" y="32"/>
                  </a:lnTo>
                  <a:lnTo>
                    <a:pt x="4699" y="190"/>
                  </a:lnTo>
                  <a:lnTo>
                    <a:pt x="4694" y="192"/>
                  </a:lnTo>
                  <a:lnTo>
                    <a:pt x="4677" y="197"/>
                  </a:lnTo>
                  <a:lnTo>
                    <a:pt x="4653" y="204"/>
                  </a:lnTo>
                  <a:lnTo>
                    <a:pt x="4620" y="216"/>
                  </a:lnTo>
                  <a:lnTo>
                    <a:pt x="4579" y="231"/>
                  </a:lnTo>
                  <a:lnTo>
                    <a:pt x="4531" y="248"/>
                  </a:lnTo>
                  <a:lnTo>
                    <a:pt x="4476" y="264"/>
                  </a:lnTo>
                  <a:lnTo>
                    <a:pt x="4416" y="286"/>
                  </a:lnTo>
                  <a:lnTo>
                    <a:pt x="4387" y="296"/>
                  </a:lnTo>
                  <a:lnTo>
                    <a:pt x="4358" y="305"/>
                  </a:lnTo>
                  <a:lnTo>
                    <a:pt x="4329" y="315"/>
                  </a:lnTo>
                  <a:lnTo>
                    <a:pt x="4298" y="327"/>
                  </a:lnTo>
                  <a:lnTo>
                    <a:pt x="4269" y="336"/>
                  </a:lnTo>
                  <a:lnTo>
                    <a:pt x="4236" y="348"/>
                  </a:lnTo>
                  <a:lnTo>
                    <a:pt x="4205" y="360"/>
                  </a:lnTo>
                  <a:lnTo>
                    <a:pt x="4171" y="370"/>
                  </a:lnTo>
                  <a:lnTo>
                    <a:pt x="4140" y="382"/>
                  </a:lnTo>
                  <a:lnTo>
                    <a:pt x="4106" y="394"/>
                  </a:lnTo>
                  <a:lnTo>
                    <a:pt x="4070" y="406"/>
                  </a:lnTo>
                  <a:lnTo>
                    <a:pt x="4037" y="418"/>
                  </a:lnTo>
                  <a:lnTo>
                    <a:pt x="4003" y="430"/>
                  </a:lnTo>
                  <a:lnTo>
                    <a:pt x="3967" y="444"/>
                  </a:lnTo>
                  <a:lnTo>
                    <a:pt x="3933" y="456"/>
                  </a:lnTo>
                  <a:lnTo>
                    <a:pt x="3897" y="468"/>
                  </a:lnTo>
                  <a:lnTo>
                    <a:pt x="3840" y="488"/>
                  </a:lnTo>
                  <a:lnTo>
                    <a:pt x="3782" y="509"/>
                  </a:lnTo>
                  <a:lnTo>
                    <a:pt x="3727" y="531"/>
                  </a:lnTo>
                  <a:lnTo>
                    <a:pt x="3669" y="550"/>
                  </a:lnTo>
                  <a:lnTo>
                    <a:pt x="3614" y="572"/>
                  </a:lnTo>
                  <a:lnTo>
                    <a:pt x="3561" y="591"/>
                  </a:lnTo>
                  <a:lnTo>
                    <a:pt x="3509" y="612"/>
                  </a:lnTo>
                  <a:lnTo>
                    <a:pt x="3456" y="632"/>
                  </a:lnTo>
                  <a:lnTo>
                    <a:pt x="3405" y="651"/>
                  </a:lnTo>
                  <a:lnTo>
                    <a:pt x="3357" y="670"/>
                  </a:lnTo>
                  <a:lnTo>
                    <a:pt x="3312" y="689"/>
                  </a:lnTo>
                  <a:lnTo>
                    <a:pt x="3269" y="706"/>
                  </a:lnTo>
                  <a:lnTo>
                    <a:pt x="3228" y="723"/>
                  </a:lnTo>
                  <a:lnTo>
                    <a:pt x="3192" y="740"/>
                  </a:lnTo>
                  <a:lnTo>
                    <a:pt x="3156" y="756"/>
                  </a:lnTo>
                  <a:lnTo>
                    <a:pt x="3125" y="771"/>
                  </a:lnTo>
                  <a:lnTo>
                    <a:pt x="3089" y="788"/>
                  </a:lnTo>
                  <a:lnTo>
                    <a:pt x="3053" y="802"/>
                  </a:lnTo>
                  <a:lnTo>
                    <a:pt x="3017" y="814"/>
                  </a:lnTo>
                  <a:lnTo>
                    <a:pt x="2976" y="826"/>
                  </a:lnTo>
                  <a:lnTo>
                    <a:pt x="2937" y="836"/>
                  </a:lnTo>
                  <a:lnTo>
                    <a:pt x="2897" y="845"/>
                  </a:lnTo>
                  <a:lnTo>
                    <a:pt x="2856" y="855"/>
                  </a:lnTo>
                  <a:lnTo>
                    <a:pt x="2815" y="860"/>
                  </a:lnTo>
                  <a:lnTo>
                    <a:pt x="2772" y="867"/>
                  </a:lnTo>
                  <a:lnTo>
                    <a:pt x="2729" y="872"/>
                  </a:lnTo>
                  <a:lnTo>
                    <a:pt x="2688" y="876"/>
                  </a:lnTo>
                  <a:lnTo>
                    <a:pt x="2645" y="879"/>
                  </a:lnTo>
                  <a:lnTo>
                    <a:pt x="2604" y="881"/>
                  </a:lnTo>
                  <a:lnTo>
                    <a:pt x="2563" y="884"/>
                  </a:lnTo>
                  <a:lnTo>
                    <a:pt x="2522" y="886"/>
                  </a:lnTo>
                  <a:lnTo>
                    <a:pt x="2481" y="886"/>
                  </a:lnTo>
                  <a:lnTo>
                    <a:pt x="2429" y="886"/>
                  </a:lnTo>
                  <a:lnTo>
                    <a:pt x="2378" y="884"/>
                  </a:lnTo>
                  <a:lnTo>
                    <a:pt x="2330" y="881"/>
                  </a:lnTo>
                  <a:lnTo>
                    <a:pt x="2285" y="879"/>
                  </a:lnTo>
                  <a:lnTo>
                    <a:pt x="2244" y="876"/>
                  </a:lnTo>
                  <a:lnTo>
                    <a:pt x="2206" y="874"/>
                  </a:lnTo>
                  <a:lnTo>
                    <a:pt x="2170" y="869"/>
                  </a:lnTo>
                  <a:lnTo>
                    <a:pt x="2138" y="867"/>
                  </a:lnTo>
                  <a:lnTo>
                    <a:pt x="2112" y="862"/>
                  </a:lnTo>
                  <a:lnTo>
                    <a:pt x="2093" y="860"/>
                  </a:lnTo>
                  <a:lnTo>
                    <a:pt x="2076" y="857"/>
                  </a:lnTo>
                  <a:lnTo>
                    <a:pt x="2066" y="855"/>
                  </a:lnTo>
                  <a:lnTo>
                    <a:pt x="2062" y="852"/>
                  </a:lnTo>
                  <a:lnTo>
                    <a:pt x="2064" y="852"/>
                  </a:lnTo>
                  <a:lnTo>
                    <a:pt x="2074" y="852"/>
                  </a:lnTo>
                  <a:lnTo>
                    <a:pt x="2090" y="855"/>
                  </a:lnTo>
                  <a:lnTo>
                    <a:pt x="2035" y="848"/>
                  </a:lnTo>
                  <a:lnTo>
                    <a:pt x="1982" y="836"/>
                  </a:lnTo>
                  <a:lnTo>
                    <a:pt x="1925" y="824"/>
                  </a:lnTo>
                  <a:lnTo>
                    <a:pt x="1870" y="807"/>
                  </a:lnTo>
                  <a:lnTo>
                    <a:pt x="1812" y="790"/>
                  </a:lnTo>
                  <a:lnTo>
                    <a:pt x="1754" y="773"/>
                  </a:lnTo>
                  <a:lnTo>
                    <a:pt x="1694" y="756"/>
                  </a:lnTo>
                  <a:lnTo>
                    <a:pt x="1637" y="740"/>
                  </a:lnTo>
                  <a:lnTo>
                    <a:pt x="1577" y="723"/>
                  </a:lnTo>
                  <a:lnTo>
                    <a:pt x="1519" y="711"/>
                  </a:lnTo>
                  <a:lnTo>
                    <a:pt x="1459" y="699"/>
                  </a:lnTo>
                  <a:lnTo>
                    <a:pt x="1399" y="689"/>
                  </a:lnTo>
                  <a:lnTo>
                    <a:pt x="1339" y="684"/>
                  </a:lnTo>
                  <a:lnTo>
                    <a:pt x="1279" y="684"/>
                  </a:lnTo>
                  <a:lnTo>
                    <a:pt x="1222" y="687"/>
                  </a:lnTo>
                  <a:lnTo>
                    <a:pt x="1162" y="696"/>
                  </a:lnTo>
                  <a:lnTo>
                    <a:pt x="1130" y="701"/>
                  </a:lnTo>
                  <a:lnTo>
                    <a:pt x="1102" y="708"/>
                  </a:lnTo>
                  <a:lnTo>
                    <a:pt x="1073" y="713"/>
                  </a:lnTo>
                  <a:lnTo>
                    <a:pt x="1044" y="716"/>
                  </a:lnTo>
                  <a:lnTo>
                    <a:pt x="1015" y="720"/>
                  </a:lnTo>
                  <a:lnTo>
                    <a:pt x="989" y="723"/>
                  </a:lnTo>
                  <a:lnTo>
                    <a:pt x="962" y="725"/>
                  </a:lnTo>
                  <a:lnTo>
                    <a:pt x="936" y="728"/>
                  </a:lnTo>
                  <a:lnTo>
                    <a:pt x="910" y="728"/>
                  </a:lnTo>
                  <a:lnTo>
                    <a:pt x="883" y="730"/>
                  </a:lnTo>
                  <a:lnTo>
                    <a:pt x="857" y="730"/>
                  </a:lnTo>
                  <a:lnTo>
                    <a:pt x="833" y="730"/>
                  </a:lnTo>
                  <a:lnTo>
                    <a:pt x="809" y="730"/>
                  </a:lnTo>
                  <a:lnTo>
                    <a:pt x="785" y="728"/>
                  </a:lnTo>
                  <a:lnTo>
                    <a:pt x="761" y="728"/>
                  </a:lnTo>
                  <a:lnTo>
                    <a:pt x="737" y="725"/>
                  </a:lnTo>
                  <a:lnTo>
                    <a:pt x="708" y="723"/>
                  </a:lnTo>
                  <a:lnTo>
                    <a:pt x="682" y="720"/>
                  </a:lnTo>
                  <a:lnTo>
                    <a:pt x="655" y="718"/>
                  </a:lnTo>
                  <a:lnTo>
                    <a:pt x="629" y="716"/>
                  </a:lnTo>
                  <a:lnTo>
                    <a:pt x="602" y="711"/>
                  </a:lnTo>
                  <a:lnTo>
                    <a:pt x="576" y="708"/>
                  </a:lnTo>
                  <a:lnTo>
                    <a:pt x="550" y="704"/>
                  </a:lnTo>
                  <a:lnTo>
                    <a:pt x="526" y="701"/>
                  </a:lnTo>
                  <a:lnTo>
                    <a:pt x="499" y="696"/>
                  </a:lnTo>
                  <a:lnTo>
                    <a:pt x="475" y="694"/>
                  </a:lnTo>
                  <a:lnTo>
                    <a:pt x="451" y="689"/>
                  </a:lnTo>
                  <a:lnTo>
                    <a:pt x="425" y="687"/>
                  </a:lnTo>
                  <a:lnTo>
                    <a:pt x="401" y="682"/>
                  </a:lnTo>
                  <a:lnTo>
                    <a:pt x="377" y="680"/>
                  </a:lnTo>
                  <a:lnTo>
                    <a:pt x="350" y="677"/>
                  </a:lnTo>
                  <a:lnTo>
                    <a:pt x="326" y="675"/>
                  </a:lnTo>
                  <a:lnTo>
                    <a:pt x="286" y="670"/>
                  </a:lnTo>
                  <a:lnTo>
                    <a:pt x="247" y="660"/>
                  </a:lnTo>
                  <a:lnTo>
                    <a:pt x="211" y="648"/>
                  </a:lnTo>
                  <a:lnTo>
                    <a:pt x="178" y="632"/>
                  </a:lnTo>
                  <a:lnTo>
                    <a:pt x="149" y="615"/>
                  </a:lnTo>
                  <a:lnTo>
                    <a:pt x="122" y="598"/>
                  </a:lnTo>
                  <a:lnTo>
                    <a:pt x="98" y="579"/>
                  </a:lnTo>
                  <a:lnTo>
                    <a:pt x="77" y="560"/>
                  </a:lnTo>
                  <a:close/>
                </a:path>
              </a:pathLst>
            </a:custGeom>
            <a:solidFill>
              <a:srgbClr val="C6D1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4"/>
            <p:cNvSpPr>
              <a:spLocks/>
            </p:cNvSpPr>
            <p:nvPr/>
          </p:nvSpPr>
          <p:spPr bwMode="auto">
            <a:xfrm>
              <a:off x="475" y="991"/>
              <a:ext cx="4478" cy="1982"/>
            </a:xfrm>
            <a:custGeom>
              <a:avLst/>
              <a:gdLst>
                <a:gd name="T0" fmla="*/ 3898 w 4478"/>
                <a:gd name="T1" fmla="*/ 1632 h 1982"/>
                <a:gd name="T2" fmla="*/ 3974 w 4478"/>
                <a:gd name="T3" fmla="*/ 1677 h 1982"/>
                <a:gd name="T4" fmla="*/ 3931 w 4478"/>
                <a:gd name="T5" fmla="*/ 1721 h 1982"/>
                <a:gd name="T6" fmla="*/ 3804 w 4478"/>
                <a:gd name="T7" fmla="*/ 1723 h 1982"/>
                <a:gd name="T8" fmla="*/ 3586 w 4478"/>
                <a:gd name="T9" fmla="*/ 1752 h 1982"/>
                <a:gd name="T10" fmla="*/ 3372 w 4478"/>
                <a:gd name="T11" fmla="*/ 1836 h 1982"/>
                <a:gd name="T12" fmla="*/ 3192 w 4478"/>
                <a:gd name="T13" fmla="*/ 1934 h 1982"/>
                <a:gd name="T14" fmla="*/ 3007 w 4478"/>
                <a:gd name="T15" fmla="*/ 1982 h 1982"/>
                <a:gd name="T16" fmla="*/ 2846 w 4478"/>
                <a:gd name="T17" fmla="*/ 1970 h 1982"/>
                <a:gd name="T18" fmla="*/ 1443 w 4478"/>
                <a:gd name="T19" fmla="*/ 1927 h 1982"/>
                <a:gd name="T20" fmla="*/ 1392 w 4478"/>
                <a:gd name="T21" fmla="*/ 1920 h 1982"/>
                <a:gd name="T22" fmla="*/ 1284 w 4478"/>
                <a:gd name="T23" fmla="*/ 1905 h 1982"/>
                <a:gd name="T24" fmla="*/ 1090 w 4478"/>
                <a:gd name="T25" fmla="*/ 1881 h 1982"/>
                <a:gd name="T26" fmla="*/ 893 w 4478"/>
                <a:gd name="T27" fmla="*/ 1865 h 1982"/>
                <a:gd name="T28" fmla="*/ 605 w 4478"/>
                <a:gd name="T29" fmla="*/ 1850 h 1982"/>
                <a:gd name="T30" fmla="*/ 178 w 4478"/>
                <a:gd name="T31" fmla="*/ 1836 h 1982"/>
                <a:gd name="T32" fmla="*/ 3 w 4478"/>
                <a:gd name="T33" fmla="*/ 1809 h 1982"/>
                <a:gd name="T34" fmla="*/ 19 w 4478"/>
                <a:gd name="T35" fmla="*/ 1742 h 1982"/>
                <a:gd name="T36" fmla="*/ 63 w 4478"/>
                <a:gd name="T37" fmla="*/ 1677 h 1982"/>
                <a:gd name="T38" fmla="*/ 51 w 4478"/>
                <a:gd name="T39" fmla="*/ 1574 h 1982"/>
                <a:gd name="T40" fmla="*/ 87 w 4478"/>
                <a:gd name="T41" fmla="*/ 1502 h 1982"/>
                <a:gd name="T42" fmla="*/ 111 w 4478"/>
                <a:gd name="T43" fmla="*/ 1490 h 1982"/>
                <a:gd name="T44" fmla="*/ 79 w 4478"/>
                <a:gd name="T45" fmla="*/ 1430 h 1982"/>
                <a:gd name="T46" fmla="*/ 147 w 4478"/>
                <a:gd name="T47" fmla="*/ 1351 h 1982"/>
                <a:gd name="T48" fmla="*/ 195 w 4478"/>
                <a:gd name="T49" fmla="*/ 1269 h 1982"/>
                <a:gd name="T50" fmla="*/ 245 w 4478"/>
                <a:gd name="T51" fmla="*/ 1229 h 1982"/>
                <a:gd name="T52" fmla="*/ 252 w 4478"/>
                <a:gd name="T53" fmla="*/ 653 h 1982"/>
                <a:gd name="T54" fmla="*/ 144 w 4478"/>
                <a:gd name="T55" fmla="*/ 634 h 1982"/>
                <a:gd name="T56" fmla="*/ 115 w 4478"/>
                <a:gd name="T57" fmla="*/ 595 h 1982"/>
                <a:gd name="T58" fmla="*/ 483 w 4478"/>
                <a:gd name="T59" fmla="*/ 475 h 1982"/>
                <a:gd name="T60" fmla="*/ 838 w 4478"/>
                <a:gd name="T61" fmla="*/ 415 h 1982"/>
                <a:gd name="T62" fmla="*/ 1397 w 4478"/>
                <a:gd name="T63" fmla="*/ 319 h 1982"/>
                <a:gd name="T64" fmla="*/ 2038 w 4478"/>
                <a:gd name="T65" fmla="*/ 209 h 1982"/>
                <a:gd name="T66" fmla="*/ 2640 w 4478"/>
                <a:gd name="T67" fmla="*/ 103 h 1982"/>
                <a:gd name="T68" fmla="*/ 3084 w 4478"/>
                <a:gd name="T69" fmla="*/ 29 h 1982"/>
                <a:gd name="T70" fmla="*/ 3257 w 4478"/>
                <a:gd name="T71" fmla="*/ 7 h 1982"/>
                <a:gd name="T72" fmla="*/ 3634 w 4478"/>
                <a:gd name="T73" fmla="*/ 185 h 1982"/>
                <a:gd name="T74" fmla="*/ 4193 w 4478"/>
                <a:gd name="T75" fmla="*/ 451 h 1982"/>
                <a:gd name="T76" fmla="*/ 4478 w 4478"/>
                <a:gd name="T77" fmla="*/ 600 h 1982"/>
                <a:gd name="T78" fmla="*/ 4322 w 4478"/>
                <a:gd name="T79" fmla="*/ 641 h 1982"/>
                <a:gd name="T80" fmla="*/ 4270 w 4478"/>
                <a:gd name="T81" fmla="*/ 862 h 1982"/>
                <a:gd name="T82" fmla="*/ 4298 w 4478"/>
                <a:gd name="T83" fmla="*/ 1087 h 1982"/>
                <a:gd name="T84" fmla="*/ 4339 w 4478"/>
                <a:gd name="T85" fmla="*/ 1128 h 1982"/>
                <a:gd name="T86" fmla="*/ 4334 w 4478"/>
                <a:gd name="T87" fmla="*/ 1197 h 1982"/>
                <a:gd name="T88" fmla="*/ 4387 w 4478"/>
                <a:gd name="T89" fmla="*/ 1341 h 1982"/>
                <a:gd name="T90" fmla="*/ 4430 w 4478"/>
                <a:gd name="T91" fmla="*/ 1425 h 1982"/>
                <a:gd name="T92" fmla="*/ 4368 w 4478"/>
                <a:gd name="T93" fmla="*/ 1505 h 1982"/>
                <a:gd name="T94" fmla="*/ 4423 w 4478"/>
                <a:gd name="T95" fmla="*/ 1545 h 1982"/>
                <a:gd name="T96" fmla="*/ 4459 w 4478"/>
                <a:gd name="T97" fmla="*/ 1591 h 1982"/>
                <a:gd name="T98" fmla="*/ 4430 w 4478"/>
                <a:gd name="T99" fmla="*/ 1608 h 1982"/>
                <a:gd name="T100" fmla="*/ 4342 w 4478"/>
                <a:gd name="T101" fmla="*/ 1603 h 1982"/>
                <a:gd name="T102" fmla="*/ 4265 w 4478"/>
                <a:gd name="T103" fmla="*/ 1637 h 1982"/>
                <a:gd name="T104" fmla="*/ 4214 w 4478"/>
                <a:gd name="T105" fmla="*/ 1649 h 1982"/>
                <a:gd name="T106" fmla="*/ 4145 w 4478"/>
                <a:gd name="T107" fmla="*/ 1620 h 1982"/>
                <a:gd name="T108" fmla="*/ 4075 w 4478"/>
                <a:gd name="T109" fmla="*/ 1557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78" h="1982">
                  <a:moveTo>
                    <a:pt x="3840" y="1572"/>
                  </a:moveTo>
                  <a:lnTo>
                    <a:pt x="3852" y="1589"/>
                  </a:lnTo>
                  <a:lnTo>
                    <a:pt x="3866" y="1603"/>
                  </a:lnTo>
                  <a:lnTo>
                    <a:pt x="3883" y="1617"/>
                  </a:lnTo>
                  <a:lnTo>
                    <a:pt x="3898" y="1632"/>
                  </a:lnTo>
                  <a:lnTo>
                    <a:pt x="3914" y="1644"/>
                  </a:lnTo>
                  <a:lnTo>
                    <a:pt x="3934" y="1653"/>
                  </a:lnTo>
                  <a:lnTo>
                    <a:pt x="3950" y="1663"/>
                  </a:lnTo>
                  <a:lnTo>
                    <a:pt x="3970" y="1670"/>
                  </a:lnTo>
                  <a:lnTo>
                    <a:pt x="3974" y="1677"/>
                  </a:lnTo>
                  <a:lnTo>
                    <a:pt x="3979" y="1687"/>
                  </a:lnTo>
                  <a:lnTo>
                    <a:pt x="3982" y="1694"/>
                  </a:lnTo>
                  <a:lnTo>
                    <a:pt x="3977" y="1704"/>
                  </a:lnTo>
                  <a:lnTo>
                    <a:pt x="3955" y="1716"/>
                  </a:lnTo>
                  <a:lnTo>
                    <a:pt x="3931" y="1721"/>
                  </a:lnTo>
                  <a:lnTo>
                    <a:pt x="3907" y="1723"/>
                  </a:lnTo>
                  <a:lnTo>
                    <a:pt x="3881" y="1723"/>
                  </a:lnTo>
                  <a:lnTo>
                    <a:pt x="3857" y="1723"/>
                  </a:lnTo>
                  <a:lnTo>
                    <a:pt x="3830" y="1723"/>
                  </a:lnTo>
                  <a:lnTo>
                    <a:pt x="3804" y="1723"/>
                  </a:lnTo>
                  <a:lnTo>
                    <a:pt x="3778" y="1728"/>
                  </a:lnTo>
                  <a:lnTo>
                    <a:pt x="3727" y="1728"/>
                  </a:lnTo>
                  <a:lnTo>
                    <a:pt x="3679" y="1733"/>
                  </a:lnTo>
                  <a:lnTo>
                    <a:pt x="3631" y="1742"/>
                  </a:lnTo>
                  <a:lnTo>
                    <a:pt x="3586" y="1752"/>
                  </a:lnTo>
                  <a:lnTo>
                    <a:pt x="3540" y="1766"/>
                  </a:lnTo>
                  <a:lnTo>
                    <a:pt x="3497" y="1781"/>
                  </a:lnTo>
                  <a:lnTo>
                    <a:pt x="3451" y="1797"/>
                  </a:lnTo>
                  <a:lnTo>
                    <a:pt x="3408" y="1814"/>
                  </a:lnTo>
                  <a:lnTo>
                    <a:pt x="3372" y="1836"/>
                  </a:lnTo>
                  <a:lnTo>
                    <a:pt x="3336" y="1857"/>
                  </a:lnTo>
                  <a:lnTo>
                    <a:pt x="3300" y="1879"/>
                  </a:lnTo>
                  <a:lnTo>
                    <a:pt x="3264" y="1898"/>
                  </a:lnTo>
                  <a:lnTo>
                    <a:pt x="3228" y="1915"/>
                  </a:lnTo>
                  <a:lnTo>
                    <a:pt x="3192" y="1934"/>
                  </a:lnTo>
                  <a:lnTo>
                    <a:pt x="3154" y="1953"/>
                  </a:lnTo>
                  <a:lnTo>
                    <a:pt x="3115" y="1970"/>
                  </a:lnTo>
                  <a:lnTo>
                    <a:pt x="3077" y="1977"/>
                  </a:lnTo>
                  <a:lnTo>
                    <a:pt x="3041" y="1982"/>
                  </a:lnTo>
                  <a:lnTo>
                    <a:pt x="3007" y="1982"/>
                  </a:lnTo>
                  <a:lnTo>
                    <a:pt x="2974" y="1982"/>
                  </a:lnTo>
                  <a:lnTo>
                    <a:pt x="2940" y="1980"/>
                  </a:lnTo>
                  <a:lnTo>
                    <a:pt x="2909" y="1977"/>
                  </a:lnTo>
                  <a:lnTo>
                    <a:pt x="2878" y="1973"/>
                  </a:lnTo>
                  <a:lnTo>
                    <a:pt x="2846" y="1970"/>
                  </a:lnTo>
                  <a:lnTo>
                    <a:pt x="2474" y="1913"/>
                  </a:lnTo>
                  <a:lnTo>
                    <a:pt x="2239" y="1908"/>
                  </a:lnTo>
                  <a:lnTo>
                    <a:pt x="1973" y="1939"/>
                  </a:lnTo>
                  <a:lnTo>
                    <a:pt x="1839" y="1941"/>
                  </a:lnTo>
                  <a:lnTo>
                    <a:pt x="1443" y="1927"/>
                  </a:lnTo>
                  <a:lnTo>
                    <a:pt x="1433" y="1925"/>
                  </a:lnTo>
                  <a:lnTo>
                    <a:pt x="1423" y="1925"/>
                  </a:lnTo>
                  <a:lnTo>
                    <a:pt x="1411" y="1922"/>
                  </a:lnTo>
                  <a:lnTo>
                    <a:pt x="1402" y="1920"/>
                  </a:lnTo>
                  <a:lnTo>
                    <a:pt x="1392" y="1920"/>
                  </a:lnTo>
                  <a:lnTo>
                    <a:pt x="1380" y="1917"/>
                  </a:lnTo>
                  <a:lnTo>
                    <a:pt x="1371" y="1917"/>
                  </a:lnTo>
                  <a:lnTo>
                    <a:pt x="1361" y="1915"/>
                  </a:lnTo>
                  <a:lnTo>
                    <a:pt x="1323" y="1910"/>
                  </a:lnTo>
                  <a:lnTo>
                    <a:pt x="1284" y="1905"/>
                  </a:lnTo>
                  <a:lnTo>
                    <a:pt x="1246" y="1901"/>
                  </a:lnTo>
                  <a:lnTo>
                    <a:pt x="1205" y="1896"/>
                  </a:lnTo>
                  <a:lnTo>
                    <a:pt x="1167" y="1891"/>
                  </a:lnTo>
                  <a:lnTo>
                    <a:pt x="1128" y="1886"/>
                  </a:lnTo>
                  <a:lnTo>
                    <a:pt x="1090" y="1881"/>
                  </a:lnTo>
                  <a:lnTo>
                    <a:pt x="1049" y="1879"/>
                  </a:lnTo>
                  <a:lnTo>
                    <a:pt x="1011" y="1874"/>
                  </a:lnTo>
                  <a:lnTo>
                    <a:pt x="972" y="1872"/>
                  </a:lnTo>
                  <a:lnTo>
                    <a:pt x="931" y="1867"/>
                  </a:lnTo>
                  <a:lnTo>
                    <a:pt x="893" y="1865"/>
                  </a:lnTo>
                  <a:lnTo>
                    <a:pt x="852" y="1860"/>
                  </a:lnTo>
                  <a:lnTo>
                    <a:pt x="814" y="1857"/>
                  </a:lnTo>
                  <a:lnTo>
                    <a:pt x="773" y="1855"/>
                  </a:lnTo>
                  <a:lnTo>
                    <a:pt x="735" y="1853"/>
                  </a:lnTo>
                  <a:lnTo>
                    <a:pt x="605" y="1850"/>
                  </a:lnTo>
                  <a:lnTo>
                    <a:pt x="346" y="1841"/>
                  </a:lnTo>
                  <a:lnTo>
                    <a:pt x="303" y="1841"/>
                  </a:lnTo>
                  <a:lnTo>
                    <a:pt x="262" y="1838"/>
                  </a:lnTo>
                  <a:lnTo>
                    <a:pt x="219" y="1838"/>
                  </a:lnTo>
                  <a:lnTo>
                    <a:pt x="178" y="1836"/>
                  </a:lnTo>
                  <a:lnTo>
                    <a:pt x="135" y="1833"/>
                  </a:lnTo>
                  <a:lnTo>
                    <a:pt x="94" y="1831"/>
                  </a:lnTo>
                  <a:lnTo>
                    <a:pt x="53" y="1826"/>
                  </a:lnTo>
                  <a:lnTo>
                    <a:pt x="12" y="1819"/>
                  </a:lnTo>
                  <a:lnTo>
                    <a:pt x="3" y="1809"/>
                  </a:lnTo>
                  <a:lnTo>
                    <a:pt x="0" y="1797"/>
                  </a:lnTo>
                  <a:lnTo>
                    <a:pt x="0" y="1783"/>
                  </a:lnTo>
                  <a:lnTo>
                    <a:pt x="3" y="1771"/>
                  </a:lnTo>
                  <a:lnTo>
                    <a:pt x="7" y="1757"/>
                  </a:lnTo>
                  <a:lnTo>
                    <a:pt x="19" y="1742"/>
                  </a:lnTo>
                  <a:lnTo>
                    <a:pt x="31" y="1730"/>
                  </a:lnTo>
                  <a:lnTo>
                    <a:pt x="46" y="1716"/>
                  </a:lnTo>
                  <a:lnTo>
                    <a:pt x="58" y="1704"/>
                  </a:lnTo>
                  <a:lnTo>
                    <a:pt x="65" y="1692"/>
                  </a:lnTo>
                  <a:lnTo>
                    <a:pt x="63" y="1677"/>
                  </a:lnTo>
                  <a:lnTo>
                    <a:pt x="51" y="1661"/>
                  </a:lnTo>
                  <a:lnTo>
                    <a:pt x="48" y="1637"/>
                  </a:lnTo>
                  <a:lnTo>
                    <a:pt x="55" y="1613"/>
                  </a:lnTo>
                  <a:lnTo>
                    <a:pt x="58" y="1593"/>
                  </a:lnTo>
                  <a:lnTo>
                    <a:pt x="51" y="1574"/>
                  </a:lnTo>
                  <a:lnTo>
                    <a:pt x="48" y="1553"/>
                  </a:lnTo>
                  <a:lnTo>
                    <a:pt x="53" y="1531"/>
                  </a:lnTo>
                  <a:lnTo>
                    <a:pt x="63" y="1514"/>
                  </a:lnTo>
                  <a:lnTo>
                    <a:pt x="77" y="1502"/>
                  </a:lnTo>
                  <a:lnTo>
                    <a:pt x="87" y="1502"/>
                  </a:lnTo>
                  <a:lnTo>
                    <a:pt x="91" y="1505"/>
                  </a:lnTo>
                  <a:lnTo>
                    <a:pt x="99" y="1512"/>
                  </a:lnTo>
                  <a:lnTo>
                    <a:pt x="106" y="1514"/>
                  </a:lnTo>
                  <a:lnTo>
                    <a:pt x="111" y="1502"/>
                  </a:lnTo>
                  <a:lnTo>
                    <a:pt x="111" y="1490"/>
                  </a:lnTo>
                  <a:lnTo>
                    <a:pt x="103" y="1478"/>
                  </a:lnTo>
                  <a:lnTo>
                    <a:pt x="96" y="1466"/>
                  </a:lnTo>
                  <a:lnTo>
                    <a:pt x="87" y="1457"/>
                  </a:lnTo>
                  <a:lnTo>
                    <a:pt x="82" y="1442"/>
                  </a:lnTo>
                  <a:lnTo>
                    <a:pt x="79" y="1430"/>
                  </a:lnTo>
                  <a:lnTo>
                    <a:pt x="87" y="1413"/>
                  </a:lnTo>
                  <a:lnTo>
                    <a:pt x="94" y="1392"/>
                  </a:lnTo>
                  <a:lnTo>
                    <a:pt x="108" y="1375"/>
                  </a:lnTo>
                  <a:lnTo>
                    <a:pt x="127" y="1361"/>
                  </a:lnTo>
                  <a:lnTo>
                    <a:pt x="147" y="1351"/>
                  </a:lnTo>
                  <a:lnTo>
                    <a:pt x="163" y="1339"/>
                  </a:lnTo>
                  <a:lnTo>
                    <a:pt x="180" y="1325"/>
                  </a:lnTo>
                  <a:lnTo>
                    <a:pt x="187" y="1305"/>
                  </a:lnTo>
                  <a:lnTo>
                    <a:pt x="187" y="1281"/>
                  </a:lnTo>
                  <a:lnTo>
                    <a:pt x="195" y="1269"/>
                  </a:lnTo>
                  <a:lnTo>
                    <a:pt x="202" y="1260"/>
                  </a:lnTo>
                  <a:lnTo>
                    <a:pt x="211" y="1250"/>
                  </a:lnTo>
                  <a:lnTo>
                    <a:pt x="223" y="1241"/>
                  </a:lnTo>
                  <a:lnTo>
                    <a:pt x="233" y="1233"/>
                  </a:lnTo>
                  <a:lnTo>
                    <a:pt x="245" y="1229"/>
                  </a:lnTo>
                  <a:lnTo>
                    <a:pt x="257" y="1221"/>
                  </a:lnTo>
                  <a:lnTo>
                    <a:pt x="269" y="1217"/>
                  </a:lnTo>
                  <a:lnTo>
                    <a:pt x="271" y="1133"/>
                  </a:lnTo>
                  <a:lnTo>
                    <a:pt x="274" y="658"/>
                  </a:lnTo>
                  <a:lnTo>
                    <a:pt x="252" y="653"/>
                  </a:lnTo>
                  <a:lnTo>
                    <a:pt x="233" y="650"/>
                  </a:lnTo>
                  <a:lnTo>
                    <a:pt x="211" y="646"/>
                  </a:lnTo>
                  <a:lnTo>
                    <a:pt x="190" y="643"/>
                  </a:lnTo>
                  <a:lnTo>
                    <a:pt x="166" y="638"/>
                  </a:lnTo>
                  <a:lnTo>
                    <a:pt x="144" y="634"/>
                  </a:lnTo>
                  <a:lnTo>
                    <a:pt x="123" y="629"/>
                  </a:lnTo>
                  <a:lnTo>
                    <a:pt x="99" y="622"/>
                  </a:lnTo>
                  <a:lnTo>
                    <a:pt x="101" y="612"/>
                  </a:lnTo>
                  <a:lnTo>
                    <a:pt x="108" y="602"/>
                  </a:lnTo>
                  <a:lnTo>
                    <a:pt x="115" y="595"/>
                  </a:lnTo>
                  <a:lnTo>
                    <a:pt x="123" y="590"/>
                  </a:lnTo>
                  <a:lnTo>
                    <a:pt x="415" y="487"/>
                  </a:lnTo>
                  <a:lnTo>
                    <a:pt x="423" y="485"/>
                  </a:lnTo>
                  <a:lnTo>
                    <a:pt x="447" y="482"/>
                  </a:lnTo>
                  <a:lnTo>
                    <a:pt x="483" y="475"/>
                  </a:lnTo>
                  <a:lnTo>
                    <a:pt x="531" y="468"/>
                  </a:lnTo>
                  <a:lnTo>
                    <a:pt x="593" y="456"/>
                  </a:lnTo>
                  <a:lnTo>
                    <a:pt x="665" y="444"/>
                  </a:lnTo>
                  <a:lnTo>
                    <a:pt x="747" y="430"/>
                  </a:lnTo>
                  <a:lnTo>
                    <a:pt x="838" y="415"/>
                  </a:lnTo>
                  <a:lnTo>
                    <a:pt x="939" y="398"/>
                  </a:lnTo>
                  <a:lnTo>
                    <a:pt x="1044" y="379"/>
                  </a:lnTo>
                  <a:lnTo>
                    <a:pt x="1157" y="360"/>
                  </a:lnTo>
                  <a:lnTo>
                    <a:pt x="1275" y="338"/>
                  </a:lnTo>
                  <a:lnTo>
                    <a:pt x="1397" y="319"/>
                  </a:lnTo>
                  <a:lnTo>
                    <a:pt x="1522" y="298"/>
                  </a:lnTo>
                  <a:lnTo>
                    <a:pt x="1651" y="276"/>
                  </a:lnTo>
                  <a:lnTo>
                    <a:pt x="1779" y="252"/>
                  </a:lnTo>
                  <a:lnTo>
                    <a:pt x="1908" y="230"/>
                  </a:lnTo>
                  <a:lnTo>
                    <a:pt x="2038" y="209"/>
                  </a:lnTo>
                  <a:lnTo>
                    <a:pt x="2165" y="187"/>
                  </a:lnTo>
                  <a:lnTo>
                    <a:pt x="2290" y="166"/>
                  </a:lnTo>
                  <a:lnTo>
                    <a:pt x="2412" y="144"/>
                  </a:lnTo>
                  <a:lnTo>
                    <a:pt x="2527" y="125"/>
                  </a:lnTo>
                  <a:lnTo>
                    <a:pt x="2640" y="103"/>
                  </a:lnTo>
                  <a:lnTo>
                    <a:pt x="2746" y="86"/>
                  </a:lnTo>
                  <a:lnTo>
                    <a:pt x="2844" y="70"/>
                  </a:lnTo>
                  <a:lnTo>
                    <a:pt x="2933" y="53"/>
                  </a:lnTo>
                  <a:lnTo>
                    <a:pt x="3012" y="41"/>
                  </a:lnTo>
                  <a:lnTo>
                    <a:pt x="3084" y="29"/>
                  </a:lnTo>
                  <a:lnTo>
                    <a:pt x="3142" y="17"/>
                  </a:lnTo>
                  <a:lnTo>
                    <a:pt x="3190" y="10"/>
                  </a:lnTo>
                  <a:lnTo>
                    <a:pt x="3223" y="2"/>
                  </a:lnTo>
                  <a:lnTo>
                    <a:pt x="3242" y="0"/>
                  </a:lnTo>
                  <a:lnTo>
                    <a:pt x="3257" y="7"/>
                  </a:lnTo>
                  <a:lnTo>
                    <a:pt x="3295" y="24"/>
                  </a:lnTo>
                  <a:lnTo>
                    <a:pt x="3358" y="53"/>
                  </a:lnTo>
                  <a:lnTo>
                    <a:pt x="3437" y="91"/>
                  </a:lnTo>
                  <a:lnTo>
                    <a:pt x="3530" y="134"/>
                  </a:lnTo>
                  <a:lnTo>
                    <a:pt x="3634" y="185"/>
                  </a:lnTo>
                  <a:lnTo>
                    <a:pt x="3746" y="238"/>
                  </a:lnTo>
                  <a:lnTo>
                    <a:pt x="3862" y="293"/>
                  </a:lnTo>
                  <a:lnTo>
                    <a:pt x="3977" y="348"/>
                  </a:lnTo>
                  <a:lnTo>
                    <a:pt x="4090" y="401"/>
                  </a:lnTo>
                  <a:lnTo>
                    <a:pt x="4193" y="451"/>
                  </a:lnTo>
                  <a:lnTo>
                    <a:pt x="4286" y="497"/>
                  </a:lnTo>
                  <a:lnTo>
                    <a:pt x="4366" y="538"/>
                  </a:lnTo>
                  <a:lnTo>
                    <a:pt x="4426" y="569"/>
                  </a:lnTo>
                  <a:lnTo>
                    <a:pt x="4466" y="590"/>
                  </a:lnTo>
                  <a:lnTo>
                    <a:pt x="4478" y="600"/>
                  </a:lnTo>
                  <a:lnTo>
                    <a:pt x="4450" y="607"/>
                  </a:lnTo>
                  <a:lnTo>
                    <a:pt x="4418" y="617"/>
                  </a:lnTo>
                  <a:lnTo>
                    <a:pt x="4385" y="626"/>
                  </a:lnTo>
                  <a:lnTo>
                    <a:pt x="4351" y="634"/>
                  </a:lnTo>
                  <a:lnTo>
                    <a:pt x="4322" y="641"/>
                  </a:lnTo>
                  <a:lnTo>
                    <a:pt x="4296" y="646"/>
                  </a:lnTo>
                  <a:lnTo>
                    <a:pt x="4282" y="648"/>
                  </a:lnTo>
                  <a:lnTo>
                    <a:pt x="4274" y="650"/>
                  </a:lnTo>
                  <a:lnTo>
                    <a:pt x="4274" y="756"/>
                  </a:lnTo>
                  <a:lnTo>
                    <a:pt x="4270" y="862"/>
                  </a:lnTo>
                  <a:lnTo>
                    <a:pt x="4267" y="972"/>
                  </a:lnTo>
                  <a:lnTo>
                    <a:pt x="4265" y="1080"/>
                  </a:lnTo>
                  <a:lnTo>
                    <a:pt x="4277" y="1080"/>
                  </a:lnTo>
                  <a:lnTo>
                    <a:pt x="4286" y="1082"/>
                  </a:lnTo>
                  <a:lnTo>
                    <a:pt x="4298" y="1087"/>
                  </a:lnTo>
                  <a:lnTo>
                    <a:pt x="4308" y="1092"/>
                  </a:lnTo>
                  <a:lnTo>
                    <a:pt x="4318" y="1102"/>
                  </a:lnTo>
                  <a:lnTo>
                    <a:pt x="4325" y="1109"/>
                  </a:lnTo>
                  <a:lnTo>
                    <a:pt x="4332" y="1118"/>
                  </a:lnTo>
                  <a:lnTo>
                    <a:pt x="4339" y="1128"/>
                  </a:lnTo>
                  <a:lnTo>
                    <a:pt x="4344" y="1142"/>
                  </a:lnTo>
                  <a:lnTo>
                    <a:pt x="4342" y="1157"/>
                  </a:lnTo>
                  <a:lnTo>
                    <a:pt x="4334" y="1171"/>
                  </a:lnTo>
                  <a:lnTo>
                    <a:pt x="4327" y="1183"/>
                  </a:lnTo>
                  <a:lnTo>
                    <a:pt x="4334" y="1197"/>
                  </a:lnTo>
                  <a:lnTo>
                    <a:pt x="4349" y="1229"/>
                  </a:lnTo>
                  <a:lnTo>
                    <a:pt x="4361" y="1272"/>
                  </a:lnTo>
                  <a:lnTo>
                    <a:pt x="4363" y="1310"/>
                  </a:lnTo>
                  <a:lnTo>
                    <a:pt x="4375" y="1327"/>
                  </a:lnTo>
                  <a:lnTo>
                    <a:pt x="4387" y="1341"/>
                  </a:lnTo>
                  <a:lnTo>
                    <a:pt x="4399" y="1356"/>
                  </a:lnTo>
                  <a:lnTo>
                    <a:pt x="4411" y="1373"/>
                  </a:lnTo>
                  <a:lnTo>
                    <a:pt x="4421" y="1389"/>
                  </a:lnTo>
                  <a:lnTo>
                    <a:pt x="4428" y="1406"/>
                  </a:lnTo>
                  <a:lnTo>
                    <a:pt x="4430" y="1425"/>
                  </a:lnTo>
                  <a:lnTo>
                    <a:pt x="4426" y="1447"/>
                  </a:lnTo>
                  <a:lnTo>
                    <a:pt x="4416" y="1466"/>
                  </a:lnTo>
                  <a:lnTo>
                    <a:pt x="4402" y="1481"/>
                  </a:lnTo>
                  <a:lnTo>
                    <a:pt x="4387" y="1495"/>
                  </a:lnTo>
                  <a:lnTo>
                    <a:pt x="4368" y="1505"/>
                  </a:lnTo>
                  <a:lnTo>
                    <a:pt x="4378" y="1517"/>
                  </a:lnTo>
                  <a:lnTo>
                    <a:pt x="4387" y="1524"/>
                  </a:lnTo>
                  <a:lnTo>
                    <a:pt x="4399" y="1529"/>
                  </a:lnTo>
                  <a:lnTo>
                    <a:pt x="4411" y="1531"/>
                  </a:lnTo>
                  <a:lnTo>
                    <a:pt x="4423" y="1545"/>
                  </a:lnTo>
                  <a:lnTo>
                    <a:pt x="4440" y="1555"/>
                  </a:lnTo>
                  <a:lnTo>
                    <a:pt x="4452" y="1567"/>
                  </a:lnTo>
                  <a:lnTo>
                    <a:pt x="4452" y="1586"/>
                  </a:lnTo>
                  <a:lnTo>
                    <a:pt x="4454" y="1589"/>
                  </a:lnTo>
                  <a:lnTo>
                    <a:pt x="4459" y="1591"/>
                  </a:lnTo>
                  <a:lnTo>
                    <a:pt x="4459" y="1596"/>
                  </a:lnTo>
                  <a:lnTo>
                    <a:pt x="4459" y="1598"/>
                  </a:lnTo>
                  <a:lnTo>
                    <a:pt x="4452" y="1608"/>
                  </a:lnTo>
                  <a:lnTo>
                    <a:pt x="4440" y="1608"/>
                  </a:lnTo>
                  <a:lnTo>
                    <a:pt x="4430" y="1608"/>
                  </a:lnTo>
                  <a:lnTo>
                    <a:pt x="4418" y="1605"/>
                  </a:lnTo>
                  <a:lnTo>
                    <a:pt x="4399" y="1605"/>
                  </a:lnTo>
                  <a:lnTo>
                    <a:pt x="4380" y="1605"/>
                  </a:lnTo>
                  <a:lnTo>
                    <a:pt x="4361" y="1603"/>
                  </a:lnTo>
                  <a:lnTo>
                    <a:pt x="4342" y="1603"/>
                  </a:lnTo>
                  <a:lnTo>
                    <a:pt x="4322" y="1605"/>
                  </a:lnTo>
                  <a:lnTo>
                    <a:pt x="4306" y="1610"/>
                  </a:lnTo>
                  <a:lnTo>
                    <a:pt x="4289" y="1617"/>
                  </a:lnTo>
                  <a:lnTo>
                    <a:pt x="4277" y="1632"/>
                  </a:lnTo>
                  <a:lnTo>
                    <a:pt x="4265" y="1637"/>
                  </a:lnTo>
                  <a:lnTo>
                    <a:pt x="4255" y="1639"/>
                  </a:lnTo>
                  <a:lnTo>
                    <a:pt x="4246" y="1644"/>
                  </a:lnTo>
                  <a:lnTo>
                    <a:pt x="4236" y="1646"/>
                  </a:lnTo>
                  <a:lnTo>
                    <a:pt x="4226" y="1649"/>
                  </a:lnTo>
                  <a:lnTo>
                    <a:pt x="4214" y="1649"/>
                  </a:lnTo>
                  <a:lnTo>
                    <a:pt x="4202" y="1649"/>
                  </a:lnTo>
                  <a:lnTo>
                    <a:pt x="4190" y="1646"/>
                  </a:lnTo>
                  <a:lnTo>
                    <a:pt x="4174" y="1634"/>
                  </a:lnTo>
                  <a:lnTo>
                    <a:pt x="4157" y="1627"/>
                  </a:lnTo>
                  <a:lnTo>
                    <a:pt x="4145" y="1620"/>
                  </a:lnTo>
                  <a:lnTo>
                    <a:pt x="4133" y="1613"/>
                  </a:lnTo>
                  <a:lnTo>
                    <a:pt x="4121" y="1603"/>
                  </a:lnTo>
                  <a:lnTo>
                    <a:pt x="4109" y="1591"/>
                  </a:lnTo>
                  <a:lnTo>
                    <a:pt x="4094" y="1577"/>
                  </a:lnTo>
                  <a:lnTo>
                    <a:pt x="4075" y="1557"/>
                  </a:lnTo>
                  <a:lnTo>
                    <a:pt x="3840" y="15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5"/>
            <p:cNvSpPr>
              <a:spLocks/>
            </p:cNvSpPr>
            <p:nvPr/>
          </p:nvSpPr>
          <p:spPr bwMode="auto">
            <a:xfrm>
              <a:off x="768" y="1037"/>
              <a:ext cx="4116" cy="542"/>
            </a:xfrm>
            <a:custGeom>
              <a:avLst/>
              <a:gdLst>
                <a:gd name="T0" fmla="*/ 4116 w 4116"/>
                <a:gd name="T1" fmla="*/ 540 h 542"/>
                <a:gd name="T2" fmla="*/ 4063 w 4116"/>
                <a:gd name="T3" fmla="*/ 542 h 542"/>
                <a:gd name="T4" fmla="*/ 2925 w 4116"/>
                <a:gd name="T5" fmla="*/ 72 h 542"/>
                <a:gd name="T6" fmla="*/ 0 w 4116"/>
                <a:gd name="T7" fmla="*/ 516 h 542"/>
                <a:gd name="T8" fmla="*/ 125 w 4116"/>
                <a:gd name="T9" fmla="*/ 475 h 542"/>
                <a:gd name="T10" fmla="*/ 2930 w 4116"/>
                <a:gd name="T11" fmla="*/ 0 h 542"/>
                <a:gd name="T12" fmla="*/ 2942 w 4116"/>
                <a:gd name="T13" fmla="*/ 4 h 542"/>
                <a:gd name="T14" fmla="*/ 2981 w 4116"/>
                <a:gd name="T15" fmla="*/ 24 h 542"/>
                <a:gd name="T16" fmla="*/ 3038 w 4116"/>
                <a:gd name="T17" fmla="*/ 48 h 542"/>
                <a:gd name="T18" fmla="*/ 3113 w 4116"/>
                <a:gd name="T19" fmla="*/ 84 h 542"/>
                <a:gd name="T20" fmla="*/ 3199 w 4116"/>
                <a:gd name="T21" fmla="*/ 122 h 542"/>
                <a:gd name="T22" fmla="*/ 3297 w 4116"/>
                <a:gd name="T23" fmla="*/ 168 h 542"/>
                <a:gd name="T24" fmla="*/ 3403 w 4116"/>
                <a:gd name="T25" fmla="*/ 216 h 542"/>
                <a:gd name="T26" fmla="*/ 3513 w 4116"/>
                <a:gd name="T27" fmla="*/ 266 h 542"/>
                <a:gd name="T28" fmla="*/ 3624 w 4116"/>
                <a:gd name="T29" fmla="*/ 316 h 542"/>
                <a:gd name="T30" fmla="*/ 3729 w 4116"/>
                <a:gd name="T31" fmla="*/ 364 h 542"/>
                <a:gd name="T32" fmla="*/ 3830 w 4116"/>
                <a:gd name="T33" fmla="*/ 410 h 542"/>
                <a:gd name="T34" fmla="*/ 3919 w 4116"/>
                <a:gd name="T35" fmla="*/ 451 h 542"/>
                <a:gd name="T36" fmla="*/ 3996 w 4116"/>
                <a:gd name="T37" fmla="*/ 487 h 542"/>
                <a:gd name="T38" fmla="*/ 4058 w 4116"/>
                <a:gd name="T39" fmla="*/ 513 h 542"/>
                <a:gd name="T40" fmla="*/ 4099 w 4116"/>
                <a:gd name="T41" fmla="*/ 532 h 542"/>
                <a:gd name="T42" fmla="*/ 4116 w 4116"/>
                <a:gd name="T43" fmla="*/ 54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16" h="542">
                  <a:moveTo>
                    <a:pt x="4116" y="540"/>
                  </a:moveTo>
                  <a:lnTo>
                    <a:pt x="4063" y="542"/>
                  </a:lnTo>
                  <a:lnTo>
                    <a:pt x="2925" y="72"/>
                  </a:lnTo>
                  <a:lnTo>
                    <a:pt x="0" y="516"/>
                  </a:lnTo>
                  <a:lnTo>
                    <a:pt x="125" y="475"/>
                  </a:lnTo>
                  <a:lnTo>
                    <a:pt x="2930" y="0"/>
                  </a:lnTo>
                  <a:lnTo>
                    <a:pt x="2942" y="4"/>
                  </a:lnTo>
                  <a:lnTo>
                    <a:pt x="2981" y="24"/>
                  </a:lnTo>
                  <a:lnTo>
                    <a:pt x="3038" y="48"/>
                  </a:lnTo>
                  <a:lnTo>
                    <a:pt x="3113" y="84"/>
                  </a:lnTo>
                  <a:lnTo>
                    <a:pt x="3199" y="122"/>
                  </a:lnTo>
                  <a:lnTo>
                    <a:pt x="3297" y="168"/>
                  </a:lnTo>
                  <a:lnTo>
                    <a:pt x="3403" y="216"/>
                  </a:lnTo>
                  <a:lnTo>
                    <a:pt x="3513" y="266"/>
                  </a:lnTo>
                  <a:lnTo>
                    <a:pt x="3624" y="316"/>
                  </a:lnTo>
                  <a:lnTo>
                    <a:pt x="3729" y="364"/>
                  </a:lnTo>
                  <a:lnTo>
                    <a:pt x="3830" y="410"/>
                  </a:lnTo>
                  <a:lnTo>
                    <a:pt x="3919" y="451"/>
                  </a:lnTo>
                  <a:lnTo>
                    <a:pt x="3996" y="487"/>
                  </a:lnTo>
                  <a:lnTo>
                    <a:pt x="4058" y="513"/>
                  </a:lnTo>
                  <a:lnTo>
                    <a:pt x="4099" y="532"/>
                  </a:lnTo>
                  <a:lnTo>
                    <a:pt x="4116" y="540"/>
                  </a:lnTo>
                  <a:close/>
                </a:path>
              </a:pathLst>
            </a:custGeom>
            <a:solidFill>
              <a:srgbClr val="C6D1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p:nvSpPr>
          <p:spPr bwMode="auto">
            <a:xfrm>
              <a:off x="708" y="1154"/>
              <a:ext cx="3434" cy="475"/>
            </a:xfrm>
            <a:custGeom>
              <a:avLst/>
              <a:gdLst>
                <a:gd name="T0" fmla="*/ 3403 w 3434"/>
                <a:gd name="T1" fmla="*/ 207 h 475"/>
                <a:gd name="T2" fmla="*/ 2985 w 3434"/>
                <a:gd name="T3" fmla="*/ 94 h 475"/>
                <a:gd name="T4" fmla="*/ 2978 w 3434"/>
                <a:gd name="T5" fmla="*/ 60 h 475"/>
                <a:gd name="T6" fmla="*/ 2937 w 3434"/>
                <a:gd name="T7" fmla="*/ 39 h 475"/>
                <a:gd name="T8" fmla="*/ 2880 w 3434"/>
                <a:gd name="T9" fmla="*/ 34 h 475"/>
                <a:gd name="T10" fmla="*/ 2827 w 3434"/>
                <a:gd name="T11" fmla="*/ 58 h 475"/>
                <a:gd name="T12" fmla="*/ 2805 w 3434"/>
                <a:gd name="T13" fmla="*/ 99 h 475"/>
                <a:gd name="T14" fmla="*/ 2779 w 3434"/>
                <a:gd name="T15" fmla="*/ 120 h 475"/>
                <a:gd name="T16" fmla="*/ 2661 w 3434"/>
                <a:gd name="T17" fmla="*/ 135 h 475"/>
                <a:gd name="T18" fmla="*/ 2493 w 3434"/>
                <a:gd name="T19" fmla="*/ 156 h 475"/>
                <a:gd name="T20" fmla="*/ 2323 w 3434"/>
                <a:gd name="T21" fmla="*/ 180 h 475"/>
                <a:gd name="T22" fmla="*/ 2198 w 3434"/>
                <a:gd name="T23" fmla="*/ 195 h 475"/>
                <a:gd name="T24" fmla="*/ 2160 w 3434"/>
                <a:gd name="T25" fmla="*/ 187 h 475"/>
                <a:gd name="T26" fmla="*/ 2131 w 3434"/>
                <a:gd name="T27" fmla="*/ 163 h 475"/>
                <a:gd name="T28" fmla="*/ 2095 w 3434"/>
                <a:gd name="T29" fmla="*/ 147 h 475"/>
                <a:gd name="T30" fmla="*/ 2059 w 3434"/>
                <a:gd name="T31" fmla="*/ 149 h 475"/>
                <a:gd name="T32" fmla="*/ 2033 w 3434"/>
                <a:gd name="T33" fmla="*/ 168 h 475"/>
                <a:gd name="T34" fmla="*/ 2004 w 3434"/>
                <a:gd name="T35" fmla="*/ 190 h 475"/>
                <a:gd name="T36" fmla="*/ 1997 w 3434"/>
                <a:gd name="T37" fmla="*/ 214 h 475"/>
                <a:gd name="T38" fmla="*/ 1406 w 3434"/>
                <a:gd name="T39" fmla="*/ 293 h 475"/>
                <a:gd name="T40" fmla="*/ 1380 w 3434"/>
                <a:gd name="T41" fmla="*/ 279 h 475"/>
                <a:gd name="T42" fmla="*/ 1346 w 3434"/>
                <a:gd name="T43" fmla="*/ 274 h 475"/>
                <a:gd name="T44" fmla="*/ 1308 w 3434"/>
                <a:gd name="T45" fmla="*/ 283 h 475"/>
                <a:gd name="T46" fmla="*/ 1272 w 3434"/>
                <a:gd name="T47" fmla="*/ 300 h 475"/>
                <a:gd name="T48" fmla="*/ 1243 w 3434"/>
                <a:gd name="T49" fmla="*/ 329 h 475"/>
                <a:gd name="T50" fmla="*/ 1159 w 3434"/>
                <a:gd name="T51" fmla="*/ 339 h 475"/>
                <a:gd name="T52" fmla="*/ 1025 w 3434"/>
                <a:gd name="T53" fmla="*/ 355 h 475"/>
                <a:gd name="T54" fmla="*/ 878 w 3434"/>
                <a:gd name="T55" fmla="*/ 377 h 475"/>
                <a:gd name="T56" fmla="*/ 751 w 3434"/>
                <a:gd name="T57" fmla="*/ 396 h 475"/>
                <a:gd name="T58" fmla="*/ 674 w 3434"/>
                <a:gd name="T59" fmla="*/ 406 h 475"/>
                <a:gd name="T60" fmla="*/ 638 w 3434"/>
                <a:gd name="T61" fmla="*/ 396 h 475"/>
                <a:gd name="T62" fmla="*/ 598 w 3434"/>
                <a:gd name="T63" fmla="*/ 377 h 475"/>
                <a:gd name="T64" fmla="*/ 550 w 3434"/>
                <a:gd name="T65" fmla="*/ 382 h 475"/>
                <a:gd name="T66" fmla="*/ 521 w 3434"/>
                <a:gd name="T67" fmla="*/ 418 h 475"/>
                <a:gd name="T68" fmla="*/ 142 w 3434"/>
                <a:gd name="T69" fmla="*/ 466 h 475"/>
                <a:gd name="T70" fmla="*/ 106 w 3434"/>
                <a:gd name="T71" fmla="*/ 451 h 475"/>
                <a:gd name="T72" fmla="*/ 67 w 3434"/>
                <a:gd name="T73" fmla="*/ 449 h 475"/>
                <a:gd name="T74" fmla="*/ 26 w 3434"/>
                <a:gd name="T75" fmla="*/ 454 h 475"/>
                <a:gd name="T76" fmla="*/ 7 w 3434"/>
                <a:gd name="T77" fmla="*/ 449 h 475"/>
                <a:gd name="T78" fmla="*/ 125 w 3434"/>
                <a:gd name="T79" fmla="*/ 432 h 475"/>
                <a:gd name="T80" fmla="*/ 355 w 3434"/>
                <a:gd name="T81" fmla="*/ 399 h 475"/>
                <a:gd name="T82" fmla="*/ 672 w 3434"/>
                <a:gd name="T83" fmla="*/ 351 h 475"/>
                <a:gd name="T84" fmla="*/ 1046 w 3434"/>
                <a:gd name="T85" fmla="*/ 293 h 475"/>
                <a:gd name="T86" fmla="*/ 1450 w 3434"/>
                <a:gd name="T87" fmla="*/ 233 h 475"/>
                <a:gd name="T88" fmla="*/ 1855 w 3434"/>
                <a:gd name="T89" fmla="*/ 171 h 475"/>
                <a:gd name="T90" fmla="*/ 2237 w 3434"/>
                <a:gd name="T91" fmla="*/ 113 h 475"/>
                <a:gd name="T92" fmla="*/ 2561 w 3434"/>
                <a:gd name="T93" fmla="*/ 63 h 475"/>
                <a:gd name="T94" fmla="*/ 2803 w 3434"/>
                <a:gd name="T95" fmla="*/ 24 h 475"/>
                <a:gd name="T96" fmla="*/ 2933 w 3434"/>
                <a:gd name="T97" fmla="*/ 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4" h="475">
                  <a:moveTo>
                    <a:pt x="3434" y="190"/>
                  </a:moveTo>
                  <a:lnTo>
                    <a:pt x="3420" y="199"/>
                  </a:lnTo>
                  <a:lnTo>
                    <a:pt x="3403" y="207"/>
                  </a:lnTo>
                  <a:lnTo>
                    <a:pt x="3389" y="216"/>
                  </a:lnTo>
                  <a:lnTo>
                    <a:pt x="3384" y="233"/>
                  </a:lnTo>
                  <a:lnTo>
                    <a:pt x="2985" y="94"/>
                  </a:lnTo>
                  <a:lnTo>
                    <a:pt x="2985" y="82"/>
                  </a:lnTo>
                  <a:lnTo>
                    <a:pt x="2983" y="70"/>
                  </a:lnTo>
                  <a:lnTo>
                    <a:pt x="2978" y="60"/>
                  </a:lnTo>
                  <a:lnTo>
                    <a:pt x="2973" y="48"/>
                  </a:lnTo>
                  <a:lnTo>
                    <a:pt x="2957" y="43"/>
                  </a:lnTo>
                  <a:lnTo>
                    <a:pt x="2937" y="39"/>
                  </a:lnTo>
                  <a:lnTo>
                    <a:pt x="2918" y="34"/>
                  </a:lnTo>
                  <a:lnTo>
                    <a:pt x="2899" y="34"/>
                  </a:lnTo>
                  <a:lnTo>
                    <a:pt x="2880" y="34"/>
                  </a:lnTo>
                  <a:lnTo>
                    <a:pt x="2861" y="39"/>
                  </a:lnTo>
                  <a:lnTo>
                    <a:pt x="2844" y="46"/>
                  </a:lnTo>
                  <a:lnTo>
                    <a:pt x="2827" y="58"/>
                  </a:lnTo>
                  <a:lnTo>
                    <a:pt x="2815" y="70"/>
                  </a:lnTo>
                  <a:lnTo>
                    <a:pt x="2808" y="84"/>
                  </a:lnTo>
                  <a:lnTo>
                    <a:pt x="2805" y="99"/>
                  </a:lnTo>
                  <a:lnTo>
                    <a:pt x="2805" y="115"/>
                  </a:lnTo>
                  <a:lnTo>
                    <a:pt x="2798" y="115"/>
                  </a:lnTo>
                  <a:lnTo>
                    <a:pt x="2779" y="120"/>
                  </a:lnTo>
                  <a:lnTo>
                    <a:pt x="2748" y="123"/>
                  </a:lnTo>
                  <a:lnTo>
                    <a:pt x="2707" y="127"/>
                  </a:lnTo>
                  <a:lnTo>
                    <a:pt x="2661" y="135"/>
                  </a:lnTo>
                  <a:lnTo>
                    <a:pt x="2609" y="142"/>
                  </a:lnTo>
                  <a:lnTo>
                    <a:pt x="2551" y="149"/>
                  </a:lnTo>
                  <a:lnTo>
                    <a:pt x="2493" y="156"/>
                  </a:lnTo>
                  <a:lnTo>
                    <a:pt x="2433" y="166"/>
                  </a:lnTo>
                  <a:lnTo>
                    <a:pt x="2376" y="173"/>
                  </a:lnTo>
                  <a:lnTo>
                    <a:pt x="2323" y="180"/>
                  </a:lnTo>
                  <a:lnTo>
                    <a:pt x="2275" y="185"/>
                  </a:lnTo>
                  <a:lnTo>
                    <a:pt x="2232" y="190"/>
                  </a:lnTo>
                  <a:lnTo>
                    <a:pt x="2198" y="195"/>
                  </a:lnTo>
                  <a:lnTo>
                    <a:pt x="2177" y="197"/>
                  </a:lnTo>
                  <a:lnTo>
                    <a:pt x="2167" y="197"/>
                  </a:lnTo>
                  <a:lnTo>
                    <a:pt x="2160" y="187"/>
                  </a:lnTo>
                  <a:lnTo>
                    <a:pt x="2150" y="178"/>
                  </a:lnTo>
                  <a:lnTo>
                    <a:pt x="2141" y="171"/>
                  </a:lnTo>
                  <a:lnTo>
                    <a:pt x="2131" y="163"/>
                  </a:lnTo>
                  <a:lnTo>
                    <a:pt x="2119" y="156"/>
                  </a:lnTo>
                  <a:lnTo>
                    <a:pt x="2107" y="149"/>
                  </a:lnTo>
                  <a:lnTo>
                    <a:pt x="2095" y="147"/>
                  </a:lnTo>
                  <a:lnTo>
                    <a:pt x="2083" y="144"/>
                  </a:lnTo>
                  <a:lnTo>
                    <a:pt x="2071" y="147"/>
                  </a:lnTo>
                  <a:lnTo>
                    <a:pt x="2059" y="149"/>
                  </a:lnTo>
                  <a:lnTo>
                    <a:pt x="2049" y="154"/>
                  </a:lnTo>
                  <a:lnTo>
                    <a:pt x="2040" y="161"/>
                  </a:lnTo>
                  <a:lnTo>
                    <a:pt x="2033" y="168"/>
                  </a:lnTo>
                  <a:lnTo>
                    <a:pt x="2023" y="175"/>
                  </a:lnTo>
                  <a:lnTo>
                    <a:pt x="2014" y="183"/>
                  </a:lnTo>
                  <a:lnTo>
                    <a:pt x="2004" y="190"/>
                  </a:lnTo>
                  <a:lnTo>
                    <a:pt x="2002" y="197"/>
                  </a:lnTo>
                  <a:lnTo>
                    <a:pt x="1999" y="204"/>
                  </a:lnTo>
                  <a:lnTo>
                    <a:pt x="1997" y="214"/>
                  </a:lnTo>
                  <a:lnTo>
                    <a:pt x="1997" y="221"/>
                  </a:lnTo>
                  <a:lnTo>
                    <a:pt x="1411" y="303"/>
                  </a:lnTo>
                  <a:lnTo>
                    <a:pt x="1406" y="293"/>
                  </a:lnTo>
                  <a:lnTo>
                    <a:pt x="1399" y="288"/>
                  </a:lnTo>
                  <a:lnTo>
                    <a:pt x="1390" y="283"/>
                  </a:lnTo>
                  <a:lnTo>
                    <a:pt x="1380" y="279"/>
                  </a:lnTo>
                  <a:lnTo>
                    <a:pt x="1368" y="276"/>
                  </a:lnTo>
                  <a:lnTo>
                    <a:pt x="1356" y="276"/>
                  </a:lnTo>
                  <a:lnTo>
                    <a:pt x="1346" y="274"/>
                  </a:lnTo>
                  <a:lnTo>
                    <a:pt x="1334" y="274"/>
                  </a:lnTo>
                  <a:lnTo>
                    <a:pt x="1322" y="279"/>
                  </a:lnTo>
                  <a:lnTo>
                    <a:pt x="1308" y="283"/>
                  </a:lnTo>
                  <a:lnTo>
                    <a:pt x="1296" y="288"/>
                  </a:lnTo>
                  <a:lnTo>
                    <a:pt x="1284" y="293"/>
                  </a:lnTo>
                  <a:lnTo>
                    <a:pt x="1272" y="300"/>
                  </a:lnTo>
                  <a:lnTo>
                    <a:pt x="1262" y="310"/>
                  </a:lnTo>
                  <a:lnTo>
                    <a:pt x="1253" y="317"/>
                  </a:lnTo>
                  <a:lnTo>
                    <a:pt x="1243" y="329"/>
                  </a:lnTo>
                  <a:lnTo>
                    <a:pt x="1222" y="331"/>
                  </a:lnTo>
                  <a:lnTo>
                    <a:pt x="1193" y="334"/>
                  </a:lnTo>
                  <a:lnTo>
                    <a:pt x="1159" y="339"/>
                  </a:lnTo>
                  <a:lnTo>
                    <a:pt x="1118" y="343"/>
                  </a:lnTo>
                  <a:lnTo>
                    <a:pt x="1073" y="351"/>
                  </a:lnTo>
                  <a:lnTo>
                    <a:pt x="1025" y="355"/>
                  </a:lnTo>
                  <a:lnTo>
                    <a:pt x="977" y="363"/>
                  </a:lnTo>
                  <a:lnTo>
                    <a:pt x="926" y="370"/>
                  </a:lnTo>
                  <a:lnTo>
                    <a:pt x="878" y="377"/>
                  </a:lnTo>
                  <a:lnTo>
                    <a:pt x="833" y="384"/>
                  </a:lnTo>
                  <a:lnTo>
                    <a:pt x="790" y="389"/>
                  </a:lnTo>
                  <a:lnTo>
                    <a:pt x="751" y="396"/>
                  </a:lnTo>
                  <a:lnTo>
                    <a:pt x="718" y="401"/>
                  </a:lnTo>
                  <a:lnTo>
                    <a:pt x="694" y="403"/>
                  </a:lnTo>
                  <a:lnTo>
                    <a:pt x="674" y="406"/>
                  </a:lnTo>
                  <a:lnTo>
                    <a:pt x="667" y="406"/>
                  </a:lnTo>
                  <a:lnTo>
                    <a:pt x="653" y="401"/>
                  </a:lnTo>
                  <a:lnTo>
                    <a:pt x="638" y="396"/>
                  </a:lnTo>
                  <a:lnTo>
                    <a:pt x="624" y="389"/>
                  </a:lnTo>
                  <a:lnTo>
                    <a:pt x="612" y="382"/>
                  </a:lnTo>
                  <a:lnTo>
                    <a:pt x="598" y="377"/>
                  </a:lnTo>
                  <a:lnTo>
                    <a:pt x="581" y="372"/>
                  </a:lnTo>
                  <a:lnTo>
                    <a:pt x="566" y="375"/>
                  </a:lnTo>
                  <a:lnTo>
                    <a:pt x="550" y="382"/>
                  </a:lnTo>
                  <a:lnTo>
                    <a:pt x="538" y="391"/>
                  </a:lnTo>
                  <a:lnTo>
                    <a:pt x="528" y="403"/>
                  </a:lnTo>
                  <a:lnTo>
                    <a:pt x="521" y="418"/>
                  </a:lnTo>
                  <a:lnTo>
                    <a:pt x="518" y="432"/>
                  </a:lnTo>
                  <a:lnTo>
                    <a:pt x="151" y="475"/>
                  </a:lnTo>
                  <a:lnTo>
                    <a:pt x="142" y="466"/>
                  </a:lnTo>
                  <a:lnTo>
                    <a:pt x="130" y="459"/>
                  </a:lnTo>
                  <a:lnTo>
                    <a:pt x="118" y="454"/>
                  </a:lnTo>
                  <a:lnTo>
                    <a:pt x="106" y="451"/>
                  </a:lnTo>
                  <a:lnTo>
                    <a:pt x="94" y="449"/>
                  </a:lnTo>
                  <a:lnTo>
                    <a:pt x="79" y="449"/>
                  </a:lnTo>
                  <a:lnTo>
                    <a:pt x="67" y="449"/>
                  </a:lnTo>
                  <a:lnTo>
                    <a:pt x="53" y="451"/>
                  </a:lnTo>
                  <a:lnTo>
                    <a:pt x="38" y="454"/>
                  </a:lnTo>
                  <a:lnTo>
                    <a:pt x="26" y="454"/>
                  </a:lnTo>
                  <a:lnTo>
                    <a:pt x="12" y="454"/>
                  </a:lnTo>
                  <a:lnTo>
                    <a:pt x="0" y="451"/>
                  </a:lnTo>
                  <a:lnTo>
                    <a:pt x="7" y="449"/>
                  </a:lnTo>
                  <a:lnTo>
                    <a:pt x="34" y="447"/>
                  </a:lnTo>
                  <a:lnTo>
                    <a:pt x="72" y="442"/>
                  </a:lnTo>
                  <a:lnTo>
                    <a:pt x="125" y="432"/>
                  </a:lnTo>
                  <a:lnTo>
                    <a:pt x="190" y="423"/>
                  </a:lnTo>
                  <a:lnTo>
                    <a:pt x="266" y="411"/>
                  </a:lnTo>
                  <a:lnTo>
                    <a:pt x="355" y="399"/>
                  </a:lnTo>
                  <a:lnTo>
                    <a:pt x="451" y="384"/>
                  </a:lnTo>
                  <a:lnTo>
                    <a:pt x="557" y="367"/>
                  </a:lnTo>
                  <a:lnTo>
                    <a:pt x="672" y="351"/>
                  </a:lnTo>
                  <a:lnTo>
                    <a:pt x="792" y="331"/>
                  </a:lnTo>
                  <a:lnTo>
                    <a:pt x="917" y="312"/>
                  </a:lnTo>
                  <a:lnTo>
                    <a:pt x="1046" y="293"/>
                  </a:lnTo>
                  <a:lnTo>
                    <a:pt x="1178" y="274"/>
                  </a:lnTo>
                  <a:lnTo>
                    <a:pt x="1313" y="252"/>
                  </a:lnTo>
                  <a:lnTo>
                    <a:pt x="1450" y="233"/>
                  </a:lnTo>
                  <a:lnTo>
                    <a:pt x="1586" y="211"/>
                  </a:lnTo>
                  <a:lnTo>
                    <a:pt x="1723" y="190"/>
                  </a:lnTo>
                  <a:lnTo>
                    <a:pt x="1855" y="171"/>
                  </a:lnTo>
                  <a:lnTo>
                    <a:pt x="1987" y="151"/>
                  </a:lnTo>
                  <a:lnTo>
                    <a:pt x="2114" y="130"/>
                  </a:lnTo>
                  <a:lnTo>
                    <a:pt x="2237" y="113"/>
                  </a:lnTo>
                  <a:lnTo>
                    <a:pt x="2352" y="94"/>
                  </a:lnTo>
                  <a:lnTo>
                    <a:pt x="2460" y="77"/>
                  </a:lnTo>
                  <a:lnTo>
                    <a:pt x="2561" y="63"/>
                  </a:lnTo>
                  <a:lnTo>
                    <a:pt x="2652" y="48"/>
                  </a:lnTo>
                  <a:lnTo>
                    <a:pt x="2733" y="36"/>
                  </a:lnTo>
                  <a:lnTo>
                    <a:pt x="2803" y="24"/>
                  </a:lnTo>
                  <a:lnTo>
                    <a:pt x="2861" y="15"/>
                  </a:lnTo>
                  <a:lnTo>
                    <a:pt x="2904" y="7"/>
                  </a:lnTo>
                  <a:lnTo>
                    <a:pt x="2933" y="3"/>
                  </a:lnTo>
                  <a:lnTo>
                    <a:pt x="2947" y="0"/>
                  </a:lnTo>
                  <a:lnTo>
                    <a:pt x="3434" y="19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p:nvSpPr>
          <p:spPr bwMode="auto">
            <a:xfrm>
              <a:off x="3513" y="1241"/>
              <a:ext cx="120" cy="1348"/>
            </a:xfrm>
            <a:custGeom>
              <a:avLst/>
              <a:gdLst>
                <a:gd name="T0" fmla="*/ 106 w 120"/>
                <a:gd name="T1" fmla="*/ 1245 h 1348"/>
                <a:gd name="T2" fmla="*/ 82 w 120"/>
                <a:gd name="T3" fmla="*/ 1271 h 1348"/>
                <a:gd name="T4" fmla="*/ 68 w 120"/>
                <a:gd name="T5" fmla="*/ 1295 h 1348"/>
                <a:gd name="T6" fmla="*/ 60 w 120"/>
                <a:gd name="T7" fmla="*/ 1322 h 1348"/>
                <a:gd name="T8" fmla="*/ 56 w 120"/>
                <a:gd name="T9" fmla="*/ 1348 h 1348"/>
                <a:gd name="T10" fmla="*/ 39 w 120"/>
                <a:gd name="T11" fmla="*/ 1348 h 1348"/>
                <a:gd name="T12" fmla="*/ 24 w 120"/>
                <a:gd name="T13" fmla="*/ 1346 h 1348"/>
                <a:gd name="T14" fmla="*/ 10 w 120"/>
                <a:gd name="T15" fmla="*/ 1339 h 1348"/>
                <a:gd name="T16" fmla="*/ 0 w 120"/>
                <a:gd name="T17" fmla="*/ 1327 h 1348"/>
                <a:gd name="T18" fmla="*/ 48 w 120"/>
                <a:gd name="T19" fmla="*/ 21 h 1348"/>
                <a:gd name="T20" fmla="*/ 53 w 120"/>
                <a:gd name="T21" fmla="*/ 14 h 1348"/>
                <a:gd name="T22" fmla="*/ 58 w 120"/>
                <a:gd name="T23" fmla="*/ 7 h 1348"/>
                <a:gd name="T24" fmla="*/ 68 w 120"/>
                <a:gd name="T25" fmla="*/ 4 h 1348"/>
                <a:gd name="T26" fmla="*/ 77 w 120"/>
                <a:gd name="T27" fmla="*/ 0 h 1348"/>
                <a:gd name="T28" fmla="*/ 87 w 120"/>
                <a:gd name="T29" fmla="*/ 0 h 1348"/>
                <a:gd name="T30" fmla="*/ 99 w 120"/>
                <a:gd name="T31" fmla="*/ 0 h 1348"/>
                <a:gd name="T32" fmla="*/ 111 w 120"/>
                <a:gd name="T33" fmla="*/ 0 h 1348"/>
                <a:gd name="T34" fmla="*/ 120 w 120"/>
                <a:gd name="T35" fmla="*/ 2 h 1348"/>
                <a:gd name="T36" fmla="*/ 118 w 120"/>
                <a:gd name="T37" fmla="*/ 194 h 1348"/>
                <a:gd name="T38" fmla="*/ 116 w 120"/>
                <a:gd name="T39" fmla="*/ 616 h 1348"/>
                <a:gd name="T40" fmla="*/ 111 w 120"/>
                <a:gd name="T41" fmla="*/ 1043 h 1348"/>
                <a:gd name="T42" fmla="*/ 106 w 120"/>
                <a:gd name="T43" fmla="*/ 124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348">
                  <a:moveTo>
                    <a:pt x="106" y="1245"/>
                  </a:moveTo>
                  <a:lnTo>
                    <a:pt x="82" y="1271"/>
                  </a:lnTo>
                  <a:lnTo>
                    <a:pt x="68" y="1295"/>
                  </a:lnTo>
                  <a:lnTo>
                    <a:pt x="60" y="1322"/>
                  </a:lnTo>
                  <a:lnTo>
                    <a:pt x="56" y="1348"/>
                  </a:lnTo>
                  <a:lnTo>
                    <a:pt x="39" y="1348"/>
                  </a:lnTo>
                  <a:lnTo>
                    <a:pt x="24" y="1346"/>
                  </a:lnTo>
                  <a:lnTo>
                    <a:pt x="10" y="1339"/>
                  </a:lnTo>
                  <a:lnTo>
                    <a:pt x="0" y="1327"/>
                  </a:lnTo>
                  <a:lnTo>
                    <a:pt x="48" y="21"/>
                  </a:lnTo>
                  <a:lnTo>
                    <a:pt x="53" y="14"/>
                  </a:lnTo>
                  <a:lnTo>
                    <a:pt x="58" y="7"/>
                  </a:lnTo>
                  <a:lnTo>
                    <a:pt x="68" y="4"/>
                  </a:lnTo>
                  <a:lnTo>
                    <a:pt x="77" y="0"/>
                  </a:lnTo>
                  <a:lnTo>
                    <a:pt x="87" y="0"/>
                  </a:lnTo>
                  <a:lnTo>
                    <a:pt x="99" y="0"/>
                  </a:lnTo>
                  <a:lnTo>
                    <a:pt x="111" y="0"/>
                  </a:lnTo>
                  <a:lnTo>
                    <a:pt x="120" y="2"/>
                  </a:lnTo>
                  <a:lnTo>
                    <a:pt x="118" y="194"/>
                  </a:lnTo>
                  <a:lnTo>
                    <a:pt x="116" y="616"/>
                  </a:lnTo>
                  <a:lnTo>
                    <a:pt x="111" y="1043"/>
                  </a:lnTo>
                  <a:lnTo>
                    <a:pt x="106" y="1245"/>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auto">
            <a:xfrm>
              <a:off x="3693" y="1274"/>
              <a:ext cx="401" cy="259"/>
            </a:xfrm>
            <a:custGeom>
              <a:avLst/>
              <a:gdLst>
                <a:gd name="T0" fmla="*/ 396 w 401"/>
                <a:gd name="T1" fmla="*/ 142 h 259"/>
                <a:gd name="T2" fmla="*/ 401 w 401"/>
                <a:gd name="T3" fmla="*/ 168 h 259"/>
                <a:gd name="T4" fmla="*/ 401 w 401"/>
                <a:gd name="T5" fmla="*/ 199 h 259"/>
                <a:gd name="T6" fmla="*/ 399 w 401"/>
                <a:gd name="T7" fmla="*/ 231 h 259"/>
                <a:gd name="T8" fmla="*/ 396 w 401"/>
                <a:gd name="T9" fmla="*/ 259 h 259"/>
                <a:gd name="T10" fmla="*/ 0 w 401"/>
                <a:gd name="T11" fmla="*/ 154 h 259"/>
                <a:gd name="T12" fmla="*/ 0 w 401"/>
                <a:gd name="T13" fmla="*/ 0 h 259"/>
                <a:gd name="T14" fmla="*/ 396 w 401"/>
                <a:gd name="T15" fmla="*/ 142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259">
                  <a:moveTo>
                    <a:pt x="396" y="142"/>
                  </a:moveTo>
                  <a:lnTo>
                    <a:pt x="401" y="168"/>
                  </a:lnTo>
                  <a:lnTo>
                    <a:pt x="401" y="199"/>
                  </a:lnTo>
                  <a:lnTo>
                    <a:pt x="399" y="231"/>
                  </a:lnTo>
                  <a:lnTo>
                    <a:pt x="396" y="259"/>
                  </a:lnTo>
                  <a:lnTo>
                    <a:pt x="0" y="154"/>
                  </a:lnTo>
                  <a:lnTo>
                    <a:pt x="0" y="0"/>
                  </a:lnTo>
                  <a:lnTo>
                    <a:pt x="396" y="142"/>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p:nvSpPr>
          <p:spPr bwMode="auto">
            <a:xfrm>
              <a:off x="2870" y="1317"/>
              <a:ext cx="641" cy="197"/>
            </a:xfrm>
            <a:custGeom>
              <a:avLst/>
              <a:gdLst>
                <a:gd name="T0" fmla="*/ 631 w 641"/>
                <a:gd name="T1" fmla="*/ 120 h 197"/>
                <a:gd name="T2" fmla="*/ 0 w 641"/>
                <a:gd name="T3" fmla="*/ 197 h 197"/>
                <a:gd name="T4" fmla="*/ 0 w 641"/>
                <a:gd name="T5" fmla="*/ 87 h 197"/>
                <a:gd name="T6" fmla="*/ 641 w 641"/>
                <a:gd name="T7" fmla="*/ 0 h 197"/>
                <a:gd name="T8" fmla="*/ 631 w 641"/>
                <a:gd name="T9" fmla="*/ 120 h 197"/>
              </a:gdLst>
              <a:ahLst/>
              <a:cxnLst>
                <a:cxn ang="0">
                  <a:pos x="T0" y="T1"/>
                </a:cxn>
                <a:cxn ang="0">
                  <a:pos x="T2" y="T3"/>
                </a:cxn>
                <a:cxn ang="0">
                  <a:pos x="T4" y="T5"/>
                </a:cxn>
                <a:cxn ang="0">
                  <a:pos x="T6" y="T7"/>
                </a:cxn>
                <a:cxn ang="0">
                  <a:pos x="T8" y="T9"/>
                </a:cxn>
              </a:cxnLst>
              <a:rect l="0" t="0" r="r" b="b"/>
              <a:pathLst>
                <a:path w="641" h="197">
                  <a:moveTo>
                    <a:pt x="631" y="120"/>
                  </a:moveTo>
                  <a:lnTo>
                    <a:pt x="0" y="197"/>
                  </a:lnTo>
                  <a:lnTo>
                    <a:pt x="0" y="87"/>
                  </a:lnTo>
                  <a:lnTo>
                    <a:pt x="641" y="0"/>
                  </a:lnTo>
                  <a:lnTo>
                    <a:pt x="631" y="12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p:cNvSpPr>
            <p:nvPr/>
          </p:nvSpPr>
          <p:spPr bwMode="auto">
            <a:xfrm>
              <a:off x="2729" y="1351"/>
              <a:ext cx="98" cy="1022"/>
            </a:xfrm>
            <a:custGeom>
              <a:avLst/>
              <a:gdLst>
                <a:gd name="T0" fmla="*/ 98 w 98"/>
                <a:gd name="T1" fmla="*/ 12 h 1022"/>
                <a:gd name="T2" fmla="*/ 98 w 98"/>
                <a:gd name="T3" fmla="*/ 187 h 1022"/>
                <a:gd name="T4" fmla="*/ 91 w 98"/>
                <a:gd name="T5" fmla="*/ 521 h 1022"/>
                <a:gd name="T6" fmla="*/ 84 w 98"/>
                <a:gd name="T7" fmla="*/ 847 h 1022"/>
                <a:gd name="T8" fmla="*/ 79 w 98"/>
                <a:gd name="T9" fmla="*/ 993 h 1022"/>
                <a:gd name="T10" fmla="*/ 0 w 98"/>
                <a:gd name="T11" fmla="*/ 1022 h 1022"/>
                <a:gd name="T12" fmla="*/ 5 w 98"/>
                <a:gd name="T13" fmla="*/ 869 h 1022"/>
                <a:gd name="T14" fmla="*/ 12 w 98"/>
                <a:gd name="T15" fmla="*/ 530 h 1022"/>
                <a:gd name="T16" fmla="*/ 19 w 98"/>
                <a:gd name="T17" fmla="*/ 190 h 1022"/>
                <a:gd name="T18" fmla="*/ 24 w 98"/>
                <a:gd name="T19" fmla="*/ 29 h 1022"/>
                <a:gd name="T20" fmla="*/ 24 w 98"/>
                <a:gd name="T21" fmla="*/ 19 h 1022"/>
                <a:gd name="T22" fmla="*/ 26 w 98"/>
                <a:gd name="T23" fmla="*/ 10 h 1022"/>
                <a:gd name="T24" fmla="*/ 33 w 98"/>
                <a:gd name="T25" fmla="*/ 2 h 1022"/>
                <a:gd name="T26" fmla="*/ 45 w 98"/>
                <a:gd name="T27" fmla="*/ 0 h 1022"/>
                <a:gd name="T28" fmla="*/ 60 w 98"/>
                <a:gd name="T29" fmla="*/ 0 h 1022"/>
                <a:gd name="T30" fmla="*/ 72 w 98"/>
                <a:gd name="T31" fmla="*/ 2 h 1022"/>
                <a:gd name="T32" fmla="*/ 86 w 98"/>
                <a:gd name="T33" fmla="*/ 7 h 1022"/>
                <a:gd name="T34" fmla="*/ 98 w 98"/>
                <a:gd name="T35" fmla="*/ 1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022">
                  <a:moveTo>
                    <a:pt x="98" y="12"/>
                  </a:moveTo>
                  <a:lnTo>
                    <a:pt x="98" y="187"/>
                  </a:lnTo>
                  <a:lnTo>
                    <a:pt x="91" y="521"/>
                  </a:lnTo>
                  <a:lnTo>
                    <a:pt x="84" y="847"/>
                  </a:lnTo>
                  <a:lnTo>
                    <a:pt x="79" y="993"/>
                  </a:lnTo>
                  <a:lnTo>
                    <a:pt x="0" y="1022"/>
                  </a:lnTo>
                  <a:lnTo>
                    <a:pt x="5" y="869"/>
                  </a:lnTo>
                  <a:lnTo>
                    <a:pt x="12" y="530"/>
                  </a:lnTo>
                  <a:lnTo>
                    <a:pt x="19" y="190"/>
                  </a:lnTo>
                  <a:lnTo>
                    <a:pt x="24" y="29"/>
                  </a:lnTo>
                  <a:lnTo>
                    <a:pt x="24" y="19"/>
                  </a:lnTo>
                  <a:lnTo>
                    <a:pt x="26" y="10"/>
                  </a:lnTo>
                  <a:lnTo>
                    <a:pt x="33" y="2"/>
                  </a:lnTo>
                  <a:lnTo>
                    <a:pt x="45" y="0"/>
                  </a:lnTo>
                  <a:lnTo>
                    <a:pt x="60" y="0"/>
                  </a:lnTo>
                  <a:lnTo>
                    <a:pt x="72" y="2"/>
                  </a:lnTo>
                  <a:lnTo>
                    <a:pt x="86" y="7"/>
                  </a:lnTo>
                  <a:lnTo>
                    <a:pt x="98" y="1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p:cNvSpPr>
            <p:nvPr/>
          </p:nvSpPr>
          <p:spPr bwMode="auto">
            <a:xfrm>
              <a:off x="2117" y="1425"/>
              <a:ext cx="590" cy="178"/>
            </a:xfrm>
            <a:custGeom>
              <a:avLst/>
              <a:gdLst>
                <a:gd name="T0" fmla="*/ 588 w 590"/>
                <a:gd name="T1" fmla="*/ 108 h 178"/>
                <a:gd name="T2" fmla="*/ 2 w 590"/>
                <a:gd name="T3" fmla="*/ 178 h 178"/>
                <a:gd name="T4" fmla="*/ 0 w 590"/>
                <a:gd name="T5" fmla="*/ 77 h 178"/>
                <a:gd name="T6" fmla="*/ 590 w 590"/>
                <a:gd name="T7" fmla="*/ 0 h 178"/>
                <a:gd name="T8" fmla="*/ 588 w 590"/>
                <a:gd name="T9" fmla="*/ 108 h 178"/>
              </a:gdLst>
              <a:ahLst/>
              <a:cxnLst>
                <a:cxn ang="0">
                  <a:pos x="T0" y="T1"/>
                </a:cxn>
                <a:cxn ang="0">
                  <a:pos x="T2" y="T3"/>
                </a:cxn>
                <a:cxn ang="0">
                  <a:pos x="T4" y="T5"/>
                </a:cxn>
                <a:cxn ang="0">
                  <a:pos x="T6" y="T7"/>
                </a:cxn>
                <a:cxn ang="0">
                  <a:pos x="T8" y="T9"/>
                </a:cxn>
              </a:cxnLst>
              <a:rect l="0" t="0" r="r" b="b"/>
              <a:pathLst>
                <a:path w="590" h="178">
                  <a:moveTo>
                    <a:pt x="588" y="108"/>
                  </a:moveTo>
                  <a:lnTo>
                    <a:pt x="2" y="178"/>
                  </a:lnTo>
                  <a:lnTo>
                    <a:pt x="0" y="77"/>
                  </a:lnTo>
                  <a:lnTo>
                    <a:pt x="590" y="0"/>
                  </a:lnTo>
                  <a:lnTo>
                    <a:pt x="588" y="108"/>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p:cNvSpPr>
            <p:nvPr/>
          </p:nvSpPr>
          <p:spPr bwMode="auto">
            <a:xfrm>
              <a:off x="4217" y="1370"/>
              <a:ext cx="441" cy="202"/>
            </a:xfrm>
            <a:custGeom>
              <a:avLst/>
              <a:gdLst>
                <a:gd name="T0" fmla="*/ 441 w 441"/>
                <a:gd name="T1" fmla="*/ 178 h 202"/>
                <a:gd name="T2" fmla="*/ 436 w 441"/>
                <a:gd name="T3" fmla="*/ 187 h 202"/>
                <a:gd name="T4" fmla="*/ 429 w 441"/>
                <a:gd name="T5" fmla="*/ 195 h 202"/>
                <a:gd name="T6" fmla="*/ 422 w 441"/>
                <a:gd name="T7" fmla="*/ 199 h 202"/>
                <a:gd name="T8" fmla="*/ 415 w 441"/>
                <a:gd name="T9" fmla="*/ 202 h 202"/>
                <a:gd name="T10" fmla="*/ 408 w 441"/>
                <a:gd name="T11" fmla="*/ 202 h 202"/>
                <a:gd name="T12" fmla="*/ 393 w 441"/>
                <a:gd name="T13" fmla="*/ 197 h 202"/>
                <a:gd name="T14" fmla="*/ 372 w 441"/>
                <a:gd name="T15" fmla="*/ 190 h 202"/>
                <a:gd name="T16" fmla="*/ 345 w 441"/>
                <a:gd name="T17" fmla="*/ 183 h 202"/>
                <a:gd name="T18" fmla="*/ 316 w 441"/>
                <a:gd name="T19" fmla="*/ 171 h 202"/>
                <a:gd name="T20" fmla="*/ 283 w 441"/>
                <a:gd name="T21" fmla="*/ 159 h 202"/>
                <a:gd name="T22" fmla="*/ 247 w 441"/>
                <a:gd name="T23" fmla="*/ 147 h 202"/>
                <a:gd name="T24" fmla="*/ 213 w 441"/>
                <a:gd name="T25" fmla="*/ 135 h 202"/>
                <a:gd name="T26" fmla="*/ 177 w 441"/>
                <a:gd name="T27" fmla="*/ 123 h 202"/>
                <a:gd name="T28" fmla="*/ 141 w 441"/>
                <a:gd name="T29" fmla="*/ 108 h 202"/>
                <a:gd name="T30" fmla="*/ 110 w 441"/>
                <a:gd name="T31" fmla="*/ 96 h 202"/>
                <a:gd name="T32" fmla="*/ 81 w 441"/>
                <a:gd name="T33" fmla="*/ 87 h 202"/>
                <a:gd name="T34" fmla="*/ 57 w 441"/>
                <a:gd name="T35" fmla="*/ 77 h 202"/>
                <a:gd name="T36" fmla="*/ 40 w 441"/>
                <a:gd name="T37" fmla="*/ 70 h 202"/>
                <a:gd name="T38" fmla="*/ 28 w 441"/>
                <a:gd name="T39" fmla="*/ 67 h 202"/>
                <a:gd name="T40" fmla="*/ 24 w 441"/>
                <a:gd name="T41" fmla="*/ 65 h 202"/>
                <a:gd name="T42" fmla="*/ 21 w 441"/>
                <a:gd name="T43" fmla="*/ 51 h 202"/>
                <a:gd name="T44" fmla="*/ 16 w 441"/>
                <a:gd name="T45" fmla="*/ 31 h 202"/>
                <a:gd name="T46" fmla="*/ 9 w 441"/>
                <a:gd name="T47" fmla="*/ 15 h 202"/>
                <a:gd name="T48" fmla="*/ 0 w 441"/>
                <a:gd name="T49" fmla="*/ 0 h 202"/>
                <a:gd name="T50" fmla="*/ 441 w 441"/>
                <a:gd name="T51" fmla="*/ 17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1" h="202">
                  <a:moveTo>
                    <a:pt x="441" y="178"/>
                  </a:moveTo>
                  <a:lnTo>
                    <a:pt x="436" y="187"/>
                  </a:lnTo>
                  <a:lnTo>
                    <a:pt x="429" y="195"/>
                  </a:lnTo>
                  <a:lnTo>
                    <a:pt x="422" y="199"/>
                  </a:lnTo>
                  <a:lnTo>
                    <a:pt x="415" y="202"/>
                  </a:lnTo>
                  <a:lnTo>
                    <a:pt x="408" y="202"/>
                  </a:lnTo>
                  <a:lnTo>
                    <a:pt x="393" y="197"/>
                  </a:lnTo>
                  <a:lnTo>
                    <a:pt x="372" y="190"/>
                  </a:lnTo>
                  <a:lnTo>
                    <a:pt x="345" y="183"/>
                  </a:lnTo>
                  <a:lnTo>
                    <a:pt x="316" y="171"/>
                  </a:lnTo>
                  <a:lnTo>
                    <a:pt x="283" y="159"/>
                  </a:lnTo>
                  <a:lnTo>
                    <a:pt x="247" y="147"/>
                  </a:lnTo>
                  <a:lnTo>
                    <a:pt x="213" y="135"/>
                  </a:lnTo>
                  <a:lnTo>
                    <a:pt x="177" y="123"/>
                  </a:lnTo>
                  <a:lnTo>
                    <a:pt x="141" y="108"/>
                  </a:lnTo>
                  <a:lnTo>
                    <a:pt x="110" y="96"/>
                  </a:lnTo>
                  <a:lnTo>
                    <a:pt x="81" y="87"/>
                  </a:lnTo>
                  <a:lnTo>
                    <a:pt x="57" y="77"/>
                  </a:lnTo>
                  <a:lnTo>
                    <a:pt x="40" y="70"/>
                  </a:lnTo>
                  <a:lnTo>
                    <a:pt x="28" y="67"/>
                  </a:lnTo>
                  <a:lnTo>
                    <a:pt x="24" y="65"/>
                  </a:lnTo>
                  <a:lnTo>
                    <a:pt x="21" y="51"/>
                  </a:lnTo>
                  <a:lnTo>
                    <a:pt x="16" y="31"/>
                  </a:lnTo>
                  <a:lnTo>
                    <a:pt x="9" y="15"/>
                  </a:lnTo>
                  <a:lnTo>
                    <a:pt x="0" y="0"/>
                  </a:lnTo>
                  <a:lnTo>
                    <a:pt x="441" y="17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
            <p:cNvSpPr>
              <a:spLocks/>
            </p:cNvSpPr>
            <p:nvPr/>
          </p:nvSpPr>
          <p:spPr bwMode="auto">
            <a:xfrm>
              <a:off x="1973" y="1469"/>
              <a:ext cx="101" cy="1082"/>
            </a:xfrm>
            <a:custGeom>
              <a:avLst/>
              <a:gdLst>
                <a:gd name="T0" fmla="*/ 79 w 101"/>
                <a:gd name="T1" fmla="*/ 1015 h 1082"/>
                <a:gd name="T2" fmla="*/ 57 w 101"/>
                <a:gd name="T3" fmla="*/ 1024 h 1082"/>
                <a:gd name="T4" fmla="*/ 41 w 101"/>
                <a:gd name="T5" fmla="*/ 1039 h 1082"/>
                <a:gd name="T6" fmla="*/ 26 w 101"/>
                <a:gd name="T7" fmla="*/ 1058 h 1082"/>
                <a:gd name="T8" fmla="*/ 19 w 101"/>
                <a:gd name="T9" fmla="*/ 1079 h 1082"/>
                <a:gd name="T10" fmla="*/ 14 w 101"/>
                <a:gd name="T11" fmla="*/ 1082 h 1082"/>
                <a:gd name="T12" fmla="*/ 9 w 101"/>
                <a:gd name="T13" fmla="*/ 1079 h 1082"/>
                <a:gd name="T14" fmla="*/ 5 w 101"/>
                <a:gd name="T15" fmla="*/ 1079 h 1082"/>
                <a:gd name="T16" fmla="*/ 0 w 101"/>
                <a:gd name="T17" fmla="*/ 1079 h 1082"/>
                <a:gd name="T18" fmla="*/ 5 w 101"/>
                <a:gd name="T19" fmla="*/ 935 h 1082"/>
                <a:gd name="T20" fmla="*/ 14 w 101"/>
                <a:gd name="T21" fmla="*/ 609 h 1082"/>
                <a:gd name="T22" fmla="*/ 24 w 101"/>
                <a:gd name="T23" fmla="*/ 254 h 1082"/>
                <a:gd name="T24" fmla="*/ 26 w 101"/>
                <a:gd name="T25" fmla="*/ 26 h 1082"/>
                <a:gd name="T26" fmla="*/ 33 w 101"/>
                <a:gd name="T27" fmla="*/ 16 h 1082"/>
                <a:gd name="T28" fmla="*/ 41 w 101"/>
                <a:gd name="T29" fmla="*/ 9 h 1082"/>
                <a:gd name="T30" fmla="*/ 50 w 101"/>
                <a:gd name="T31" fmla="*/ 4 h 1082"/>
                <a:gd name="T32" fmla="*/ 60 w 101"/>
                <a:gd name="T33" fmla="*/ 2 h 1082"/>
                <a:gd name="T34" fmla="*/ 69 w 101"/>
                <a:gd name="T35" fmla="*/ 0 h 1082"/>
                <a:gd name="T36" fmla="*/ 79 w 101"/>
                <a:gd name="T37" fmla="*/ 0 h 1082"/>
                <a:gd name="T38" fmla="*/ 91 w 101"/>
                <a:gd name="T39" fmla="*/ 0 h 1082"/>
                <a:gd name="T40" fmla="*/ 101 w 101"/>
                <a:gd name="T41" fmla="*/ 0 h 1082"/>
                <a:gd name="T42" fmla="*/ 79 w 101"/>
                <a:gd name="T43" fmla="*/ 1015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1082">
                  <a:moveTo>
                    <a:pt x="79" y="1015"/>
                  </a:moveTo>
                  <a:lnTo>
                    <a:pt x="57" y="1024"/>
                  </a:lnTo>
                  <a:lnTo>
                    <a:pt x="41" y="1039"/>
                  </a:lnTo>
                  <a:lnTo>
                    <a:pt x="26" y="1058"/>
                  </a:lnTo>
                  <a:lnTo>
                    <a:pt x="19" y="1079"/>
                  </a:lnTo>
                  <a:lnTo>
                    <a:pt x="14" y="1082"/>
                  </a:lnTo>
                  <a:lnTo>
                    <a:pt x="9" y="1079"/>
                  </a:lnTo>
                  <a:lnTo>
                    <a:pt x="5" y="1079"/>
                  </a:lnTo>
                  <a:lnTo>
                    <a:pt x="0" y="1079"/>
                  </a:lnTo>
                  <a:lnTo>
                    <a:pt x="5" y="935"/>
                  </a:lnTo>
                  <a:lnTo>
                    <a:pt x="14" y="609"/>
                  </a:lnTo>
                  <a:lnTo>
                    <a:pt x="24" y="254"/>
                  </a:lnTo>
                  <a:lnTo>
                    <a:pt x="26" y="26"/>
                  </a:lnTo>
                  <a:lnTo>
                    <a:pt x="33" y="16"/>
                  </a:lnTo>
                  <a:lnTo>
                    <a:pt x="41" y="9"/>
                  </a:lnTo>
                  <a:lnTo>
                    <a:pt x="50" y="4"/>
                  </a:lnTo>
                  <a:lnTo>
                    <a:pt x="60" y="2"/>
                  </a:lnTo>
                  <a:lnTo>
                    <a:pt x="69" y="0"/>
                  </a:lnTo>
                  <a:lnTo>
                    <a:pt x="79" y="0"/>
                  </a:lnTo>
                  <a:lnTo>
                    <a:pt x="91" y="0"/>
                  </a:lnTo>
                  <a:lnTo>
                    <a:pt x="101" y="0"/>
                  </a:lnTo>
                  <a:lnTo>
                    <a:pt x="79" y="1015"/>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4"/>
            <p:cNvSpPr>
              <a:spLocks/>
            </p:cNvSpPr>
            <p:nvPr/>
          </p:nvSpPr>
          <p:spPr bwMode="auto">
            <a:xfrm>
              <a:off x="4099" y="1382"/>
              <a:ext cx="101" cy="1154"/>
            </a:xfrm>
            <a:custGeom>
              <a:avLst/>
              <a:gdLst>
                <a:gd name="T0" fmla="*/ 101 w 101"/>
                <a:gd name="T1" fmla="*/ 27 h 1154"/>
                <a:gd name="T2" fmla="*/ 67 w 101"/>
                <a:gd name="T3" fmla="*/ 1138 h 1154"/>
                <a:gd name="T4" fmla="*/ 50 w 101"/>
                <a:gd name="T5" fmla="*/ 1145 h 1154"/>
                <a:gd name="T6" fmla="*/ 34 w 101"/>
                <a:gd name="T7" fmla="*/ 1150 h 1154"/>
                <a:gd name="T8" fmla="*/ 19 w 101"/>
                <a:gd name="T9" fmla="*/ 1154 h 1154"/>
                <a:gd name="T10" fmla="*/ 0 w 101"/>
                <a:gd name="T11" fmla="*/ 1154 h 1154"/>
                <a:gd name="T12" fmla="*/ 41 w 101"/>
                <a:gd name="T13" fmla="*/ 10 h 1154"/>
                <a:gd name="T14" fmla="*/ 58 w 101"/>
                <a:gd name="T15" fmla="*/ 0 h 1154"/>
                <a:gd name="T16" fmla="*/ 74 w 101"/>
                <a:gd name="T17" fmla="*/ 3 h 1154"/>
                <a:gd name="T18" fmla="*/ 89 w 101"/>
                <a:gd name="T19" fmla="*/ 12 h 1154"/>
                <a:gd name="T20" fmla="*/ 101 w 101"/>
                <a:gd name="T21" fmla="*/ 2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54">
                  <a:moveTo>
                    <a:pt x="101" y="27"/>
                  </a:moveTo>
                  <a:lnTo>
                    <a:pt x="67" y="1138"/>
                  </a:lnTo>
                  <a:lnTo>
                    <a:pt x="50" y="1145"/>
                  </a:lnTo>
                  <a:lnTo>
                    <a:pt x="34" y="1150"/>
                  </a:lnTo>
                  <a:lnTo>
                    <a:pt x="19" y="1154"/>
                  </a:lnTo>
                  <a:lnTo>
                    <a:pt x="0" y="1154"/>
                  </a:lnTo>
                  <a:lnTo>
                    <a:pt x="41" y="10"/>
                  </a:lnTo>
                  <a:lnTo>
                    <a:pt x="58" y="0"/>
                  </a:lnTo>
                  <a:lnTo>
                    <a:pt x="74" y="3"/>
                  </a:lnTo>
                  <a:lnTo>
                    <a:pt x="89" y="12"/>
                  </a:lnTo>
                  <a:lnTo>
                    <a:pt x="101" y="27"/>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
            <p:cNvSpPr>
              <a:spLocks/>
            </p:cNvSpPr>
            <p:nvPr/>
          </p:nvSpPr>
          <p:spPr bwMode="auto">
            <a:xfrm>
              <a:off x="1373" y="1526"/>
              <a:ext cx="588" cy="171"/>
            </a:xfrm>
            <a:custGeom>
              <a:avLst/>
              <a:gdLst>
                <a:gd name="T0" fmla="*/ 588 w 588"/>
                <a:gd name="T1" fmla="*/ 96 h 171"/>
                <a:gd name="T2" fmla="*/ 581 w 588"/>
                <a:gd name="T3" fmla="*/ 96 h 171"/>
                <a:gd name="T4" fmla="*/ 564 w 588"/>
                <a:gd name="T5" fmla="*/ 99 h 171"/>
                <a:gd name="T6" fmla="*/ 535 w 588"/>
                <a:gd name="T7" fmla="*/ 103 h 171"/>
                <a:gd name="T8" fmla="*/ 499 w 588"/>
                <a:gd name="T9" fmla="*/ 108 h 171"/>
                <a:gd name="T10" fmla="*/ 456 w 588"/>
                <a:gd name="T11" fmla="*/ 113 h 171"/>
                <a:gd name="T12" fmla="*/ 405 w 588"/>
                <a:gd name="T13" fmla="*/ 120 h 171"/>
                <a:gd name="T14" fmla="*/ 355 w 588"/>
                <a:gd name="T15" fmla="*/ 125 h 171"/>
                <a:gd name="T16" fmla="*/ 300 w 588"/>
                <a:gd name="T17" fmla="*/ 132 h 171"/>
                <a:gd name="T18" fmla="*/ 247 w 588"/>
                <a:gd name="T19" fmla="*/ 139 h 171"/>
                <a:gd name="T20" fmla="*/ 194 w 588"/>
                <a:gd name="T21" fmla="*/ 147 h 171"/>
                <a:gd name="T22" fmla="*/ 146 w 588"/>
                <a:gd name="T23" fmla="*/ 151 h 171"/>
                <a:gd name="T24" fmla="*/ 101 w 588"/>
                <a:gd name="T25" fmla="*/ 159 h 171"/>
                <a:gd name="T26" fmla="*/ 62 w 588"/>
                <a:gd name="T27" fmla="*/ 163 h 171"/>
                <a:gd name="T28" fmla="*/ 33 w 588"/>
                <a:gd name="T29" fmla="*/ 166 h 171"/>
                <a:gd name="T30" fmla="*/ 14 w 588"/>
                <a:gd name="T31" fmla="*/ 168 h 171"/>
                <a:gd name="T32" fmla="*/ 5 w 588"/>
                <a:gd name="T33" fmla="*/ 171 h 171"/>
                <a:gd name="T34" fmla="*/ 0 w 588"/>
                <a:gd name="T35" fmla="*/ 77 h 171"/>
                <a:gd name="T36" fmla="*/ 5 w 588"/>
                <a:gd name="T37" fmla="*/ 77 h 171"/>
                <a:gd name="T38" fmla="*/ 21 w 588"/>
                <a:gd name="T39" fmla="*/ 75 h 171"/>
                <a:gd name="T40" fmla="*/ 48 w 588"/>
                <a:gd name="T41" fmla="*/ 70 h 171"/>
                <a:gd name="T42" fmla="*/ 79 w 588"/>
                <a:gd name="T43" fmla="*/ 67 h 171"/>
                <a:gd name="T44" fmla="*/ 120 w 588"/>
                <a:gd name="T45" fmla="*/ 60 h 171"/>
                <a:gd name="T46" fmla="*/ 165 w 588"/>
                <a:gd name="T47" fmla="*/ 55 h 171"/>
                <a:gd name="T48" fmla="*/ 213 w 588"/>
                <a:gd name="T49" fmla="*/ 48 h 171"/>
                <a:gd name="T50" fmla="*/ 264 w 588"/>
                <a:gd name="T51" fmla="*/ 41 h 171"/>
                <a:gd name="T52" fmla="*/ 314 w 588"/>
                <a:gd name="T53" fmla="*/ 36 h 171"/>
                <a:gd name="T54" fmla="*/ 365 w 588"/>
                <a:gd name="T55" fmla="*/ 29 h 171"/>
                <a:gd name="T56" fmla="*/ 415 w 588"/>
                <a:gd name="T57" fmla="*/ 22 h 171"/>
                <a:gd name="T58" fmla="*/ 461 w 588"/>
                <a:gd name="T59" fmla="*/ 17 h 171"/>
                <a:gd name="T60" fmla="*/ 501 w 588"/>
                <a:gd name="T61" fmla="*/ 10 h 171"/>
                <a:gd name="T62" fmla="*/ 537 w 588"/>
                <a:gd name="T63" fmla="*/ 7 h 171"/>
                <a:gd name="T64" fmla="*/ 566 w 588"/>
                <a:gd name="T65" fmla="*/ 3 h 171"/>
                <a:gd name="T66" fmla="*/ 585 w 588"/>
                <a:gd name="T67" fmla="*/ 0 h 171"/>
                <a:gd name="T68" fmla="*/ 588 w 588"/>
                <a:gd name="T69"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8" h="171">
                  <a:moveTo>
                    <a:pt x="588" y="96"/>
                  </a:moveTo>
                  <a:lnTo>
                    <a:pt x="581" y="96"/>
                  </a:lnTo>
                  <a:lnTo>
                    <a:pt x="564" y="99"/>
                  </a:lnTo>
                  <a:lnTo>
                    <a:pt x="535" y="103"/>
                  </a:lnTo>
                  <a:lnTo>
                    <a:pt x="499" y="108"/>
                  </a:lnTo>
                  <a:lnTo>
                    <a:pt x="456" y="113"/>
                  </a:lnTo>
                  <a:lnTo>
                    <a:pt x="405" y="120"/>
                  </a:lnTo>
                  <a:lnTo>
                    <a:pt x="355" y="125"/>
                  </a:lnTo>
                  <a:lnTo>
                    <a:pt x="300" y="132"/>
                  </a:lnTo>
                  <a:lnTo>
                    <a:pt x="247" y="139"/>
                  </a:lnTo>
                  <a:lnTo>
                    <a:pt x="194" y="147"/>
                  </a:lnTo>
                  <a:lnTo>
                    <a:pt x="146" y="151"/>
                  </a:lnTo>
                  <a:lnTo>
                    <a:pt x="101" y="159"/>
                  </a:lnTo>
                  <a:lnTo>
                    <a:pt x="62" y="163"/>
                  </a:lnTo>
                  <a:lnTo>
                    <a:pt x="33" y="166"/>
                  </a:lnTo>
                  <a:lnTo>
                    <a:pt x="14" y="168"/>
                  </a:lnTo>
                  <a:lnTo>
                    <a:pt x="5" y="171"/>
                  </a:lnTo>
                  <a:lnTo>
                    <a:pt x="0" y="77"/>
                  </a:lnTo>
                  <a:lnTo>
                    <a:pt x="5" y="77"/>
                  </a:lnTo>
                  <a:lnTo>
                    <a:pt x="21" y="75"/>
                  </a:lnTo>
                  <a:lnTo>
                    <a:pt x="48" y="70"/>
                  </a:lnTo>
                  <a:lnTo>
                    <a:pt x="79" y="67"/>
                  </a:lnTo>
                  <a:lnTo>
                    <a:pt x="120" y="60"/>
                  </a:lnTo>
                  <a:lnTo>
                    <a:pt x="165" y="55"/>
                  </a:lnTo>
                  <a:lnTo>
                    <a:pt x="213" y="48"/>
                  </a:lnTo>
                  <a:lnTo>
                    <a:pt x="264" y="41"/>
                  </a:lnTo>
                  <a:lnTo>
                    <a:pt x="314" y="36"/>
                  </a:lnTo>
                  <a:lnTo>
                    <a:pt x="365" y="29"/>
                  </a:lnTo>
                  <a:lnTo>
                    <a:pt x="415" y="22"/>
                  </a:lnTo>
                  <a:lnTo>
                    <a:pt x="461" y="17"/>
                  </a:lnTo>
                  <a:lnTo>
                    <a:pt x="501" y="10"/>
                  </a:lnTo>
                  <a:lnTo>
                    <a:pt x="537" y="7"/>
                  </a:lnTo>
                  <a:lnTo>
                    <a:pt x="566" y="3"/>
                  </a:lnTo>
                  <a:lnTo>
                    <a:pt x="585" y="0"/>
                  </a:lnTo>
                  <a:lnTo>
                    <a:pt x="588" y="96"/>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auto">
            <a:xfrm>
              <a:off x="3691" y="1461"/>
              <a:ext cx="396" cy="478"/>
            </a:xfrm>
            <a:custGeom>
              <a:avLst/>
              <a:gdLst>
                <a:gd name="T0" fmla="*/ 396 w 396"/>
                <a:gd name="T1" fmla="*/ 101 h 478"/>
                <a:gd name="T2" fmla="*/ 384 w 396"/>
                <a:gd name="T3" fmla="*/ 478 h 478"/>
                <a:gd name="T4" fmla="*/ 379 w 396"/>
                <a:gd name="T5" fmla="*/ 478 h 478"/>
                <a:gd name="T6" fmla="*/ 370 w 396"/>
                <a:gd name="T7" fmla="*/ 476 h 478"/>
                <a:gd name="T8" fmla="*/ 350 w 396"/>
                <a:gd name="T9" fmla="*/ 473 h 478"/>
                <a:gd name="T10" fmla="*/ 329 w 396"/>
                <a:gd name="T11" fmla="*/ 471 h 478"/>
                <a:gd name="T12" fmla="*/ 300 w 396"/>
                <a:gd name="T13" fmla="*/ 466 h 478"/>
                <a:gd name="T14" fmla="*/ 271 w 396"/>
                <a:gd name="T15" fmla="*/ 461 h 478"/>
                <a:gd name="T16" fmla="*/ 238 w 396"/>
                <a:gd name="T17" fmla="*/ 456 h 478"/>
                <a:gd name="T18" fmla="*/ 204 w 396"/>
                <a:gd name="T19" fmla="*/ 452 h 478"/>
                <a:gd name="T20" fmla="*/ 168 w 396"/>
                <a:gd name="T21" fmla="*/ 447 h 478"/>
                <a:gd name="T22" fmla="*/ 134 w 396"/>
                <a:gd name="T23" fmla="*/ 442 h 478"/>
                <a:gd name="T24" fmla="*/ 101 w 396"/>
                <a:gd name="T25" fmla="*/ 437 h 478"/>
                <a:gd name="T26" fmla="*/ 72 w 396"/>
                <a:gd name="T27" fmla="*/ 432 h 478"/>
                <a:gd name="T28" fmla="*/ 46 w 396"/>
                <a:gd name="T29" fmla="*/ 430 h 478"/>
                <a:gd name="T30" fmla="*/ 24 w 396"/>
                <a:gd name="T31" fmla="*/ 428 h 478"/>
                <a:gd name="T32" fmla="*/ 10 w 396"/>
                <a:gd name="T33" fmla="*/ 425 h 478"/>
                <a:gd name="T34" fmla="*/ 0 w 396"/>
                <a:gd name="T35" fmla="*/ 425 h 478"/>
                <a:gd name="T36" fmla="*/ 0 w 396"/>
                <a:gd name="T37" fmla="*/ 0 h 478"/>
                <a:gd name="T38" fmla="*/ 396 w 396"/>
                <a:gd name="T39" fmla="*/ 10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6" h="478">
                  <a:moveTo>
                    <a:pt x="396" y="101"/>
                  </a:moveTo>
                  <a:lnTo>
                    <a:pt x="384" y="478"/>
                  </a:lnTo>
                  <a:lnTo>
                    <a:pt x="379" y="478"/>
                  </a:lnTo>
                  <a:lnTo>
                    <a:pt x="370" y="476"/>
                  </a:lnTo>
                  <a:lnTo>
                    <a:pt x="350" y="473"/>
                  </a:lnTo>
                  <a:lnTo>
                    <a:pt x="329" y="471"/>
                  </a:lnTo>
                  <a:lnTo>
                    <a:pt x="300" y="466"/>
                  </a:lnTo>
                  <a:lnTo>
                    <a:pt x="271" y="461"/>
                  </a:lnTo>
                  <a:lnTo>
                    <a:pt x="238" y="456"/>
                  </a:lnTo>
                  <a:lnTo>
                    <a:pt x="204" y="452"/>
                  </a:lnTo>
                  <a:lnTo>
                    <a:pt x="168" y="447"/>
                  </a:lnTo>
                  <a:lnTo>
                    <a:pt x="134" y="442"/>
                  </a:lnTo>
                  <a:lnTo>
                    <a:pt x="101" y="437"/>
                  </a:lnTo>
                  <a:lnTo>
                    <a:pt x="72" y="432"/>
                  </a:lnTo>
                  <a:lnTo>
                    <a:pt x="46" y="430"/>
                  </a:lnTo>
                  <a:lnTo>
                    <a:pt x="24" y="428"/>
                  </a:lnTo>
                  <a:lnTo>
                    <a:pt x="10" y="425"/>
                  </a:lnTo>
                  <a:lnTo>
                    <a:pt x="0" y="425"/>
                  </a:lnTo>
                  <a:lnTo>
                    <a:pt x="0" y="0"/>
                  </a:lnTo>
                  <a:lnTo>
                    <a:pt x="396" y="101"/>
                  </a:lnTo>
                  <a:close/>
                </a:path>
              </a:pathLst>
            </a:custGeom>
            <a:solidFill>
              <a:srgbClr val="C1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7"/>
            <p:cNvSpPr>
              <a:spLocks/>
            </p:cNvSpPr>
            <p:nvPr/>
          </p:nvSpPr>
          <p:spPr bwMode="auto">
            <a:xfrm>
              <a:off x="2861" y="1476"/>
              <a:ext cx="638" cy="480"/>
            </a:xfrm>
            <a:custGeom>
              <a:avLst/>
              <a:gdLst>
                <a:gd name="T0" fmla="*/ 621 w 638"/>
                <a:gd name="T1" fmla="*/ 432 h 480"/>
                <a:gd name="T2" fmla="*/ 614 w 638"/>
                <a:gd name="T3" fmla="*/ 432 h 480"/>
                <a:gd name="T4" fmla="*/ 595 w 638"/>
                <a:gd name="T5" fmla="*/ 434 h 480"/>
                <a:gd name="T6" fmla="*/ 564 w 638"/>
                <a:gd name="T7" fmla="*/ 437 h 480"/>
                <a:gd name="T8" fmla="*/ 525 w 638"/>
                <a:gd name="T9" fmla="*/ 439 h 480"/>
                <a:gd name="T10" fmla="*/ 477 w 638"/>
                <a:gd name="T11" fmla="*/ 444 h 480"/>
                <a:gd name="T12" fmla="*/ 427 w 638"/>
                <a:gd name="T13" fmla="*/ 446 h 480"/>
                <a:gd name="T14" fmla="*/ 369 w 638"/>
                <a:gd name="T15" fmla="*/ 451 h 480"/>
                <a:gd name="T16" fmla="*/ 312 w 638"/>
                <a:gd name="T17" fmla="*/ 456 h 480"/>
                <a:gd name="T18" fmla="*/ 254 w 638"/>
                <a:gd name="T19" fmla="*/ 461 h 480"/>
                <a:gd name="T20" fmla="*/ 199 w 638"/>
                <a:gd name="T21" fmla="*/ 465 h 480"/>
                <a:gd name="T22" fmla="*/ 146 w 638"/>
                <a:gd name="T23" fmla="*/ 468 h 480"/>
                <a:gd name="T24" fmla="*/ 98 w 638"/>
                <a:gd name="T25" fmla="*/ 473 h 480"/>
                <a:gd name="T26" fmla="*/ 60 w 638"/>
                <a:gd name="T27" fmla="*/ 475 h 480"/>
                <a:gd name="T28" fmla="*/ 28 w 638"/>
                <a:gd name="T29" fmla="*/ 477 h 480"/>
                <a:gd name="T30" fmla="*/ 7 w 638"/>
                <a:gd name="T31" fmla="*/ 480 h 480"/>
                <a:gd name="T32" fmla="*/ 0 w 638"/>
                <a:gd name="T33" fmla="*/ 480 h 480"/>
                <a:gd name="T34" fmla="*/ 9 w 638"/>
                <a:gd name="T35" fmla="*/ 72 h 480"/>
                <a:gd name="T36" fmla="*/ 638 w 638"/>
                <a:gd name="T37" fmla="*/ 0 h 480"/>
                <a:gd name="T38" fmla="*/ 636 w 638"/>
                <a:gd name="T39" fmla="*/ 60 h 480"/>
                <a:gd name="T40" fmla="*/ 631 w 638"/>
                <a:gd name="T41" fmla="*/ 199 h 480"/>
                <a:gd name="T42" fmla="*/ 626 w 638"/>
                <a:gd name="T43" fmla="*/ 345 h 480"/>
                <a:gd name="T44" fmla="*/ 621 w 638"/>
                <a:gd name="T45" fmla="*/ 432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8" h="480">
                  <a:moveTo>
                    <a:pt x="621" y="432"/>
                  </a:moveTo>
                  <a:lnTo>
                    <a:pt x="614" y="432"/>
                  </a:lnTo>
                  <a:lnTo>
                    <a:pt x="595" y="434"/>
                  </a:lnTo>
                  <a:lnTo>
                    <a:pt x="564" y="437"/>
                  </a:lnTo>
                  <a:lnTo>
                    <a:pt x="525" y="439"/>
                  </a:lnTo>
                  <a:lnTo>
                    <a:pt x="477" y="444"/>
                  </a:lnTo>
                  <a:lnTo>
                    <a:pt x="427" y="446"/>
                  </a:lnTo>
                  <a:lnTo>
                    <a:pt x="369" y="451"/>
                  </a:lnTo>
                  <a:lnTo>
                    <a:pt x="312" y="456"/>
                  </a:lnTo>
                  <a:lnTo>
                    <a:pt x="254" y="461"/>
                  </a:lnTo>
                  <a:lnTo>
                    <a:pt x="199" y="465"/>
                  </a:lnTo>
                  <a:lnTo>
                    <a:pt x="146" y="468"/>
                  </a:lnTo>
                  <a:lnTo>
                    <a:pt x="98" y="473"/>
                  </a:lnTo>
                  <a:lnTo>
                    <a:pt x="60" y="475"/>
                  </a:lnTo>
                  <a:lnTo>
                    <a:pt x="28" y="477"/>
                  </a:lnTo>
                  <a:lnTo>
                    <a:pt x="7" y="480"/>
                  </a:lnTo>
                  <a:lnTo>
                    <a:pt x="0" y="480"/>
                  </a:lnTo>
                  <a:lnTo>
                    <a:pt x="9" y="72"/>
                  </a:lnTo>
                  <a:lnTo>
                    <a:pt x="638" y="0"/>
                  </a:lnTo>
                  <a:lnTo>
                    <a:pt x="636" y="60"/>
                  </a:lnTo>
                  <a:lnTo>
                    <a:pt x="631" y="199"/>
                  </a:lnTo>
                  <a:lnTo>
                    <a:pt x="626" y="345"/>
                  </a:lnTo>
                  <a:lnTo>
                    <a:pt x="621" y="432"/>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8"/>
            <p:cNvSpPr>
              <a:spLocks/>
            </p:cNvSpPr>
            <p:nvPr/>
          </p:nvSpPr>
          <p:spPr bwMode="auto">
            <a:xfrm>
              <a:off x="1248" y="1572"/>
              <a:ext cx="77" cy="984"/>
            </a:xfrm>
            <a:custGeom>
              <a:avLst/>
              <a:gdLst>
                <a:gd name="T0" fmla="*/ 70 w 77"/>
                <a:gd name="T1" fmla="*/ 960 h 984"/>
                <a:gd name="T2" fmla="*/ 53 w 77"/>
                <a:gd name="T3" fmla="*/ 969 h 984"/>
                <a:gd name="T4" fmla="*/ 36 w 77"/>
                <a:gd name="T5" fmla="*/ 974 h 984"/>
                <a:gd name="T6" fmla="*/ 17 w 77"/>
                <a:gd name="T7" fmla="*/ 981 h 984"/>
                <a:gd name="T8" fmla="*/ 0 w 77"/>
                <a:gd name="T9" fmla="*/ 984 h 984"/>
                <a:gd name="T10" fmla="*/ 19 w 77"/>
                <a:gd name="T11" fmla="*/ 24 h 984"/>
                <a:gd name="T12" fmla="*/ 24 w 77"/>
                <a:gd name="T13" fmla="*/ 9 h 984"/>
                <a:gd name="T14" fmla="*/ 26 w 77"/>
                <a:gd name="T15" fmla="*/ 5 h 984"/>
                <a:gd name="T16" fmla="*/ 31 w 77"/>
                <a:gd name="T17" fmla="*/ 2 h 984"/>
                <a:gd name="T18" fmla="*/ 41 w 77"/>
                <a:gd name="T19" fmla="*/ 0 h 984"/>
                <a:gd name="T20" fmla="*/ 77 w 77"/>
                <a:gd name="T21" fmla="*/ 5 h 984"/>
                <a:gd name="T22" fmla="*/ 70 w 77"/>
                <a:gd name="T23" fmla="*/ 96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984">
                  <a:moveTo>
                    <a:pt x="70" y="960"/>
                  </a:moveTo>
                  <a:lnTo>
                    <a:pt x="53" y="969"/>
                  </a:lnTo>
                  <a:lnTo>
                    <a:pt x="36" y="974"/>
                  </a:lnTo>
                  <a:lnTo>
                    <a:pt x="17" y="981"/>
                  </a:lnTo>
                  <a:lnTo>
                    <a:pt x="0" y="984"/>
                  </a:lnTo>
                  <a:lnTo>
                    <a:pt x="19" y="24"/>
                  </a:lnTo>
                  <a:lnTo>
                    <a:pt x="24" y="9"/>
                  </a:lnTo>
                  <a:lnTo>
                    <a:pt x="26" y="5"/>
                  </a:lnTo>
                  <a:lnTo>
                    <a:pt x="31" y="2"/>
                  </a:lnTo>
                  <a:lnTo>
                    <a:pt x="41" y="0"/>
                  </a:lnTo>
                  <a:lnTo>
                    <a:pt x="77" y="5"/>
                  </a:lnTo>
                  <a:lnTo>
                    <a:pt x="70" y="96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auto">
            <a:xfrm>
              <a:off x="4236" y="1464"/>
              <a:ext cx="398" cy="209"/>
            </a:xfrm>
            <a:custGeom>
              <a:avLst/>
              <a:gdLst>
                <a:gd name="T0" fmla="*/ 391 w 398"/>
                <a:gd name="T1" fmla="*/ 144 h 209"/>
                <a:gd name="T2" fmla="*/ 396 w 398"/>
                <a:gd name="T3" fmla="*/ 153 h 209"/>
                <a:gd name="T4" fmla="*/ 398 w 398"/>
                <a:gd name="T5" fmla="*/ 170 h 209"/>
                <a:gd name="T6" fmla="*/ 393 w 398"/>
                <a:gd name="T7" fmla="*/ 189 h 209"/>
                <a:gd name="T8" fmla="*/ 386 w 398"/>
                <a:gd name="T9" fmla="*/ 209 h 209"/>
                <a:gd name="T10" fmla="*/ 2 w 398"/>
                <a:gd name="T11" fmla="*/ 103 h 209"/>
                <a:gd name="T12" fmla="*/ 0 w 398"/>
                <a:gd name="T13" fmla="*/ 79 h 209"/>
                <a:gd name="T14" fmla="*/ 0 w 398"/>
                <a:gd name="T15" fmla="*/ 53 h 209"/>
                <a:gd name="T16" fmla="*/ 0 w 398"/>
                <a:gd name="T17" fmla="*/ 26 h 209"/>
                <a:gd name="T18" fmla="*/ 2 w 398"/>
                <a:gd name="T19" fmla="*/ 0 h 209"/>
                <a:gd name="T20" fmla="*/ 7 w 398"/>
                <a:gd name="T21" fmla="*/ 2 h 209"/>
                <a:gd name="T22" fmla="*/ 19 w 398"/>
                <a:gd name="T23" fmla="*/ 5 h 209"/>
                <a:gd name="T24" fmla="*/ 36 w 398"/>
                <a:gd name="T25" fmla="*/ 12 h 209"/>
                <a:gd name="T26" fmla="*/ 60 w 398"/>
                <a:gd name="T27" fmla="*/ 21 h 209"/>
                <a:gd name="T28" fmla="*/ 89 w 398"/>
                <a:gd name="T29" fmla="*/ 31 h 209"/>
                <a:gd name="T30" fmla="*/ 120 w 398"/>
                <a:gd name="T31" fmla="*/ 41 h 209"/>
                <a:gd name="T32" fmla="*/ 153 w 398"/>
                <a:gd name="T33" fmla="*/ 53 h 209"/>
                <a:gd name="T34" fmla="*/ 189 w 398"/>
                <a:gd name="T35" fmla="*/ 67 h 209"/>
                <a:gd name="T36" fmla="*/ 225 w 398"/>
                <a:gd name="T37" fmla="*/ 79 h 209"/>
                <a:gd name="T38" fmla="*/ 259 w 398"/>
                <a:gd name="T39" fmla="*/ 91 h 209"/>
                <a:gd name="T40" fmla="*/ 293 w 398"/>
                <a:gd name="T41" fmla="*/ 103 h 209"/>
                <a:gd name="T42" fmla="*/ 321 w 398"/>
                <a:gd name="T43" fmla="*/ 115 h 209"/>
                <a:gd name="T44" fmla="*/ 348 w 398"/>
                <a:gd name="T45" fmla="*/ 125 h 209"/>
                <a:gd name="T46" fmla="*/ 369 w 398"/>
                <a:gd name="T47" fmla="*/ 134 h 209"/>
                <a:gd name="T48" fmla="*/ 384 w 398"/>
                <a:gd name="T49" fmla="*/ 139 h 209"/>
                <a:gd name="T50" fmla="*/ 391 w 398"/>
                <a:gd name="T51" fmla="*/ 14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209">
                  <a:moveTo>
                    <a:pt x="391" y="144"/>
                  </a:moveTo>
                  <a:lnTo>
                    <a:pt x="396" y="153"/>
                  </a:lnTo>
                  <a:lnTo>
                    <a:pt x="398" y="170"/>
                  </a:lnTo>
                  <a:lnTo>
                    <a:pt x="393" y="189"/>
                  </a:lnTo>
                  <a:lnTo>
                    <a:pt x="386" y="209"/>
                  </a:lnTo>
                  <a:lnTo>
                    <a:pt x="2" y="103"/>
                  </a:lnTo>
                  <a:lnTo>
                    <a:pt x="0" y="79"/>
                  </a:lnTo>
                  <a:lnTo>
                    <a:pt x="0" y="53"/>
                  </a:lnTo>
                  <a:lnTo>
                    <a:pt x="0" y="26"/>
                  </a:lnTo>
                  <a:lnTo>
                    <a:pt x="2" y="0"/>
                  </a:lnTo>
                  <a:lnTo>
                    <a:pt x="7" y="2"/>
                  </a:lnTo>
                  <a:lnTo>
                    <a:pt x="19" y="5"/>
                  </a:lnTo>
                  <a:lnTo>
                    <a:pt x="36" y="12"/>
                  </a:lnTo>
                  <a:lnTo>
                    <a:pt x="60" y="21"/>
                  </a:lnTo>
                  <a:lnTo>
                    <a:pt x="89" y="31"/>
                  </a:lnTo>
                  <a:lnTo>
                    <a:pt x="120" y="41"/>
                  </a:lnTo>
                  <a:lnTo>
                    <a:pt x="153" y="53"/>
                  </a:lnTo>
                  <a:lnTo>
                    <a:pt x="189" y="67"/>
                  </a:lnTo>
                  <a:lnTo>
                    <a:pt x="225" y="79"/>
                  </a:lnTo>
                  <a:lnTo>
                    <a:pt x="259" y="91"/>
                  </a:lnTo>
                  <a:lnTo>
                    <a:pt x="293" y="103"/>
                  </a:lnTo>
                  <a:lnTo>
                    <a:pt x="321" y="115"/>
                  </a:lnTo>
                  <a:lnTo>
                    <a:pt x="348" y="125"/>
                  </a:lnTo>
                  <a:lnTo>
                    <a:pt x="369" y="134"/>
                  </a:lnTo>
                  <a:lnTo>
                    <a:pt x="384" y="139"/>
                  </a:lnTo>
                  <a:lnTo>
                    <a:pt x="391" y="144"/>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0"/>
            <p:cNvSpPr>
              <a:spLocks/>
            </p:cNvSpPr>
            <p:nvPr/>
          </p:nvSpPr>
          <p:spPr bwMode="auto">
            <a:xfrm>
              <a:off x="780" y="1639"/>
              <a:ext cx="48" cy="873"/>
            </a:xfrm>
            <a:custGeom>
              <a:avLst/>
              <a:gdLst>
                <a:gd name="T0" fmla="*/ 48 w 48"/>
                <a:gd name="T1" fmla="*/ 26 h 873"/>
                <a:gd name="T2" fmla="*/ 48 w 48"/>
                <a:gd name="T3" fmla="*/ 156 h 873"/>
                <a:gd name="T4" fmla="*/ 48 w 48"/>
                <a:gd name="T5" fmla="*/ 446 h 873"/>
                <a:gd name="T6" fmla="*/ 48 w 48"/>
                <a:gd name="T7" fmla="*/ 737 h 873"/>
                <a:gd name="T8" fmla="*/ 48 w 48"/>
                <a:gd name="T9" fmla="*/ 873 h 873"/>
                <a:gd name="T10" fmla="*/ 0 w 48"/>
                <a:gd name="T11" fmla="*/ 873 h 873"/>
                <a:gd name="T12" fmla="*/ 0 w 48"/>
                <a:gd name="T13" fmla="*/ 14 h 873"/>
                <a:gd name="T14" fmla="*/ 12 w 48"/>
                <a:gd name="T15" fmla="*/ 0 h 873"/>
                <a:gd name="T16" fmla="*/ 26 w 48"/>
                <a:gd name="T17" fmla="*/ 2 h 873"/>
                <a:gd name="T18" fmla="*/ 41 w 48"/>
                <a:gd name="T19" fmla="*/ 12 h 873"/>
                <a:gd name="T20" fmla="*/ 48 w 48"/>
                <a:gd name="T21" fmla="*/ 2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73">
                  <a:moveTo>
                    <a:pt x="48" y="26"/>
                  </a:moveTo>
                  <a:lnTo>
                    <a:pt x="48" y="156"/>
                  </a:lnTo>
                  <a:lnTo>
                    <a:pt x="48" y="446"/>
                  </a:lnTo>
                  <a:lnTo>
                    <a:pt x="48" y="737"/>
                  </a:lnTo>
                  <a:lnTo>
                    <a:pt x="48" y="873"/>
                  </a:lnTo>
                  <a:lnTo>
                    <a:pt x="0" y="873"/>
                  </a:lnTo>
                  <a:lnTo>
                    <a:pt x="0" y="14"/>
                  </a:lnTo>
                  <a:lnTo>
                    <a:pt x="12" y="0"/>
                  </a:lnTo>
                  <a:lnTo>
                    <a:pt x="26" y="2"/>
                  </a:lnTo>
                  <a:lnTo>
                    <a:pt x="41" y="12"/>
                  </a:lnTo>
                  <a:lnTo>
                    <a:pt x="48" y="26"/>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auto">
            <a:xfrm>
              <a:off x="869" y="1622"/>
              <a:ext cx="357" cy="137"/>
            </a:xfrm>
            <a:custGeom>
              <a:avLst/>
              <a:gdLst>
                <a:gd name="T0" fmla="*/ 0 w 357"/>
                <a:gd name="T1" fmla="*/ 137 h 137"/>
                <a:gd name="T2" fmla="*/ 0 w 357"/>
                <a:gd name="T3" fmla="*/ 43 h 137"/>
                <a:gd name="T4" fmla="*/ 357 w 357"/>
                <a:gd name="T5" fmla="*/ 0 h 137"/>
                <a:gd name="T6" fmla="*/ 355 w 357"/>
                <a:gd name="T7" fmla="*/ 91 h 137"/>
                <a:gd name="T8" fmla="*/ 0 w 357"/>
                <a:gd name="T9" fmla="*/ 137 h 137"/>
              </a:gdLst>
              <a:ahLst/>
              <a:cxnLst>
                <a:cxn ang="0">
                  <a:pos x="T0" y="T1"/>
                </a:cxn>
                <a:cxn ang="0">
                  <a:pos x="T2" y="T3"/>
                </a:cxn>
                <a:cxn ang="0">
                  <a:pos x="T4" y="T5"/>
                </a:cxn>
                <a:cxn ang="0">
                  <a:pos x="T6" y="T7"/>
                </a:cxn>
                <a:cxn ang="0">
                  <a:pos x="T8" y="T9"/>
                </a:cxn>
              </a:cxnLst>
              <a:rect l="0" t="0" r="r" b="b"/>
              <a:pathLst>
                <a:path w="357" h="137">
                  <a:moveTo>
                    <a:pt x="0" y="137"/>
                  </a:moveTo>
                  <a:lnTo>
                    <a:pt x="0" y="43"/>
                  </a:lnTo>
                  <a:lnTo>
                    <a:pt x="357" y="0"/>
                  </a:lnTo>
                  <a:lnTo>
                    <a:pt x="355" y="91"/>
                  </a:lnTo>
                  <a:lnTo>
                    <a:pt x="0" y="137"/>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auto">
            <a:xfrm>
              <a:off x="2112" y="1572"/>
              <a:ext cx="590" cy="444"/>
            </a:xfrm>
            <a:custGeom>
              <a:avLst/>
              <a:gdLst>
                <a:gd name="T0" fmla="*/ 583 w 590"/>
                <a:gd name="T1" fmla="*/ 398 h 444"/>
                <a:gd name="T2" fmla="*/ 0 w 590"/>
                <a:gd name="T3" fmla="*/ 444 h 444"/>
                <a:gd name="T4" fmla="*/ 7 w 590"/>
                <a:gd name="T5" fmla="*/ 65 h 444"/>
                <a:gd name="T6" fmla="*/ 590 w 590"/>
                <a:gd name="T7" fmla="*/ 0 h 444"/>
                <a:gd name="T8" fmla="*/ 583 w 590"/>
                <a:gd name="T9" fmla="*/ 398 h 444"/>
              </a:gdLst>
              <a:ahLst/>
              <a:cxnLst>
                <a:cxn ang="0">
                  <a:pos x="T0" y="T1"/>
                </a:cxn>
                <a:cxn ang="0">
                  <a:pos x="T2" y="T3"/>
                </a:cxn>
                <a:cxn ang="0">
                  <a:pos x="T4" y="T5"/>
                </a:cxn>
                <a:cxn ang="0">
                  <a:pos x="T6" y="T7"/>
                </a:cxn>
                <a:cxn ang="0">
                  <a:pos x="T8" y="T9"/>
                </a:cxn>
              </a:cxnLst>
              <a:rect l="0" t="0" r="r" b="b"/>
              <a:pathLst>
                <a:path w="590" h="444">
                  <a:moveTo>
                    <a:pt x="583" y="398"/>
                  </a:moveTo>
                  <a:lnTo>
                    <a:pt x="0" y="444"/>
                  </a:lnTo>
                  <a:lnTo>
                    <a:pt x="7" y="65"/>
                  </a:lnTo>
                  <a:lnTo>
                    <a:pt x="590" y="0"/>
                  </a:lnTo>
                  <a:lnTo>
                    <a:pt x="583" y="398"/>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auto">
            <a:xfrm>
              <a:off x="1363" y="1661"/>
              <a:ext cx="595" cy="417"/>
            </a:xfrm>
            <a:custGeom>
              <a:avLst/>
              <a:gdLst>
                <a:gd name="T0" fmla="*/ 583 w 595"/>
                <a:gd name="T1" fmla="*/ 372 h 417"/>
                <a:gd name="T2" fmla="*/ 576 w 595"/>
                <a:gd name="T3" fmla="*/ 372 h 417"/>
                <a:gd name="T4" fmla="*/ 559 w 595"/>
                <a:gd name="T5" fmla="*/ 374 h 417"/>
                <a:gd name="T6" fmla="*/ 531 w 595"/>
                <a:gd name="T7" fmla="*/ 376 h 417"/>
                <a:gd name="T8" fmla="*/ 492 w 595"/>
                <a:gd name="T9" fmla="*/ 379 h 417"/>
                <a:gd name="T10" fmla="*/ 449 w 595"/>
                <a:gd name="T11" fmla="*/ 381 h 417"/>
                <a:gd name="T12" fmla="*/ 401 w 595"/>
                <a:gd name="T13" fmla="*/ 386 h 417"/>
                <a:gd name="T14" fmla="*/ 348 w 595"/>
                <a:gd name="T15" fmla="*/ 391 h 417"/>
                <a:gd name="T16" fmla="*/ 293 w 595"/>
                <a:gd name="T17" fmla="*/ 393 h 417"/>
                <a:gd name="T18" fmla="*/ 240 w 595"/>
                <a:gd name="T19" fmla="*/ 398 h 417"/>
                <a:gd name="T20" fmla="*/ 187 w 595"/>
                <a:gd name="T21" fmla="*/ 403 h 417"/>
                <a:gd name="T22" fmla="*/ 137 w 595"/>
                <a:gd name="T23" fmla="*/ 408 h 417"/>
                <a:gd name="T24" fmla="*/ 94 w 595"/>
                <a:gd name="T25" fmla="*/ 410 h 417"/>
                <a:gd name="T26" fmla="*/ 55 w 595"/>
                <a:gd name="T27" fmla="*/ 412 h 417"/>
                <a:gd name="T28" fmla="*/ 27 w 595"/>
                <a:gd name="T29" fmla="*/ 415 h 417"/>
                <a:gd name="T30" fmla="*/ 7 w 595"/>
                <a:gd name="T31" fmla="*/ 417 h 417"/>
                <a:gd name="T32" fmla="*/ 0 w 595"/>
                <a:gd name="T33" fmla="*/ 417 h 417"/>
                <a:gd name="T34" fmla="*/ 12 w 595"/>
                <a:gd name="T35" fmla="*/ 67 h 417"/>
                <a:gd name="T36" fmla="*/ 595 w 595"/>
                <a:gd name="T37" fmla="*/ 0 h 417"/>
                <a:gd name="T38" fmla="*/ 583 w 595"/>
                <a:gd name="T39" fmla="*/ 37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5" h="417">
                  <a:moveTo>
                    <a:pt x="583" y="372"/>
                  </a:moveTo>
                  <a:lnTo>
                    <a:pt x="576" y="372"/>
                  </a:lnTo>
                  <a:lnTo>
                    <a:pt x="559" y="374"/>
                  </a:lnTo>
                  <a:lnTo>
                    <a:pt x="531" y="376"/>
                  </a:lnTo>
                  <a:lnTo>
                    <a:pt x="492" y="379"/>
                  </a:lnTo>
                  <a:lnTo>
                    <a:pt x="449" y="381"/>
                  </a:lnTo>
                  <a:lnTo>
                    <a:pt x="401" y="386"/>
                  </a:lnTo>
                  <a:lnTo>
                    <a:pt x="348" y="391"/>
                  </a:lnTo>
                  <a:lnTo>
                    <a:pt x="293" y="393"/>
                  </a:lnTo>
                  <a:lnTo>
                    <a:pt x="240" y="398"/>
                  </a:lnTo>
                  <a:lnTo>
                    <a:pt x="187" y="403"/>
                  </a:lnTo>
                  <a:lnTo>
                    <a:pt x="137" y="408"/>
                  </a:lnTo>
                  <a:lnTo>
                    <a:pt x="94" y="410"/>
                  </a:lnTo>
                  <a:lnTo>
                    <a:pt x="55" y="412"/>
                  </a:lnTo>
                  <a:lnTo>
                    <a:pt x="27" y="415"/>
                  </a:lnTo>
                  <a:lnTo>
                    <a:pt x="7" y="417"/>
                  </a:lnTo>
                  <a:lnTo>
                    <a:pt x="0" y="417"/>
                  </a:lnTo>
                  <a:lnTo>
                    <a:pt x="12" y="67"/>
                  </a:lnTo>
                  <a:lnTo>
                    <a:pt x="595" y="0"/>
                  </a:lnTo>
                  <a:lnTo>
                    <a:pt x="583" y="372"/>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auto">
            <a:xfrm>
              <a:off x="4207" y="1593"/>
              <a:ext cx="415" cy="927"/>
            </a:xfrm>
            <a:custGeom>
              <a:avLst/>
              <a:gdLst>
                <a:gd name="T0" fmla="*/ 415 w 415"/>
                <a:gd name="T1" fmla="*/ 104 h 927"/>
                <a:gd name="T2" fmla="*/ 410 w 415"/>
                <a:gd name="T3" fmla="*/ 276 h 927"/>
                <a:gd name="T4" fmla="*/ 401 w 415"/>
                <a:gd name="T5" fmla="*/ 550 h 927"/>
                <a:gd name="T6" fmla="*/ 389 w 415"/>
                <a:gd name="T7" fmla="*/ 802 h 927"/>
                <a:gd name="T8" fmla="*/ 384 w 415"/>
                <a:gd name="T9" fmla="*/ 912 h 927"/>
                <a:gd name="T10" fmla="*/ 379 w 415"/>
                <a:gd name="T11" fmla="*/ 917 h 927"/>
                <a:gd name="T12" fmla="*/ 374 w 415"/>
                <a:gd name="T13" fmla="*/ 917 h 927"/>
                <a:gd name="T14" fmla="*/ 367 w 415"/>
                <a:gd name="T15" fmla="*/ 917 h 927"/>
                <a:gd name="T16" fmla="*/ 362 w 415"/>
                <a:gd name="T17" fmla="*/ 917 h 927"/>
                <a:gd name="T18" fmla="*/ 379 w 415"/>
                <a:gd name="T19" fmla="*/ 344 h 927"/>
                <a:gd name="T20" fmla="*/ 360 w 415"/>
                <a:gd name="T21" fmla="*/ 327 h 927"/>
                <a:gd name="T22" fmla="*/ 86 w 415"/>
                <a:gd name="T23" fmla="*/ 296 h 927"/>
                <a:gd name="T24" fmla="*/ 62 w 415"/>
                <a:gd name="T25" fmla="*/ 300 h 927"/>
                <a:gd name="T26" fmla="*/ 38 w 415"/>
                <a:gd name="T27" fmla="*/ 927 h 927"/>
                <a:gd name="T28" fmla="*/ 0 w 415"/>
                <a:gd name="T29" fmla="*/ 922 h 927"/>
                <a:gd name="T30" fmla="*/ 24 w 415"/>
                <a:gd name="T31" fmla="*/ 0 h 927"/>
                <a:gd name="T32" fmla="*/ 415 w 415"/>
                <a:gd name="T33" fmla="*/ 10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7">
                  <a:moveTo>
                    <a:pt x="415" y="104"/>
                  </a:moveTo>
                  <a:lnTo>
                    <a:pt x="410" y="276"/>
                  </a:lnTo>
                  <a:lnTo>
                    <a:pt x="401" y="550"/>
                  </a:lnTo>
                  <a:lnTo>
                    <a:pt x="389" y="802"/>
                  </a:lnTo>
                  <a:lnTo>
                    <a:pt x="384" y="912"/>
                  </a:lnTo>
                  <a:lnTo>
                    <a:pt x="379" y="917"/>
                  </a:lnTo>
                  <a:lnTo>
                    <a:pt x="374" y="917"/>
                  </a:lnTo>
                  <a:lnTo>
                    <a:pt x="367" y="917"/>
                  </a:lnTo>
                  <a:lnTo>
                    <a:pt x="362" y="917"/>
                  </a:lnTo>
                  <a:lnTo>
                    <a:pt x="379" y="344"/>
                  </a:lnTo>
                  <a:lnTo>
                    <a:pt x="360" y="327"/>
                  </a:lnTo>
                  <a:lnTo>
                    <a:pt x="86" y="296"/>
                  </a:lnTo>
                  <a:lnTo>
                    <a:pt x="62" y="300"/>
                  </a:lnTo>
                  <a:lnTo>
                    <a:pt x="38" y="927"/>
                  </a:lnTo>
                  <a:lnTo>
                    <a:pt x="0" y="922"/>
                  </a:lnTo>
                  <a:lnTo>
                    <a:pt x="24" y="0"/>
                  </a:lnTo>
                  <a:lnTo>
                    <a:pt x="415" y="104"/>
                  </a:lnTo>
                  <a:close/>
                </a:path>
              </a:pathLst>
            </a:custGeom>
            <a:solidFill>
              <a:srgbClr val="C1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5"/>
            <p:cNvSpPr>
              <a:spLocks/>
            </p:cNvSpPr>
            <p:nvPr/>
          </p:nvSpPr>
          <p:spPr bwMode="auto">
            <a:xfrm>
              <a:off x="4627" y="1584"/>
              <a:ext cx="86" cy="931"/>
            </a:xfrm>
            <a:custGeom>
              <a:avLst/>
              <a:gdLst>
                <a:gd name="T0" fmla="*/ 86 w 86"/>
                <a:gd name="T1" fmla="*/ 17 h 931"/>
                <a:gd name="T2" fmla="*/ 82 w 86"/>
                <a:gd name="T3" fmla="*/ 153 h 931"/>
                <a:gd name="T4" fmla="*/ 72 w 86"/>
                <a:gd name="T5" fmla="*/ 456 h 931"/>
                <a:gd name="T6" fmla="*/ 62 w 86"/>
                <a:gd name="T7" fmla="*/ 758 h 931"/>
                <a:gd name="T8" fmla="*/ 58 w 86"/>
                <a:gd name="T9" fmla="*/ 902 h 931"/>
                <a:gd name="T10" fmla="*/ 58 w 86"/>
                <a:gd name="T11" fmla="*/ 912 h 931"/>
                <a:gd name="T12" fmla="*/ 53 w 86"/>
                <a:gd name="T13" fmla="*/ 916 h 931"/>
                <a:gd name="T14" fmla="*/ 46 w 86"/>
                <a:gd name="T15" fmla="*/ 924 h 931"/>
                <a:gd name="T16" fmla="*/ 36 w 86"/>
                <a:gd name="T17" fmla="*/ 926 h 931"/>
                <a:gd name="T18" fmla="*/ 0 w 86"/>
                <a:gd name="T19" fmla="*/ 931 h 931"/>
                <a:gd name="T20" fmla="*/ 5 w 86"/>
                <a:gd name="T21" fmla="*/ 799 h 931"/>
                <a:gd name="T22" fmla="*/ 17 w 86"/>
                <a:gd name="T23" fmla="*/ 504 h 931"/>
                <a:gd name="T24" fmla="*/ 29 w 86"/>
                <a:gd name="T25" fmla="*/ 189 h 931"/>
                <a:gd name="T26" fmla="*/ 36 w 86"/>
                <a:gd name="T27" fmla="*/ 2 h 931"/>
                <a:gd name="T28" fmla="*/ 50 w 86"/>
                <a:gd name="T29" fmla="*/ 0 h 931"/>
                <a:gd name="T30" fmla="*/ 65 w 86"/>
                <a:gd name="T31" fmla="*/ 0 h 931"/>
                <a:gd name="T32" fmla="*/ 79 w 86"/>
                <a:gd name="T33" fmla="*/ 5 h 931"/>
                <a:gd name="T34" fmla="*/ 86 w 86"/>
                <a:gd name="T35" fmla="*/ 1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931">
                  <a:moveTo>
                    <a:pt x="86" y="17"/>
                  </a:moveTo>
                  <a:lnTo>
                    <a:pt x="82" y="153"/>
                  </a:lnTo>
                  <a:lnTo>
                    <a:pt x="72" y="456"/>
                  </a:lnTo>
                  <a:lnTo>
                    <a:pt x="62" y="758"/>
                  </a:lnTo>
                  <a:lnTo>
                    <a:pt x="58" y="902"/>
                  </a:lnTo>
                  <a:lnTo>
                    <a:pt x="58" y="912"/>
                  </a:lnTo>
                  <a:lnTo>
                    <a:pt x="53" y="916"/>
                  </a:lnTo>
                  <a:lnTo>
                    <a:pt x="46" y="924"/>
                  </a:lnTo>
                  <a:lnTo>
                    <a:pt x="36" y="926"/>
                  </a:lnTo>
                  <a:lnTo>
                    <a:pt x="0" y="931"/>
                  </a:lnTo>
                  <a:lnTo>
                    <a:pt x="5" y="799"/>
                  </a:lnTo>
                  <a:lnTo>
                    <a:pt x="17" y="504"/>
                  </a:lnTo>
                  <a:lnTo>
                    <a:pt x="29" y="189"/>
                  </a:lnTo>
                  <a:lnTo>
                    <a:pt x="36" y="2"/>
                  </a:lnTo>
                  <a:lnTo>
                    <a:pt x="50" y="0"/>
                  </a:lnTo>
                  <a:lnTo>
                    <a:pt x="65" y="0"/>
                  </a:lnTo>
                  <a:lnTo>
                    <a:pt x="79" y="5"/>
                  </a:lnTo>
                  <a:lnTo>
                    <a:pt x="86" y="17"/>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6"/>
            <p:cNvSpPr>
              <a:spLocks/>
            </p:cNvSpPr>
            <p:nvPr/>
          </p:nvSpPr>
          <p:spPr bwMode="auto">
            <a:xfrm>
              <a:off x="864" y="1747"/>
              <a:ext cx="360" cy="372"/>
            </a:xfrm>
            <a:custGeom>
              <a:avLst/>
              <a:gdLst>
                <a:gd name="T0" fmla="*/ 355 w 360"/>
                <a:gd name="T1" fmla="*/ 343 h 372"/>
                <a:gd name="T2" fmla="*/ 0 w 360"/>
                <a:gd name="T3" fmla="*/ 372 h 372"/>
                <a:gd name="T4" fmla="*/ 2 w 360"/>
                <a:gd name="T5" fmla="*/ 43 h 372"/>
                <a:gd name="T6" fmla="*/ 360 w 360"/>
                <a:gd name="T7" fmla="*/ 0 h 372"/>
                <a:gd name="T8" fmla="*/ 355 w 360"/>
                <a:gd name="T9" fmla="*/ 343 h 372"/>
              </a:gdLst>
              <a:ahLst/>
              <a:cxnLst>
                <a:cxn ang="0">
                  <a:pos x="T0" y="T1"/>
                </a:cxn>
                <a:cxn ang="0">
                  <a:pos x="T2" y="T3"/>
                </a:cxn>
                <a:cxn ang="0">
                  <a:pos x="T4" y="T5"/>
                </a:cxn>
                <a:cxn ang="0">
                  <a:pos x="T6" y="T7"/>
                </a:cxn>
                <a:cxn ang="0">
                  <a:pos x="T8" y="T9"/>
                </a:cxn>
              </a:cxnLst>
              <a:rect l="0" t="0" r="r" b="b"/>
              <a:pathLst>
                <a:path w="360" h="372">
                  <a:moveTo>
                    <a:pt x="355" y="343"/>
                  </a:moveTo>
                  <a:lnTo>
                    <a:pt x="0" y="372"/>
                  </a:lnTo>
                  <a:lnTo>
                    <a:pt x="2" y="43"/>
                  </a:lnTo>
                  <a:lnTo>
                    <a:pt x="360" y="0"/>
                  </a:lnTo>
                  <a:lnTo>
                    <a:pt x="355" y="343"/>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7"/>
            <p:cNvSpPr>
              <a:spLocks/>
            </p:cNvSpPr>
            <p:nvPr/>
          </p:nvSpPr>
          <p:spPr bwMode="auto">
            <a:xfrm>
              <a:off x="3689" y="1941"/>
              <a:ext cx="384" cy="87"/>
            </a:xfrm>
            <a:custGeom>
              <a:avLst/>
              <a:gdLst>
                <a:gd name="T0" fmla="*/ 384 w 384"/>
                <a:gd name="T1" fmla="*/ 87 h 87"/>
                <a:gd name="T2" fmla="*/ 0 w 384"/>
                <a:gd name="T3" fmla="*/ 63 h 87"/>
                <a:gd name="T4" fmla="*/ 2 w 384"/>
                <a:gd name="T5" fmla="*/ 0 h 87"/>
                <a:gd name="T6" fmla="*/ 384 w 384"/>
                <a:gd name="T7" fmla="*/ 53 h 87"/>
                <a:gd name="T8" fmla="*/ 384 w 384"/>
                <a:gd name="T9" fmla="*/ 87 h 87"/>
              </a:gdLst>
              <a:ahLst/>
              <a:cxnLst>
                <a:cxn ang="0">
                  <a:pos x="T0" y="T1"/>
                </a:cxn>
                <a:cxn ang="0">
                  <a:pos x="T2" y="T3"/>
                </a:cxn>
                <a:cxn ang="0">
                  <a:pos x="T4" y="T5"/>
                </a:cxn>
                <a:cxn ang="0">
                  <a:pos x="T6" y="T7"/>
                </a:cxn>
                <a:cxn ang="0">
                  <a:pos x="T8" y="T9"/>
                </a:cxn>
              </a:cxnLst>
              <a:rect l="0" t="0" r="r" b="b"/>
              <a:pathLst>
                <a:path w="384" h="87">
                  <a:moveTo>
                    <a:pt x="384" y="87"/>
                  </a:moveTo>
                  <a:lnTo>
                    <a:pt x="0" y="63"/>
                  </a:lnTo>
                  <a:lnTo>
                    <a:pt x="2" y="0"/>
                  </a:lnTo>
                  <a:lnTo>
                    <a:pt x="384" y="53"/>
                  </a:lnTo>
                  <a:lnTo>
                    <a:pt x="384" y="87"/>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8"/>
            <p:cNvSpPr>
              <a:spLocks/>
            </p:cNvSpPr>
            <p:nvPr/>
          </p:nvSpPr>
          <p:spPr bwMode="auto">
            <a:xfrm>
              <a:off x="2856" y="1963"/>
              <a:ext cx="621" cy="106"/>
            </a:xfrm>
            <a:custGeom>
              <a:avLst/>
              <a:gdLst>
                <a:gd name="T0" fmla="*/ 619 w 621"/>
                <a:gd name="T1" fmla="*/ 72 h 106"/>
                <a:gd name="T2" fmla="*/ 2 w 621"/>
                <a:gd name="T3" fmla="*/ 106 h 106"/>
                <a:gd name="T4" fmla="*/ 0 w 621"/>
                <a:gd name="T5" fmla="*/ 46 h 106"/>
                <a:gd name="T6" fmla="*/ 7 w 621"/>
                <a:gd name="T7" fmla="*/ 46 h 106"/>
                <a:gd name="T8" fmla="*/ 26 w 621"/>
                <a:gd name="T9" fmla="*/ 43 h 106"/>
                <a:gd name="T10" fmla="*/ 55 w 621"/>
                <a:gd name="T11" fmla="*/ 41 h 106"/>
                <a:gd name="T12" fmla="*/ 91 w 621"/>
                <a:gd name="T13" fmla="*/ 38 h 106"/>
                <a:gd name="T14" fmla="*/ 137 w 621"/>
                <a:gd name="T15" fmla="*/ 36 h 106"/>
                <a:gd name="T16" fmla="*/ 187 w 621"/>
                <a:gd name="T17" fmla="*/ 31 h 106"/>
                <a:gd name="T18" fmla="*/ 242 w 621"/>
                <a:gd name="T19" fmla="*/ 29 h 106"/>
                <a:gd name="T20" fmla="*/ 297 w 621"/>
                <a:gd name="T21" fmla="*/ 24 h 106"/>
                <a:gd name="T22" fmla="*/ 353 w 621"/>
                <a:gd name="T23" fmla="*/ 19 h 106"/>
                <a:gd name="T24" fmla="*/ 408 w 621"/>
                <a:gd name="T25" fmla="*/ 14 h 106"/>
                <a:gd name="T26" fmla="*/ 461 w 621"/>
                <a:gd name="T27" fmla="*/ 12 h 106"/>
                <a:gd name="T28" fmla="*/ 509 w 621"/>
                <a:gd name="T29" fmla="*/ 7 h 106"/>
                <a:gd name="T30" fmla="*/ 552 w 621"/>
                <a:gd name="T31" fmla="*/ 5 h 106"/>
                <a:gd name="T32" fmla="*/ 585 w 621"/>
                <a:gd name="T33" fmla="*/ 2 h 106"/>
                <a:gd name="T34" fmla="*/ 609 w 621"/>
                <a:gd name="T35" fmla="*/ 0 h 106"/>
                <a:gd name="T36" fmla="*/ 621 w 621"/>
                <a:gd name="T37" fmla="*/ 0 h 106"/>
                <a:gd name="T38" fmla="*/ 619 w 621"/>
                <a:gd name="T39" fmla="*/ 7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1" h="106">
                  <a:moveTo>
                    <a:pt x="619" y="72"/>
                  </a:moveTo>
                  <a:lnTo>
                    <a:pt x="2" y="106"/>
                  </a:lnTo>
                  <a:lnTo>
                    <a:pt x="0" y="46"/>
                  </a:lnTo>
                  <a:lnTo>
                    <a:pt x="7" y="46"/>
                  </a:lnTo>
                  <a:lnTo>
                    <a:pt x="26" y="43"/>
                  </a:lnTo>
                  <a:lnTo>
                    <a:pt x="55" y="41"/>
                  </a:lnTo>
                  <a:lnTo>
                    <a:pt x="91" y="38"/>
                  </a:lnTo>
                  <a:lnTo>
                    <a:pt x="137" y="36"/>
                  </a:lnTo>
                  <a:lnTo>
                    <a:pt x="187" y="31"/>
                  </a:lnTo>
                  <a:lnTo>
                    <a:pt x="242" y="29"/>
                  </a:lnTo>
                  <a:lnTo>
                    <a:pt x="297" y="24"/>
                  </a:lnTo>
                  <a:lnTo>
                    <a:pt x="353" y="19"/>
                  </a:lnTo>
                  <a:lnTo>
                    <a:pt x="408" y="14"/>
                  </a:lnTo>
                  <a:lnTo>
                    <a:pt x="461" y="12"/>
                  </a:lnTo>
                  <a:lnTo>
                    <a:pt x="509" y="7"/>
                  </a:lnTo>
                  <a:lnTo>
                    <a:pt x="552" y="5"/>
                  </a:lnTo>
                  <a:lnTo>
                    <a:pt x="585" y="2"/>
                  </a:lnTo>
                  <a:lnTo>
                    <a:pt x="609" y="0"/>
                  </a:lnTo>
                  <a:lnTo>
                    <a:pt x="621" y="0"/>
                  </a:lnTo>
                  <a:lnTo>
                    <a:pt x="619" y="7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Freeform 39"/>
            <p:cNvSpPr>
              <a:spLocks/>
            </p:cNvSpPr>
            <p:nvPr/>
          </p:nvSpPr>
          <p:spPr bwMode="auto">
            <a:xfrm>
              <a:off x="4298" y="1944"/>
              <a:ext cx="250" cy="578"/>
            </a:xfrm>
            <a:custGeom>
              <a:avLst/>
              <a:gdLst>
                <a:gd name="T0" fmla="*/ 226 w 250"/>
                <a:gd name="T1" fmla="*/ 564 h 578"/>
                <a:gd name="T2" fmla="*/ 199 w 250"/>
                <a:gd name="T3" fmla="*/ 566 h 578"/>
                <a:gd name="T4" fmla="*/ 171 w 250"/>
                <a:gd name="T5" fmla="*/ 566 h 578"/>
                <a:gd name="T6" fmla="*/ 144 w 250"/>
                <a:gd name="T7" fmla="*/ 568 h 578"/>
                <a:gd name="T8" fmla="*/ 118 w 250"/>
                <a:gd name="T9" fmla="*/ 571 h 578"/>
                <a:gd name="T10" fmla="*/ 91 w 250"/>
                <a:gd name="T11" fmla="*/ 571 h 578"/>
                <a:gd name="T12" fmla="*/ 63 w 250"/>
                <a:gd name="T13" fmla="*/ 573 h 578"/>
                <a:gd name="T14" fmla="*/ 31 w 250"/>
                <a:gd name="T15" fmla="*/ 576 h 578"/>
                <a:gd name="T16" fmla="*/ 0 w 250"/>
                <a:gd name="T17" fmla="*/ 578 h 578"/>
                <a:gd name="T18" fmla="*/ 0 w 250"/>
                <a:gd name="T19" fmla="*/ 434 h 578"/>
                <a:gd name="T20" fmla="*/ 7 w 250"/>
                <a:gd name="T21" fmla="*/ 288 h 578"/>
                <a:gd name="T22" fmla="*/ 15 w 250"/>
                <a:gd name="T23" fmla="*/ 144 h 578"/>
                <a:gd name="T24" fmla="*/ 19 w 250"/>
                <a:gd name="T25" fmla="*/ 0 h 578"/>
                <a:gd name="T26" fmla="*/ 250 w 250"/>
                <a:gd name="T27" fmla="*/ 29 h 578"/>
                <a:gd name="T28" fmla="*/ 226 w 250"/>
                <a:gd name="T29" fmla="*/ 56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578">
                  <a:moveTo>
                    <a:pt x="226" y="564"/>
                  </a:moveTo>
                  <a:lnTo>
                    <a:pt x="199" y="566"/>
                  </a:lnTo>
                  <a:lnTo>
                    <a:pt x="171" y="566"/>
                  </a:lnTo>
                  <a:lnTo>
                    <a:pt x="144" y="568"/>
                  </a:lnTo>
                  <a:lnTo>
                    <a:pt x="118" y="571"/>
                  </a:lnTo>
                  <a:lnTo>
                    <a:pt x="91" y="571"/>
                  </a:lnTo>
                  <a:lnTo>
                    <a:pt x="63" y="573"/>
                  </a:lnTo>
                  <a:lnTo>
                    <a:pt x="31" y="576"/>
                  </a:lnTo>
                  <a:lnTo>
                    <a:pt x="0" y="578"/>
                  </a:lnTo>
                  <a:lnTo>
                    <a:pt x="0" y="434"/>
                  </a:lnTo>
                  <a:lnTo>
                    <a:pt x="7" y="288"/>
                  </a:lnTo>
                  <a:lnTo>
                    <a:pt x="15" y="144"/>
                  </a:lnTo>
                  <a:lnTo>
                    <a:pt x="19" y="0"/>
                  </a:lnTo>
                  <a:lnTo>
                    <a:pt x="250" y="29"/>
                  </a:lnTo>
                  <a:lnTo>
                    <a:pt x="226" y="564"/>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Freeform 40"/>
            <p:cNvSpPr>
              <a:spLocks/>
            </p:cNvSpPr>
            <p:nvPr/>
          </p:nvSpPr>
          <p:spPr bwMode="auto">
            <a:xfrm>
              <a:off x="2112" y="2023"/>
              <a:ext cx="581" cy="94"/>
            </a:xfrm>
            <a:custGeom>
              <a:avLst/>
              <a:gdLst>
                <a:gd name="T0" fmla="*/ 578 w 581"/>
                <a:gd name="T1" fmla="*/ 60 h 94"/>
                <a:gd name="T2" fmla="*/ 0 w 581"/>
                <a:gd name="T3" fmla="*/ 94 h 94"/>
                <a:gd name="T4" fmla="*/ 2 w 581"/>
                <a:gd name="T5" fmla="*/ 46 h 94"/>
                <a:gd name="T6" fmla="*/ 581 w 581"/>
                <a:gd name="T7" fmla="*/ 0 h 94"/>
                <a:gd name="T8" fmla="*/ 578 w 581"/>
                <a:gd name="T9" fmla="*/ 60 h 94"/>
              </a:gdLst>
              <a:ahLst/>
              <a:cxnLst>
                <a:cxn ang="0">
                  <a:pos x="T0" y="T1"/>
                </a:cxn>
                <a:cxn ang="0">
                  <a:pos x="T2" y="T3"/>
                </a:cxn>
                <a:cxn ang="0">
                  <a:pos x="T4" y="T5"/>
                </a:cxn>
                <a:cxn ang="0">
                  <a:pos x="T6" y="T7"/>
                </a:cxn>
                <a:cxn ang="0">
                  <a:pos x="T8" y="T9"/>
                </a:cxn>
              </a:cxnLst>
              <a:rect l="0" t="0" r="r" b="b"/>
              <a:pathLst>
                <a:path w="581" h="94">
                  <a:moveTo>
                    <a:pt x="578" y="60"/>
                  </a:moveTo>
                  <a:lnTo>
                    <a:pt x="0" y="94"/>
                  </a:lnTo>
                  <a:lnTo>
                    <a:pt x="2" y="46"/>
                  </a:lnTo>
                  <a:lnTo>
                    <a:pt x="581" y="0"/>
                  </a:lnTo>
                  <a:lnTo>
                    <a:pt x="578" y="6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Freeform 41"/>
            <p:cNvSpPr>
              <a:spLocks/>
            </p:cNvSpPr>
            <p:nvPr/>
          </p:nvSpPr>
          <p:spPr bwMode="auto">
            <a:xfrm>
              <a:off x="1363" y="2083"/>
              <a:ext cx="586" cy="70"/>
            </a:xfrm>
            <a:custGeom>
              <a:avLst/>
              <a:gdLst>
                <a:gd name="T0" fmla="*/ 586 w 586"/>
                <a:gd name="T1" fmla="*/ 46 h 70"/>
                <a:gd name="T2" fmla="*/ 0 w 586"/>
                <a:gd name="T3" fmla="*/ 70 h 70"/>
                <a:gd name="T4" fmla="*/ 3 w 586"/>
                <a:gd name="T5" fmla="*/ 41 h 70"/>
                <a:gd name="T6" fmla="*/ 583 w 586"/>
                <a:gd name="T7" fmla="*/ 0 h 70"/>
                <a:gd name="T8" fmla="*/ 586 w 586"/>
                <a:gd name="T9" fmla="*/ 46 h 70"/>
              </a:gdLst>
              <a:ahLst/>
              <a:cxnLst>
                <a:cxn ang="0">
                  <a:pos x="T0" y="T1"/>
                </a:cxn>
                <a:cxn ang="0">
                  <a:pos x="T2" y="T3"/>
                </a:cxn>
                <a:cxn ang="0">
                  <a:pos x="T4" y="T5"/>
                </a:cxn>
                <a:cxn ang="0">
                  <a:pos x="T6" y="T7"/>
                </a:cxn>
                <a:cxn ang="0">
                  <a:pos x="T8" y="T9"/>
                </a:cxn>
              </a:cxnLst>
              <a:rect l="0" t="0" r="r" b="b"/>
              <a:pathLst>
                <a:path w="586" h="70">
                  <a:moveTo>
                    <a:pt x="586" y="46"/>
                  </a:moveTo>
                  <a:lnTo>
                    <a:pt x="0" y="70"/>
                  </a:lnTo>
                  <a:lnTo>
                    <a:pt x="3" y="41"/>
                  </a:lnTo>
                  <a:lnTo>
                    <a:pt x="583" y="0"/>
                  </a:lnTo>
                  <a:lnTo>
                    <a:pt x="586" y="46"/>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Freeform 42"/>
            <p:cNvSpPr>
              <a:spLocks/>
            </p:cNvSpPr>
            <p:nvPr/>
          </p:nvSpPr>
          <p:spPr bwMode="auto">
            <a:xfrm>
              <a:off x="4329" y="1985"/>
              <a:ext cx="197" cy="487"/>
            </a:xfrm>
            <a:custGeom>
              <a:avLst/>
              <a:gdLst>
                <a:gd name="T0" fmla="*/ 197 w 197"/>
                <a:gd name="T1" fmla="*/ 31 h 487"/>
                <a:gd name="T2" fmla="*/ 176 w 197"/>
                <a:gd name="T3" fmla="*/ 465 h 487"/>
                <a:gd name="T4" fmla="*/ 166 w 197"/>
                <a:gd name="T5" fmla="*/ 477 h 487"/>
                <a:gd name="T6" fmla="*/ 147 w 197"/>
                <a:gd name="T7" fmla="*/ 477 h 487"/>
                <a:gd name="T8" fmla="*/ 128 w 197"/>
                <a:gd name="T9" fmla="*/ 477 h 487"/>
                <a:gd name="T10" fmla="*/ 108 w 197"/>
                <a:gd name="T11" fmla="*/ 479 h 487"/>
                <a:gd name="T12" fmla="*/ 89 w 197"/>
                <a:gd name="T13" fmla="*/ 482 h 487"/>
                <a:gd name="T14" fmla="*/ 68 w 197"/>
                <a:gd name="T15" fmla="*/ 484 h 487"/>
                <a:gd name="T16" fmla="*/ 48 w 197"/>
                <a:gd name="T17" fmla="*/ 487 h 487"/>
                <a:gd name="T18" fmla="*/ 29 w 197"/>
                <a:gd name="T19" fmla="*/ 487 h 487"/>
                <a:gd name="T20" fmla="*/ 10 w 197"/>
                <a:gd name="T21" fmla="*/ 487 h 487"/>
                <a:gd name="T22" fmla="*/ 0 w 197"/>
                <a:gd name="T23" fmla="*/ 472 h 487"/>
                <a:gd name="T24" fmla="*/ 12 w 197"/>
                <a:gd name="T25" fmla="*/ 7 h 487"/>
                <a:gd name="T26" fmla="*/ 22 w 197"/>
                <a:gd name="T27" fmla="*/ 0 h 487"/>
                <a:gd name="T28" fmla="*/ 190 w 197"/>
                <a:gd name="T29" fmla="*/ 14 h 487"/>
                <a:gd name="T30" fmla="*/ 197 w 197"/>
                <a:gd name="T31" fmla="*/ 3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487">
                  <a:moveTo>
                    <a:pt x="197" y="31"/>
                  </a:moveTo>
                  <a:lnTo>
                    <a:pt x="176" y="465"/>
                  </a:lnTo>
                  <a:lnTo>
                    <a:pt x="166" y="477"/>
                  </a:lnTo>
                  <a:lnTo>
                    <a:pt x="147" y="477"/>
                  </a:lnTo>
                  <a:lnTo>
                    <a:pt x="128" y="477"/>
                  </a:lnTo>
                  <a:lnTo>
                    <a:pt x="108" y="479"/>
                  </a:lnTo>
                  <a:lnTo>
                    <a:pt x="89" y="482"/>
                  </a:lnTo>
                  <a:lnTo>
                    <a:pt x="68" y="484"/>
                  </a:lnTo>
                  <a:lnTo>
                    <a:pt x="48" y="487"/>
                  </a:lnTo>
                  <a:lnTo>
                    <a:pt x="29" y="487"/>
                  </a:lnTo>
                  <a:lnTo>
                    <a:pt x="10" y="487"/>
                  </a:lnTo>
                  <a:lnTo>
                    <a:pt x="0" y="472"/>
                  </a:lnTo>
                  <a:lnTo>
                    <a:pt x="12" y="7"/>
                  </a:lnTo>
                  <a:lnTo>
                    <a:pt x="22" y="0"/>
                  </a:lnTo>
                  <a:lnTo>
                    <a:pt x="190" y="14"/>
                  </a:lnTo>
                  <a:lnTo>
                    <a:pt x="19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Freeform 43"/>
            <p:cNvSpPr>
              <a:spLocks/>
            </p:cNvSpPr>
            <p:nvPr/>
          </p:nvSpPr>
          <p:spPr bwMode="auto">
            <a:xfrm>
              <a:off x="866" y="2136"/>
              <a:ext cx="358" cy="55"/>
            </a:xfrm>
            <a:custGeom>
              <a:avLst/>
              <a:gdLst>
                <a:gd name="T0" fmla="*/ 358 w 358"/>
                <a:gd name="T1" fmla="*/ 29 h 55"/>
                <a:gd name="T2" fmla="*/ 344 w 358"/>
                <a:gd name="T3" fmla="*/ 29 h 55"/>
                <a:gd name="T4" fmla="*/ 308 w 358"/>
                <a:gd name="T5" fmla="*/ 31 h 55"/>
                <a:gd name="T6" fmla="*/ 255 w 358"/>
                <a:gd name="T7" fmla="*/ 36 h 55"/>
                <a:gd name="T8" fmla="*/ 192 w 358"/>
                <a:gd name="T9" fmla="*/ 41 h 55"/>
                <a:gd name="T10" fmla="*/ 130 w 358"/>
                <a:gd name="T11" fmla="*/ 45 h 55"/>
                <a:gd name="T12" fmla="*/ 72 w 358"/>
                <a:gd name="T13" fmla="*/ 48 h 55"/>
                <a:gd name="T14" fmla="*/ 27 w 358"/>
                <a:gd name="T15" fmla="*/ 52 h 55"/>
                <a:gd name="T16" fmla="*/ 3 w 358"/>
                <a:gd name="T17" fmla="*/ 55 h 55"/>
                <a:gd name="T18" fmla="*/ 0 w 358"/>
                <a:gd name="T19" fmla="*/ 29 h 55"/>
                <a:gd name="T20" fmla="*/ 356 w 358"/>
                <a:gd name="T21" fmla="*/ 0 h 55"/>
                <a:gd name="T22" fmla="*/ 358 w 358"/>
                <a:gd name="T23"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8" h="55">
                  <a:moveTo>
                    <a:pt x="358" y="29"/>
                  </a:moveTo>
                  <a:lnTo>
                    <a:pt x="344" y="29"/>
                  </a:lnTo>
                  <a:lnTo>
                    <a:pt x="308" y="31"/>
                  </a:lnTo>
                  <a:lnTo>
                    <a:pt x="255" y="36"/>
                  </a:lnTo>
                  <a:lnTo>
                    <a:pt x="192" y="41"/>
                  </a:lnTo>
                  <a:lnTo>
                    <a:pt x="130" y="45"/>
                  </a:lnTo>
                  <a:lnTo>
                    <a:pt x="72" y="48"/>
                  </a:lnTo>
                  <a:lnTo>
                    <a:pt x="27" y="52"/>
                  </a:lnTo>
                  <a:lnTo>
                    <a:pt x="3" y="55"/>
                  </a:lnTo>
                  <a:lnTo>
                    <a:pt x="0" y="29"/>
                  </a:lnTo>
                  <a:lnTo>
                    <a:pt x="356" y="0"/>
                  </a:lnTo>
                  <a:lnTo>
                    <a:pt x="358" y="29"/>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Freeform 44"/>
            <p:cNvSpPr>
              <a:spLocks/>
            </p:cNvSpPr>
            <p:nvPr/>
          </p:nvSpPr>
          <p:spPr bwMode="auto">
            <a:xfrm>
              <a:off x="4361" y="2011"/>
              <a:ext cx="134" cy="432"/>
            </a:xfrm>
            <a:custGeom>
              <a:avLst/>
              <a:gdLst>
                <a:gd name="T0" fmla="*/ 120 w 134"/>
                <a:gd name="T1" fmla="*/ 425 h 432"/>
                <a:gd name="T2" fmla="*/ 105 w 134"/>
                <a:gd name="T3" fmla="*/ 429 h 432"/>
                <a:gd name="T4" fmla="*/ 93 w 134"/>
                <a:gd name="T5" fmla="*/ 432 h 432"/>
                <a:gd name="T6" fmla="*/ 79 w 134"/>
                <a:gd name="T7" fmla="*/ 432 h 432"/>
                <a:gd name="T8" fmla="*/ 64 w 134"/>
                <a:gd name="T9" fmla="*/ 432 h 432"/>
                <a:gd name="T10" fmla="*/ 50 w 134"/>
                <a:gd name="T11" fmla="*/ 432 h 432"/>
                <a:gd name="T12" fmla="*/ 36 w 134"/>
                <a:gd name="T13" fmla="*/ 432 h 432"/>
                <a:gd name="T14" fmla="*/ 19 w 134"/>
                <a:gd name="T15" fmla="*/ 432 h 432"/>
                <a:gd name="T16" fmla="*/ 0 w 134"/>
                <a:gd name="T17" fmla="*/ 432 h 432"/>
                <a:gd name="T18" fmla="*/ 4 w 134"/>
                <a:gd name="T19" fmla="*/ 0 h 432"/>
                <a:gd name="T20" fmla="*/ 134 w 134"/>
                <a:gd name="T21" fmla="*/ 14 h 432"/>
                <a:gd name="T22" fmla="*/ 120 w 134"/>
                <a:gd name="T23" fmla="*/ 42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432">
                  <a:moveTo>
                    <a:pt x="120" y="425"/>
                  </a:moveTo>
                  <a:lnTo>
                    <a:pt x="105" y="429"/>
                  </a:lnTo>
                  <a:lnTo>
                    <a:pt x="93" y="432"/>
                  </a:lnTo>
                  <a:lnTo>
                    <a:pt x="79" y="432"/>
                  </a:lnTo>
                  <a:lnTo>
                    <a:pt x="64" y="432"/>
                  </a:lnTo>
                  <a:lnTo>
                    <a:pt x="50" y="432"/>
                  </a:lnTo>
                  <a:lnTo>
                    <a:pt x="36" y="432"/>
                  </a:lnTo>
                  <a:lnTo>
                    <a:pt x="19" y="432"/>
                  </a:lnTo>
                  <a:lnTo>
                    <a:pt x="0" y="432"/>
                  </a:lnTo>
                  <a:lnTo>
                    <a:pt x="4" y="0"/>
                  </a:lnTo>
                  <a:lnTo>
                    <a:pt x="134" y="14"/>
                  </a:lnTo>
                  <a:lnTo>
                    <a:pt x="120" y="425"/>
                  </a:lnTo>
                  <a:close/>
                </a:path>
              </a:pathLst>
            </a:custGeom>
            <a:solidFill>
              <a:srgbClr val="C1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Freeform 45"/>
            <p:cNvSpPr>
              <a:spLocks/>
            </p:cNvSpPr>
            <p:nvPr/>
          </p:nvSpPr>
          <p:spPr bwMode="auto">
            <a:xfrm>
              <a:off x="3677" y="2076"/>
              <a:ext cx="393" cy="468"/>
            </a:xfrm>
            <a:custGeom>
              <a:avLst/>
              <a:gdLst>
                <a:gd name="T0" fmla="*/ 393 w 393"/>
                <a:gd name="T1" fmla="*/ 0 h 468"/>
                <a:gd name="T2" fmla="*/ 388 w 393"/>
                <a:gd name="T3" fmla="*/ 458 h 468"/>
                <a:gd name="T4" fmla="*/ 352 w 393"/>
                <a:gd name="T5" fmla="*/ 468 h 468"/>
                <a:gd name="T6" fmla="*/ 345 w 393"/>
                <a:gd name="T7" fmla="*/ 451 h 468"/>
                <a:gd name="T8" fmla="*/ 338 w 393"/>
                <a:gd name="T9" fmla="*/ 436 h 468"/>
                <a:gd name="T10" fmla="*/ 331 w 393"/>
                <a:gd name="T11" fmla="*/ 420 h 468"/>
                <a:gd name="T12" fmla="*/ 321 w 393"/>
                <a:gd name="T13" fmla="*/ 405 h 468"/>
                <a:gd name="T14" fmla="*/ 312 w 393"/>
                <a:gd name="T15" fmla="*/ 391 h 468"/>
                <a:gd name="T16" fmla="*/ 297 w 393"/>
                <a:gd name="T17" fmla="*/ 379 h 468"/>
                <a:gd name="T18" fmla="*/ 283 w 393"/>
                <a:gd name="T19" fmla="*/ 367 h 468"/>
                <a:gd name="T20" fmla="*/ 266 w 393"/>
                <a:gd name="T21" fmla="*/ 360 h 468"/>
                <a:gd name="T22" fmla="*/ 252 w 393"/>
                <a:gd name="T23" fmla="*/ 362 h 468"/>
                <a:gd name="T24" fmla="*/ 242 w 393"/>
                <a:gd name="T25" fmla="*/ 357 h 468"/>
                <a:gd name="T26" fmla="*/ 232 w 393"/>
                <a:gd name="T27" fmla="*/ 348 h 468"/>
                <a:gd name="T28" fmla="*/ 225 w 393"/>
                <a:gd name="T29" fmla="*/ 338 h 468"/>
                <a:gd name="T30" fmla="*/ 218 w 393"/>
                <a:gd name="T31" fmla="*/ 326 h 468"/>
                <a:gd name="T32" fmla="*/ 211 w 393"/>
                <a:gd name="T33" fmla="*/ 314 h 468"/>
                <a:gd name="T34" fmla="*/ 199 w 393"/>
                <a:gd name="T35" fmla="*/ 307 h 468"/>
                <a:gd name="T36" fmla="*/ 184 w 393"/>
                <a:gd name="T37" fmla="*/ 302 h 468"/>
                <a:gd name="T38" fmla="*/ 158 w 393"/>
                <a:gd name="T39" fmla="*/ 295 h 468"/>
                <a:gd name="T40" fmla="*/ 134 w 393"/>
                <a:gd name="T41" fmla="*/ 295 h 468"/>
                <a:gd name="T42" fmla="*/ 110 w 393"/>
                <a:gd name="T43" fmla="*/ 300 h 468"/>
                <a:gd name="T44" fmla="*/ 88 w 393"/>
                <a:gd name="T45" fmla="*/ 309 h 468"/>
                <a:gd name="T46" fmla="*/ 67 w 393"/>
                <a:gd name="T47" fmla="*/ 316 h 468"/>
                <a:gd name="T48" fmla="*/ 45 w 393"/>
                <a:gd name="T49" fmla="*/ 324 h 468"/>
                <a:gd name="T50" fmla="*/ 21 w 393"/>
                <a:gd name="T51" fmla="*/ 326 h 468"/>
                <a:gd name="T52" fmla="*/ 0 w 393"/>
                <a:gd name="T53" fmla="*/ 324 h 468"/>
                <a:gd name="T54" fmla="*/ 7 w 393"/>
                <a:gd name="T55" fmla="*/ 0 h 468"/>
                <a:gd name="T56" fmla="*/ 9 w 393"/>
                <a:gd name="T57" fmla="*/ 0 h 468"/>
                <a:gd name="T58" fmla="*/ 19 w 393"/>
                <a:gd name="T59" fmla="*/ 0 h 468"/>
                <a:gd name="T60" fmla="*/ 31 w 393"/>
                <a:gd name="T61" fmla="*/ 0 h 468"/>
                <a:gd name="T62" fmla="*/ 50 w 393"/>
                <a:gd name="T63" fmla="*/ 0 h 468"/>
                <a:gd name="T64" fmla="*/ 72 w 393"/>
                <a:gd name="T65" fmla="*/ 0 h 468"/>
                <a:gd name="T66" fmla="*/ 96 w 393"/>
                <a:gd name="T67" fmla="*/ 0 h 468"/>
                <a:gd name="T68" fmla="*/ 124 w 393"/>
                <a:gd name="T69" fmla="*/ 0 h 468"/>
                <a:gd name="T70" fmla="*/ 153 w 393"/>
                <a:gd name="T71" fmla="*/ 0 h 468"/>
                <a:gd name="T72" fmla="*/ 184 w 393"/>
                <a:gd name="T73" fmla="*/ 0 h 468"/>
                <a:gd name="T74" fmla="*/ 216 w 393"/>
                <a:gd name="T75" fmla="*/ 0 h 468"/>
                <a:gd name="T76" fmla="*/ 249 w 393"/>
                <a:gd name="T77" fmla="*/ 0 h 468"/>
                <a:gd name="T78" fmla="*/ 280 w 393"/>
                <a:gd name="T79" fmla="*/ 0 h 468"/>
                <a:gd name="T80" fmla="*/ 312 w 393"/>
                <a:gd name="T81" fmla="*/ 0 h 468"/>
                <a:gd name="T82" fmla="*/ 340 w 393"/>
                <a:gd name="T83" fmla="*/ 0 h 468"/>
                <a:gd name="T84" fmla="*/ 369 w 393"/>
                <a:gd name="T85" fmla="*/ 0 h 468"/>
                <a:gd name="T86" fmla="*/ 393 w 393"/>
                <a:gd name="T8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3" h="468">
                  <a:moveTo>
                    <a:pt x="393" y="0"/>
                  </a:moveTo>
                  <a:lnTo>
                    <a:pt x="388" y="458"/>
                  </a:lnTo>
                  <a:lnTo>
                    <a:pt x="352" y="468"/>
                  </a:lnTo>
                  <a:lnTo>
                    <a:pt x="345" y="451"/>
                  </a:lnTo>
                  <a:lnTo>
                    <a:pt x="338" y="436"/>
                  </a:lnTo>
                  <a:lnTo>
                    <a:pt x="331" y="420"/>
                  </a:lnTo>
                  <a:lnTo>
                    <a:pt x="321" y="405"/>
                  </a:lnTo>
                  <a:lnTo>
                    <a:pt x="312" y="391"/>
                  </a:lnTo>
                  <a:lnTo>
                    <a:pt x="297" y="379"/>
                  </a:lnTo>
                  <a:lnTo>
                    <a:pt x="283" y="367"/>
                  </a:lnTo>
                  <a:lnTo>
                    <a:pt x="266" y="360"/>
                  </a:lnTo>
                  <a:lnTo>
                    <a:pt x="252" y="362"/>
                  </a:lnTo>
                  <a:lnTo>
                    <a:pt x="242" y="357"/>
                  </a:lnTo>
                  <a:lnTo>
                    <a:pt x="232" y="348"/>
                  </a:lnTo>
                  <a:lnTo>
                    <a:pt x="225" y="338"/>
                  </a:lnTo>
                  <a:lnTo>
                    <a:pt x="218" y="326"/>
                  </a:lnTo>
                  <a:lnTo>
                    <a:pt x="211" y="314"/>
                  </a:lnTo>
                  <a:lnTo>
                    <a:pt x="199" y="307"/>
                  </a:lnTo>
                  <a:lnTo>
                    <a:pt x="184" y="302"/>
                  </a:lnTo>
                  <a:lnTo>
                    <a:pt x="158" y="295"/>
                  </a:lnTo>
                  <a:lnTo>
                    <a:pt x="134" y="295"/>
                  </a:lnTo>
                  <a:lnTo>
                    <a:pt x="110" y="300"/>
                  </a:lnTo>
                  <a:lnTo>
                    <a:pt x="88" y="309"/>
                  </a:lnTo>
                  <a:lnTo>
                    <a:pt x="67" y="316"/>
                  </a:lnTo>
                  <a:lnTo>
                    <a:pt x="45" y="324"/>
                  </a:lnTo>
                  <a:lnTo>
                    <a:pt x="21" y="326"/>
                  </a:lnTo>
                  <a:lnTo>
                    <a:pt x="0" y="324"/>
                  </a:lnTo>
                  <a:lnTo>
                    <a:pt x="7" y="0"/>
                  </a:lnTo>
                  <a:lnTo>
                    <a:pt x="9" y="0"/>
                  </a:lnTo>
                  <a:lnTo>
                    <a:pt x="19" y="0"/>
                  </a:lnTo>
                  <a:lnTo>
                    <a:pt x="31" y="0"/>
                  </a:lnTo>
                  <a:lnTo>
                    <a:pt x="50" y="0"/>
                  </a:lnTo>
                  <a:lnTo>
                    <a:pt x="72" y="0"/>
                  </a:lnTo>
                  <a:lnTo>
                    <a:pt x="96" y="0"/>
                  </a:lnTo>
                  <a:lnTo>
                    <a:pt x="124" y="0"/>
                  </a:lnTo>
                  <a:lnTo>
                    <a:pt x="153" y="0"/>
                  </a:lnTo>
                  <a:lnTo>
                    <a:pt x="184" y="0"/>
                  </a:lnTo>
                  <a:lnTo>
                    <a:pt x="216" y="0"/>
                  </a:lnTo>
                  <a:lnTo>
                    <a:pt x="249" y="0"/>
                  </a:lnTo>
                  <a:lnTo>
                    <a:pt x="280" y="0"/>
                  </a:lnTo>
                  <a:lnTo>
                    <a:pt x="312" y="0"/>
                  </a:lnTo>
                  <a:lnTo>
                    <a:pt x="340" y="0"/>
                  </a:lnTo>
                  <a:lnTo>
                    <a:pt x="369" y="0"/>
                  </a:lnTo>
                  <a:lnTo>
                    <a:pt x="393" y="0"/>
                  </a:lnTo>
                  <a:close/>
                </a:path>
              </a:pathLst>
            </a:custGeom>
            <a:solidFill>
              <a:srgbClr val="C1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6" name="Freeform 46"/>
            <p:cNvSpPr>
              <a:spLocks/>
            </p:cNvSpPr>
            <p:nvPr/>
          </p:nvSpPr>
          <p:spPr bwMode="auto">
            <a:xfrm>
              <a:off x="2102" y="2133"/>
              <a:ext cx="588" cy="293"/>
            </a:xfrm>
            <a:custGeom>
              <a:avLst/>
              <a:gdLst>
                <a:gd name="T0" fmla="*/ 588 w 588"/>
                <a:gd name="T1" fmla="*/ 0 h 293"/>
                <a:gd name="T2" fmla="*/ 584 w 588"/>
                <a:gd name="T3" fmla="*/ 207 h 293"/>
                <a:gd name="T4" fmla="*/ 574 w 588"/>
                <a:gd name="T5" fmla="*/ 199 h 293"/>
                <a:gd name="T6" fmla="*/ 562 w 588"/>
                <a:gd name="T7" fmla="*/ 192 h 293"/>
                <a:gd name="T8" fmla="*/ 550 w 588"/>
                <a:gd name="T9" fmla="*/ 190 h 293"/>
                <a:gd name="T10" fmla="*/ 538 w 588"/>
                <a:gd name="T11" fmla="*/ 187 h 293"/>
                <a:gd name="T12" fmla="*/ 526 w 588"/>
                <a:gd name="T13" fmla="*/ 185 h 293"/>
                <a:gd name="T14" fmla="*/ 514 w 588"/>
                <a:gd name="T15" fmla="*/ 185 h 293"/>
                <a:gd name="T16" fmla="*/ 502 w 588"/>
                <a:gd name="T17" fmla="*/ 185 h 293"/>
                <a:gd name="T18" fmla="*/ 490 w 588"/>
                <a:gd name="T19" fmla="*/ 183 h 293"/>
                <a:gd name="T20" fmla="*/ 480 w 588"/>
                <a:gd name="T21" fmla="*/ 187 h 293"/>
                <a:gd name="T22" fmla="*/ 468 w 588"/>
                <a:gd name="T23" fmla="*/ 190 h 293"/>
                <a:gd name="T24" fmla="*/ 459 w 588"/>
                <a:gd name="T25" fmla="*/ 195 h 293"/>
                <a:gd name="T26" fmla="*/ 449 w 588"/>
                <a:gd name="T27" fmla="*/ 202 h 293"/>
                <a:gd name="T28" fmla="*/ 440 w 588"/>
                <a:gd name="T29" fmla="*/ 207 h 293"/>
                <a:gd name="T30" fmla="*/ 430 w 588"/>
                <a:gd name="T31" fmla="*/ 214 h 293"/>
                <a:gd name="T32" fmla="*/ 420 w 588"/>
                <a:gd name="T33" fmla="*/ 221 h 293"/>
                <a:gd name="T34" fmla="*/ 411 w 588"/>
                <a:gd name="T35" fmla="*/ 228 h 293"/>
                <a:gd name="T36" fmla="*/ 384 w 588"/>
                <a:gd name="T37" fmla="*/ 228 h 293"/>
                <a:gd name="T38" fmla="*/ 356 w 588"/>
                <a:gd name="T39" fmla="*/ 228 h 293"/>
                <a:gd name="T40" fmla="*/ 327 w 588"/>
                <a:gd name="T41" fmla="*/ 228 h 293"/>
                <a:gd name="T42" fmla="*/ 298 w 588"/>
                <a:gd name="T43" fmla="*/ 226 h 293"/>
                <a:gd name="T44" fmla="*/ 269 w 588"/>
                <a:gd name="T45" fmla="*/ 228 h 293"/>
                <a:gd name="T46" fmla="*/ 243 w 588"/>
                <a:gd name="T47" fmla="*/ 235 h 293"/>
                <a:gd name="T48" fmla="*/ 219 w 588"/>
                <a:gd name="T49" fmla="*/ 245 h 293"/>
                <a:gd name="T50" fmla="*/ 200 w 588"/>
                <a:gd name="T51" fmla="*/ 262 h 293"/>
                <a:gd name="T52" fmla="*/ 188 w 588"/>
                <a:gd name="T53" fmla="*/ 257 h 293"/>
                <a:gd name="T54" fmla="*/ 176 w 588"/>
                <a:gd name="T55" fmla="*/ 252 h 293"/>
                <a:gd name="T56" fmla="*/ 164 w 588"/>
                <a:gd name="T57" fmla="*/ 252 h 293"/>
                <a:gd name="T58" fmla="*/ 152 w 588"/>
                <a:gd name="T59" fmla="*/ 250 h 293"/>
                <a:gd name="T60" fmla="*/ 137 w 588"/>
                <a:gd name="T61" fmla="*/ 250 h 293"/>
                <a:gd name="T62" fmla="*/ 123 w 588"/>
                <a:gd name="T63" fmla="*/ 250 h 293"/>
                <a:gd name="T64" fmla="*/ 111 w 588"/>
                <a:gd name="T65" fmla="*/ 250 h 293"/>
                <a:gd name="T66" fmla="*/ 96 w 588"/>
                <a:gd name="T67" fmla="*/ 247 h 293"/>
                <a:gd name="T68" fmla="*/ 84 w 588"/>
                <a:gd name="T69" fmla="*/ 250 h 293"/>
                <a:gd name="T70" fmla="*/ 70 w 588"/>
                <a:gd name="T71" fmla="*/ 255 h 293"/>
                <a:gd name="T72" fmla="*/ 58 w 588"/>
                <a:gd name="T73" fmla="*/ 257 h 293"/>
                <a:gd name="T74" fmla="*/ 46 w 588"/>
                <a:gd name="T75" fmla="*/ 262 h 293"/>
                <a:gd name="T76" fmla="*/ 34 w 588"/>
                <a:gd name="T77" fmla="*/ 269 h 293"/>
                <a:gd name="T78" fmla="*/ 22 w 588"/>
                <a:gd name="T79" fmla="*/ 274 h 293"/>
                <a:gd name="T80" fmla="*/ 10 w 588"/>
                <a:gd name="T81" fmla="*/ 283 h 293"/>
                <a:gd name="T82" fmla="*/ 0 w 588"/>
                <a:gd name="T83" fmla="*/ 293 h 293"/>
                <a:gd name="T84" fmla="*/ 8 w 588"/>
                <a:gd name="T85" fmla="*/ 24 h 293"/>
                <a:gd name="T86" fmla="*/ 17 w 588"/>
                <a:gd name="T87" fmla="*/ 24 h 293"/>
                <a:gd name="T88" fmla="*/ 39 w 588"/>
                <a:gd name="T89" fmla="*/ 22 h 293"/>
                <a:gd name="T90" fmla="*/ 70 w 588"/>
                <a:gd name="T91" fmla="*/ 22 h 293"/>
                <a:gd name="T92" fmla="*/ 108 w 588"/>
                <a:gd name="T93" fmla="*/ 20 h 293"/>
                <a:gd name="T94" fmla="*/ 152 w 588"/>
                <a:gd name="T95" fmla="*/ 17 h 293"/>
                <a:gd name="T96" fmla="*/ 202 w 588"/>
                <a:gd name="T97" fmla="*/ 15 h 293"/>
                <a:gd name="T98" fmla="*/ 252 w 588"/>
                <a:gd name="T99" fmla="*/ 15 h 293"/>
                <a:gd name="T100" fmla="*/ 305 w 588"/>
                <a:gd name="T101" fmla="*/ 12 h 293"/>
                <a:gd name="T102" fmla="*/ 358 w 588"/>
                <a:gd name="T103" fmla="*/ 10 h 293"/>
                <a:gd name="T104" fmla="*/ 411 w 588"/>
                <a:gd name="T105" fmla="*/ 8 h 293"/>
                <a:gd name="T106" fmla="*/ 459 w 588"/>
                <a:gd name="T107" fmla="*/ 5 h 293"/>
                <a:gd name="T108" fmla="*/ 500 w 588"/>
                <a:gd name="T109" fmla="*/ 3 h 293"/>
                <a:gd name="T110" fmla="*/ 536 w 588"/>
                <a:gd name="T111" fmla="*/ 3 h 293"/>
                <a:gd name="T112" fmla="*/ 564 w 588"/>
                <a:gd name="T113" fmla="*/ 0 h 293"/>
                <a:gd name="T114" fmla="*/ 581 w 588"/>
                <a:gd name="T115" fmla="*/ 0 h 293"/>
                <a:gd name="T116" fmla="*/ 588 w 588"/>
                <a:gd name="T11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293">
                  <a:moveTo>
                    <a:pt x="588" y="0"/>
                  </a:moveTo>
                  <a:lnTo>
                    <a:pt x="584" y="207"/>
                  </a:lnTo>
                  <a:lnTo>
                    <a:pt x="574" y="199"/>
                  </a:lnTo>
                  <a:lnTo>
                    <a:pt x="562" y="192"/>
                  </a:lnTo>
                  <a:lnTo>
                    <a:pt x="550" y="190"/>
                  </a:lnTo>
                  <a:lnTo>
                    <a:pt x="538" y="187"/>
                  </a:lnTo>
                  <a:lnTo>
                    <a:pt x="526" y="185"/>
                  </a:lnTo>
                  <a:lnTo>
                    <a:pt x="514" y="185"/>
                  </a:lnTo>
                  <a:lnTo>
                    <a:pt x="502" y="185"/>
                  </a:lnTo>
                  <a:lnTo>
                    <a:pt x="490" y="183"/>
                  </a:lnTo>
                  <a:lnTo>
                    <a:pt x="480" y="187"/>
                  </a:lnTo>
                  <a:lnTo>
                    <a:pt x="468" y="190"/>
                  </a:lnTo>
                  <a:lnTo>
                    <a:pt x="459" y="195"/>
                  </a:lnTo>
                  <a:lnTo>
                    <a:pt x="449" y="202"/>
                  </a:lnTo>
                  <a:lnTo>
                    <a:pt x="440" y="207"/>
                  </a:lnTo>
                  <a:lnTo>
                    <a:pt x="430" y="214"/>
                  </a:lnTo>
                  <a:lnTo>
                    <a:pt x="420" y="221"/>
                  </a:lnTo>
                  <a:lnTo>
                    <a:pt x="411" y="228"/>
                  </a:lnTo>
                  <a:lnTo>
                    <a:pt x="384" y="228"/>
                  </a:lnTo>
                  <a:lnTo>
                    <a:pt x="356" y="228"/>
                  </a:lnTo>
                  <a:lnTo>
                    <a:pt x="327" y="228"/>
                  </a:lnTo>
                  <a:lnTo>
                    <a:pt x="298" y="226"/>
                  </a:lnTo>
                  <a:lnTo>
                    <a:pt x="269" y="228"/>
                  </a:lnTo>
                  <a:lnTo>
                    <a:pt x="243" y="235"/>
                  </a:lnTo>
                  <a:lnTo>
                    <a:pt x="219" y="245"/>
                  </a:lnTo>
                  <a:lnTo>
                    <a:pt x="200" y="262"/>
                  </a:lnTo>
                  <a:lnTo>
                    <a:pt x="188" y="257"/>
                  </a:lnTo>
                  <a:lnTo>
                    <a:pt x="176" y="252"/>
                  </a:lnTo>
                  <a:lnTo>
                    <a:pt x="164" y="252"/>
                  </a:lnTo>
                  <a:lnTo>
                    <a:pt x="152" y="250"/>
                  </a:lnTo>
                  <a:lnTo>
                    <a:pt x="137" y="250"/>
                  </a:lnTo>
                  <a:lnTo>
                    <a:pt x="123" y="250"/>
                  </a:lnTo>
                  <a:lnTo>
                    <a:pt x="111" y="250"/>
                  </a:lnTo>
                  <a:lnTo>
                    <a:pt x="96" y="247"/>
                  </a:lnTo>
                  <a:lnTo>
                    <a:pt x="84" y="250"/>
                  </a:lnTo>
                  <a:lnTo>
                    <a:pt x="70" y="255"/>
                  </a:lnTo>
                  <a:lnTo>
                    <a:pt x="58" y="257"/>
                  </a:lnTo>
                  <a:lnTo>
                    <a:pt x="46" y="262"/>
                  </a:lnTo>
                  <a:lnTo>
                    <a:pt x="34" y="269"/>
                  </a:lnTo>
                  <a:lnTo>
                    <a:pt x="22" y="274"/>
                  </a:lnTo>
                  <a:lnTo>
                    <a:pt x="10" y="283"/>
                  </a:lnTo>
                  <a:lnTo>
                    <a:pt x="0" y="293"/>
                  </a:lnTo>
                  <a:lnTo>
                    <a:pt x="8" y="24"/>
                  </a:lnTo>
                  <a:lnTo>
                    <a:pt x="17" y="24"/>
                  </a:lnTo>
                  <a:lnTo>
                    <a:pt x="39" y="22"/>
                  </a:lnTo>
                  <a:lnTo>
                    <a:pt x="70" y="22"/>
                  </a:lnTo>
                  <a:lnTo>
                    <a:pt x="108" y="20"/>
                  </a:lnTo>
                  <a:lnTo>
                    <a:pt x="152" y="17"/>
                  </a:lnTo>
                  <a:lnTo>
                    <a:pt x="202" y="15"/>
                  </a:lnTo>
                  <a:lnTo>
                    <a:pt x="252" y="15"/>
                  </a:lnTo>
                  <a:lnTo>
                    <a:pt x="305" y="12"/>
                  </a:lnTo>
                  <a:lnTo>
                    <a:pt x="358" y="10"/>
                  </a:lnTo>
                  <a:lnTo>
                    <a:pt x="411" y="8"/>
                  </a:lnTo>
                  <a:lnTo>
                    <a:pt x="459" y="5"/>
                  </a:lnTo>
                  <a:lnTo>
                    <a:pt x="500" y="3"/>
                  </a:lnTo>
                  <a:lnTo>
                    <a:pt x="536" y="3"/>
                  </a:lnTo>
                  <a:lnTo>
                    <a:pt x="564" y="0"/>
                  </a:lnTo>
                  <a:lnTo>
                    <a:pt x="581" y="0"/>
                  </a:lnTo>
                  <a:lnTo>
                    <a:pt x="588" y="0"/>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Freeform 47"/>
            <p:cNvSpPr>
              <a:spLocks/>
            </p:cNvSpPr>
            <p:nvPr/>
          </p:nvSpPr>
          <p:spPr bwMode="auto">
            <a:xfrm>
              <a:off x="2849" y="2097"/>
              <a:ext cx="616" cy="322"/>
            </a:xfrm>
            <a:custGeom>
              <a:avLst/>
              <a:gdLst>
                <a:gd name="T0" fmla="*/ 609 w 616"/>
                <a:gd name="T1" fmla="*/ 322 h 322"/>
                <a:gd name="T2" fmla="*/ 578 w 616"/>
                <a:gd name="T3" fmla="*/ 305 h 322"/>
                <a:gd name="T4" fmla="*/ 547 w 616"/>
                <a:gd name="T5" fmla="*/ 286 h 322"/>
                <a:gd name="T6" fmla="*/ 516 w 616"/>
                <a:gd name="T7" fmla="*/ 264 h 322"/>
                <a:gd name="T8" fmla="*/ 484 w 616"/>
                <a:gd name="T9" fmla="*/ 245 h 322"/>
                <a:gd name="T10" fmla="*/ 451 w 616"/>
                <a:gd name="T11" fmla="*/ 228 h 322"/>
                <a:gd name="T12" fmla="*/ 417 w 616"/>
                <a:gd name="T13" fmla="*/ 219 h 322"/>
                <a:gd name="T14" fmla="*/ 384 w 616"/>
                <a:gd name="T15" fmla="*/ 214 h 322"/>
                <a:gd name="T16" fmla="*/ 345 w 616"/>
                <a:gd name="T17" fmla="*/ 221 h 322"/>
                <a:gd name="T18" fmla="*/ 333 w 616"/>
                <a:gd name="T19" fmla="*/ 209 h 322"/>
                <a:gd name="T20" fmla="*/ 321 w 616"/>
                <a:gd name="T21" fmla="*/ 199 h 322"/>
                <a:gd name="T22" fmla="*/ 307 w 616"/>
                <a:gd name="T23" fmla="*/ 192 h 322"/>
                <a:gd name="T24" fmla="*/ 292 w 616"/>
                <a:gd name="T25" fmla="*/ 187 h 322"/>
                <a:gd name="T26" fmla="*/ 278 w 616"/>
                <a:gd name="T27" fmla="*/ 185 h 322"/>
                <a:gd name="T28" fmla="*/ 264 w 616"/>
                <a:gd name="T29" fmla="*/ 185 h 322"/>
                <a:gd name="T30" fmla="*/ 247 w 616"/>
                <a:gd name="T31" fmla="*/ 183 h 322"/>
                <a:gd name="T32" fmla="*/ 232 w 616"/>
                <a:gd name="T33" fmla="*/ 183 h 322"/>
                <a:gd name="T34" fmla="*/ 223 w 616"/>
                <a:gd name="T35" fmla="*/ 192 h 322"/>
                <a:gd name="T36" fmla="*/ 211 w 616"/>
                <a:gd name="T37" fmla="*/ 197 h 322"/>
                <a:gd name="T38" fmla="*/ 201 w 616"/>
                <a:gd name="T39" fmla="*/ 197 h 322"/>
                <a:gd name="T40" fmla="*/ 189 w 616"/>
                <a:gd name="T41" fmla="*/ 195 h 322"/>
                <a:gd name="T42" fmla="*/ 177 w 616"/>
                <a:gd name="T43" fmla="*/ 190 h 322"/>
                <a:gd name="T44" fmla="*/ 163 w 616"/>
                <a:gd name="T45" fmla="*/ 187 h 322"/>
                <a:gd name="T46" fmla="*/ 151 w 616"/>
                <a:gd name="T47" fmla="*/ 190 h 322"/>
                <a:gd name="T48" fmla="*/ 139 w 616"/>
                <a:gd name="T49" fmla="*/ 195 h 322"/>
                <a:gd name="T50" fmla="*/ 127 w 616"/>
                <a:gd name="T51" fmla="*/ 199 h 322"/>
                <a:gd name="T52" fmla="*/ 112 w 616"/>
                <a:gd name="T53" fmla="*/ 204 h 322"/>
                <a:gd name="T54" fmla="*/ 100 w 616"/>
                <a:gd name="T55" fmla="*/ 209 h 322"/>
                <a:gd name="T56" fmla="*/ 88 w 616"/>
                <a:gd name="T57" fmla="*/ 214 h 322"/>
                <a:gd name="T58" fmla="*/ 76 w 616"/>
                <a:gd name="T59" fmla="*/ 223 h 322"/>
                <a:gd name="T60" fmla="*/ 67 w 616"/>
                <a:gd name="T61" fmla="*/ 231 h 322"/>
                <a:gd name="T62" fmla="*/ 62 w 616"/>
                <a:gd name="T63" fmla="*/ 243 h 322"/>
                <a:gd name="T64" fmla="*/ 57 w 616"/>
                <a:gd name="T65" fmla="*/ 257 h 322"/>
                <a:gd name="T66" fmla="*/ 40 w 616"/>
                <a:gd name="T67" fmla="*/ 255 h 322"/>
                <a:gd name="T68" fmla="*/ 28 w 616"/>
                <a:gd name="T69" fmla="*/ 245 h 322"/>
                <a:gd name="T70" fmla="*/ 16 w 616"/>
                <a:gd name="T71" fmla="*/ 238 h 322"/>
                <a:gd name="T72" fmla="*/ 0 w 616"/>
                <a:gd name="T73" fmla="*/ 235 h 322"/>
                <a:gd name="T74" fmla="*/ 4 w 616"/>
                <a:gd name="T75" fmla="*/ 24 h 322"/>
                <a:gd name="T76" fmla="*/ 616 w 616"/>
                <a:gd name="T77" fmla="*/ 0 h 322"/>
                <a:gd name="T78" fmla="*/ 609 w 616"/>
                <a:gd name="T79"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6" h="322">
                  <a:moveTo>
                    <a:pt x="609" y="322"/>
                  </a:moveTo>
                  <a:lnTo>
                    <a:pt x="578" y="305"/>
                  </a:lnTo>
                  <a:lnTo>
                    <a:pt x="547" y="286"/>
                  </a:lnTo>
                  <a:lnTo>
                    <a:pt x="516" y="264"/>
                  </a:lnTo>
                  <a:lnTo>
                    <a:pt x="484" y="245"/>
                  </a:lnTo>
                  <a:lnTo>
                    <a:pt x="451" y="228"/>
                  </a:lnTo>
                  <a:lnTo>
                    <a:pt x="417" y="219"/>
                  </a:lnTo>
                  <a:lnTo>
                    <a:pt x="384" y="214"/>
                  </a:lnTo>
                  <a:lnTo>
                    <a:pt x="345" y="221"/>
                  </a:lnTo>
                  <a:lnTo>
                    <a:pt x="333" y="209"/>
                  </a:lnTo>
                  <a:lnTo>
                    <a:pt x="321" y="199"/>
                  </a:lnTo>
                  <a:lnTo>
                    <a:pt x="307" y="192"/>
                  </a:lnTo>
                  <a:lnTo>
                    <a:pt x="292" y="187"/>
                  </a:lnTo>
                  <a:lnTo>
                    <a:pt x="278" y="185"/>
                  </a:lnTo>
                  <a:lnTo>
                    <a:pt x="264" y="185"/>
                  </a:lnTo>
                  <a:lnTo>
                    <a:pt x="247" y="183"/>
                  </a:lnTo>
                  <a:lnTo>
                    <a:pt x="232" y="183"/>
                  </a:lnTo>
                  <a:lnTo>
                    <a:pt x="223" y="192"/>
                  </a:lnTo>
                  <a:lnTo>
                    <a:pt x="211" y="197"/>
                  </a:lnTo>
                  <a:lnTo>
                    <a:pt x="201" y="197"/>
                  </a:lnTo>
                  <a:lnTo>
                    <a:pt x="189" y="195"/>
                  </a:lnTo>
                  <a:lnTo>
                    <a:pt x="177" y="190"/>
                  </a:lnTo>
                  <a:lnTo>
                    <a:pt x="163" y="187"/>
                  </a:lnTo>
                  <a:lnTo>
                    <a:pt x="151" y="190"/>
                  </a:lnTo>
                  <a:lnTo>
                    <a:pt x="139" y="195"/>
                  </a:lnTo>
                  <a:lnTo>
                    <a:pt x="127" y="199"/>
                  </a:lnTo>
                  <a:lnTo>
                    <a:pt x="112" y="204"/>
                  </a:lnTo>
                  <a:lnTo>
                    <a:pt x="100" y="209"/>
                  </a:lnTo>
                  <a:lnTo>
                    <a:pt x="88" y="214"/>
                  </a:lnTo>
                  <a:lnTo>
                    <a:pt x="76" y="223"/>
                  </a:lnTo>
                  <a:lnTo>
                    <a:pt x="67" y="231"/>
                  </a:lnTo>
                  <a:lnTo>
                    <a:pt x="62" y="243"/>
                  </a:lnTo>
                  <a:lnTo>
                    <a:pt x="57" y="257"/>
                  </a:lnTo>
                  <a:lnTo>
                    <a:pt x="40" y="255"/>
                  </a:lnTo>
                  <a:lnTo>
                    <a:pt x="28" y="245"/>
                  </a:lnTo>
                  <a:lnTo>
                    <a:pt x="16" y="238"/>
                  </a:lnTo>
                  <a:lnTo>
                    <a:pt x="0" y="235"/>
                  </a:lnTo>
                  <a:lnTo>
                    <a:pt x="4" y="24"/>
                  </a:lnTo>
                  <a:lnTo>
                    <a:pt x="616" y="0"/>
                  </a:lnTo>
                  <a:lnTo>
                    <a:pt x="609" y="322"/>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Freeform 48"/>
            <p:cNvSpPr>
              <a:spLocks/>
            </p:cNvSpPr>
            <p:nvPr/>
          </p:nvSpPr>
          <p:spPr bwMode="auto">
            <a:xfrm>
              <a:off x="1354" y="2167"/>
              <a:ext cx="590" cy="398"/>
            </a:xfrm>
            <a:custGeom>
              <a:avLst/>
              <a:gdLst>
                <a:gd name="T0" fmla="*/ 578 w 590"/>
                <a:gd name="T1" fmla="*/ 384 h 398"/>
                <a:gd name="T2" fmla="*/ 554 w 590"/>
                <a:gd name="T3" fmla="*/ 391 h 398"/>
                <a:gd name="T4" fmla="*/ 528 w 590"/>
                <a:gd name="T5" fmla="*/ 396 h 398"/>
                <a:gd name="T6" fmla="*/ 504 w 590"/>
                <a:gd name="T7" fmla="*/ 398 h 398"/>
                <a:gd name="T8" fmla="*/ 477 w 590"/>
                <a:gd name="T9" fmla="*/ 396 h 398"/>
                <a:gd name="T10" fmla="*/ 453 w 590"/>
                <a:gd name="T11" fmla="*/ 393 h 398"/>
                <a:gd name="T12" fmla="*/ 429 w 590"/>
                <a:gd name="T13" fmla="*/ 391 h 398"/>
                <a:gd name="T14" fmla="*/ 403 w 590"/>
                <a:gd name="T15" fmla="*/ 386 h 398"/>
                <a:gd name="T16" fmla="*/ 379 w 590"/>
                <a:gd name="T17" fmla="*/ 381 h 398"/>
                <a:gd name="T18" fmla="*/ 355 w 590"/>
                <a:gd name="T19" fmla="*/ 377 h 398"/>
                <a:gd name="T20" fmla="*/ 328 w 590"/>
                <a:gd name="T21" fmla="*/ 372 h 398"/>
                <a:gd name="T22" fmla="*/ 304 w 590"/>
                <a:gd name="T23" fmla="*/ 367 h 398"/>
                <a:gd name="T24" fmla="*/ 278 w 590"/>
                <a:gd name="T25" fmla="*/ 362 h 398"/>
                <a:gd name="T26" fmla="*/ 254 w 590"/>
                <a:gd name="T27" fmla="*/ 362 h 398"/>
                <a:gd name="T28" fmla="*/ 228 w 590"/>
                <a:gd name="T29" fmla="*/ 362 h 398"/>
                <a:gd name="T30" fmla="*/ 201 w 590"/>
                <a:gd name="T31" fmla="*/ 365 h 398"/>
                <a:gd name="T32" fmla="*/ 175 w 590"/>
                <a:gd name="T33" fmla="*/ 369 h 398"/>
                <a:gd name="T34" fmla="*/ 153 w 590"/>
                <a:gd name="T35" fmla="*/ 367 h 398"/>
                <a:gd name="T36" fmla="*/ 134 w 590"/>
                <a:gd name="T37" fmla="*/ 362 h 398"/>
                <a:gd name="T38" fmla="*/ 112 w 590"/>
                <a:gd name="T39" fmla="*/ 355 h 398"/>
                <a:gd name="T40" fmla="*/ 91 w 590"/>
                <a:gd name="T41" fmla="*/ 350 h 398"/>
                <a:gd name="T42" fmla="*/ 69 w 590"/>
                <a:gd name="T43" fmla="*/ 348 h 398"/>
                <a:gd name="T44" fmla="*/ 48 w 590"/>
                <a:gd name="T45" fmla="*/ 345 h 398"/>
                <a:gd name="T46" fmla="*/ 24 w 590"/>
                <a:gd name="T47" fmla="*/ 348 h 398"/>
                <a:gd name="T48" fmla="*/ 0 w 590"/>
                <a:gd name="T49" fmla="*/ 353 h 398"/>
                <a:gd name="T50" fmla="*/ 9 w 590"/>
                <a:gd name="T51" fmla="*/ 26 h 398"/>
                <a:gd name="T52" fmla="*/ 590 w 590"/>
                <a:gd name="T53" fmla="*/ 0 h 398"/>
                <a:gd name="T54" fmla="*/ 590 w 590"/>
                <a:gd name="T55" fmla="*/ 57 h 398"/>
                <a:gd name="T56" fmla="*/ 588 w 590"/>
                <a:gd name="T57" fmla="*/ 185 h 398"/>
                <a:gd name="T58" fmla="*/ 583 w 590"/>
                <a:gd name="T59" fmla="*/ 314 h 398"/>
                <a:gd name="T60" fmla="*/ 578 w 590"/>
                <a:gd name="T61" fmla="*/ 38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 h="398">
                  <a:moveTo>
                    <a:pt x="578" y="384"/>
                  </a:moveTo>
                  <a:lnTo>
                    <a:pt x="554" y="391"/>
                  </a:lnTo>
                  <a:lnTo>
                    <a:pt x="528" y="396"/>
                  </a:lnTo>
                  <a:lnTo>
                    <a:pt x="504" y="398"/>
                  </a:lnTo>
                  <a:lnTo>
                    <a:pt x="477" y="396"/>
                  </a:lnTo>
                  <a:lnTo>
                    <a:pt x="453" y="393"/>
                  </a:lnTo>
                  <a:lnTo>
                    <a:pt x="429" y="391"/>
                  </a:lnTo>
                  <a:lnTo>
                    <a:pt x="403" y="386"/>
                  </a:lnTo>
                  <a:lnTo>
                    <a:pt x="379" y="381"/>
                  </a:lnTo>
                  <a:lnTo>
                    <a:pt x="355" y="377"/>
                  </a:lnTo>
                  <a:lnTo>
                    <a:pt x="328" y="372"/>
                  </a:lnTo>
                  <a:lnTo>
                    <a:pt x="304" y="367"/>
                  </a:lnTo>
                  <a:lnTo>
                    <a:pt x="278" y="362"/>
                  </a:lnTo>
                  <a:lnTo>
                    <a:pt x="254" y="362"/>
                  </a:lnTo>
                  <a:lnTo>
                    <a:pt x="228" y="362"/>
                  </a:lnTo>
                  <a:lnTo>
                    <a:pt x="201" y="365"/>
                  </a:lnTo>
                  <a:lnTo>
                    <a:pt x="175" y="369"/>
                  </a:lnTo>
                  <a:lnTo>
                    <a:pt x="153" y="367"/>
                  </a:lnTo>
                  <a:lnTo>
                    <a:pt x="134" y="362"/>
                  </a:lnTo>
                  <a:lnTo>
                    <a:pt x="112" y="355"/>
                  </a:lnTo>
                  <a:lnTo>
                    <a:pt x="91" y="350"/>
                  </a:lnTo>
                  <a:lnTo>
                    <a:pt x="69" y="348"/>
                  </a:lnTo>
                  <a:lnTo>
                    <a:pt x="48" y="345"/>
                  </a:lnTo>
                  <a:lnTo>
                    <a:pt x="24" y="348"/>
                  </a:lnTo>
                  <a:lnTo>
                    <a:pt x="0" y="353"/>
                  </a:lnTo>
                  <a:lnTo>
                    <a:pt x="9" y="26"/>
                  </a:lnTo>
                  <a:lnTo>
                    <a:pt x="590" y="0"/>
                  </a:lnTo>
                  <a:lnTo>
                    <a:pt x="590" y="57"/>
                  </a:lnTo>
                  <a:lnTo>
                    <a:pt x="588" y="185"/>
                  </a:lnTo>
                  <a:lnTo>
                    <a:pt x="583" y="314"/>
                  </a:lnTo>
                  <a:lnTo>
                    <a:pt x="578" y="384"/>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Freeform 49"/>
            <p:cNvSpPr>
              <a:spLocks/>
            </p:cNvSpPr>
            <p:nvPr/>
          </p:nvSpPr>
          <p:spPr bwMode="auto">
            <a:xfrm>
              <a:off x="864" y="2203"/>
              <a:ext cx="360" cy="350"/>
            </a:xfrm>
            <a:custGeom>
              <a:avLst/>
              <a:gdLst>
                <a:gd name="T0" fmla="*/ 350 w 360"/>
                <a:gd name="T1" fmla="*/ 350 h 350"/>
                <a:gd name="T2" fmla="*/ 319 w 360"/>
                <a:gd name="T3" fmla="*/ 338 h 350"/>
                <a:gd name="T4" fmla="*/ 288 w 360"/>
                <a:gd name="T5" fmla="*/ 329 h 350"/>
                <a:gd name="T6" fmla="*/ 257 w 360"/>
                <a:gd name="T7" fmla="*/ 319 h 350"/>
                <a:gd name="T8" fmla="*/ 226 w 360"/>
                <a:gd name="T9" fmla="*/ 312 h 350"/>
                <a:gd name="T10" fmla="*/ 192 w 360"/>
                <a:gd name="T11" fmla="*/ 309 h 350"/>
                <a:gd name="T12" fmla="*/ 158 w 360"/>
                <a:gd name="T13" fmla="*/ 309 h 350"/>
                <a:gd name="T14" fmla="*/ 125 w 360"/>
                <a:gd name="T15" fmla="*/ 314 h 350"/>
                <a:gd name="T16" fmla="*/ 91 w 360"/>
                <a:gd name="T17" fmla="*/ 326 h 350"/>
                <a:gd name="T18" fmla="*/ 79 w 360"/>
                <a:gd name="T19" fmla="*/ 326 h 350"/>
                <a:gd name="T20" fmla="*/ 70 w 360"/>
                <a:gd name="T21" fmla="*/ 326 h 350"/>
                <a:gd name="T22" fmla="*/ 58 w 360"/>
                <a:gd name="T23" fmla="*/ 324 h 350"/>
                <a:gd name="T24" fmla="*/ 48 w 360"/>
                <a:gd name="T25" fmla="*/ 319 h 350"/>
                <a:gd name="T26" fmla="*/ 36 w 360"/>
                <a:gd name="T27" fmla="*/ 314 h 350"/>
                <a:gd name="T28" fmla="*/ 24 w 360"/>
                <a:gd name="T29" fmla="*/ 312 h 350"/>
                <a:gd name="T30" fmla="*/ 12 w 360"/>
                <a:gd name="T31" fmla="*/ 309 h 350"/>
                <a:gd name="T32" fmla="*/ 0 w 360"/>
                <a:gd name="T33" fmla="*/ 307 h 350"/>
                <a:gd name="T34" fmla="*/ 2 w 360"/>
                <a:gd name="T35" fmla="*/ 17 h 350"/>
                <a:gd name="T36" fmla="*/ 360 w 360"/>
                <a:gd name="T37" fmla="*/ 0 h 350"/>
                <a:gd name="T38" fmla="*/ 360 w 360"/>
                <a:gd name="T39" fmla="*/ 53 h 350"/>
                <a:gd name="T40" fmla="*/ 355 w 360"/>
                <a:gd name="T41" fmla="*/ 170 h 350"/>
                <a:gd name="T42" fmla="*/ 353 w 360"/>
                <a:gd name="T43" fmla="*/ 290 h 350"/>
                <a:gd name="T44" fmla="*/ 350 w 360"/>
                <a:gd name="T4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0" h="350">
                  <a:moveTo>
                    <a:pt x="350" y="350"/>
                  </a:moveTo>
                  <a:lnTo>
                    <a:pt x="319" y="338"/>
                  </a:lnTo>
                  <a:lnTo>
                    <a:pt x="288" y="329"/>
                  </a:lnTo>
                  <a:lnTo>
                    <a:pt x="257" y="319"/>
                  </a:lnTo>
                  <a:lnTo>
                    <a:pt x="226" y="312"/>
                  </a:lnTo>
                  <a:lnTo>
                    <a:pt x="192" y="309"/>
                  </a:lnTo>
                  <a:lnTo>
                    <a:pt x="158" y="309"/>
                  </a:lnTo>
                  <a:lnTo>
                    <a:pt x="125" y="314"/>
                  </a:lnTo>
                  <a:lnTo>
                    <a:pt x="91" y="326"/>
                  </a:lnTo>
                  <a:lnTo>
                    <a:pt x="79" y="326"/>
                  </a:lnTo>
                  <a:lnTo>
                    <a:pt x="70" y="326"/>
                  </a:lnTo>
                  <a:lnTo>
                    <a:pt x="58" y="324"/>
                  </a:lnTo>
                  <a:lnTo>
                    <a:pt x="48" y="319"/>
                  </a:lnTo>
                  <a:lnTo>
                    <a:pt x="36" y="314"/>
                  </a:lnTo>
                  <a:lnTo>
                    <a:pt x="24" y="312"/>
                  </a:lnTo>
                  <a:lnTo>
                    <a:pt x="12" y="309"/>
                  </a:lnTo>
                  <a:lnTo>
                    <a:pt x="0" y="307"/>
                  </a:lnTo>
                  <a:lnTo>
                    <a:pt x="2" y="17"/>
                  </a:lnTo>
                  <a:lnTo>
                    <a:pt x="360" y="0"/>
                  </a:lnTo>
                  <a:lnTo>
                    <a:pt x="360" y="53"/>
                  </a:lnTo>
                  <a:lnTo>
                    <a:pt x="355" y="170"/>
                  </a:lnTo>
                  <a:lnTo>
                    <a:pt x="353" y="290"/>
                  </a:lnTo>
                  <a:lnTo>
                    <a:pt x="350" y="350"/>
                  </a:lnTo>
                  <a:close/>
                </a:path>
              </a:pathLst>
            </a:custGeom>
            <a:solidFill>
              <a:srgbClr val="70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0" name="Freeform 50"/>
            <p:cNvSpPr>
              <a:spLocks/>
            </p:cNvSpPr>
            <p:nvPr/>
          </p:nvSpPr>
          <p:spPr bwMode="auto">
            <a:xfrm>
              <a:off x="564" y="2258"/>
              <a:ext cx="178" cy="384"/>
            </a:xfrm>
            <a:custGeom>
              <a:avLst/>
              <a:gdLst>
                <a:gd name="T0" fmla="*/ 178 w 178"/>
                <a:gd name="T1" fmla="*/ 17 h 384"/>
                <a:gd name="T2" fmla="*/ 175 w 178"/>
                <a:gd name="T3" fmla="*/ 283 h 384"/>
                <a:gd name="T4" fmla="*/ 163 w 178"/>
                <a:gd name="T5" fmla="*/ 302 h 384"/>
                <a:gd name="T6" fmla="*/ 151 w 178"/>
                <a:gd name="T7" fmla="*/ 319 h 384"/>
                <a:gd name="T8" fmla="*/ 137 w 178"/>
                <a:gd name="T9" fmla="*/ 336 h 384"/>
                <a:gd name="T10" fmla="*/ 120 w 178"/>
                <a:gd name="T11" fmla="*/ 348 h 384"/>
                <a:gd name="T12" fmla="*/ 101 w 178"/>
                <a:gd name="T13" fmla="*/ 360 h 384"/>
                <a:gd name="T14" fmla="*/ 82 w 178"/>
                <a:gd name="T15" fmla="*/ 370 h 384"/>
                <a:gd name="T16" fmla="*/ 62 w 178"/>
                <a:gd name="T17" fmla="*/ 377 h 384"/>
                <a:gd name="T18" fmla="*/ 43 w 178"/>
                <a:gd name="T19" fmla="*/ 384 h 384"/>
                <a:gd name="T20" fmla="*/ 31 w 178"/>
                <a:gd name="T21" fmla="*/ 377 h 384"/>
                <a:gd name="T22" fmla="*/ 22 w 178"/>
                <a:gd name="T23" fmla="*/ 365 h 384"/>
                <a:gd name="T24" fmla="*/ 14 w 178"/>
                <a:gd name="T25" fmla="*/ 355 h 384"/>
                <a:gd name="T26" fmla="*/ 12 w 178"/>
                <a:gd name="T27" fmla="*/ 341 h 384"/>
                <a:gd name="T28" fmla="*/ 17 w 178"/>
                <a:gd name="T29" fmla="*/ 334 h 384"/>
                <a:gd name="T30" fmla="*/ 22 w 178"/>
                <a:gd name="T31" fmla="*/ 324 h 384"/>
                <a:gd name="T32" fmla="*/ 22 w 178"/>
                <a:gd name="T33" fmla="*/ 314 h 384"/>
                <a:gd name="T34" fmla="*/ 22 w 178"/>
                <a:gd name="T35" fmla="*/ 305 h 384"/>
                <a:gd name="T36" fmla="*/ 0 w 178"/>
                <a:gd name="T37" fmla="*/ 283 h 384"/>
                <a:gd name="T38" fmla="*/ 17 w 178"/>
                <a:gd name="T39" fmla="*/ 281 h 384"/>
                <a:gd name="T40" fmla="*/ 36 w 178"/>
                <a:gd name="T41" fmla="*/ 276 h 384"/>
                <a:gd name="T42" fmla="*/ 53 w 178"/>
                <a:gd name="T43" fmla="*/ 266 h 384"/>
                <a:gd name="T44" fmla="*/ 62 w 178"/>
                <a:gd name="T45" fmla="*/ 250 h 384"/>
                <a:gd name="T46" fmla="*/ 65 w 178"/>
                <a:gd name="T47" fmla="*/ 218 h 384"/>
                <a:gd name="T48" fmla="*/ 55 w 178"/>
                <a:gd name="T49" fmla="*/ 192 h 384"/>
                <a:gd name="T50" fmla="*/ 46 w 178"/>
                <a:gd name="T51" fmla="*/ 168 h 384"/>
                <a:gd name="T52" fmla="*/ 41 w 178"/>
                <a:gd name="T53" fmla="*/ 142 h 384"/>
                <a:gd name="T54" fmla="*/ 50 w 178"/>
                <a:gd name="T55" fmla="*/ 130 h 384"/>
                <a:gd name="T56" fmla="*/ 60 w 178"/>
                <a:gd name="T57" fmla="*/ 118 h 384"/>
                <a:gd name="T58" fmla="*/ 70 w 178"/>
                <a:gd name="T59" fmla="*/ 110 h 384"/>
                <a:gd name="T60" fmla="*/ 82 w 178"/>
                <a:gd name="T61" fmla="*/ 106 h 384"/>
                <a:gd name="T62" fmla="*/ 94 w 178"/>
                <a:gd name="T63" fmla="*/ 101 h 384"/>
                <a:gd name="T64" fmla="*/ 108 w 178"/>
                <a:gd name="T65" fmla="*/ 96 h 384"/>
                <a:gd name="T66" fmla="*/ 120 w 178"/>
                <a:gd name="T67" fmla="*/ 94 h 384"/>
                <a:gd name="T68" fmla="*/ 134 w 178"/>
                <a:gd name="T69" fmla="*/ 91 h 384"/>
                <a:gd name="T70" fmla="*/ 139 w 178"/>
                <a:gd name="T71" fmla="*/ 70 h 384"/>
                <a:gd name="T72" fmla="*/ 137 w 178"/>
                <a:gd name="T73" fmla="*/ 43 h 384"/>
                <a:gd name="T74" fmla="*/ 137 w 178"/>
                <a:gd name="T75" fmla="*/ 19 h 384"/>
                <a:gd name="T76" fmla="*/ 158 w 178"/>
                <a:gd name="T77" fmla="*/ 0 h 384"/>
                <a:gd name="T78" fmla="*/ 166 w 178"/>
                <a:gd name="T79" fmla="*/ 0 h 384"/>
                <a:gd name="T80" fmla="*/ 173 w 178"/>
                <a:gd name="T81" fmla="*/ 5 h 384"/>
                <a:gd name="T82" fmla="*/ 175 w 178"/>
                <a:gd name="T83" fmla="*/ 10 h 384"/>
                <a:gd name="T84" fmla="*/ 178 w 178"/>
                <a:gd name="T85" fmla="*/ 1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84">
                  <a:moveTo>
                    <a:pt x="178" y="17"/>
                  </a:moveTo>
                  <a:lnTo>
                    <a:pt x="175" y="283"/>
                  </a:lnTo>
                  <a:lnTo>
                    <a:pt x="163" y="302"/>
                  </a:lnTo>
                  <a:lnTo>
                    <a:pt x="151" y="319"/>
                  </a:lnTo>
                  <a:lnTo>
                    <a:pt x="137" y="336"/>
                  </a:lnTo>
                  <a:lnTo>
                    <a:pt x="120" y="348"/>
                  </a:lnTo>
                  <a:lnTo>
                    <a:pt x="101" y="360"/>
                  </a:lnTo>
                  <a:lnTo>
                    <a:pt x="82" y="370"/>
                  </a:lnTo>
                  <a:lnTo>
                    <a:pt x="62" y="377"/>
                  </a:lnTo>
                  <a:lnTo>
                    <a:pt x="43" y="384"/>
                  </a:lnTo>
                  <a:lnTo>
                    <a:pt x="31" y="377"/>
                  </a:lnTo>
                  <a:lnTo>
                    <a:pt x="22" y="365"/>
                  </a:lnTo>
                  <a:lnTo>
                    <a:pt x="14" y="355"/>
                  </a:lnTo>
                  <a:lnTo>
                    <a:pt x="12" y="341"/>
                  </a:lnTo>
                  <a:lnTo>
                    <a:pt x="17" y="334"/>
                  </a:lnTo>
                  <a:lnTo>
                    <a:pt x="22" y="324"/>
                  </a:lnTo>
                  <a:lnTo>
                    <a:pt x="22" y="314"/>
                  </a:lnTo>
                  <a:lnTo>
                    <a:pt x="22" y="305"/>
                  </a:lnTo>
                  <a:lnTo>
                    <a:pt x="0" y="283"/>
                  </a:lnTo>
                  <a:lnTo>
                    <a:pt x="17" y="281"/>
                  </a:lnTo>
                  <a:lnTo>
                    <a:pt x="36" y="276"/>
                  </a:lnTo>
                  <a:lnTo>
                    <a:pt x="53" y="266"/>
                  </a:lnTo>
                  <a:lnTo>
                    <a:pt x="62" y="250"/>
                  </a:lnTo>
                  <a:lnTo>
                    <a:pt x="65" y="218"/>
                  </a:lnTo>
                  <a:lnTo>
                    <a:pt x="55" y="192"/>
                  </a:lnTo>
                  <a:lnTo>
                    <a:pt x="46" y="168"/>
                  </a:lnTo>
                  <a:lnTo>
                    <a:pt x="41" y="142"/>
                  </a:lnTo>
                  <a:lnTo>
                    <a:pt x="50" y="130"/>
                  </a:lnTo>
                  <a:lnTo>
                    <a:pt x="60" y="118"/>
                  </a:lnTo>
                  <a:lnTo>
                    <a:pt x="70" y="110"/>
                  </a:lnTo>
                  <a:lnTo>
                    <a:pt x="82" y="106"/>
                  </a:lnTo>
                  <a:lnTo>
                    <a:pt x="94" y="101"/>
                  </a:lnTo>
                  <a:lnTo>
                    <a:pt x="108" y="96"/>
                  </a:lnTo>
                  <a:lnTo>
                    <a:pt x="120" y="94"/>
                  </a:lnTo>
                  <a:lnTo>
                    <a:pt x="134" y="91"/>
                  </a:lnTo>
                  <a:lnTo>
                    <a:pt x="139" y="70"/>
                  </a:lnTo>
                  <a:lnTo>
                    <a:pt x="137" y="43"/>
                  </a:lnTo>
                  <a:lnTo>
                    <a:pt x="137" y="19"/>
                  </a:lnTo>
                  <a:lnTo>
                    <a:pt x="158" y="0"/>
                  </a:lnTo>
                  <a:lnTo>
                    <a:pt x="166" y="0"/>
                  </a:lnTo>
                  <a:lnTo>
                    <a:pt x="173" y="5"/>
                  </a:lnTo>
                  <a:lnTo>
                    <a:pt x="175" y="10"/>
                  </a:lnTo>
                  <a:lnTo>
                    <a:pt x="178" y="17"/>
                  </a:lnTo>
                  <a:close/>
                </a:path>
              </a:pathLst>
            </a:custGeom>
            <a:solidFill>
              <a:srgbClr val="00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Freeform 51"/>
            <p:cNvSpPr>
              <a:spLocks/>
            </p:cNvSpPr>
            <p:nvPr/>
          </p:nvSpPr>
          <p:spPr bwMode="auto">
            <a:xfrm>
              <a:off x="4728" y="2105"/>
              <a:ext cx="127" cy="357"/>
            </a:xfrm>
            <a:custGeom>
              <a:avLst/>
              <a:gdLst>
                <a:gd name="T0" fmla="*/ 41 w 127"/>
                <a:gd name="T1" fmla="*/ 14 h 357"/>
                <a:gd name="T2" fmla="*/ 38 w 127"/>
                <a:gd name="T3" fmla="*/ 38 h 357"/>
                <a:gd name="T4" fmla="*/ 26 w 127"/>
                <a:gd name="T5" fmla="*/ 60 h 357"/>
                <a:gd name="T6" fmla="*/ 14 w 127"/>
                <a:gd name="T7" fmla="*/ 79 h 357"/>
                <a:gd name="T8" fmla="*/ 19 w 127"/>
                <a:gd name="T9" fmla="*/ 103 h 357"/>
                <a:gd name="T10" fmla="*/ 36 w 127"/>
                <a:gd name="T11" fmla="*/ 119 h 357"/>
                <a:gd name="T12" fmla="*/ 48 w 127"/>
                <a:gd name="T13" fmla="*/ 139 h 357"/>
                <a:gd name="T14" fmla="*/ 55 w 127"/>
                <a:gd name="T15" fmla="*/ 158 h 357"/>
                <a:gd name="T16" fmla="*/ 60 w 127"/>
                <a:gd name="T17" fmla="*/ 179 h 357"/>
                <a:gd name="T18" fmla="*/ 67 w 127"/>
                <a:gd name="T19" fmla="*/ 201 h 357"/>
                <a:gd name="T20" fmla="*/ 77 w 127"/>
                <a:gd name="T21" fmla="*/ 220 h 357"/>
                <a:gd name="T22" fmla="*/ 91 w 127"/>
                <a:gd name="T23" fmla="*/ 239 h 357"/>
                <a:gd name="T24" fmla="*/ 113 w 127"/>
                <a:gd name="T25" fmla="*/ 251 h 357"/>
                <a:gd name="T26" fmla="*/ 122 w 127"/>
                <a:gd name="T27" fmla="*/ 273 h 357"/>
                <a:gd name="T28" fmla="*/ 127 w 127"/>
                <a:gd name="T29" fmla="*/ 297 h 357"/>
                <a:gd name="T30" fmla="*/ 125 w 127"/>
                <a:gd name="T31" fmla="*/ 323 h 357"/>
                <a:gd name="T32" fmla="*/ 117 w 127"/>
                <a:gd name="T33" fmla="*/ 345 h 357"/>
                <a:gd name="T34" fmla="*/ 103 w 127"/>
                <a:gd name="T35" fmla="*/ 355 h 357"/>
                <a:gd name="T36" fmla="*/ 91 w 127"/>
                <a:gd name="T37" fmla="*/ 357 h 357"/>
                <a:gd name="T38" fmla="*/ 77 w 127"/>
                <a:gd name="T39" fmla="*/ 350 h 357"/>
                <a:gd name="T40" fmla="*/ 62 w 127"/>
                <a:gd name="T41" fmla="*/ 340 h 357"/>
                <a:gd name="T42" fmla="*/ 50 w 127"/>
                <a:gd name="T43" fmla="*/ 328 h 357"/>
                <a:gd name="T44" fmla="*/ 33 w 127"/>
                <a:gd name="T45" fmla="*/ 319 h 357"/>
                <a:gd name="T46" fmla="*/ 17 w 127"/>
                <a:gd name="T47" fmla="*/ 316 h 357"/>
                <a:gd name="T48" fmla="*/ 0 w 127"/>
                <a:gd name="T49" fmla="*/ 319 h 357"/>
                <a:gd name="T50" fmla="*/ 12 w 127"/>
                <a:gd name="T51" fmla="*/ 0 h 357"/>
                <a:gd name="T52" fmla="*/ 19 w 127"/>
                <a:gd name="T53" fmla="*/ 2 h 357"/>
                <a:gd name="T54" fmla="*/ 26 w 127"/>
                <a:gd name="T55" fmla="*/ 2 h 357"/>
                <a:gd name="T56" fmla="*/ 33 w 127"/>
                <a:gd name="T57" fmla="*/ 7 h 357"/>
                <a:gd name="T58" fmla="*/ 41 w 127"/>
                <a:gd name="T59" fmla="*/ 1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357">
                  <a:moveTo>
                    <a:pt x="41" y="14"/>
                  </a:moveTo>
                  <a:lnTo>
                    <a:pt x="38" y="38"/>
                  </a:lnTo>
                  <a:lnTo>
                    <a:pt x="26" y="60"/>
                  </a:lnTo>
                  <a:lnTo>
                    <a:pt x="14" y="79"/>
                  </a:lnTo>
                  <a:lnTo>
                    <a:pt x="19" y="103"/>
                  </a:lnTo>
                  <a:lnTo>
                    <a:pt x="36" y="119"/>
                  </a:lnTo>
                  <a:lnTo>
                    <a:pt x="48" y="139"/>
                  </a:lnTo>
                  <a:lnTo>
                    <a:pt x="55" y="158"/>
                  </a:lnTo>
                  <a:lnTo>
                    <a:pt x="60" y="179"/>
                  </a:lnTo>
                  <a:lnTo>
                    <a:pt x="67" y="201"/>
                  </a:lnTo>
                  <a:lnTo>
                    <a:pt x="77" y="220"/>
                  </a:lnTo>
                  <a:lnTo>
                    <a:pt x="91" y="239"/>
                  </a:lnTo>
                  <a:lnTo>
                    <a:pt x="113" y="251"/>
                  </a:lnTo>
                  <a:lnTo>
                    <a:pt x="122" y="273"/>
                  </a:lnTo>
                  <a:lnTo>
                    <a:pt x="127" y="297"/>
                  </a:lnTo>
                  <a:lnTo>
                    <a:pt x="125" y="323"/>
                  </a:lnTo>
                  <a:lnTo>
                    <a:pt x="117" y="345"/>
                  </a:lnTo>
                  <a:lnTo>
                    <a:pt x="103" y="355"/>
                  </a:lnTo>
                  <a:lnTo>
                    <a:pt x="91" y="357"/>
                  </a:lnTo>
                  <a:lnTo>
                    <a:pt x="77" y="350"/>
                  </a:lnTo>
                  <a:lnTo>
                    <a:pt x="62" y="340"/>
                  </a:lnTo>
                  <a:lnTo>
                    <a:pt x="50" y="328"/>
                  </a:lnTo>
                  <a:lnTo>
                    <a:pt x="33" y="319"/>
                  </a:lnTo>
                  <a:lnTo>
                    <a:pt x="17" y="316"/>
                  </a:lnTo>
                  <a:lnTo>
                    <a:pt x="0" y="319"/>
                  </a:lnTo>
                  <a:lnTo>
                    <a:pt x="12" y="0"/>
                  </a:lnTo>
                  <a:lnTo>
                    <a:pt x="19" y="2"/>
                  </a:lnTo>
                  <a:lnTo>
                    <a:pt x="26" y="2"/>
                  </a:lnTo>
                  <a:lnTo>
                    <a:pt x="33" y="7"/>
                  </a:lnTo>
                  <a:lnTo>
                    <a:pt x="41" y="14"/>
                  </a:lnTo>
                  <a:close/>
                </a:path>
              </a:pathLst>
            </a:custGeom>
            <a:solidFill>
              <a:srgbClr val="00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Freeform 52"/>
            <p:cNvSpPr>
              <a:spLocks/>
            </p:cNvSpPr>
            <p:nvPr/>
          </p:nvSpPr>
          <p:spPr bwMode="auto">
            <a:xfrm>
              <a:off x="2662" y="2337"/>
              <a:ext cx="801" cy="288"/>
            </a:xfrm>
            <a:custGeom>
              <a:avLst/>
              <a:gdLst>
                <a:gd name="T0" fmla="*/ 561 w 801"/>
                <a:gd name="T1" fmla="*/ 22 h 288"/>
                <a:gd name="T2" fmla="*/ 595 w 801"/>
                <a:gd name="T3" fmla="*/ 22 h 288"/>
                <a:gd name="T4" fmla="*/ 628 w 801"/>
                <a:gd name="T5" fmla="*/ 31 h 288"/>
                <a:gd name="T6" fmla="*/ 657 w 801"/>
                <a:gd name="T7" fmla="*/ 48 h 288"/>
                <a:gd name="T8" fmla="*/ 676 w 801"/>
                <a:gd name="T9" fmla="*/ 72 h 288"/>
                <a:gd name="T10" fmla="*/ 679 w 801"/>
                <a:gd name="T11" fmla="*/ 91 h 288"/>
                <a:gd name="T12" fmla="*/ 707 w 801"/>
                <a:gd name="T13" fmla="*/ 91 h 288"/>
                <a:gd name="T14" fmla="*/ 741 w 801"/>
                <a:gd name="T15" fmla="*/ 101 h 288"/>
                <a:gd name="T16" fmla="*/ 775 w 801"/>
                <a:gd name="T17" fmla="*/ 139 h 288"/>
                <a:gd name="T18" fmla="*/ 799 w 801"/>
                <a:gd name="T19" fmla="*/ 204 h 288"/>
                <a:gd name="T20" fmla="*/ 789 w 801"/>
                <a:gd name="T21" fmla="*/ 235 h 288"/>
                <a:gd name="T22" fmla="*/ 760 w 801"/>
                <a:gd name="T23" fmla="*/ 228 h 288"/>
                <a:gd name="T24" fmla="*/ 729 w 801"/>
                <a:gd name="T25" fmla="*/ 243 h 288"/>
                <a:gd name="T26" fmla="*/ 688 w 801"/>
                <a:gd name="T27" fmla="*/ 247 h 288"/>
                <a:gd name="T28" fmla="*/ 643 w 801"/>
                <a:gd name="T29" fmla="*/ 238 h 288"/>
                <a:gd name="T30" fmla="*/ 602 w 801"/>
                <a:gd name="T31" fmla="*/ 247 h 288"/>
                <a:gd name="T32" fmla="*/ 587 w 801"/>
                <a:gd name="T33" fmla="*/ 271 h 288"/>
                <a:gd name="T34" fmla="*/ 590 w 801"/>
                <a:gd name="T35" fmla="*/ 281 h 288"/>
                <a:gd name="T36" fmla="*/ 547 w 801"/>
                <a:gd name="T37" fmla="*/ 288 h 288"/>
                <a:gd name="T38" fmla="*/ 453 w 801"/>
                <a:gd name="T39" fmla="*/ 286 h 288"/>
                <a:gd name="T40" fmla="*/ 362 w 801"/>
                <a:gd name="T41" fmla="*/ 283 h 288"/>
                <a:gd name="T42" fmla="*/ 268 w 801"/>
                <a:gd name="T43" fmla="*/ 281 h 288"/>
                <a:gd name="T44" fmla="*/ 227 w 801"/>
                <a:gd name="T45" fmla="*/ 271 h 288"/>
                <a:gd name="T46" fmla="*/ 237 w 801"/>
                <a:gd name="T47" fmla="*/ 243 h 288"/>
                <a:gd name="T48" fmla="*/ 206 w 801"/>
                <a:gd name="T49" fmla="*/ 214 h 288"/>
                <a:gd name="T50" fmla="*/ 151 w 801"/>
                <a:gd name="T51" fmla="*/ 209 h 288"/>
                <a:gd name="T52" fmla="*/ 93 w 801"/>
                <a:gd name="T53" fmla="*/ 228 h 288"/>
                <a:gd name="T54" fmla="*/ 38 w 801"/>
                <a:gd name="T55" fmla="*/ 250 h 288"/>
                <a:gd name="T56" fmla="*/ 0 w 801"/>
                <a:gd name="T57" fmla="*/ 235 h 288"/>
                <a:gd name="T58" fmla="*/ 9 w 801"/>
                <a:gd name="T59" fmla="*/ 195 h 288"/>
                <a:gd name="T60" fmla="*/ 28 w 801"/>
                <a:gd name="T61" fmla="*/ 163 h 288"/>
                <a:gd name="T62" fmla="*/ 48 w 801"/>
                <a:gd name="T63" fmla="*/ 147 h 288"/>
                <a:gd name="T64" fmla="*/ 67 w 801"/>
                <a:gd name="T65" fmla="*/ 137 h 288"/>
                <a:gd name="T66" fmla="*/ 88 w 801"/>
                <a:gd name="T67" fmla="*/ 135 h 288"/>
                <a:gd name="T68" fmla="*/ 110 w 801"/>
                <a:gd name="T69" fmla="*/ 125 h 288"/>
                <a:gd name="T70" fmla="*/ 112 w 801"/>
                <a:gd name="T71" fmla="*/ 103 h 288"/>
                <a:gd name="T72" fmla="*/ 127 w 801"/>
                <a:gd name="T73" fmla="*/ 84 h 288"/>
                <a:gd name="T74" fmla="*/ 153 w 801"/>
                <a:gd name="T75" fmla="*/ 72 h 288"/>
                <a:gd name="T76" fmla="*/ 184 w 801"/>
                <a:gd name="T77" fmla="*/ 65 h 288"/>
                <a:gd name="T78" fmla="*/ 215 w 801"/>
                <a:gd name="T79" fmla="*/ 65 h 288"/>
                <a:gd name="T80" fmla="*/ 237 w 801"/>
                <a:gd name="T81" fmla="*/ 72 h 288"/>
                <a:gd name="T82" fmla="*/ 242 w 801"/>
                <a:gd name="T83" fmla="*/ 84 h 288"/>
                <a:gd name="T84" fmla="*/ 256 w 801"/>
                <a:gd name="T85" fmla="*/ 70 h 288"/>
                <a:gd name="T86" fmla="*/ 273 w 801"/>
                <a:gd name="T87" fmla="*/ 46 h 288"/>
                <a:gd name="T88" fmla="*/ 297 w 801"/>
                <a:gd name="T89" fmla="*/ 24 h 288"/>
                <a:gd name="T90" fmla="*/ 323 w 801"/>
                <a:gd name="T91" fmla="*/ 7 h 288"/>
                <a:gd name="T92" fmla="*/ 364 w 801"/>
                <a:gd name="T93" fmla="*/ 3 h 288"/>
                <a:gd name="T94" fmla="*/ 419 w 801"/>
                <a:gd name="T95" fmla="*/ 3 h 288"/>
                <a:gd name="T96" fmla="*/ 472 w 801"/>
                <a:gd name="T97" fmla="*/ 7 h 288"/>
                <a:gd name="T98" fmla="*/ 523 w 801"/>
                <a:gd name="T99" fmla="*/ 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1" h="288">
                  <a:moveTo>
                    <a:pt x="547" y="29"/>
                  </a:moveTo>
                  <a:lnTo>
                    <a:pt x="561" y="22"/>
                  </a:lnTo>
                  <a:lnTo>
                    <a:pt x="578" y="19"/>
                  </a:lnTo>
                  <a:lnTo>
                    <a:pt x="595" y="22"/>
                  </a:lnTo>
                  <a:lnTo>
                    <a:pt x="611" y="24"/>
                  </a:lnTo>
                  <a:lnTo>
                    <a:pt x="628" y="31"/>
                  </a:lnTo>
                  <a:lnTo>
                    <a:pt x="643" y="39"/>
                  </a:lnTo>
                  <a:lnTo>
                    <a:pt x="657" y="48"/>
                  </a:lnTo>
                  <a:lnTo>
                    <a:pt x="671" y="60"/>
                  </a:lnTo>
                  <a:lnTo>
                    <a:pt x="676" y="72"/>
                  </a:lnTo>
                  <a:lnTo>
                    <a:pt x="676" y="82"/>
                  </a:lnTo>
                  <a:lnTo>
                    <a:pt x="679" y="91"/>
                  </a:lnTo>
                  <a:lnTo>
                    <a:pt x="691" y="96"/>
                  </a:lnTo>
                  <a:lnTo>
                    <a:pt x="707" y="91"/>
                  </a:lnTo>
                  <a:lnTo>
                    <a:pt x="724" y="94"/>
                  </a:lnTo>
                  <a:lnTo>
                    <a:pt x="741" y="101"/>
                  </a:lnTo>
                  <a:lnTo>
                    <a:pt x="755" y="108"/>
                  </a:lnTo>
                  <a:lnTo>
                    <a:pt x="775" y="139"/>
                  </a:lnTo>
                  <a:lnTo>
                    <a:pt x="789" y="171"/>
                  </a:lnTo>
                  <a:lnTo>
                    <a:pt x="799" y="204"/>
                  </a:lnTo>
                  <a:lnTo>
                    <a:pt x="801" y="240"/>
                  </a:lnTo>
                  <a:lnTo>
                    <a:pt x="789" y="235"/>
                  </a:lnTo>
                  <a:lnTo>
                    <a:pt x="775" y="231"/>
                  </a:lnTo>
                  <a:lnTo>
                    <a:pt x="760" y="228"/>
                  </a:lnTo>
                  <a:lnTo>
                    <a:pt x="746" y="228"/>
                  </a:lnTo>
                  <a:lnTo>
                    <a:pt x="729" y="243"/>
                  </a:lnTo>
                  <a:lnTo>
                    <a:pt x="710" y="247"/>
                  </a:lnTo>
                  <a:lnTo>
                    <a:pt x="688" y="247"/>
                  </a:lnTo>
                  <a:lnTo>
                    <a:pt x="664" y="243"/>
                  </a:lnTo>
                  <a:lnTo>
                    <a:pt x="643" y="238"/>
                  </a:lnTo>
                  <a:lnTo>
                    <a:pt x="621" y="238"/>
                  </a:lnTo>
                  <a:lnTo>
                    <a:pt x="602" y="247"/>
                  </a:lnTo>
                  <a:lnTo>
                    <a:pt x="585" y="267"/>
                  </a:lnTo>
                  <a:lnTo>
                    <a:pt x="587" y="271"/>
                  </a:lnTo>
                  <a:lnTo>
                    <a:pt x="590" y="276"/>
                  </a:lnTo>
                  <a:lnTo>
                    <a:pt x="590" y="281"/>
                  </a:lnTo>
                  <a:lnTo>
                    <a:pt x="592" y="286"/>
                  </a:lnTo>
                  <a:lnTo>
                    <a:pt x="547" y="288"/>
                  </a:lnTo>
                  <a:lnTo>
                    <a:pt x="499" y="288"/>
                  </a:lnTo>
                  <a:lnTo>
                    <a:pt x="453" y="286"/>
                  </a:lnTo>
                  <a:lnTo>
                    <a:pt x="407" y="283"/>
                  </a:lnTo>
                  <a:lnTo>
                    <a:pt x="362" y="283"/>
                  </a:lnTo>
                  <a:lnTo>
                    <a:pt x="314" y="281"/>
                  </a:lnTo>
                  <a:lnTo>
                    <a:pt x="268" y="281"/>
                  </a:lnTo>
                  <a:lnTo>
                    <a:pt x="220" y="283"/>
                  </a:lnTo>
                  <a:lnTo>
                    <a:pt x="227" y="271"/>
                  </a:lnTo>
                  <a:lnTo>
                    <a:pt x="235" y="257"/>
                  </a:lnTo>
                  <a:lnTo>
                    <a:pt x="237" y="243"/>
                  </a:lnTo>
                  <a:lnTo>
                    <a:pt x="235" y="228"/>
                  </a:lnTo>
                  <a:lnTo>
                    <a:pt x="206" y="214"/>
                  </a:lnTo>
                  <a:lnTo>
                    <a:pt x="179" y="207"/>
                  </a:lnTo>
                  <a:lnTo>
                    <a:pt x="151" y="209"/>
                  </a:lnTo>
                  <a:lnTo>
                    <a:pt x="122" y="216"/>
                  </a:lnTo>
                  <a:lnTo>
                    <a:pt x="93" y="228"/>
                  </a:lnTo>
                  <a:lnTo>
                    <a:pt x="67" y="238"/>
                  </a:lnTo>
                  <a:lnTo>
                    <a:pt x="38" y="250"/>
                  </a:lnTo>
                  <a:lnTo>
                    <a:pt x="12" y="257"/>
                  </a:lnTo>
                  <a:lnTo>
                    <a:pt x="0" y="235"/>
                  </a:lnTo>
                  <a:lnTo>
                    <a:pt x="2" y="214"/>
                  </a:lnTo>
                  <a:lnTo>
                    <a:pt x="9" y="195"/>
                  </a:lnTo>
                  <a:lnTo>
                    <a:pt x="21" y="173"/>
                  </a:lnTo>
                  <a:lnTo>
                    <a:pt x="28" y="163"/>
                  </a:lnTo>
                  <a:lnTo>
                    <a:pt x="38" y="154"/>
                  </a:lnTo>
                  <a:lnTo>
                    <a:pt x="48" y="147"/>
                  </a:lnTo>
                  <a:lnTo>
                    <a:pt x="57" y="142"/>
                  </a:lnTo>
                  <a:lnTo>
                    <a:pt x="67" y="137"/>
                  </a:lnTo>
                  <a:lnTo>
                    <a:pt x="79" y="135"/>
                  </a:lnTo>
                  <a:lnTo>
                    <a:pt x="88" y="135"/>
                  </a:lnTo>
                  <a:lnTo>
                    <a:pt x="100" y="135"/>
                  </a:lnTo>
                  <a:lnTo>
                    <a:pt x="110" y="125"/>
                  </a:lnTo>
                  <a:lnTo>
                    <a:pt x="112" y="115"/>
                  </a:lnTo>
                  <a:lnTo>
                    <a:pt x="112" y="103"/>
                  </a:lnTo>
                  <a:lnTo>
                    <a:pt x="115" y="94"/>
                  </a:lnTo>
                  <a:lnTo>
                    <a:pt x="127" y="84"/>
                  </a:lnTo>
                  <a:lnTo>
                    <a:pt x="141" y="77"/>
                  </a:lnTo>
                  <a:lnTo>
                    <a:pt x="153" y="72"/>
                  </a:lnTo>
                  <a:lnTo>
                    <a:pt x="170" y="67"/>
                  </a:lnTo>
                  <a:lnTo>
                    <a:pt x="184" y="65"/>
                  </a:lnTo>
                  <a:lnTo>
                    <a:pt x="201" y="65"/>
                  </a:lnTo>
                  <a:lnTo>
                    <a:pt x="215" y="65"/>
                  </a:lnTo>
                  <a:lnTo>
                    <a:pt x="232" y="67"/>
                  </a:lnTo>
                  <a:lnTo>
                    <a:pt x="237" y="72"/>
                  </a:lnTo>
                  <a:lnTo>
                    <a:pt x="239" y="79"/>
                  </a:lnTo>
                  <a:lnTo>
                    <a:pt x="242" y="84"/>
                  </a:lnTo>
                  <a:lnTo>
                    <a:pt x="251" y="84"/>
                  </a:lnTo>
                  <a:lnTo>
                    <a:pt x="256" y="70"/>
                  </a:lnTo>
                  <a:lnTo>
                    <a:pt x="263" y="58"/>
                  </a:lnTo>
                  <a:lnTo>
                    <a:pt x="273" y="46"/>
                  </a:lnTo>
                  <a:lnTo>
                    <a:pt x="285" y="34"/>
                  </a:lnTo>
                  <a:lnTo>
                    <a:pt x="297" y="24"/>
                  </a:lnTo>
                  <a:lnTo>
                    <a:pt x="311" y="15"/>
                  </a:lnTo>
                  <a:lnTo>
                    <a:pt x="323" y="7"/>
                  </a:lnTo>
                  <a:lnTo>
                    <a:pt x="338" y="3"/>
                  </a:lnTo>
                  <a:lnTo>
                    <a:pt x="364" y="3"/>
                  </a:lnTo>
                  <a:lnTo>
                    <a:pt x="393" y="0"/>
                  </a:lnTo>
                  <a:lnTo>
                    <a:pt x="419" y="3"/>
                  </a:lnTo>
                  <a:lnTo>
                    <a:pt x="446" y="3"/>
                  </a:lnTo>
                  <a:lnTo>
                    <a:pt x="472" y="7"/>
                  </a:lnTo>
                  <a:lnTo>
                    <a:pt x="499" y="12"/>
                  </a:lnTo>
                  <a:lnTo>
                    <a:pt x="523" y="19"/>
                  </a:lnTo>
                  <a:lnTo>
                    <a:pt x="547" y="29"/>
                  </a:lnTo>
                  <a:close/>
                </a:path>
              </a:pathLst>
            </a:custGeom>
            <a:solidFill>
              <a:srgbClr val="00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Freeform 53"/>
            <p:cNvSpPr>
              <a:spLocks/>
            </p:cNvSpPr>
            <p:nvPr/>
          </p:nvSpPr>
          <p:spPr bwMode="auto">
            <a:xfrm>
              <a:off x="2064" y="2376"/>
              <a:ext cx="641" cy="256"/>
            </a:xfrm>
            <a:custGeom>
              <a:avLst/>
              <a:gdLst>
                <a:gd name="T0" fmla="*/ 641 w 641"/>
                <a:gd name="T1" fmla="*/ 38 h 256"/>
                <a:gd name="T2" fmla="*/ 619 w 641"/>
                <a:gd name="T3" fmla="*/ 52 h 256"/>
                <a:gd name="T4" fmla="*/ 581 w 641"/>
                <a:gd name="T5" fmla="*/ 88 h 256"/>
                <a:gd name="T6" fmla="*/ 552 w 641"/>
                <a:gd name="T7" fmla="*/ 160 h 256"/>
                <a:gd name="T8" fmla="*/ 521 w 641"/>
                <a:gd name="T9" fmla="*/ 204 h 256"/>
                <a:gd name="T10" fmla="*/ 451 w 641"/>
                <a:gd name="T11" fmla="*/ 218 h 256"/>
                <a:gd name="T12" fmla="*/ 384 w 641"/>
                <a:gd name="T13" fmla="*/ 237 h 256"/>
                <a:gd name="T14" fmla="*/ 314 w 641"/>
                <a:gd name="T15" fmla="*/ 252 h 256"/>
                <a:gd name="T16" fmla="*/ 269 w 641"/>
                <a:gd name="T17" fmla="*/ 240 h 256"/>
                <a:gd name="T18" fmla="*/ 235 w 641"/>
                <a:gd name="T19" fmla="*/ 225 h 256"/>
                <a:gd name="T20" fmla="*/ 192 w 641"/>
                <a:gd name="T21" fmla="*/ 220 h 256"/>
                <a:gd name="T22" fmla="*/ 137 w 641"/>
                <a:gd name="T23" fmla="*/ 228 h 256"/>
                <a:gd name="T24" fmla="*/ 86 w 641"/>
                <a:gd name="T25" fmla="*/ 242 h 256"/>
                <a:gd name="T26" fmla="*/ 36 w 641"/>
                <a:gd name="T27" fmla="*/ 249 h 256"/>
                <a:gd name="T28" fmla="*/ 2 w 641"/>
                <a:gd name="T29" fmla="*/ 228 h 256"/>
                <a:gd name="T30" fmla="*/ 5 w 641"/>
                <a:gd name="T31" fmla="*/ 182 h 256"/>
                <a:gd name="T32" fmla="*/ 22 w 641"/>
                <a:gd name="T33" fmla="*/ 156 h 256"/>
                <a:gd name="T34" fmla="*/ 46 w 641"/>
                <a:gd name="T35" fmla="*/ 153 h 256"/>
                <a:gd name="T36" fmla="*/ 55 w 641"/>
                <a:gd name="T37" fmla="*/ 129 h 256"/>
                <a:gd name="T38" fmla="*/ 70 w 641"/>
                <a:gd name="T39" fmla="*/ 103 h 256"/>
                <a:gd name="T40" fmla="*/ 98 w 641"/>
                <a:gd name="T41" fmla="*/ 84 h 256"/>
                <a:gd name="T42" fmla="*/ 137 w 641"/>
                <a:gd name="T43" fmla="*/ 69 h 256"/>
                <a:gd name="T44" fmla="*/ 178 w 641"/>
                <a:gd name="T45" fmla="*/ 60 h 256"/>
                <a:gd name="T46" fmla="*/ 221 w 641"/>
                <a:gd name="T47" fmla="*/ 57 h 256"/>
                <a:gd name="T48" fmla="*/ 240 w 641"/>
                <a:gd name="T49" fmla="*/ 67 h 256"/>
                <a:gd name="T50" fmla="*/ 242 w 641"/>
                <a:gd name="T51" fmla="*/ 79 h 256"/>
                <a:gd name="T52" fmla="*/ 257 w 641"/>
                <a:gd name="T53" fmla="*/ 76 h 256"/>
                <a:gd name="T54" fmla="*/ 283 w 641"/>
                <a:gd name="T55" fmla="*/ 57 h 256"/>
                <a:gd name="T56" fmla="*/ 312 w 641"/>
                <a:gd name="T57" fmla="*/ 40 h 256"/>
                <a:gd name="T58" fmla="*/ 353 w 641"/>
                <a:gd name="T59" fmla="*/ 33 h 256"/>
                <a:gd name="T60" fmla="*/ 394 w 641"/>
                <a:gd name="T61" fmla="*/ 33 h 256"/>
                <a:gd name="T62" fmla="*/ 432 w 641"/>
                <a:gd name="T63" fmla="*/ 45 h 256"/>
                <a:gd name="T64" fmla="*/ 461 w 641"/>
                <a:gd name="T65" fmla="*/ 55 h 256"/>
                <a:gd name="T66" fmla="*/ 482 w 641"/>
                <a:gd name="T67" fmla="*/ 38 h 256"/>
                <a:gd name="T68" fmla="*/ 499 w 641"/>
                <a:gd name="T69" fmla="*/ 19 h 256"/>
                <a:gd name="T70" fmla="*/ 521 w 641"/>
                <a:gd name="T71" fmla="*/ 2 h 256"/>
                <a:gd name="T72" fmla="*/ 550 w 641"/>
                <a:gd name="T73" fmla="*/ 0 h 256"/>
                <a:gd name="T74" fmla="*/ 578 w 641"/>
                <a:gd name="T75" fmla="*/ 2 h 256"/>
                <a:gd name="T76" fmla="*/ 605 w 641"/>
                <a:gd name="T77" fmla="*/ 4 h 256"/>
                <a:gd name="T78" fmla="*/ 631 w 641"/>
                <a:gd name="T79"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1" h="256">
                  <a:moveTo>
                    <a:pt x="641" y="24"/>
                  </a:moveTo>
                  <a:lnTo>
                    <a:pt x="641" y="38"/>
                  </a:lnTo>
                  <a:lnTo>
                    <a:pt x="631" y="48"/>
                  </a:lnTo>
                  <a:lnTo>
                    <a:pt x="619" y="52"/>
                  </a:lnTo>
                  <a:lnTo>
                    <a:pt x="607" y="57"/>
                  </a:lnTo>
                  <a:lnTo>
                    <a:pt x="581" y="88"/>
                  </a:lnTo>
                  <a:lnTo>
                    <a:pt x="562" y="124"/>
                  </a:lnTo>
                  <a:lnTo>
                    <a:pt x="552" y="160"/>
                  </a:lnTo>
                  <a:lnTo>
                    <a:pt x="557" y="201"/>
                  </a:lnTo>
                  <a:lnTo>
                    <a:pt x="521" y="204"/>
                  </a:lnTo>
                  <a:lnTo>
                    <a:pt x="485" y="211"/>
                  </a:lnTo>
                  <a:lnTo>
                    <a:pt x="451" y="218"/>
                  </a:lnTo>
                  <a:lnTo>
                    <a:pt x="418" y="228"/>
                  </a:lnTo>
                  <a:lnTo>
                    <a:pt x="384" y="237"/>
                  </a:lnTo>
                  <a:lnTo>
                    <a:pt x="350" y="244"/>
                  </a:lnTo>
                  <a:lnTo>
                    <a:pt x="314" y="252"/>
                  </a:lnTo>
                  <a:lnTo>
                    <a:pt x="278" y="256"/>
                  </a:lnTo>
                  <a:lnTo>
                    <a:pt x="269" y="240"/>
                  </a:lnTo>
                  <a:lnTo>
                    <a:pt x="252" y="230"/>
                  </a:lnTo>
                  <a:lnTo>
                    <a:pt x="235" y="225"/>
                  </a:lnTo>
                  <a:lnTo>
                    <a:pt x="218" y="220"/>
                  </a:lnTo>
                  <a:lnTo>
                    <a:pt x="192" y="220"/>
                  </a:lnTo>
                  <a:lnTo>
                    <a:pt x="163" y="223"/>
                  </a:lnTo>
                  <a:lnTo>
                    <a:pt x="137" y="228"/>
                  </a:lnTo>
                  <a:lnTo>
                    <a:pt x="113" y="235"/>
                  </a:lnTo>
                  <a:lnTo>
                    <a:pt x="86" y="242"/>
                  </a:lnTo>
                  <a:lnTo>
                    <a:pt x="60" y="247"/>
                  </a:lnTo>
                  <a:lnTo>
                    <a:pt x="36" y="249"/>
                  </a:lnTo>
                  <a:lnTo>
                    <a:pt x="10" y="247"/>
                  </a:lnTo>
                  <a:lnTo>
                    <a:pt x="2" y="228"/>
                  </a:lnTo>
                  <a:lnTo>
                    <a:pt x="0" y="204"/>
                  </a:lnTo>
                  <a:lnTo>
                    <a:pt x="5" y="182"/>
                  </a:lnTo>
                  <a:lnTo>
                    <a:pt x="12" y="163"/>
                  </a:lnTo>
                  <a:lnTo>
                    <a:pt x="22" y="156"/>
                  </a:lnTo>
                  <a:lnTo>
                    <a:pt x="34" y="156"/>
                  </a:lnTo>
                  <a:lnTo>
                    <a:pt x="46" y="153"/>
                  </a:lnTo>
                  <a:lnTo>
                    <a:pt x="53" y="144"/>
                  </a:lnTo>
                  <a:lnTo>
                    <a:pt x="55" y="129"/>
                  </a:lnTo>
                  <a:lnTo>
                    <a:pt x="62" y="115"/>
                  </a:lnTo>
                  <a:lnTo>
                    <a:pt x="70" y="103"/>
                  </a:lnTo>
                  <a:lnTo>
                    <a:pt x="79" y="91"/>
                  </a:lnTo>
                  <a:lnTo>
                    <a:pt x="98" y="84"/>
                  </a:lnTo>
                  <a:lnTo>
                    <a:pt x="118" y="76"/>
                  </a:lnTo>
                  <a:lnTo>
                    <a:pt x="137" y="69"/>
                  </a:lnTo>
                  <a:lnTo>
                    <a:pt x="158" y="62"/>
                  </a:lnTo>
                  <a:lnTo>
                    <a:pt x="178" y="60"/>
                  </a:lnTo>
                  <a:lnTo>
                    <a:pt x="199" y="57"/>
                  </a:lnTo>
                  <a:lnTo>
                    <a:pt x="221" y="57"/>
                  </a:lnTo>
                  <a:lnTo>
                    <a:pt x="240" y="62"/>
                  </a:lnTo>
                  <a:lnTo>
                    <a:pt x="240" y="67"/>
                  </a:lnTo>
                  <a:lnTo>
                    <a:pt x="240" y="74"/>
                  </a:lnTo>
                  <a:lnTo>
                    <a:pt x="242" y="79"/>
                  </a:lnTo>
                  <a:lnTo>
                    <a:pt x="247" y="84"/>
                  </a:lnTo>
                  <a:lnTo>
                    <a:pt x="257" y="76"/>
                  </a:lnTo>
                  <a:lnTo>
                    <a:pt x="269" y="67"/>
                  </a:lnTo>
                  <a:lnTo>
                    <a:pt x="283" y="57"/>
                  </a:lnTo>
                  <a:lnTo>
                    <a:pt x="295" y="45"/>
                  </a:lnTo>
                  <a:lnTo>
                    <a:pt x="312" y="40"/>
                  </a:lnTo>
                  <a:lnTo>
                    <a:pt x="331" y="36"/>
                  </a:lnTo>
                  <a:lnTo>
                    <a:pt x="353" y="33"/>
                  </a:lnTo>
                  <a:lnTo>
                    <a:pt x="374" y="31"/>
                  </a:lnTo>
                  <a:lnTo>
                    <a:pt x="394" y="33"/>
                  </a:lnTo>
                  <a:lnTo>
                    <a:pt x="413" y="36"/>
                  </a:lnTo>
                  <a:lnTo>
                    <a:pt x="432" y="45"/>
                  </a:lnTo>
                  <a:lnTo>
                    <a:pt x="446" y="57"/>
                  </a:lnTo>
                  <a:lnTo>
                    <a:pt x="461" y="55"/>
                  </a:lnTo>
                  <a:lnTo>
                    <a:pt x="473" y="48"/>
                  </a:lnTo>
                  <a:lnTo>
                    <a:pt x="482" y="38"/>
                  </a:lnTo>
                  <a:lnTo>
                    <a:pt x="492" y="28"/>
                  </a:lnTo>
                  <a:lnTo>
                    <a:pt x="499" y="19"/>
                  </a:lnTo>
                  <a:lnTo>
                    <a:pt x="509" y="9"/>
                  </a:lnTo>
                  <a:lnTo>
                    <a:pt x="521" y="2"/>
                  </a:lnTo>
                  <a:lnTo>
                    <a:pt x="535" y="0"/>
                  </a:lnTo>
                  <a:lnTo>
                    <a:pt x="550" y="0"/>
                  </a:lnTo>
                  <a:lnTo>
                    <a:pt x="564" y="0"/>
                  </a:lnTo>
                  <a:lnTo>
                    <a:pt x="578" y="2"/>
                  </a:lnTo>
                  <a:lnTo>
                    <a:pt x="593" y="2"/>
                  </a:lnTo>
                  <a:lnTo>
                    <a:pt x="605" y="4"/>
                  </a:lnTo>
                  <a:lnTo>
                    <a:pt x="619" y="9"/>
                  </a:lnTo>
                  <a:lnTo>
                    <a:pt x="631" y="16"/>
                  </a:lnTo>
                  <a:lnTo>
                    <a:pt x="641" y="24"/>
                  </a:lnTo>
                  <a:close/>
                </a:path>
              </a:pathLst>
            </a:custGeom>
            <a:solidFill>
              <a:srgbClr val="00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Freeform 54"/>
            <p:cNvSpPr>
              <a:spLocks/>
            </p:cNvSpPr>
            <p:nvPr/>
          </p:nvSpPr>
          <p:spPr bwMode="auto">
            <a:xfrm>
              <a:off x="3614" y="2412"/>
              <a:ext cx="375" cy="213"/>
            </a:xfrm>
            <a:custGeom>
              <a:avLst/>
              <a:gdLst>
                <a:gd name="T0" fmla="*/ 269 w 375"/>
                <a:gd name="T1" fmla="*/ 43 h 213"/>
                <a:gd name="T2" fmla="*/ 269 w 375"/>
                <a:gd name="T3" fmla="*/ 57 h 213"/>
                <a:gd name="T4" fmla="*/ 264 w 375"/>
                <a:gd name="T5" fmla="*/ 72 h 213"/>
                <a:gd name="T6" fmla="*/ 267 w 375"/>
                <a:gd name="T7" fmla="*/ 84 h 213"/>
                <a:gd name="T8" fmla="*/ 279 w 375"/>
                <a:gd name="T9" fmla="*/ 91 h 213"/>
                <a:gd name="T10" fmla="*/ 293 w 375"/>
                <a:gd name="T11" fmla="*/ 88 h 213"/>
                <a:gd name="T12" fmla="*/ 307 w 375"/>
                <a:gd name="T13" fmla="*/ 81 h 213"/>
                <a:gd name="T14" fmla="*/ 319 w 375"/>
                <a:gd name="T15" fmla="*/ 76 h 213"/>
                <a:gd name="T16" fmla="*/ 336 w 375"/>
                <a:gd name="T17" fmla="*/ 79 h 213"/>
                <a:gd name="T18" fmla="*/ 351 w 375"/>
                <a:gd name="T19" fmla="*/ 93 h 213"/>
                <a:gd name="T20" fmla="*/ 365 w 375"/>
                <a:gd name="T21" fmla="*/ 108 h 213"/>
                <a:gd name="T22" fmla="*/ 375 w 375"/>
                <a:gd name="T23" fmla="*/ 124 h 213"/>
                <a:gd name="T24" fmla="*/ 370 w 375"/>
                <a:gd name="T25" fmla="*/ 146 h 213"/>
                <a:gd name="T26" fmla="*/ 346 w 375"/>
                <a:gd name="T27" fmla="*/ 165 h 213"/>
                <a:gd name="T28" fmla="*/ 322 w 375"/>
                <a:gd name="T29" fmla="*/ 180 h 213"/>
                <a:gd name="T30" fmla="*/ 295 w 375"/>
                <a:gd name="T31" fmla="*/ 194 h 213"/>
                <a:gd name="T32" fmla="*/ 267 w 375"/>
                <a:gd name="T33" fmla="*/ 204 h 213"/>
                <a:gd name="T34" fmla="*/ 238 w 375"/>
                <a:gd name="T35" fmla="*/ 211 h 213"/>
                <a:gd name="T36" fmla="*/ 207 w 375"/>
                <a:gd name="T37" fmla="*/ 213 h 213"/>
                <a:gd name="T38" fmla="*/ 175 w 375"/>
                <a:gd name="T39" fmla="*/ 211 h 213"/>
                <a:gd name="T40" fmla="*/ 142 w 375"/>
                <a:gd name="T41" fmla="*/ 204 h 213"/>
                <a:gd name="T42" fmla="*/ 142 w 375"/>
                <a:gd name="T43" fmla="*/ 189 h 213"/>
                <a:gd name="T44" fmla="*/ 139 w 375"/>
                <a:gd name="T45" fmla="*/ 177 h 213"/>
                <a:gd name="T46" fmla="*/ 135 w 375"/>
                <a:gd name="T47" fmla="*/ 168 h 213"/>
                <a:gd name="T48" fmla="*/ 123 w 375"/>
                <a:gd name="T49" fmla="*/ 160 h 213"/>
                <a:gd name="T50" fmla="*/ 106 w 375"/>
                <a:gd name="T51" fmla="*/ 160 h 213"/>
                <a:gd name="T52" fmla="*/ 91 w 375"/>
                <a:gd name="T53" fmla="*/ 165 h 213"/>
                <a:gd name="T54" fmla="*/ 77 w 375"/>
                <a:gd name="T55" fmla="*/ 172 h 213"/>
                <a:gd name="T56" fmla="*/ 63 w 375"/>
                <a:gd name="T57" fmla="*/ 177 h 213"/>
                <a:gd name="T58" fmla="*/ 46 w 375"/>
                <a:gd name="T59" fmla="*/ 184 h 213"/>
                <a:gd name="T60" fmla="*/ 31 w 375"/>
                <a:gd name="T61" fmla="*/ 187 h 213"/>
                <a:gd name="T62" fmla="*/ 17 w 375"/>
                <a:gd name="T63" fmla="*/ 184 h 213"/>
                <a:gd name="T64" fmla="*/ 0 w 375"/>
                <a:gd name="T65" fmla="*/ 180 h 213"/>
                <a:gd name="T66" fmla="*/ 3 w 375"/>
                <a:gd name="T67" fmla="*/ 160 h 213"/>
                <a:gd name="T68" fmla="*/ 12 w 375"/>
                <a:gd name="T69" fmla="*/ 139 h 213"/>
                <a:gd name="T70" fmla="*/ 27 w 375"/>
                <a:gd name="T71" fmla="*/ 124 h 213"/>
                <a:gd name="T72" fmla="*/ 43 w 375"/>
                <a:gd name="T73" fmla="*/ 115 h 213"/>
                <a:gd name="T74" fmla="*/ 72 w 375"/>
                <a:gd name="T75" fmla="*/ 105 h 213"/>
                <a:gd name="T76" fmla="*/ 75 w 375"/>
                <a:gd name="T77" fmla="*/ 76 h 213"/>
                <a:gd name="T78" fmla="*/ 77 w 375"/>
                <a:gd name="T79" fmla="*/ 45 h 213"/>
                <a:gd name="T80" fmla="*/ 103 w 375"/>
                <a:gd name="T81" fmla="*/ 28 h 213"/>
                <a:gd name="T82" fmla="*/ 115 w 375"/>
                <a:gd name="T83" fmla="*/ 28 h 213"/>
                <a:gd name="T84" fmla="*/ 125 w 375"/>
                <a:gd name="T85" fmla="*/ 36 h 213"/>
                <a:gd name="T86" fmla="*/ 135 w 375"/>
                <a:gd name="T87" fmla="*/ 45 h 213"/>
                <a:gd name="T88" fmla="*/ 147 w 375"/>
                <a:gd name="T89" fmla="*/ 45 h 213"/>
                <a:gd name="T90" fmla="*/ 159 w 375"/>
                <a:gd name="T91" fmla="*/ 31 h 213"/>
                <a:gd name="T92" fmla="*/ 173 w 375"/>
                <a:gd name="T93" fmla="*/ 19 h 213"/>
                <a:gd name="T94" fmla="*/ 195 w 375"/>
                <a:gd name="T95" fmla="*/ 7 h 213"/>
                <a:gd name="T96" fmla="*/ 214 w 375"/>
                <a:gd name="T97" fmla="*/ 2 h 213"/>
                <a:gd name="T98" fmla="*/ 233 w 375"/>
                <a:gd name="T99" fmla="*/ 0 h 213"/>
                <a:gd name="T100" fmla="*/ 250 w 375"/>
                <a:gd name="T101" fmla="*/ 7 h 213"/>
                <a:gd name="T102" fmla="*/ 264 w 375"/>
                <a:gd name="T103" fmla="*/ 19 h 213"/>
                <a:gd name="T104" fmla="*/ 269 w 375"/>
                <a:gd name="T105" fmla="*/ 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213">
                  <a:moveTo>
                    <a:pt x="269" y="43"/>
                  </a:moveTo>
                  <a:lnTo>
                    <a:pt x="269" y="57"/>
                  </a:lnTo>
                  <a:lnTo>
                    <a:pt x="264" y="72"/>
                  </a:lnTo>
                  <a:lnTo>
                    <a:pt x="267" y="84"/>
                  </a:lnTo>
                  <a:lnTo>
                    <a:pt x="279" y="91"/>
                  </a:lnTo>
                  <a:lnTo>
                    <a:pt x="293" y="88"/>
                  </a:lnTo>
                  <a:lnTo>
                    <a:pt x="307" y="81"/>
                  </a:lnTo>
                  <a:lnTo>
                    <a:pt x="319" y="76"/>
                  </a:lnTo>
                  <a:lnTo>
                    <a:pt x="336" y="79"/>
                  </a:lnTo>
                  <a:lnTo>
                    <a:pt x="351" y="93"/>
                  </a:lnTo>
                  <a:lnTo>
                    <a:pt x="365" y="108"/>
                  </a:lnTo>
                  <a:lnTo>
                    <a:pt x="375" y="124"/>
                  </a:lnTo>
                  <a:lnTo>
                    <a:pt x="370" y="146"/>
                  </a:lnTo>
                  <a:lnTo>
                    <a:pt x="346" y="165"/>
                  </a:lnTo>
                  <a:lnTo>
                    <a:pt x="322" y="180"/>
                  </a:lnTo>
                  <a:lnTo>
                    <a:pt x="295" y="194"/>
                  </a:lnTo>
                  <a:lnTo>
                    <a:pt x="267" y="204"/>
                  </a:lnTo>
                  <a:lnTo>
                    <a:pt x="238" y="211"/>
                  </a:lnTo>
                  <a:lnTo>
                    <a:pt x="207" y="213"/>
                  </a:lnTo>
                  <a:lnTo>
                    <a:pt x="175" y="211"/>
                  </a:lnTo>
                  <a:lnTo>
                    <a:pt x="142" y="204"/>
                  </a:lnTo>
                  <a:lnTo>
                    <a:pt x="142" y="189"/>
                  </a:lnTo>
                  <a:lnTo>
                    <a:pt x="139" y="177"/>
                  </a:lnTo>
                  <a:lnTo>
                    <a:pt x="135" y="168"/>
                  </a:lnTo>
                  <a:lnTo>
                    <a:pt x="123" y="160"/>
                  </a:lnTo>
                  <a:lnTo>
                    <a:pt x="106" y="160"/>
                  </a:lnTo>
                  <a:lnTo>
                    <a:pt x="91" y="165"/>
                  </a:lnTo>
                  <a:lnTo>
                    <a:pt x="77" y="172"/>
                  </a:lnTo>
                  <a:lnTo>
                    <a:pt x="63" y="177"/>
                  </a:lnTo>
                  <a:lnTo>
                    <a:pt x="46" y="184"/>
                  </a:lnTo>
                  <a:lnTo>
                    <a:pt x="31" y="187"/>
                  </a:lnTo>
                  <a:lnTo>
                    <a:pt x="17" y="184"/>
                  </a:lnTo>
                  <a:lnTo>
                    <a:pt x="0" y="180"/>
                  </a:lnTo>
                  <a:lnTo>
                    <a:pt x="3" y="160"/>
                  </a:lnTo>
                  <a:lnTo>
                    <a:pt x="12" y="139"/>
                  </a:lnTo>
                  <a:lnTo>
                    <a:pt x="27" y="124"/>
                  </a:lnTo>
                  <a:lnTo>
                    <a:pt x="43" y="115"/>
                  </a:lnTo>
                  <a:lnTo>
                    <a:pt x="72" y="105"/>
                  </a:lnTo>
                  <a:lnTo>
                    <a:pt x="75" y="76"/>
                  </a:lnTo>
                  <a:lnTo>
                    <a:pt x="77" y="45"/>
                  </a:lnTo>
                  <a:lnTo>
                    <a:pt x="103" y="28"/>
                  </a:lnTo>
                  <a:lnTo>
                    <a:pt x="115" y="28"/>
                  </a:lnTo>
                  <a:lnTo>
                    <a:pt x="125" y="36"/>
                  </a:lnTo>
                  <a:lnTo>
                    <a:pt x="135" y="45"/>
                  </a:lnTo>
                  <a:lnTo>
                    <a:pt x="147" y="45"/>
                  </a:lnTo>
                  <a:lnTo>
                    <a:pt x="159" y="31"/>
                  </a:lnTo>
                  <a:lnTo>
                    <a:pt x="173" y="19"/>
                  </a:lnTo>
                  <a:lnTo>
                    <a:pt x="195" y="7"/>
                  </a:lnTo>
                  <a:lnTo>
                    <a:pt x="214" y="2"/>
                  </a:lnTo>
                  <a:lnTo>
                    <a:pt x="233" y="0"/>
                  </a:lnTo>
                  <a:lnTo>
                    <a:pt x="250" y="7"/>
                  </a:lnTo>
                  <a:lnTo>
                    <a:pt x="264" y="19"/>
                  </a:lnTo>
                  <a:lnTo>
                    <a:pt x="269" y="43"/>
                  </a:lnTo>
                  <a:close/>
                </a:path>
              </a:pathLst>
            </a:custGeom>
            <a:solidFill>
              <a:srgbClr val="00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Freeform 55"/>
            <p:cNvSpPr>
              <a:spLocks/>
            </p:cNvSpPr>
            <p:nvPr/>
          </p:nvSpPr>
          <p:spPr bwMode="auto">
            <a:xfrm>
              <a:off x="554" y="2563"/>
              <a:ext cx="3821" cy="374"/>
            </a:xfrm>
            <a:custGeom>
              <a:avLst/>
              <a:gdLst>
                <a:gd name="T0" fmla="*/ 632 w 3821"/>
                <a:gd name="T1" fmla="*/ 26 h 374"/>
                <a:gd name="T2" fmla="*/ 824 w 3821"/>
                <a:gd name="T3" fmla="*/ 19 h 374"/>
                <a:gd name="T4" fmla="*/ 1018 w 3821"/>
                <a:gd name="T5" fmla="*/ 24 h 374"/>
                <a:gd name="T6" fmla="*/ 1210 w 3821"/>
                <a:gd name="T7" fmla="*/ 36 h 374"/>
                <a:gd name="T8" fmla="*/ 1402 w 3821"/>
                <a:gd name="T9" fmla="*/ 24 h 374"/>
                <a:gd name="T10" fmla="*/ 1476 w 3821"/>
                <a:gd name="T11" fmla="*/ 103 h 374"/>
                <a:gd name="T12" fmla="*/ 1671 w 3821"/>
                <a:gd name="T13" fmla="*/ 93 h 374"/>
                <a:gd name="T14" fmla="*/ 1764 w 3821"/>
                <a:gd name="T15" fmla="*/ 115 h 374"/>
                <a:gd name="T16" fmla="*/ 1916 w 3821"/>
                <a:gd name="T17" fmla="*/ 103 h 374"/>
                <a:gd name="T18" fmla="*/ 2060 w 3821"/>
                <a:gd name="T19" fmla="*/ 48 h 374"/>
                <a:gd name="T20" fmla="*/ 2139 w 3821"/>
                <a:gd name="T21" fmla="*/ 67 h 374"/>
                <a:gd name="T22" fmla="*/ 2208 w 3821"/>
                <a:gd name="T23" fmla="*/ 41 h 374"/>
                <a:gd name="T24" fmla="*/ 2280 w 3821"/>
                <a:gd name="T25" fmla="*/ 41 h 374"/>
                <a:gd name="T26" fmla="*/ 2292 w 3821"/>
                <a:gd name="T27" fmla="*/ 98 h 374"/>
                <a:gd name="T28" fmla="*/ 2407 w 3821"/>
                <a:gd name="T29" fmla="*/ 103 h 374"/>
                <a:gd name="T30" fmla="*/ 2554 w 3821"/>
                <a:gd name="T31" fmla="*/ 117 h 374"/>
                <a:gd name="T32" fmla="*/ 2724 w 3821"/>
                <a:gd name="T33" fmla="*/ 93 h 374"/>
                <a:gd name="T34" fmla="*/ 2758 w 3821"/>
                <a:gd name="T35" fmla="*/ 72 h 374"/>
                <a:gd name="T36" fmla="*/ 2868 w 3821"/>
                <a:gd name="T37" fmla="*/ 67 h 374"/>
                <a:gd name="T38" fmla="*/ 2964 w 3821"/>
                <a:gd name="T39" fmla="*/ 77 h 374"/>
                <a:gd name="T40" fmla="*/ 3063 w 3821"/>
                <a:gd name="T41" fmla="*/ 74 h 374"/>
                <a:gd name="T42" fmla="*/ 3125 w 3821"/>
                <a:gd name="T43" fmla="*/ 69 h 374"/>
                <a:gd name="T44" fmla="*/ 3223 w 3821"/>
                <a:gd name="T45" fmla="*/ 98 h 374"/>
                <a:gd name="T46" fmla="*/ 3403 w 3821"/>
                <a:gd name="T47" fmla="*/ 57 h 374"/>
                <a:gd name="T48" fmla="*/ 3519 w 3821"/>
                <a:gd name="T49" fmla="*/ 19 h 374"/>
                <a:gd name="T50" fmla="*/ 3646 w 3821"/>
                <a:gd name="T51" fmla="*/ 12 h 374"/>
                <a:gd name="T52" fmla="*/ 3775 w 3821"/>
                <a:gd name="T53" fmla="*/ 74 h 374"/>
                <a:gd name="T54" fmla="*/ 3691 w 3821"/>
                <a:gd name="T55" fmla="*/ 122 h 374"/>
                <a:gd name="T56" fmla="*/ 3473 w 3821"/>
                <a:gd name="T57" fmla="*/ 122 h 374"/>
                <a:gd name="T58" fmla="*/ 3382 w 3821"/>
                <a:gd name="T59" fmla="*/ 144 h 374"/>
                <a:gd name="T60" fmla="*/ 3082 w 3821"/>
                <a:gd name="T61" fmla="*/ 329 h 374"/>
                <a:gd name="T62" fmla="*/ 2931 w 3821"/>
                <a:gd name="T63" fmla="*/ 372 h 374"/>
                <a:gd name="T64" fmla="*/ 2782 w 3821"/>
                <a:gd name="T65" fmla="*/ 360 h 374"/>
                <a:gd name="T66" fmla="*/ 2640 w 3821"/>
                <a:gd name="T67" fmla="*/ 319 h 374"/>
                <a:gd name="T68" fmla="*/ 2496 w 3821"/>
                <a:gd name="T69" fmla="*/ 285 h 374"/>
                <a:gd name="T70" fmla="*/ 2340 w 3821"/>
                <a:gd name="T71" fmla="*/ 276 h 374"/>
                <a:gd name="T72" fmla="*/ 2172 w 3821"/>
                <a:gd name="T73" fmla="*/ 295 h 374"/>
                <a:gd name="T74" fmla="*/ 2004 w 3821"/>
                <a:gd name="T75" fmla="*/ 321 h 374"/>
                <a:gd name="T76" fmla="*/ 1844 w 3821"/>
                <a:gd name="T77" fmla="*/ 329 h 374"/>
                <a:gd name="T78" fmla="*/ 1709 w 3821"/>
                <a:gd name="T79" fmla="*/ 331 h 374"/>
                <a:gd name="T80" fmla="*/ 1582 w 3821"/>
                <a:gd name="T81" fmla="*/ 314 h 374"/>
                <a:gd name="T82" fmla="*/ 1455 w 3821"/>
                <a:gd name="T83" fmla="*/ 288 h 374"/>
                <a:gd name="T84" fmla="*/ 1301 w 3821"/>
                <a:gd name="T85" fmla="*/ 264 h 374"/>
                <a:gd name="T86" fmla="*/ 850 w 3821"/>
                <a:gd name="T87" fmla="*/ 249 h 374"/>
                <a:gd name="T88" fmla="*/ 711 w 3821"/>
                <a:gd name="T89" fmla="*/ 230 h 374"/>
                <a:gd name="T90" fmla="*/ 572 w 3821"/>
                <a:gd name="T91" fmla="*/ 213 h 374"/>
                <a:gd name="T92" fmla="*/ 430 w 3821"/>
                <a:gd name="T93" fmla="*/ 206 h 374"/>
                <a:gd name="T94" fmla="*/ 80 w 3821"/>
                <a:gd name="T95" fmla="*/ 204 h 374"/>
                <a:gd name="T96" fmla="*/ 20 w 3821"/>
                <a:gd name="T97" fmla="*/ 161 h 374"/>
                <a:gd name="T98" fmla="*/ 168 w 3821"/>
                <a:gd name="T99" fmla="*/ 69 h 374"/>
                <a:gd name="T100" fmla="*/ 317 w 3821"/>
                <a:gd name="T101" fmla="*/ 5 h 374"/>
                <a:gd name="T102" fmla="*/ 476 w 382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1" h="374">
                  <a:moveTo>
                    <a:pt x="476" y="0"/>
                  </a:moveTo>
                  <a:lnTo>
                    <a:pt x="514" y="5"/>
                  </a:lnTo>
                  <a:lnTo>
                    <a:pt x="555" y="9"/>
                  </a:lnTo>
                  <a:lnTo>
                    <a:pt x="593" y="19"/>
                  </a:lnTo>
                  <a:lnTo>
                    <a:pt x="632" y="26"/>
                  </a:lnTo>
                  <a:lnTo>
                    <a:pt x="668" y="31"/>
                  </a:lnTo>
                  <a:lnTo>
                    <a:pt x="706" y="33"/>
                  </a:lnTo>
                  <a:lnTo>
                    <a:pt x="747" y="31"/>
                  </a:lnTo>
                  <a:lnTo>
                    <a:pt x="785" y="21"/>
                  </a:lnTo>
                  <a:lnTo>
                    <a:pt x="824" y="19"/>
                  </a:lnTo>
                  <a:lnTo>
                    <a:pt x="864" y="19"/>
                  </a:lnTo>
                  <a:lnTo>
                    <a:pt x="903" y="19"/>
                  </a:lnTo>
                  <a:lnTo>
                    <a:pt x="941" y="19"/>
                  </a:lnTo>
                  <a:lnTo>
                    <a:pt x="980" y="21"/>
                  </a:lnTo>
                  <a:lnTo>
                    <a:pt x="1018" y="24"/>
                  </a:lnTo>
                  <a:lnTo>
                    <a:pt x="1056" y="26"/>
                  </a:lnTo>
                  <a:lnTo>
                    <a:pt x="1095" y="29"/>
                  </a:lnTo>
                  <a:lnTo>
                    <a:pt x="1133" y="33"/>
                  </a:lnTo>
                  <a:lnTo>
                    <a:pt x="1172" y="33"/>
                  </a:lnTo>
                  <a:lnTo>
                    <a:pt x="1210" y="36"/>
                  </a:lnTo>
                  <a:lnTo>
                    <a:pt x="1248" y="36"/>
                  </a:lnTo>
                  <a:lnTo>
                    <a:pt x="1287" y="36"/>
                  </a:lnTo>
                  <a:lnTo>
                    <a:pt x="1325" y="33"/>
                  </a:lnTo>
                  <a:lnTo>
                    <a:pt x="1364" y="29"/>
                  </a:lnTo>
                  <a:lnTo>
                    <a:pt x="1402" y="24"/>
                  </a:lnTo>
                  <a:lnTo>
                    <a:pt x="1421" y="26"/>
                  </a:lnTo>
                  <a:lnTo>
                    <a:pt x="1433" y="38"/>
                  </a:lnTo>
                  <a:lnTo>
                    <a:pt x="1440" y="55"/>
                  </a:lnTo>
                  <a:lnTo>
                    <a:pt x="1445" y="72"/>
                  </a:lnTo>
                  <a:lnTo>
                    <a:pt x="1476" y="103"/>
                  </a:lnTo>
                  <a:lnTo>
                    <a:pt x="1512" y="117"/>
                  </a:lnTo>
                  <a:lnTo>
                    <a:pt x="1551" y="120"/>
                  </a:lnTo>
                  <a:lnTo>
                    <a:pt x="1589" y="115"/>
                  </a:lnTo>
                  <a:lnTo>
                    <a:pt x="1630" y="105"/>
                  </a:lnTo>
                  <a:lnTo>
                    <a:pt x="1671" y="93"/>
                  </a:lnTo>
                  <a:lnTo>
                    <a:pt x="1709" y="84"/>
                  </a:lnTo>
                  <a:lnTo>
                    <a:pt x="1748" y="79"/>
                  </a:lnTo>
                  <a:lnTo>
                    <a:pt x="1750" y="93"/>
                  </a:lnTo>
                  <a:lnTo>
                    <a:pt x="1755" y="105"/>
                  </a:lnTo>
                  <a:lnTo>
                    <a:pt x="1764" y="115"/>
                  </a:lnTo>
                  <a:lnTo>
                    <a:pt x="1776" y="122"/>
                  </a:lnTo>
                  <a:lnTo>
                    <a:pt x="1812" y="122"/>
                  </a:lnTo>
                  <a:lnTo>
                    <a:pt x="1848" y="120"/>
                  </a:lnTo>
                  <a:lnTo>
                    <a:pt x="1882" y="113"/>
                  </a:lnTo>
                  <a:lnTo>
                    <a:pt x="1916" y="103"/>
                  </a:lnTo>
                  <a:lnTo>
                    <a:pt x="1947" y="91"/>
                  </a:lnTo>
                  <a:lnTo>
                    <a:pt x="1978" y="79"/>
                  </a:lnTo>
                  <a:lnTo>
                    <a:pt x="2009" y="65"/>
                  </a:lnTo>
                  <a:lnTo>
                    <a:pt x="2040" y="53"/>
                  </a:lnTo>
                  <a:lnTo>
                    <a:pt x="2060" y="48"/>
                  </a:lnTo>
                  <a:lnTo>
                    <a:pt x="2076" y="48"/>
                  </a:lnTo>
                  <a:lnTo>
                    <a:pt x="2091" y="53"/>
                  </a:lnTo>
                  <a:lnTo>
                    <a:pt x="2108" y="60"/>
                  </a:lnTo>
                  <a:lnTo>
                    <a:pt x="2122" y="65"/>
                  </a:lnTo>
                  <a:lnTo>
                    <a:pt x="2139" y="67"/>
                  </a:lnTo>
                  <a:lnTo>
                    <a:pt x="2153" y="65"/>
                  </a:lnTo>
                  <a:lnTo>
                    <a:pt x="2170" y="55"/>
                  </a:lnTo>
                  <a:lnTo>
                    <a:pt x="2182" y="48"/>
                  </a:lnTo>
                  <a:lnTo>
                    <a:pt x="2194" y="43"/>
                  </a:lnTo>
                  <a:lnTo>
                    <a:pt x="2208" y="41"/>
                  </a:lnTo>
                  <a:lnTo>
                    <a:pt x="2223" y="41"/>
                  </a:lnTo>
                  <a:lnTo>
                    <a:pt x="2237" y="41"/>
                  </a:lnTo>
                  <a:lnTo>
                    <a:pt x="2251" y="41"/>
                  </a:lnTo>
                  <a:lnTo>
                    <a:pt x="2266" y="41"/>
                  </a:lnTo>
                  <a:lnTo>
                    <a:pt x="2280" y="41"/>
                  </a:lnTo>
                  <a:lnTo>
                    <a:pt x="2275" y="53"/>
                  </a:lnTo>
                  <a:lnTo>
                    <a:pt x="2271" y="62"/>
                  </a:lnTo>
                  <a:lnTo>
                    <a:pt x="2268" y="74"/>
                  </a:lnTo>
                  <a:lnTo>
                    <a:pt x="2273" y="86"/>
                  </a:lnTo>
                  <a:lnTo>
                    <a:pt x="2292" y="98"/>
                  </a:lnTo>
                  <a:lnTo>
                    <a:pt x="2311" y="103"/>
                  </a:lnTo>
                  <a:lnTo>
                    <a:pt x="2335" y="108"/>
                  </a:lnTo>
                  <a:lnTo>
                    <a:pt x="2359" y="105"/>
                  </a:lnTo>
                  <a:lnTo>
                    <a:pt x="2383" y="105"/>
                  </a:lnTo>
                  <a:lnTo>
                    <a:pt x="2407" y="103"/>
                  </a:lnTo>
                  <a:lnTo>
                    <a:pt x="2429" y="103"/>
                  </a:lnTo>
                  <a:lnTo>
                    <a:pt x="2451" y="105"/>
                  </a:lnTo>
                  <a:lnTo>
                    <a:pt x="2484" y="110"/>
                  </a:lnTo>
                  <a:lnTo>
                    <a:pt x="2518" y="113"/>
                  </a:lnTo>
                  <a:lnTo>
                    <a:pt x="2554" y="117"/>
                  </a:lnTo>
                  <a:lnTo>
                    <a:pt x="2590" y="117"/>
                  </a:lnTo>
                  <a:lnTo>
                    <a:pt x="2623" y="115"/>
                  </a:lnTo>
                  <a:lnTo>
                    <a:pt x="2659" y="113"/>
                  </a:lnTo>
                  <a:lnTo>
                    <a:pt x="2693" y="105"/>
                  </a:lnTo>
                  <a:lnTo>
                    <a:pt x="2724" y="93"/>
                  </a:lnTo>
                  <a:lnTo>
                    <a:pt x="2729" y="89"/>
                  </a:lnTo>
                  <a:lnTo>
                    <a:pt x="2734" y="84"/>
                  </a:lnTo>
                  <a:lnTo>
                    <a:pt x="2734" y="79"/>
                  </a:lnTo>
                  <a:lnTo>
                    <a:pt x="2734" y="72"/>
                  </a:lnTo>
                  <a:lnTo>
                    <a:pt x="2758" y="72"/>
                  </a:lnTo>
                  <a:lnTo>
                    <a:pt x="2779" y="72"/>
                  </a:lnTo>
                  <a:lnTo>
                    <a:pt x="2803" y="72"/>
                  </a:lnTo>
                  <a:lnTo>
                    <a:pt x="2825" y="72"/>
                  </a:lnTo>
                  <a:lnTo>
                    <a:pt x="2847" y="69"/>
                  </a:lnTo>
                  <a:lnTo>
                    <a:pt x="2868" y="67"/>
                  </a:lnTo>
                  <a:lnTo>
                    <a:pt x="2890" y="62"/>
                  </a:lnTo>
                  <a:lnTo>
                    <a:pt x="2911" y="55"/>
                  </a:lnTo>
                  <a:lnTo>
                    <a:pt x="2926" y="65"/>
                  </a:lnTo>
                  <a:lnTo>
                    <a:pt x="2945" y="72"/>
                  </a:lnTo>
                  <a:lnTo>
                    <a:pt x="2964" y="77"/>
                  </a:lnTo>
                  <a:lnTo>
                    <a:pt x="2983" y="79"/>
                  </a:lnTo>
                  <a:lnTo>
                    <a:pt x="3003" y="79"/>
                  </a:lnTo>
                  <a:lnTo>
                    <a:pt x="3024" y="79"/>
                  </a:lnTo>
                  <a:lnTo>
                    <a:pt x="3043" y="77"/>
                  </a:lnTo>
                  <a:lnTo>
                    <a:pt x="3063" y="74"/>
                  </a:lnTo>
                  <a:lnTo>
                    <a:pt x="3077" y="74"/>
                  </a:lnTo>
                  <a:lnTo>
                    <a:pt x="3089" y="74"/>
                  </a:lnTo>
                  <a:lnTo>
                    <a:pt x="3101" y="72"/>
                  </a:lnTo>
                  <a:lnTo>
                    <a:pt x="3113" y="69"/>
                  </a:lnTo>
                  <a:lnTo>
                    <a:pt x="3125" y="69"/>
                  </a:lnTo>
                  <a:lnTo>
                    <a:pt x="3137" y="67"/>
                  </a:lnTo>
                  <a:lnTo>
                    <a:pt x="3149" y="62"/>
                  </a:lnTo>
                  <a:lnTo>
                    <a:pt x="3161" y="60"/>
                  </a:lnTo>
                  <a:lnTo>
                    <a:pt x="3190" y="86"/>
                  </a:lnTo>
                  <a:lnTo>
                    <a:pt x="3223" y="98"/>
                  </a:lnTo>
                  <a:lnTo>
                    <a:pt x="3259" y="101"/>
                  </a:lnTo>
                  <a:lnTo>
                    <a:pt x="3295" y="96"/>
                  </a:lnTo>
                  <a:lnTo>
                    <a:pt x="3331" y="84"/>
                  </a:lnTo>
                  <a:lnTo>
                    <a:pt x="3367" y="69"/>
                  </a:lnTo>
                  <a:lnTo>
                    <a:pt x="3403" y="57"/>
                  </a:lnTo>
                  <a:lnTo>
                    <a:pt x="3437" y="48"/>
                  </a:lnTo>
                  <a:lnTo>
                    <a:pt x="3454" y="31"/>
                  </a:lnTo>
                  <a:lnTo>
                    <a:pt x="3475" y="21"/>
                  </a:lnTo>
                  <a:lnTo>
                    <a:pt x="3495" y="17"/>
                  </a:lnTo>
                  <a:lnTo>
                    <a:pt x="3519" y="19"/>
                  </a:lnTo>
                  <a:lnTo>
                    <a:pt x="3543" y="21"/>
                  </a:lnTo>
                  <a:lnTo>
                    <a:pt x="3567" y="26"/>
                  </a:lnTo>
                  <a:lnTo>
                    <a:pt x="3591" y="26"/>
                  </a:lnTo>
                  <a:lnTo>
                    <a:pt x="3615" y="24"/>
                  </a:lnTo>
                  <a:lnTo>
                    <a:pt x="3646" y="12"/>
                  </a:lnTo>
                  <a:lnTo>
                    <a:pt x="3677" y="12"/>
                  </a:lnTo>
                  <a:lnTo>
                    <a:pt x="3703" y="19"/>
                  </a:lnTo>
                  <a:lnTo>
                    <a:pt x="3730" y="33"/>
                  </a:lnTo>
                  <a:lnTo>
                    <a:pt x="3754" y="53"/>
                  </a:lnTo>
                  <a:lnTo>
                    <a:pt x="3775" y="74"/>
                  </a:lnTo>
                  <a:lnTo>
                    <a:pt x="3799" y="96"/>
                  </a:lnTo>
                  <a:lnTo>
                    <a:pt x="3821" y="115"/>
                  </a:lnTo>
                  <a:lnTo>
                    <a:pt x="3778" y="120"/>
                  </a:lnTo>
                  <a:lnTo>
                    <a:pt x="3735" y="122"/>
                  </a:lnTo>
                  <a:lnTo>
                    <a:pt x="3691" y="122"/>
                  </a:lnTo>
                  <a:lnTo>
                    <a:pt x="3648" y="120"/>
                  </a:lnTo>
                  <a:lnTo>
                    <a:pt x="3603" y="120"/>
                  </a:lnTo>
                  <a:lnTo>
                    <a:pt x="3559" y="117"/>
                  </a:lnTo>
                  <a:lnTo>
                    <a:pt x="3516" y="117"/>
                  </a:lnTo>
                  <a:lnTo>
                    <a:pt x="3473" y="122"/>
                  </a:lnTo>
                  <a:lnTo>
                    <a:pt x="3454" y="125"/>
                  </a:lnTo>
                  <a:lnTo>
                    <a:pt x="3435" y="127"/>
                  </a:lnTo>
                  <a:lnTo>
                    <a:pt x="3418" y="132"/>
                  </a:lnTo>
                  <a:lnTo>
                    <a:pt x="3399" y="137"/>
                  </a:lnTo>
                  <a:lnTo>
                    <a:pt x="3382" y="144"/>
                  </a:lnTo>
                  <a:lnTo>
                    <a:pt x="3365" y="153"/>
                  </a:lnTo>
                  <a:lnTo>
                    <a:pt x="3348" y="161"/>
                  </a:lnTo>
                  <a:lnTo>
                    <a:pt x="3331" y="173"/>
                  </a:lnTo>
                  <a:lnTo>
                    <a:pt x="3113" y="309"/>
                  </a:lnTo>
                  <a:lnTo>
                    <a:pt x="3082" y="329"/>
                  </a:lnTo>
                  <a:lnTo>
                    <a:pt x="3053" y="343"/>
                  </a:lnTo>
                  <a:lnTo>
                    <a:pt x="3022" y="355"/>
                  </a:lnTo>
                  <a:lnTo>
                    <a:pt x="2991" y="365"/>
                  </a:lnTo>
                  <a:lnTo>
                    <a:pt x="2959" y="369"/>
                  </a:lnTo>
                  <a:lnTo>
                    <a:pt x="2931" y="372"/>
                  </a:lnTo>
                  <a:lnTo>
                    <a:pt x="2899" y="374"/>
                  </a:lnTo>
                  <a:lnTo>
                    <a:pt x="2868" y="372"/>
                  </a:lnTo>
                  <a:lnTo>
                    <a:pt x="2839" y="369"/>
                  </a:lnTo>
                  <a:lnTo>
                    <a:pt x="2811" y="365"/>
                  </a:lnTo>
                  <a:lnTo>
                    <a:pt x="2782" y="360"/>
                  </a:lnTo>
                  <a:lnTo>
                    <a:pt x="2755" y="353"/>
                  </a:lnTo>
                  <a:lnTo>
                    <a:pt x="2727" y="345"/>
                  </a:lnTo>
                  <a:lnTo>
                    <a:pt x="2698" y="336"/>
                  </a:lnTo>
                  <a:lnTo>
                    <a:pt x="2669" y="329"/>
                  </a:lnTo>
                  <a:lnTo>
                    <a:pt x="2640" y="319"/>
                  </a:lnTo>
                  <a:lnTo>
                    <a:pt x="2611" y="312"/>
                  </a:lnTo>
                  <a:lnTo>
                    <a:pt x="2583" y="305"/>
                  </a:lnTo>
                  <a:lnTo>
                    <a:pt x="2554" y="297"/>
                  </a:lnTo>
                  <a:lnTo>
                    <a:pt x="2525" y="290"/>
                  </a:lnTo>
                  <a:lnTo>
                    <a:pt x="2496" y="285"/>
                  </a:lnTo>
                  <a:lnTo>
                    <a:pt x="2467" y="281"/>
                  </a:lnTo>
                  <a:lnTo>
                    <a:pt x="2439" y="278"/>
                  </a:lnTo>
                  <a:lnTo>
                    <a:pt x="2410" y="276"/>
                  </a:lnTo>
                  <a:lnTo>
                    <a:pt x="2376" y="276"/>
                  </a:lnTo>
                  <a:lnTo>
                    <a:pt x="2340" y="276"/>
                  </a:lnTo>
                  <a:lnTo>
                    <a:pt x="2307" y="278"/>
                  </a:lnTo>
                  <a:lnTo>
                    <a:pt x="2273" y="281"/>
                  </a:lnTo>
                  <a:lnTo>
                    <a:pt x="2239" y="285"/>
                  </a:lnTo>
                  <a:lnTo>
                    <a:pt x="2206" y="290"/>
                  </a:lnTo>
                  <a:lnTo>
                    <a:pt x="2172" y="295"/>
                  </a:lnTo>
                  <a:lnTo>
                    <a:pt x="2139" y="300"/>
                  </a:lnTo>
                  <a:lnTo>
                    <a:pt x="2105" y="307"/>
                  </a:lnTo>
                  <a:lnTo>
                    <a:pt x="2072" y="312"/>
                  </a:lnTo>
                  <a:lnTo>
                    <a:pt x="2038" y="317"/>
                  </a:lnTo>
                  <a:lnTo>
                    <a:pt x="2004" y="321"/>
                  </a:lnTo>
                  <a:lnTo>
                    <a:pt x="1971" y="324"/>
                  </a:lnTo>
                  <a:lnTo>
                    <a:pt x="1937" y="326"/>
                  </a:lnTo>
                  <a:lnTo>
                    <a:pt x="1904" y="326"/>
                  </a:lnTo>
                  <a:lnTo>
                    <a:pt x="1870" y="326"/>
                  </a:lnTo>
                  <a:lnTo>
                    <a:pt x="1844" y="329"/>
                  </a:lnTo>
                  <a:lnTo>
                    <a:pt x="1815" y="331"/>
                  </a:lnTo>
                  <a:lnTo>
                    <a:pt x="1788" y="333"/>
                  </a:lnTo>
                  <a:lnTo>
                    <a:pt x="1762" y="333"/>
                  </a:lnTo>
                  <a:lnTo>
                    <a:pt x="1736" y="333"/>
                  </a:lnTo>
                  <a:lnTo>
                    <a:pt x="1709" y="331"/>
                  </a:lnTo>
                  <a:lnTo>
                    <a:pt x="1683" y="329"/>
                  </a:lnTo>
                  <a:lnTo>
                    <a:pt x="1659" y="326"/>
                  </a:lnTo>
                  <a:lnTo>
                    <a:pt x="1632" y="321"/>
                  </a:lnTo>
                  <a:lnTo>
                    <a:pt x="1606" y="319"/>
                  </a:lnTo>
                  <a:lnTo>
                    <a:pt x="1582" y="314"/>
                  </a:lnTo>
                  <a:lnTo>
                    <a:pt x="1556" y="309"/>
                  </a:lnTo>
                  <a:lnTo>
                    <a:pt x="1532" y="305"/>
                  </a:lnTo>
                  <a:lnTo>
                    <a:pt x="1505" y="300"/>
                  </a:lnTo>
                  <a:lnTo>
                    <a:pt x="1481" y="293"/>
                  </a:lnTo>
                  <a:lnTo>
                    <a:pt x="1455" y="288"/>
                  </a:lnTo>
                  <a:lnTo>
                    <a:pt x="1424" y="283"/>
                  </a:lnTo>
                  <a:lnTo>
                    <a:pt x="1395" y="276"/>
                  </a:lnTo>
                  <a:lnTo>
                    <a:pt x="1364" y="271"/>
                  </a:lnTo>
                  <a:lnTo>
                    <a:pt x="1332" y="266"/>
                  </a:lnTo>
                  <a:lnTo>
                    <a:pt x="1301" y="264"/>
                  </a:lnTo>
                  <a:lnTo>
                    <a:pt x="1272" y="259"/>
                  </a:lnTo>
                  <a:lnTo>
                    <a:pt x="1239" y="257"/>
                  </a:lnTo>
                  <a:lnTo>
                    <a:pt x="1208" y="257"/>
                  </a:lnTo>
                  <a:lnTo>
                    <a:pt x="879" y="252"/>
                  </a:lnTo>
                  <a:lnTo>
                    <a:pt x="850" y="249"/>
                  </a:lnTo>
                  <a:lnTo>
                    <a:pt x="824" y="245"/>
                  </a:lnTo>
                  <a:lnTo>
                    <a:pt x="795" y="242"/>
                  </a:lnTo>
                  <a:lnTo>
                    <a:pt x="768" y="237"/>
                  </a:lnTo>
                  <a:lnTo>
                    <a:pt x="740" y="233"/>
                  </a:lnTo>
                  <a:lnTo>
                    <a:pt x="711" y="230"/>
                  </a:lnTo>
                  <a:lnTo>
                    <a:pt x="684" y="225"/>
                  </a:lnTo>
                  <a:lnTo>
                    <a:pt x="656" y="223"/>
                  </a:lnTo>
                  <a:lnTo>
                    <a:pt x="629" y="218"/>
                  </a:lnTo>
                  <a:lnTo>
                    <a:pt x="600" y="216"/>
                  </a:lnTo>
                  <a:lnTo>
                    <a:pt x="572" y="213"/>
                  </a:lnTo>
                  <a:lnTo>
                    <a:pt x="545" y="211"/>
                  </a:lnTo>
                  <a:lnTo>
                    <a:pt x="516" y="209"/>
                  </a:lnTo>
                  <a:lnTo>
                    <a:pt x="488" y="209"/>
                  </a:lnTo>
                  <a:lnTo>
                    <a:pt x="459" y="206"/>
                  </a:lnTo>
                  <a:lnTo>
                    <a:pt x="430" y="206"/>
                  </a:lnTo>
                  <a:lnTo>
                    <a:pt x="161" y="216"/>
                  </a:lnTo>
                  <a:lnTo>
                    <a:pt x="142" y="213"/>
                  </a:lnTo>
                  <a:lnTo>
                    <a:pt x="120" y="209"/>
                  </a:lnTo>
                  <a:lnTo>
                    <a:pt x="101" y="206"/>
                  </a:lnTo>
                  <a:lnTo>
                    <a:pt x="80" y="204"/>
                  </a:lnTo>
                  <a:lnTo>
                    <a:pt x="60" y="201"/>
                  </a:lnTo>
                  <a:lnTo>
                    <a:pt x="39" y="197"/>
                  </a:lnTo>
                  <a:lnTo>
                    <a:pt x="20" y="192"/>
                  </a:lnTo>
                  <a:lnTo>
                    <a:pt x="0" y="187"/>
                  </a:lnTo>
                  <a:lnTo>
                    <a:pt x="20" y="161"/>
                  </a:lnTo>
                  <a:lnTo>
                    <a:pt x="46" y="139"/>
                  </a:lnTo>
                  <a:lnTo>
                    <a:pt x="75" y="122"/>
                  </a:lnTo>
                  <a:lnTo>
                    <a:pt x="106" y="105"/>
                  </a:lnTo>
                  <a:lnTo>
                    <a:pt x="137" y="89"/>
                  </a:lnTo>
                  <a:lnTo>
                    <a:pt x="168" y="69"/>
                  </a:lnTo>
                  <a:lnTo>
                    <a:pt x="197" y="45"/>
                  </a:lnTo>
                  <a:lnTo>
                    <a:pt x="221" y="17"/>
                  </a:lnTo>
                  <a:lnTo>
                    <a:pt x="252" y="7"/>
                  </a:lnTo>
                  <a:lnTo>
                    <a:pt x="286" y="5"/>
                  </a:lnTo>
                  <a:lnTo>
                    <a:pt x="317" y="5"/>
                  </a:lnTo>
                  <a:lnTo>
                    <a:pt x="348" y="7"/>
                  </a:lnTo>
                  <a:lnTo>
                    <a:pt x="380" y="9"/>
                  </a:lnTo>
                  <a:lnTo>
                    <a:pt x="411" y="12"/>
                  </a:lnTo>
                  <a:lnTo>
                    <a:pt x="444" y="7"/>
                  </a:lnTo>
                  <a:lnTo>
                    <a:pt x="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Freeform 56"/>
            <p:cNvSpPr>
              <a:spLocks/>
            </p:cNvSpPr>
            <p:nvPr/>
          </p:nvSpPr>
          <p:spPr bwMode="auto">
            <a:xfrm>
              <a:off x="4601" y="2469"/>
              <a:ext cx="249" cy="135"/>
            </a:xfrm>
            <a:custGeom>
              <a:avLst/>
              <a:gdLst>
                <a:gd name="T0" fmla="*/ 146 w 249"/>
                <a:gd name="T1" fmla="*/ 0 h 135"/>
                <a:gd name="T2" fmla="*/ 158 w 249"/>
                <a:gd name="T3" fmla="*/ 12 h 135"/>
                <a:gd name="T4" fmla="*/ 172 w 249"/>
                <a:gd name="T5" fmla="*/ 22 h 135"/>
                <a:gd name="T6" fmla="*/ 187 w 249"/>
                <a:gd name="T7" fmla="*/ 31 h 135"/>
                <a:gd name="T8" fmla="*/ 204 w 249"/>
                <a:gd name="T9" fmla="*/ 41 h 135"/>
                <a:gd name="T10" fmla="*/ 218 w 249"/>
                <a:gd name="T11" fmla="*/ 51 h 135"/>
                <a:gd name="T12" fmla="*/ 230 w 249"/>
                <a:gd name="T13" fmla="*/ 63 h 135"/>
                <a:gd name="T14" fmla="*/ 242 w 249"/>
                <a:gd name="T15" fmla="*/ 77 h 135"/>
                <a:gd name="T16" fmla="*/ 249 w 249"/>
                <a:gd name="T17" fmla="*/ 94 h 135"/>
                <a:gd name="T18" fmla="*/ 225 w 249"/>
                <a:gd name="T19" fmla="*/ 89 h 135"/>
                <a:gd name="T20" fmla="*/ 199 w 249"/>
                <a:gd name="T21" fmla="*/ 91 h 135"/>
                <a:gd name="T22" fmla="*/ 175 w 249"/>
                <a:gd name="T23" fmla="*/ 99 h 135"/>
                <a:gd name="T24" fmla="*/ 151 w 249"/>
                <a:gd name="T25" fmla="*/ 111 h 135"/>
                <a:gd name="T26" fmla="*/ 129 w 249"/>
                <a:gd name="T27" fmla="*/ 120 h 135"/>
                <a:gd name="T28" fmla="*/ 105 w 249"/>
                <a:gd name="T29" fmla="*/ 130 h 135"/>
                <a:gd name="T30" fmla="*/ 81 w 249"/>
                <a:gd name="T31" fmla="*/ 135 h 135"/>
                <a:gd name="T32" fmla="*/ 60 w 249"/>
                <a:gd name="T33" fmla="*/ 135 h 135"/>
                <a:gd name="T34" fmla="*/ 48 w 249"/>
                <a:gd name="T35" fmla="*/ 130 h 135"/>
                <a:gd name="T36" fmla="*/ 36 w 249"/>
                <a:gd name="T37" fmla="*/ 123 h 135"/>
                <a:gd name="T38" fmla="*/ 24 w 249"/>
                <a:gd name="T39" fmla="*/ 113 h 135"/>
                <a:gd name="T40" fmla="*/ 12 w 249"/>
                <a:gd name="T41" fmla="*/ 99 h 135"/>
                <a:gd name="T42" fmla="*/ 7 w 249"/>
                <a:gd name="T43" fmla="*/ 96 h 135"/>
                <a:gd name="T44" fmla="*/ 2 w 249"/>
                <a:gd name="T45" fmla="*/ 91 h 135"/>
                <a:gd name="T46" fmla="*/ 0 w 249"/>
                <a:gd name="T47" fmla="*/ 87 h 135"/>
                <a:gd name="T48" fmla="*/ 0 w 249"/>
                <a:gd name="T49" fmla="*/ 82 h 135"/>
                <a:gd name="T50" fmla="*/ 12 w 249"/>
                <a:gd name="T51" fmla="*/ 82 h 135"/>
                <a:gd name="T52" fmla="*/ 24 w 249"/>
                <a:gd name="T53" fmla="*/ 82 h 135"/>
                <a:gd name="T54" fmla="*/ 38 w 249"/>
                <a:gd name="T55" fmla="*/ 79 h 135"/>
                <a:gd name="T56" fmla="*/ 50 w 249"/>
                <a:gd name="T57" fmla="*/ 79 h 135"/>
                <a:gd name="T58" fmla="*/ 62 w 249"/>
                <a:gd name="T59" fmla="*/ 77 h 135"/>
                <a:gd name="T60" fmla="*/ 74 w 249"/>
                <a:gd name="T61" fmla="*/ 75 h 135"/>
                <a:gd name="T62" fmla="*/ 86 w 249"/>
                <a:gd name="T63" fmla="*/ 70 h 135"/>
                <a:gd name="T64" fmla="*/ 98 w 249"/>
                <a:gd name="T65" fmla="*/ 65 h 135"/>
                <a:gd name="T66" fmla="*/ 110 w 249"/>
                <a:gd name="T67" fmla="*/ 51 h 135"/>
                <a:gd name="T68" fmla="*/ 120 w 249"/>
                <a:gd name="T69" fmla="*/ 34 h 135"/>
                <a:gd name="T70" fmla="*/ 127 w 249"/>
                <a:gd name="T71" fmla="*/ 17 h 135"/>
                <a:gd name="T72" fmla="*/ 129 w 249"/>
                <a:gd name="T73" fmla="*/ 0 h 135"/>
                <a:gd name="T74" fmla="*/ 146 w 249"/>
                <a:gd name="T7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9" h="135">
                  <a:moveTo>
                    <a:pt x="146" y="0"/>
                  </a:moveTo>
                  <a:lnTo>
                    <a:pt x="158" y="12"/>
                  </a:lnTo>
                  <a:lnTo>
                    <a:pt x="172" y="22"/>
                  </a:lnTo>
                  <a:lnTo>
                    <a:pt x="187" y="31"/>
                  </a:lnTo>
                  <a:lnTo>
                    <a:pt x="204" y="41"/>
                  </a:lnTo>
                  <a:lnTo>
                    <a:pt x="218" y="51"/>
                  </a:lnTo>
                  <a:lnTo>
                    <a:pt x="230" y="63"/>
                  </a:lnTo>
                  <a:lnTo>
                    <a:pt x="242" y="77"/>
                  </a:lnTo>
                  <a:lnTo>
                    <a:pt x="249" y="94"/>
                  </a:lnTo>
                  <a:lnTo>
                    <a:pt x="225" y="89"/>
                  </a:lnTo>
                  <a:lnTo>
                    <a:pt x="199" y="91"/>
                  </a:lnTo>
                  <a:lnTo>
                    <a:pt x="175" y="99"/>
                  </a:lnTo>
                  <a:lnTo>
                    <a:pt x="151" y="111"/>
                  </a:lnTo>
                  <a:lnTo>
                    <a:pt x="129" y="120"/>
                  </a:lnTo>
                  <a:lnTo>
                    <a:pt x="105" y="130"/>
                  </a:lnTo>
                  <a:lnTo>
                    <a:pt x="81" y="135"/>
                  </a:lnTo>
                  <a:lnTo>
                    <a:pt x="60" y="135"/>
                  </a:lnTo>
                  <a:lnTo>
                    <a:pt x="48" y="130"/>
                  </a:lnTo>
                  <a:lnTo>
                    <a:pt x="36" y="123"/>
                  </a:lnTo>
                  <a:lnTo>
                    <a:pt x="24" y="113"/>
                  </a:lnTo>
                  <a:lnTo>
                    <a:pt x="12" y="99"/>
                  </a:lnTo>
                  <a:lnTo>
                    <a:pt x="7" y="96"/>
                  </a:lnTo>
                  <a:lnTo>
                    <a:pt x="2" y="91"/>
                  </a:lnTo>
                  <a:lnTo>
                    <a:pt x="0" y="87"/>
                  </a:lnTo>
                  <a:lnTo>
                    <a:pt x="0" y="82"/>
                  </a:lnTo>
                  <a:lnTo>
                    <a:pt x="12" y="82"/>
                  </a:lnTo>
                  <a:lnTo>
                    <a:pt x="24" y="82"/>
                  </a:lnTo>
                  <a:lnTo>
                    <a:pt x="38" y="79"/>
                  </a:lnTo>
                  <a:lnTo>
                    <a:pt x="50" y="79"/>
                  </a:lnTo>
                  <a:lnTo>
                    <a:pt x="62" y="77"/>
                  </a:lnTo>
                  <a:lnTo>
                    <a:pt x="74" y="75"/>
                  </a:lnTo>
                  <a:lnTo>
                    <a:pt x="86" y="70"/>
                  </a:lnTo>
                  <a:lnTo>
                    <a:pt x="98" y="65"/>
                  </a:lnTo>
                  <a:lnTo>
                    <a:pt x="110" y="51"/>
                  </a:lnTo>
                  <a:lnTo>
                    <a:pt x="120" y="34"/>
                  </a:lnTo>
                  <a:lnTo>
                    <a:pt x="127" y="17"/>
                  </a:lnTo>
                  <a:lnTo>
                    <a:pt x="129" y="0"/>
                  </a:lnTo>
                  <a:lnTo>
                    <a:pt x="1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21" name="TextBox 3120"/>
          <p:cNvSpPr txBox="1"/>
          <p:nvPr/>
        </p:nvSpPr>
        <p:spPr>
          <a:xfrm>
            <a:off x="993556" y="2298077"/>
            <a:ext cx="885825" cy="526298"/>
          </a:xfrm>
          <a:prstGeom prst="rect">
            <a:avLst/>
          </a:prstGeom>
          <a:solidFill>
            <a:schemeClr val="bg1">
              <a:lumMod val="95000"/>
            </a:schemeClr>
          </a:solidFill>
          <a:effectLst>
            <a:outerShdw blurRad="76200" dir="18900000" sy="23000" kx="-1200000" algn="bl" rotWithShape="0">
              <a:prstClr val="black">
                <a:alpha val="20000"/>
              </a:prstClr>
            </a:outerShdw>
          </a:effectLst>
          <a:scene3d>
            <a:camera prst="orthographicFront">
              <a:rot lat="0" lon="0" rev="0"/>
            </a:camera>
            <a:lightRig rig="threePt" dir="t"/>
          </a:scene3d>
          <a:sp3d>
            <a:bevelT/>
          </a:sp3d>
        </p:spPr>
        <p:txBody>
          <a:bodyPr wrap="square" tIns="18288" rtlCol="0">
            <a:spAutoFit/>
          </a:bodyPr>
          <a:lstStyle/>
          <a:p>
            <a:pPr algn="ctr"/>
            <a:r>
              <a:rPr lang="en-US" sz="1000" b="1" dirty="0" smtClean="0">
                <a:solidFill>
                  <a:schemeClr val="accent1">
                    <a:lumMod val="25000"/>
                  </a:schemeClr>
                </a:solidFill>
                <a:latin typeface="Segoe UI Semibold" panose="020B0702040204020203" pitchFamily="34" charset="0"/>
                <a:cs typeface="Segoe UI Semibold" panose="020B0702040204020203" pitchFamily="34" charset="0"/>
              </a:rPr>
              <a:t>ITEC 715 </a:t>
            </a:r>
            <a:br>
              <a:rPr lang="en-US" sz="1000" b="1" dirty="0" smtClean="0">
                <a:solidFill>
                  <a:schemeClr val="accent1">
                    <a:lumMod val="25000"/>
                  </a:schemeClr>
                </a:solidFill>
                <a:latin typeface="Segoe UI Semibold" panose="020B0702040204020203" pitchFamily="34" charset="0"/>
                <a:cs typeface="Segoe UI Semibold" panose="020B0702040204020203" pitchFamily="34" charset="0"/>
              </a:rPr>
            </a:br>
            <a:r>
              <a:rPr lang="en-US" sz="1000" b="1" dirty="0" smtClean="0">
                <a:solidFill>
                  <a:schemeClr val="accent1">
                    <a:lumMod val="25000"/>
                  </a:schemeClr>
                </a:solidFill>
                <a:latin typeface="Segoe UI Semibold" panose="020B0702040204020203" pitchFamily="34" charset="0"/>
                <a:cs typeface="Segoe UI Semibold" panose="020B0702040204020203" pitchFamily="34" charset="0"/>
              </a:rPr>
              <a:t>E-learning Agency</a:t>
            </a:r>
            <a:endParaRPr lang="en-US" sz="1000" b="1" dirty="0">
              <a:solidFill>
                <a:schemeClr val="accent1">
                  <a:lumMod val="25000"/>
                </a:schemeClr>
              </a:solidFill>
              <a:latin typeface="Segoe UI Semibold" panose="020B0702040204020203" pitchFamily="34" charset="0"/>
              <a:cs typeface="Segoe UI Semibold" panose="020B0702040204020203" pitchFamily="34" charset="0"/>
            </a:endParaRPr>
          </a:p>
        </p:txBody>
      </p:sp>
      <p:sp>
        <p:nvSpPr>
          <p:cNvPr id="3122" name="TextBox 3121"/>
          <p:cNvSpPr txBox="1"/>
          <p:nvPr/>
        </p:nvSpPr>
        <p:spPr>
          <a:xfrm>
            <a:off x="643764" y="3084865"/>
            <a:ext cx="2948443" cy="646331"/>
          </a:xfrm>
          <a:prstGeom prst="rect">
            <a:avLst/>
          </a:prstGeom>
          <a:noFill/>
        </p:spPr>
        <p:txBody>
          <a:bodyPr wrap="square" rtlCol="0">
            <a:spAutoFit/>
          </a:bodyPr>
          <a:lstStyle/>
          <a:p>
            <a:r>
              <a:rPr lang="en-US" altLang="en-US" dirty="0" smtClean="0"/>
              <a:t>Treat this class like an </a:t>
            </a:r>
            <a:br>
              <a:rPr lang="en-US" altLang="en-US" dirty="0" smtClean="0"/>
            </a:br>
            <a:r>
              <a:rPr lang="en-US" altLang="en-US" dirty="0" smtClean="0"/>
              <a:t>e-learning company</a:t>
            </a:r>
          </a:p>
        </p:txBody>
      </p:sp>
      <p:pic>
        <p:nvPicPr>
          <p:cNvPr id="3123" name="Picture 31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4162" y="1577656"/>
            <a:ext cx="1010575" cy="1346519"/>
          </a:xfrm>
          <a:prstGeom prst="rect">
            <a:avLst/>
          </a:prstGeom>
        </p:spPr>
      </p:pic>
      <p:pic>
        <p:nvPicPr>
          <p:cNvPr id="3124" name="Picture 3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425" y="1566686"/>
            <a:ext cx="987950" cy="1357489"/>
          </a:xfrm>
          <a:prstGeom prst="rect">
            <a:avLst/>
          </a:prstGeom>
        </p:spPr>
      </p:pic>
      <p:sp>
        <p:nvSpPr>
          <p:cNvPr id="3125" name="TextBox 3124"/>
          <p:cNvSpPr txBox="1"/>
          <p:nvPr/>
        </p:nvSpPr>
        <p:spPr>
          <a:xfrm>
            <a:off x="3509692" y="3084865"/>
            <a:ext cx="2737411" cy="646331"/>
          </a:xfrm>
          <a:prstGeom prst="rect">
            <a:avLst/>
          </a:prstGeom>
          <a:noFill/>
        </p:spPr>
        <p:txBody>
          <a:bodyPr wrap="square" rtlCol="0">
            <a:spAutoFit/>
          </a:bodyPr>
          <a:lstStyle/>
          <a:p>
            <a:r>
              <a:rPr lang="en-US" dirty="0" smtClean="0"/>
              <a:t>You will take the role of Instructional Designer</a:t>
            </a:r>
            <a:endParaRPr lang="en-US" dirty="0"/>
          </a:p>
        </p:txBody>
      </p:sp>
      <p:sp>
        <p:nvSpPr>
          <p:cNvPr id="3126" name="TextBox 3125"/>
          <p:cNvSpPr txBox="1"/>
          <p:nvPr/>
        </p:nvSpPr>
        <p:spPr>
          <a:xfrm>
            <a:off x="5714548" y="2287922"/>
            <a:ext cx="704850" cy="369332"/>
          </a:xfrm>
          <a:prstGeom prst="rect">
            <a:avLst/>
          </a:prstGeom>
          <a:noFill/>
        </p:spPr>
        <p:txBody>
          <a:bodyPr wrap="square" rtlCol="0">
            <a:spAutoFit/>
          </a:bodyPr>
          <a:lstStyle/>
          <a:p>
            <a:r>
              <a:rPr lang="en-US" dirty="0" smtClean="0"/>
              <a:t>And</a:t>
            </a:r>
            <a:endParaRPr lang="en-US" dirty="0"/>
          </a:p>
        </p:txBody>
      </p:sp>
      <p:sp>
        <p:nvSpPr>
          <p:cNvPr id="87" name="TextBox 86"/>
          <p:cNvSpPr txBox="1"/>
          <p:nvPr/>
        </p:nvSpPr>
        <p:spPr>
          <a:xfrm>
            <a:off x="6477845" y="3084865"/>
            <a:ext cx="2113705" cy="646331"/>
          </a:xfrm>
          <a:prstGeom prst="rect">
            <a:avLst/>
          </a:prstGeom>
          <a:noFill/>
        </p:spPr>
        <p:txBody>
          <a:bodyPr wrap="square" rtlCol="0">
            <a:spAutoFit/>
          </a:bodyPr>
          <a:lstStyle/>
          <a:p>
            <a:r>
              <a:rPr lang="en-US" dirty="0" smtClean="0"/>
              <a:t>You will take the role of Developer</a:t>
            </a:r>
            <a:endParaRPr lang="en-US" dirty="0"/>
          </a:p>
        </p:txBody>
      </p:sp>
      <p:sp>
        <p:nvSpPr>
          <p:cNvPr id="3127" name="TextBox 3126"/>
          <p:cNvSpPr txBox="1"/>
          <p:nvPr/>
        </p:nvSpPr>
        <p:spPr>
          <a:xfrm>
            <a:off x="667361" y="4086225"/>
            <a:ext cx="8171839" cy="1200329"/>
          </a:xfrm>
          <a:prstGeom prst="rect">
            <a:avLst/>
          </a:prstGeom>
          <a:noFill/>
        </p:spPr>
        <p:txBody>
          <a:bodyPr wrap="square" rtlCol="0">
            <a:spAutoFit/>
          </a:bodyPr>
          <a:lstStyle/>
          <a:p>
            <a:pPr eaLnBrk="1" hangingPunct="1"/>
            <a:r>
              <a:rPr lang="en-US" altLang="en-US" dirty="0" smtClean="0"/>
              <a:t>Each of you will produce either:</a:t>
            </a:r>
          </a:p>
          <a:p>
            <a:pPr marL="285750" lvl="1" indent="-285750" eaLnBrk="1" hangingPunct="1">
              <a:buFont typeface="Arial" panose="020B0604020202020204" pitchFamily="34" charset="0"/>
              <a:buChar char="•"/>
            </a:pPr>
            <a:r>
              <a:rPr lang="en-US" altLang="en-US" dirty="0" smtClean="0"/>
              <a:t>A complete short e-learning course, or</a:t>
            </a:r>
          </a:p>
          <a:p>
            <a:pPr marL="285750" lvl="1" indent="-285750" eaLnBrk="1" hangingPunct="1">
              <a:buFont typeface="Arial" panose="020B0604020202020204" pitchFamily="34" charset="0"/>
              <a:buChar char="•"/>
            </a:pPr>
            <a:r>
              <a:rPr lang="en-US" altLang="en-US" dirty="0" smtClean="0"/>
              <a:t>A single module of a larger e-learning course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7"/>
                                        </p:tgtEl>
                                        <p:attrNameLst>
                                          <p:attrName>style.visibility</p:attrName>
                                        </p:attrNameLst>
                                      </p:cBhvr>
                                      <p:to>
                                        <p:strVal val="visible"/>
                                      </p:to>
                                    </p:set>
                                    <p:animEffect transition="in" filter="fade">
                                      <p:cBhvr>
                                        <p:cTn id="7" dur="500"/>
                                        <p:tgtEl>
                                          <p:spTgt spid="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38200" y="34290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507"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21508" name="Rectangle 8"/>
          <p:cNvSpPr>
            <a:spLocks noGrp="1" noChangeArrowheads="1"/>
          </p:cNvSpPr>
          <p:nvPr>
            <p:ph type="title"/>
          </p:nvPr>
        </p:nvSpPr>
        <p:spPr/>
        <p:txBody>
          <a:bodyPr/>
          <a:lstStyle/>
          <a:p>
            <a:pPr eaLnBrk="1" hangingPunct="1"/>
            <a:r>
              <a:rPr lang="en-US" altLang="en-US" smtClean="0"/>
              <a:t>E-learning Production Process</a:t>
            </a:r>
          </a:p>
        </p:txBody>
      </p:sp>
      <p:sp>
        <p:nvSpPr>
          <p:cNvPr id="21509" name="Text Box 10"/>
          <p:cNvSpPr txBox="1">
            <a:spLocks noChangeArrowheads="1"/>
          </p:cNvSpPr>
          <p:nvPr/>
        </p:nvSpPr>
        <p:spPr bwMode="auto">
          <a:xfrm>
            <a:off x="5029200" y="3505200"/>
            <a:ext cx="3581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ts val="600"/>
              </a:spcBef>
              <a:buFontTx/>
              <a:buChar char="•"/>
            </a:pPr>
            <a:r>
              <a:rPr lang="en-US" altLang="en-US" dirty="0" smtClean="0"/>
              <a:t>State </a:t>
            </a:r>
            <a:r>
              <a:rPr lang="en-US" altLang="en-US" dirty="0"/>
              <a:t>course- and module-level learning objectives</a:t>
            </a:r>
          </a:p>
          <a:p>
            <a:pPr marL="114300" indent="-114300" eaLnBrk="1" hangingPunct="1">
              <a:spcBef>
                <a:spcPts val="600"/>
              </a:spcBef>
              <a:buFontTx/>
              <a:buChar char="•"/>
            </a:pPr>
            <a:r>
              <a:rPr lang="en-US" altLang="en-US" dirty="0" smtClean="0"/>
              <a:t>Identify </a:t>
            </a:r>
            <a:r>
              <a:rPr lang="en-US" altLang="en-US" dirty="0"/>
              <a:t>how many assessment questions will be used to test mastery of the learning objectives</a:t>
            </a:r>
          </a:p>
          <a:p>
            <a:pPr marL="114300" indent="-114300" eaLnBrk="1" hangingPunct="1">
              <a:spcBef>
                <a:spcPts val="600"/>
              </a:spcBef>
              <a:buFontTx/>
              <a:buChar char="•"/>
            </a:pPr>
            <a:r>
              <a:rPr lang="en-US" altLang="en-US" dirty="0" smtClean="0"/>
              <a:t>Organize </a:t>
            </a:r>
            <a:r>
              <a:rPr lang="en-US" altLang="en-US" dirty="0"/>
              <a:t>content into Modules, Topics, and Pages</a:t>
            </a:r>
          </a:p>
        </p:txBody>
      </p:sp>
      <p:pic>
        <p:nvPicPr>
          <p:cNvPr id="21510" name="Picture 13" descr="CD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905000"/>
            <a:ext cx="3476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38200" y="38862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31"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22532" name="Rectangle 8"/>
          <p:cNvSpPr>
            <a:spLocks noGrp="1" noChangeArrowheads="1"/>
          </p:cNvSpPr>
          <p:nvPr>
            <p:ph type="title"/>
          </p:nvPr>
        </p:nvSpPr>
        <p:spPr/>
        <p:txBody>
          <a:bodyPr/>
          <a:lstStyle/>
          <a:p>
            <a:pPr eaLnBrk="1" hangingPunct="1"/>
            <a:r>
              <a:rPr lang="en-US" altLang="en-US" smtClean="0"/>
              <a:t>E-learning Production Process</a:t>
            </a:r>
          </a:p>
        </p:txBody>
      </p:sp>
      <p:sp>
        <p:nvSpPr>
          <p:cNvPr id="22533" name="Text Box 9"/>
          <p:cNvSpPr txBox="1">
            <a:spLocks noChangeArrowheads="1"/>
          </p:cNvSpPr>
          <p:nvPr/>
        </p:nvSpPr>
        <p:spPr bwMode="auto">
          <a:xfrm>
            <a:off x="5029200" y="3657600"/>
            <a:ext cx="1828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ts val="600"/>
              </a:spcBef>
              <a:buFontTx/>
              <a:buChar char="•"/>
            </a:pPr>
            <a:r>
              <a:rPr lang="en-US" altLang="en-US" dirty="0" smtClean="0"/>
              <a:t>Write all on-screen text</a:t>
            </a:r>
          </a:p>
          <a:p>
            <a:pPr marL="114300" indent="-114300" eaLnBrk="1" hangingPunct="1">
              <a:spcBef>
                <a:spcPts val="600"/>
              </a:spcBef>
              <a:buFontTx/>
              <a:buChar char="•"/>
            </a:pPr>
            <a:r>
              <a:rPr lang="en-US" altLang="en-US" dirty="0" smtClean="0"/>
              <a:t>Write activities</a:t>
            </a:r>
            <a:endParaRPr lang="en-US" altLang="en-US" dirty="0"/>
          </a:p>
        </p:txBody>
      </p:sp>
      <p:pic>
        <p:nvPicPr>
          <p:cNvPr id="22534" name="Picture 13" descr="Script-result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524000"/>
            <a:ext cx="32004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4"/>
          <p:cNvSpPr txBox="1">
            <a:spLocks noChangeArrowheads="1"/>
          </p:cNvSpPr>
          <p:nvPr/>
        </p:nvSpPr>
        <p:spPr bwMode="auto">
          <a:xfrm>
            <a:off x="5029200" y="4648200"/>
            <a:ext cx="39624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ts val="600"/>
              </a:spcBef>
              <a:buFontTx/>
              <a:buChar char="•"/>
            </a:pPr>
            <a:r>
              <a:rPr lang="en-US" altLang="en-US" dirty="0" smtClean="0"/>
              <a:t>Write </a:t>
            </a:r>
            <a:r>
              <a:rPr lang="en-US" altLang="en-US" dirty="0"/>
              <a:t>all voice-over narration, character dialog, and other spoken audio</a:t>
            </a:r>
          </a:p>
          <a:p>
            <a:pPr marL="114300" indent="-114300" eaLnBrk="1" hangingPunct="1">
              <a:spcBef>
                <a:spcPts val="600"/>
              </a:spcBef>
              <a:buFontTx/>
              <a:buChar char="•"/>
            </a:pPr>
            <a:r>
              <a:rPr lang="en-US" altLang="en-US" dirty="0" smtClean="0"/>
              <a:t>Specify </a:t>
            </a:r>
            <a:r>
              <a:rPr lang="en-US" altLang="en-US" dirty="0"/>
              <a:t>graphics, animations, video</a:t>
            </a:r>
          </a:p>
        </p:txBody>
      </p:sp>
      <p:sp>
        <p:nvSpPr>
          <p:cNvPr id="2" name="Rectangle 1"/>
          <p:cNvSpPr/>
          <p:nvPr/>
        </p:nvSpPr>
        <p:spPr>
          <a:xfrm>
            <a:off x="7048500" y="1847850"/>
            <a:ext cx="981075" cy="5143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950" y="1905000"/>
            <a:ext cx="533400" cy="1471492"/>
          </a:xfrm>
          <a:prstGeom prst="rect">
            <a:avLst/>
          </a:prstGeom>
        </p:spPr>
      </p:pic>
      <p:pic>
        <p:nvPicPr>
          <p:cNvPr id="22535" name="Picture 11" descr="Scrip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7675" y="2362200"/>
            <a:ext cx="2193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38200" y="4419600"/>
            <a:ext cx="3429000" cy="4572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3555"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23556" name="Rectangle 8"/>
          <p:cNvSpPr>
            <a:spLocks noGrp="1" noChangeArrowheads="1"/>
          </p:cNvSpPr>
          <p:nvPr>
            <p:ph type="title"/>
          </p:nvPr>
        </p:nvSpPr>
        <p:spPr/>
        <p:txBody>
          <a:bodyPr/>
          <a:lstStyle/>
          <a:p>
            <a:pPr eaLnBrk="1" hangingPunct="1"/>
            <a:r>
              <a:rPr lang="en-US" altLang="en-US" smtClean="0"/>
              <a:t>E-learning Production Process</a:t>
            </a:r>
          </a:p>
        </p:txBody>
      </p:sp>
      <p:pic>
        <p:nvPicPr>
          <p:cNvPr id="23557" name="Picture 10" descr="Script-results2"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05000"/>
            <a:ext cx="32004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2"/>
          <p:cNvSpPr txBox="1">
            <a:spLocks noChangeArrowheads="1"/>
          </p:cNvSpPr>
          <p:nvPr/>
        </p:nvSpPr>
        <p:spPr bwMode="auto">
          <a:xfrm>
            <a:off x="5029200" y="4081463"/>
            <a:ext cx="3962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ts val="600"/>
              </a:spcBef>
              <a:buFontTx/>
              <a:buChar char="•"/>
            </a:pPr>
            <a:r>
              <a:rPr lang="en-US" altLang="en-US" dirty="0" smtClean="0"/>
              <a:t>Developers </a:t>
            </a:r>
            <a:r>
              <a:rPr lang="en-US" altLang="en-US" dirty="0"/>
              <a:t>code all interactivity</a:t>
            </a:r>
          </a:p>
          <a:p>
            <a:pPr marL="114300" indent="-114300" eaLnBrk="1" hangingPunct="1">
              <a:spcBef>
                <a:spcPts val="600"/>
              </a:spcBef>
              <a:buFontTx/>
              <a:buChar char="•"/>
            </a:pPr>
            <a:r>
              <a:rPr lang="en-US" altLang="en-US" dirty="0" smtClean="0"/>
              <a:t>Graphic </a:t>
            </a:r>
            <a:r>
              <a:rPr lang="en-US" altLang="en-US" dirty="0"/>
              <a:t>artists, animators, videographers create and edit any needed media</a:t>
            </a:r>
          </a:p>
          <a:p>
            <a:pPr marL="114300" indent="-114300" eaLnBrk="1" hangingPunct="1">
              <a:spcBef>
                <a:spcPts val="600"/>
              </a:spcBef>
              <a:buFontTx/>
              <a:buChar char="•"/>
            </a:pPr>
            <a:r>
              <a:rPr lang="en-US" altLang="en-US" dirty="0" smtClean="0"/>
              <a:t>Recording </a:t>
            </a:r>
            <a:r>
              <a:rPr lang="en-US" altLang="en-US" dirty="0"/>
              <a:t>engineers record voice actors, edit and encode audio</a:t>
            </a:r>
          </a:p>
        </p:txBody>
      </p:sp>
      <p:pic>
        <p:nvPicPr>
          <p:cNvPr id="23559" name="Picture 26" descr="Developer"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905000"/>
            <a:ext cx="35814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noChangeAspect="1"/>
          </p:cNvGrpSpPr>
          <p:nvPr/>
        </p:nvGrpSpPr>
        <p:grpSpPr bwMode="auto">
          <a:xfrm>
            <a:off x="5029200" y="1425575"/>
            <a:ext cx="3200400" cy="2678113"/>
            <a:chOff x="3168" y="898"/>
            <a:chExt cx="2016" cy="1687"/>
          </a:xfrm>
        </p:grpSpPr>
        <p:sp>
          <p:nvSpPr>
            <p:cNvPr id="4" name="AutoShape 9"/>
            <p:cNvSpPr>
              <a:spLocks noChangeAspect="1" noChangeArrowheads="1" noTextEdit="1"/>
            </p:cNvSpPr>
            <p:nvPr/>
          </p:nvSpPr>
          <p:spPr bwMode="auto">
            <a:xfrm>
              <a:off x="3168" y="898"/>
              <a:ext cx="2016"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1"/>
            <p:cNvSpPr>
              <a:spLocks/>
            </p:cNvSpPr>
            <p:nvPr/>
          </p:nvSpPr>
          <p:spPr bwMode="auto">
            <a:xfrm>
              <a:off x="3202" y="1048"/>
              <a:ext cx="1942" cy="1454"/>
            </a:xfrm>
            <a:custGeom>
              <a:avLst/>
              <a:gdLst>
                <a:gd name="T0" fmla="*/ 1942 w 1942"/>
                <a:gd name="T1" fmla="*/ 190 h 1454"/>
                <a:gd name="T2" fmla="*/ 1823 w 1942"/>
                <a:gd name="T3" fmla="*/ 159 h 1454"/>
                <a:gd name="T4" fmla="*/ 1706 w 1942"/>
                <a:gd name="T5" fmla="*/ 133 h 1454"/>
                <a:gd name="T6" fmla="*/ 1594 w 1942"/>
                <a:gd name="T7" fmla="*/ 108 h 1454"/>
                <a:gd name="T8" fmla="*/ 1486 w 1942"/>
                <a:gd name="T9" fmla="*/ 87 h 1454"/>
                <a:gd name="T10" fmla="*/ 1382 w 1942"/>
                <a:gd name="T11" fmla="*/ 68 h 1454"/>
                <a:gd name="T12" fmla="*/ 1281 w 1942"/>
                <a:gd name="T13" fmla="*/ 52 h 1454"/>
                <a:gd name="T14" fmla="*/ 1185 w 1942"/>
                <a:gd name="T15" fmla="*/ 39 h 1454"/>
                <a:gd name="T16" fmla="*/ 1091 w 1942"/>
                <a:gd name="T17" fmla="*/ 28 h 1454"/>
                <a:gd name="T18" fmla="*/ 1002 w 1942"/>
                <a:gd name="T19" fmla="*/ 18 h 1454"/>
                <a:gd name="T20" fmla="*/ 916 w 1942"/>
                <a:gd name="T21" fmla="*/ 11 h 1454"/>
                <a:gd name="T22" fmla="*/ 836 w 1942"/>
                <a:gd name="T23" fmla="*/ 6 h 1454"/>
                <a:gd name="T24" fmla="*/ 757 w 1942"/>
                <a:gd name="T25" fmla="*/ 2 h 1454"/>
                <a:gd name="T26" fmla="*/ 684 w 1942"/>
                <a:gd name="T27" fmla="*/ 0 h 1454"/>
                <a:gd name="T28" fmla="*/ 613 w 1942"/>
                <a:gd name="T29" fmla="*/ 0 h 1454"/>
                <a:gd name="T30" fmla="*/ 547 w 1942"/>
                <a:gd name="T31" fmla="*/ 0 h 1454"/>
                <a:gd name="T32" fmla="*/ 485 w 1942"/>
                <a:gd name="T33" fmla="*/ 2 h 1454"/>
                <a:gd name="T34" fmla="*/ 425 w 1942"/>
                <a:gd name="T35" fmla="*/ 5 h 1454"/>
                <a:gd name="T36" fmla="*/ 370 w 1942"/>
                <a:gd name="T37" fmla="*/ 8 h 1454"/>
                <a:gd name="T38" fmla="*/ 319 w 1942"/>
                <a:gd name="T39" fmla="*/ 13 h 1454"/>
                <a:gd name="T40" fmla="*/ 272 w 1942"/>
                <a:gd name="T41" fmla="*/ 18 h 1454"/>
                <a:gd name="T42" fmla="*/ 228 w 1942"/>
                <a:gd name="T43" fmla="*/ 23 h 1454"/>
                <a:gd name="T44" fmla="*/ 189 w 1942"/>
                <a:gd name="T45" fmla="*/ 29 h 1454"/>
                <a:gd name="T46" fmla="*/ 153 w 1942"/>
                <a:gd name="T47" fmla="*/ 35 h 1454"/>
                <a:gd name="T48" fmla="*/ 121 w 1942"/>
                <a:gd name="T49" fmla="*/ 41 h 1454"/>
                <a:gd name="T50" fmla="*/ 93 w 1942"/>
                <a:gd name="T51" fmla="*/ 46 h 1454"/>
                <a:gd name="T52" fmla="*/ 68 w 1942"/>
                <a:gd name="T53" fmla="*/ 51 h 1454"/>
                <a:gd name="T54" fmla="*/ 47 w 1942"/>
                <a:gd name="T55" fmla="*/ 56 h 1454"/>
                <a:gd name="T56" fmla="*/ 30 w 1942"/>
                <a:gd name="T57" fmla="*/ 60 h 1454"/>
                <a:gd name="T58" fmla="*/ 17 w 1942"/>
                <a:gd name="T59" fmla="*/ 64 h 1454"/>
                <a:gd name="T60" fmla="*/ 7 w 1942"/>
                <a:gd name="T61" fmla="*/ 67 h 1454"/>
                <a:gd name="T62" fmla="*/ 2 w 1942"/>
                <a:gd name="T63" fmla="*/ 68 h 1454"/>
                <a:gd name="T64" fmla="*/ 0 w 1942"/>
                <a:gd name="T65" fmla="*/ 69 h 1454"/>
                <a:gd name="T66" fmla="*/ 6 w 1942"/>
                <a:gd name="T67" fmla="*/ 137 h 1454"/>
                <a:gd name="T68" fmla="*/ 17 w 1942"/>
                <a:gd name="T69" fmla="*/ 298 h 1454"/>
                <a:gd name="T70" fmla="*/ 31 w 1942"/>
                <a:gd name="T71" fmla="*/ 521 h 1454"/>
                <a:gd name="T72" fmla="*/ 48 w 1942"/>
                <a:gd name="T73" fmla="*/ 773 h 1454"/>
                <a:gd name="T74" fmla="*/ 63 w 1942"/>
                <a:gd name="T75" fmla="*/ 1024 h 1454"/>
                <a:gd name="T76" fmla="*/ 76 w 1942"/>
                <a:gd name="T77" fmla="*/ 1242 h 1454"/>
                <a:gd name="T78" fmla="*/ 86 w 1942"/>
                <a:gd name="T79" fmla="*/ 1396 h 1454"/>
                <a:gd name="T80" fmla="*/ 90 w 1942"/>
                <a:gd name="T81" fmla="*/ 1454 h 1454"/>
                <a:gd name="T82" fmla="*/ 1670 w 1942"/>
                <a:gd name="T83" fmla="*/ 1454 h 1454"/>
                <a:gd name="T84" fmla="*/ 1942 w 1942"/>
                <a:gd name="T85" fmla="*/ 19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2" h="1454">
                  <a:moveTo>
                    <a:pt x="1942" y="190"/>
                  </a:moveTo>
                  <a:lnTo>
                    <a:pt x="1823" y="159"/>
                  </a:lnTo>
                  <a:lnTo>
                    <a:pt x="1706" y="133"/>
                  </a:lnTo>
                  <a:lnTo>
                    <a:pt x="1594" y="108"/>
                  </a:lnTo>
                  <a:lnTo>
                    <a:pt x="1486" y="87"/>
                  </a:lnTo>
                  <a:lnTo>
                    <a:pt x="1382" y="68"/>
                  </a:lnTo>
                  <a:lnTo>
                    <a:pt x="1281" y="52"/>
                  </a:lnTo>
                  <a:lnTo>
                    <a:pt x="1185" y="39"/>
                  </a:lnTo>
                  <a:lnTo>
                    <a:pt x="1091" y="28"/>
                  </a:lnTo>
                  <a:lnTo>
                    <a:pt x="1002" y="18"/>
                  </a:lnTo>
                  <a:lnTo>
                    <a:pt x="916" y="11"/>
                  </a:lnTo>
                  <a:lnTo>
                    <a:pt x="836" y="6"/>
                  </a:lnTo>
                  <a:lnTo>
                    <a:pt x="757" y="2"/>
                  </a:lnTo>
                  <a:lnTo>
                    <a:pt x="684" y="0"/>
                  </a:lnTo>
                  <a:lnTo>
                    <a:pt x="613" y="0"/>
                  </a:lnTo>
                  <a:lnTo>
                    <a:pt x="547" y="0"/>
                  </a:lnTo>
                  <a:lnTo>
                    <a:pt x="485" y="2"/>
                  </a:lnTo>
                  <a:lnTo>
                    <a:pt x="425" y="5"/>
                  </a:lnTo>
                  <a:lnTo>
                    <a:pt x="370" y="8"/>
                  </a:lnTo>
                  <a:lnTo>
                    <a:pt x="319" y="13"/>
                  </a:lnTo>
                  <a:lnTo>
                    <a:pt x="272" y="18"/>
                  </a:lnTo>
                  <a:lnTo>
                    <a:pt x="228" y="23"/>
                  </a:lnTo>
                  <a:lnTo>
                    <a:pt x="189" y="29"/>
                  </a:lnTo>
                  <a:lnTo>
                    <a:pt x="153" y="35"/>
                  </a:lnTo>
                  <a:lnTo>
                    <a:pt x="121" y="41"/>
                  </a:lnTo>
                  <a:lnTo>
                    <a:pt x="93" y="46"/>
                  </a:lnTo>
                  <a:lnTo>
                    <a:pt x="68" y="51"/>
                  </a:lnTo>
                  <a:lnTo>
                    <a:pt x="47" y="56"/>
                  </a:lnTo>
                  <a:lnTo>
                    <a:pt x="30" y="60"/>
                  </a:lnTo>
                  <a:lnTo>
                    <a:pt x="17" y="64"/>
                  </a:lnTo>
                  <a:lnTo>
                    <a:pt x="7" y="67"/>
                  </a:lnTo>
                  <a:lnTo>
                    <a:pt x="2" y="68"/>
                  </a:lnTo>
                  <a:lnTo>
                    <a:pt x="0" y="69"/>
                  </a:lnTo>
                  <a:lnTo>
                    <a:pt x="6" y="137"/>
                  </a:lnTo>
                  <a:lnTo>
                    <a:pt x="17" y="298"/>
                  </a:lnTo>
                  <a:lnTo>
                    <a:pt x="31" y="521"/>
                  </a:lnTo>
                  <a:lnTo>
                    <a:pt x="48" y="773"/>
                  </a:lnTo>
                  <a:lnTo>
                    <a:pt x="63" y="1024"/>
                  </a:lnTo>
                  <a:lnTo>
                    <a:pt x="76" y="1242"/>
                  </a:lnTo>
                  <a:lnTo>
                    <a:pt x="86" y="1396"/>
                  </a:lnTo>
                  <a:lnTo>
                    <a:pt x="90" y="1454"/>
                  </a:lnTo>
                  <a:lnTo>
                    <a:pt x="1670" y="1454"/>
                  </a:lnTo>
                  <a:lnTo>
                    <a:pt x="1942" y="19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2"/>
            <p:cNvSpPr>
              <a:spLocks/>
            </p:cNvSpPr>
            <p:nvPr/>
          </p:nvSpPr>
          <p:spPr bwMode="auto">
            <a:xfrm>
              <a:off x="3471" y="2032"/>
              <a:ext cx="1042" cy="474"/>
            </a:xfrm>
            <a:custGeom>
              <a:avLst/>
              <a:gdLst>
                <a:gd name="T0" fmla="*/ 964 w 1042"/>
                <a:gd name="T1" fmla="*/ 474 h 474"/>
                <a:gd name="T2" fmla="*/ 975 w 1042"/>
                <a:gd name="T3" fmla="*/ 466 h 474"/>
                <a:gd name="T4" fmla="*/ 988 w 1042"/>
                <a:gd name="T5" fmla="*/ 444 h 474"/>
                <a:gd name="T6" fmla="*/ 1002 w 1042"/>
                <a:gd name="T7" fmla="*/ 412 h 474"/>
                <a:gd name="T8" fmla="*/ 1014 w 1042"/>
                <a:gd name="T9" fmla="*/ 375 h 474"/>
                <a:gd name="T10" fmla="*/ 1025 w 1042"/>
                <a:gd name="T11" fmla="*/ 339 h 474"/>
                <a:gd name="T12" fmla="*/ 1034 w 1042"/>
                <a:gd name="T13" fmla="*/ 307 h 474"/>
                <a:gd name="T14" fmla="*/ 1040 w 1042"/>
                <a:gd name="T15" fmla="*/ 285 h 474"/>
                <a:gd name="T16" fmla="*/ 1042 w 1042"/>
                <a:gd name="T17" fmla="*/ 276 h 474"/>
                <a:gd name="T18" fmla="*/ 376 w 1042"/>
                <a:gd name="T19" fmla="*/ 0 h 474"/>
                <a:gd name="T20" fmla="*/ 7 w 1042"/>
                <a:gd name="T21" fmla="*/ 368 h 474"/>
                <a:gd name="T22" fmla="*/ 5 w 1042"/>
                <a:gd name="T23" fmla="*/ 378 h 474"/>
                <a:gd name="T24" fmla="*/ 2 w 1042"/>
                <a:gd name="T25" fmla="*/ 392 h 474"/>
                <a:gd name="T26" fmla="*/ 0 w 1042"/>
                <a:gd name="T27" fmla="*/ 407 h 474"/>
                <a:gd name="T28" fmla="*/ 2 w 1042"/>
                <a:gd name="T29" fmla="*/ 423 h 474"/>
                <a:gd name="T30" fmla="*/ 9 w 1042"/>
                <a:gd name="T31" fmla="*/ 439 h 474"/>
                <a:gd name="T32" fmla="*/ 25 w 1042"/>
                <a:gd name="T33" fmla="*/ 452 h 474"/>
                <a:gd name="T34" fmla="*/ 52 w 1042"/>
                <a:gd name="T35" fmla="*/ 462 h 474"/>
                <a:gd name="T36" fmla="*/ 92 w 1042"/>
                <a:gd name="T37" fmla="*/ 467 h 474"/>
                <a:gd name="T38" fmla="*/ 117 w 1042"/>
                <a:gd name="T39" fmla="*/ 468 h 474"/>
                <a:gd name="T40" fmla="*/ 141 w 1042"/>
                <a:gd name="T41" fmla="*/ 469 h 474"/>
                <a:gd name="T42" fmla="*/ 167 w 1042"/>
                <a:gd name="T43" fmla="*/ 469 h 474"/>
                <a:gd name="T44" fmla="*/ 192 w 1042"/>
                <a:gd name="T45" fmla="*/ 469 h 474"/>
                <a:gd name="T46" fmla="*/ 217 w 1042"/>
                <a:gd name="T47" fmla="*/ 469 h 474"/>
                <a:gd name="T48" fmla="*/ 241 w 1042"/>
                <a:gd name="T49" fmla="*/ 469 h 474"/>
                <a:gd name="T50" fmla="*/ 265 w 1042"/>
                <a:gd name="T51" fmla="*/ 468 h 474"/>
                <a:gd name="T52" fmla="*/ 286 w 1042"/>
                <a:gd name="T53" fmla="*/ 468 h 474"/>
                <a:gd name="T54" fmla="*/ 306 w 1042"/>
                <a:gd name="T55" fmla="*/ 468 h 474"/>
                <a:gd name="T56" fmla="*/ 324 w 1042"/>
                <a:gd name="T57" fmla="*/ 467 h 474"/>
                <a:gd name="T58" fmla="*/ 340 w 1042"/>
                <a:gd name="T59" fmla="*/ 468 h 474"/>
                <a:gd name="T60" fmla="*/ 352 w 1042"/>
                <a:gd name="T61" fmla="*/ 468 h 474"/>
                <a:gd name="T62" fmla="*/ 363 w 1042"/>
                <a:gd name="T63" fmla="*/ 469 h 474"/>
                <a:gd name="T64" fmla="*/ 369 w 1042"/>
                <a:gd name="T65" fmla="*/ 470 h 474"/>
                <a:gd name="T66" fmla="*/ 371 w 1042"/>
                <a:gd name="T67" fmla="*/ 472 h 474"/>
                <a:gd name="T68" fmla="*/ 369 w 1042"/>
                <a:gd name="T69" fmla="*/ 474 h 474"/>
                <a:gd name="T70" fmla="*/ 964 w 1042"/>
                <a:gd name="T71"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2" h="474">
                  <a:moveTo>
                    <a:pt x="964" y="474"/>
                  </a:moveTo>
                  <a:lnTo>
                    <a:pt x="975" y="466"/>
                  </a:lnTo>
                  <a:lnTo>
                    <a:pt x="988" y="444"/>
                  </a:lnTo>
                  <a:lnTo>
                    <a:pt x="1002" y="412"/>
                  </a:lnTo>
                  <a:lnTo>
                    <a:pt x="1014" y="375"/>
                  </a:lnTo>
                  <a:lnTo>
                    <a:pt x="1025" y="339"/>
                  </a:lnTo>
                  <a:lnTo>
                    <a:pt x="1034" y="307"/>
                  </a:lnTo>
                  <a:lnTo>
                    <a:pt x="1040" y="285"/>
                  </a:lnTo>
                  <a:lnTo>
                    <a:pt x="1042" y="276"/>
                  </a:lnTo>
                  <a:lnTo>
                    <a:pt x="376" y="0"/>
                  </a:lnTo>
                  <a:lnTo>
                    <a:pt x="7" y="368"/>
                  </a:lnTo>
                  <a:lnTo>
                    <a:pt x="5" y="378"/>
                  </a:lnTo>
                  <a:lnTo>
                    <a:pt x="2" y="392"/>
                  </a:lnTo>
                  <a:lnTo>
                    <a:pt x="0" y="407"/>
                  </a:lnTo>
                  <a:lnTo>
                    <a:pt x="2" y="423"/>
                  </a:lnTo>
                  <a:lnTo>
                    <a:pt x="9" y="439"/>
                  </a:lnTo>
                  <a:lnTo>
                    <a:pt x="25" y="452"/>
                  </a:lnTo>
                  <a:lnTo>
                    <a:pt x="52" y="462"/>
                  </a:lnTo>
                  <a:lnTo>
                    <a:pt x="92" y="467"/>
                  </a:lnTo>
                  <a:lnTo>
                    <a:pt x="117" y="468"/>
                  </a:lnTo>
                  <a:lnTo>
                    <a:pt x="141" y="469"/>
                  </a:lnTo>
                  <a:lnTo>
                    <a:pt x="167" y="469"/>
                  </a:lnTo>
                  <a:lnTo>
                    <a:pt x="192" y="469"/>
                  </a:lnTo>
                  <a:lnTo>
                    <a:pt x="217" y="469"/>
                  </a:lnTo>
                  <a:lnTo>
                    <a:pt x="241" y="469"/>
                  </a:lnTo>
                  <a:lnTo>
                    <a:pt x="265" y="468"/>
                  </a:lnTo>
                  <a:lnTo>
                    <a:pt x="286" y="468"/>
                  </a:lnTo>
                  <a:lnTo>
                    <a:pt x="306" y="468"/>
                  </a:lnTo>
                  <a:lnTo>
                    <a:pt x="324" y="467"/>
                  </a:lnTo>
                  <a:lnTo>
                    <a:pt x="340" y="468"/>
                  </a:lnTo>
                  <a:lnTo>
                    <a:pt x="352" y="468"/>
                  </a:lnTo>
                  <a:lnTo>
                    <a:pt x="363" y="469"/>
                  </a:lnTo>
                  <a:lnTo>
                    <a:pt x="369" y="470"/>
                  </a:lnTo>
                  <a:lnTo>
                    <a:pt x="371" y="472"/>
                  </a:lnTo>
                  <a:lnTo>
                    <a:pt x="369" y="474"/>
                  </a:lnTo>
                  <a:lnTo>
                    <a:pt x="964" y="474"/>
                  </a:lnTo>
                  <a:close/>
                </a:path>
              </a:pathLst>
            </a:custGeom>
            <a:solidFill>
              <a:srgbClr val="FFA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3"/>
            <p:cNvSpPr>
              <a:spLocks/>
            </p:cNvSpPr>
            <p:nvPr/>
          </p:nvSpPr>
          <p:spPr bwMode="auto">
            <a:xfrm>
              <a:off x="3173" y="921"/>
              <a:ext cx="2011" cy="1657"/>
            </a:xfrm>
            <a:custGeom>
              <a:avLst/>
              <a:gdLst>
                <a:gd name="T0" fmla="*/ 638 w 2011"/>
                <a:gd name="T1" fmla="*/ 30 h 1657"/>
                <a:gd name="T2" fmla="*/ 680 w 2011"/>
                <a:gd name="T3" fmla="*/ 112 h 1657"/>
                <a:gd name="T4" fmla="*/ 621 w 2011"/>
                <a:gd name="T5" fmla="*/ 201 h 1657"/>
                <a:gd name="T6" fmla="*/ 613 w 2011"/>
                <a:gd name="T7" fmla="*/ 223 h 1657"/>
                <a:gd name="T8" fmla="*/ 619 w 2011"/>
                <a:gd name="T9" fmla="*/ 297 h 1657"/>
                <a:gd name="T10" fmla="*/ 579 w 2011"/>
                <a:gd name="T11" fmla="*/ 431 h 1657"/>
                <a:gd name="T12" fmla="*/ 517 w 2011"/>
                <a:gd name="T13" fmla="*/ 465 h 1657"/>
                <a:gd name="T14" fmla="*/ 482 w 2011"/>
                <a:gd name="T15" fmla="*/ 465 h 1657"/>
                <a:gd name="T16" fmla="*/ 567 w 2011"/>
                <a:gd name="T17" fmla="*/ 511 h 1657"/>
                <a:gd name="T18" fmla="*/ 617 w 2011"/>
                <a:gd name="T19" fmla="*/ 530 h 1657"/>
                <a:gd name="T20" fmla="*/ 662 w 2011"/>
                <a:gd name="T21" fmla="*/ 517 h 1657"/>
                <a:gd name="T22" fmla="*/ 809 w 2011"/>
                <a:gd name="T23" fmla="*/ 197 h 1657"/>
                <a:gd name="T24" fmla="*/ 848 w 2011"/>
                <a:gd name="T25" fmla="*/ 156 h 1657"/>
                <a:gd name="T26" fmla="*/ 1325 w 2011"/>
                <a:gd name="T27" fmla="*/ 269 h 1657"/>
                <a:gd name="T28" fmla="*/ 1367 w 2011"/>
                <a:gd name="T29" fmla="*/ 700 h 1657"/>
                <a:gd name="T30" fmla="*/ 1313 w 2011"/>
                <a:gd name="T31" fmla="*/ 737 h 1657"/>
                <a:gd name="T32" fmla="*/ 1386 w 2011"/>
                <a:gd name="T33" fmla="*/ 763 h 1657"/>
                <a:gd name="T34" fmla="*/ 1592 w 2011"/>
                <a:gd name="T35" fmla="*/ 802 h 1657"/>
                <a:gd name="T36" fmla="*/ 1817 w 2011"/>
                <a:gd name="T37" fmla="*/ 816 h 1657"/>
                <a:gd name="T38" fmla="*/ 1878 w 2011"/>
                <a:gd name="T39" fmla="*/ 831 h 1657"/>
                <a:gd name="T40" fmla="*/ 1935 w 2011"/>
                <a:gd name="T41" fmla="*/ 828 h 1657"/>
                <a:gd name="T42" fmla="*/ 1922 w 2011"/>
                <a:gd name="T43" fmla="*/ 903 h 1657"/>
                <a:gd name="T44" fmla="*/ 2008 w 2011"/>
                <a:gd name="T45" fmla="*/ 918 h 1657"/>
                <a:gd name="T46" fmla="*/ 1989 w 2011"/>
                <a:gd name="T47" fmla="*/ 997 h 1657"/>
                <a:gd name="T48" fmla="*/ 1585 w 2011"/>
                <a:gd name="T49" fmla="*/ 1526 h 1657"/>
                <a:gd name="T50" fmla="*/ 1302 w 2011"/>
                <a:gd name="T51" fmla="*/ 1456 h 1657"/>
                <a:gd name="T52" fmla="*/ 1241 w 2011"/>
                <a:gd name="T53" fmla="*/ 1547 h 1657"/>
                <a:gd name="T54" fmla="*/ 1263 w 2011"/>
                <a:gd name="T55" fmla="*/ 1492 h 1657"/>
                <a:gd name="T56" fmla="*/ 1251 w 2011"/>
                <a:gd name="T57" fmla="*/ 1418 h 1657"/>
                <a:gd name="T58" fmla="*/ 771 w 2011"/>
                <a:gd name="T59" fmla="*/ 1231 h 1657"/>
                <a:gd name="T60" fmla="*/ 848 w 2011"/>
                <a:gd name="T61" fmla="*/ 1286 h 1657"/>
                <a:gd name="T62" fmla="*/ 645 w 2011"/>
                <a:gd name="T63" fmla="*/ 1367 h 1657"/>
                <a:gd name="T64" fmla="*/ 566 w 2011"/>
                <a:gd name="T65" fmla="*/ 1423 h 1657"/>
                <a:gd name="T66" fmla="*/ 485 w 2011"/>
                <a:gd name="T67" fmla="*/ 1477 h 1657"/>
                <a:gd name="T68" fmla="*/ 398 w 2011"/>
                <a:gd name="T69" fmla="*/ 1513 h 1657"/>
                <a:gd name="T70" fmla="*/ 386 w 2011"/>
                <a:gd name="T71" fmla="*/ 1559 h 1657"/>
                <a:gd name="T72" fmla="*/ 745 w 2011"/>
                <a:gd name="T73" fmla="*/ 1481 h 1657"/>
                <a:gd name="T74" fmla="*/ 846 w 2011"/>
                <a:gd name="T75" fmla="*/ 1480 h 1657"/>
                <a:gd name="T76" fmla="*/ 916 w 2011"/>
                <a:gd name="T77" fmla="*/ 1533 h 1657"/>
                <a:gd name="T78" fmla="*/ 887 w 2011"/>
                <a:gd name="T79" fmla="*/ 1579 h 1657"/>
                <a:gd name="T80" fmla="*/ 851 w 2011"/>
                <a:gd name="T81" fmla="*/ 1575 h 1657"/>
                <a:gd name="T82" fmla="*/ 890 w 2011"/>
                <a:gd name="T83" fmla="*/ 1552 h 1657"/>
                <a:gd name="T84" fmla="*/ 863 w 2011"/>
                <a:gd name="T85" fmla="*/ 1525 h 1657"/>
                <a:gd name="T86" fmla="*/ 801 w 2011"/>
                <a:gd name="T87" fmla="*/ 1547 h 1657"/>
                <a:gd name="T88" fmla="*/ 576 w 2011"/>
                <a:gd name="T89" fmla="*/ 1621 h 1657"/>
                <a:gd name="T90" fmla="*/ 460 w 2011"/>
                <a:gd name="T91" fmla="*/ 1645 h 1657"/>
                <a:gd name="T92" fmla="*/ 425 w 2011"/>
                <a:gd name="T93" fmla="*/ 1655 h 1657"/>
                <a:gd name="T94" fmla="*/ 314 w 2011"/>
                <a:gd name="T95" fmla="*/ 1625 h 1657"/>
                <a:gd name="T96" fmla="*/ 226 w 2011"/>
                <a:gd name="T97" fmla="*/ 1514 h 1657"/>
                <a:gd name="T98" fmla="*/ 141 w 2011"/>
                <a:gd name="T99" fmla="*/ 1308 h 1657"/>
                <a:gd name="T100" fmla="*/ 8 w 2011"/>
                <a:gd name="T101" fmla="*/ 1079 h 1657"/>
                <a:gd name="T102" fmla="*/ 24 w 2011"/>
                <a:gd name="T103" fmla="*/ 862 h 1657"/>
                <a:gd name="T104" fmla="*/ 86 w 2011"/>
                <a:gd name="T105" fmla="*/ 771 h 1657"/>
                <a:gd name="T106" fmla="*/ 137 w 2011"/>
                <a:gd name="T107" fmla="*/ 677 h 1657"/>
                <a:gd name="T108" fmla="*/ 155 w 2011"/>
                <a:gd name="T109" fmla="*/ 591 h 1657"/>
                <a:gd name="T110" fmla="*/ 105 w 2011"/>
                <a:gd name="T111" fmla="*/ 525 h 1657"/>
                <a:gd name="T112" fmla="*/ 170 w 2011"/>
                <a:gd name="T113" fmla="*/ 413 h 1657"/>
                <a:gd name="T114" fmla="*/ 212 w 2011"/>
                <a:gd name="T115" fmla="*/ 353 h 1657"/>
                <a:gd name="T116" fmla="*/ 213 w 2011"/>
                <a:gd name="T117" fmla="*/ 239 h 1657"/>
                <a:gd name="T118" fmla="*/ 291 w 2011"/>
                <a:gd name="T119" fmla="*/ 67 h 1657"/>
                <a:gd name="T120" fmla="*/ 400 w 2011"/>
                <a:gd name="T121" fmla="*/ 8 h 1657"/>
                <a:gd name="T122" fmla="*/ 527 w 2011"/>
                <a:gd name="T123" fmla="*/ 9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1" h="1657">
                  <a:moveTo>
                    <a:pt x="556" y="25"/>
                  </a:moveTo>
                  <a:lnTo>
                    <a:pt x="570" y="22"/>
                  </a:lnTo>
                  <a:lnTo>
                    <a:pt x="584" y="20"/>
                  </a:lnTo>
                  <a:lnTo>
                    <a:pt x="598" y="20"/>
                  </a:lnTo>
                  <a:lnTo>
                    <a:pt x="612" y="22"/>
                  </a:lnTo>
                  <a:lnTo>
                    <a:pt x="626" y="25"/>
                  </a:lnTo>
                  <a:lnTo>
                    <a:pt x="638" y="30"/>
                  </a:lnTo>
                  <a:lnTo>
                    <a:pt x="650" y="37"/>
                  </a:lnTo>
                  <a:lnTo>
                    <a:pt x="661" y="46"/>
                  </a:lnTo>
                  <a:lnTo>
                    <a:pt x="670" y="58"/>
                  </a:lnTo>
                  <a:lnTo>
                    <a:pt x="676" y="69"/>
                  </a:lnTo>
                  <a:lnTo>
                    <a:pt x="679" y="82"/>
                  </a:lnTo>
                  <a:lnTo>
                    <a:pt x="681" y="95"/>
                  </a:lnTo>
                  <a:lnTo>
                    <a:pt x="680" y="112"/>
                  </a:lnTo>
                  <a:lnTo>
                    <a:pt x="677" y="127"/>
                  </a:lnTo>
                  <a:lnTo>
                    <a:pt x="672" y="142"/>
                  </a:lnTo>
                  <a:lnTo>
                    <a:pt x="666" y="157"/>
                  </a:lnTo>
                  <a:lnTo>
                    <a:pt x="657" y="170"/>
                  </a:lnTo>
                  <a:lnTo>
                    <a:pt x="647" y="182"/>
                  </a:lnTo>
                  <a:lnTo>
                    <a:pt x="635" y="192"/>
                  </a:lnTo>
                  <a:lnTo>
                    <a:pt x="621" y="201"/>
                  </a:lnTo>
                  <a:lnTo>
                    <a:pt x="616" y="206"/>
                  </a:lnTo>
                  <a:lnTo>
                    <a:pt x="611" y="212"/>
                  </a:lnTo>
                  <a:lnTo>
                    <a:pt x="607" y="218"/>
                  </a:lnTo>
                  <a:lnTo>
                    <a:pt x="606" y="225"/>
                  </a:lnTo>
                  <a:lnTo>
                    <a:pt x="609" y="225"/>
                  </a:lnTo>
                  <a:lnTo>
                    <a:pt x="611" y="224"/>
                  </a:lnTo>
                  <a:lnTo>
                    <a:pt x="613" y="223"/>
                  </a:lnTo>
                  <a:lnTo>
                    <a:pt x="615" y="222"/>
                  </a:lnTo>
                  <a:lnTo>
                    <a:pt x="616" y="227"/>
                  </a:lnTo>
                  <a:lnTo>
                    <a:pt x="613" y="231"/>
                  </a:lnTo>
                  <a:lnTo>
                    <a:pt x="607" y="234"/>
                  </a:lnTo>
                  <a:lnTo>
                    <a:pt x="603" y="237"/>
                  </a:lnTo>
                  <a:lnTo>
                    <a:pt x="616" y="266"/>
                  </a:lnTo>
                  <a:lnTo>
                    <a:pt x="619" y="297"/>
                  </a:lnTo>
                  <a:lnTo>
                    <a:pt x="614" y="328"/>
                  </a:lnTo>
                  <a:lnTo>
                    <a:pt x="599" y="356"/>
                  </a:lnTo>
                  <a:lnTo>
                    <a:pt x="597" y="371"/>
                  </a:lnTo>
                  <a:lnTo>
                    <a:pt x="594" y="387"/>
                  </a:lnTo>
                  <a:lnTo>
                    <a:pt x="590" y="403"/>
                  </a:lnTo>
                  <a:lnTo>
                    <a:pt x="585" y="417"/>
                  </a:lnTo>
                  <a:lnTo>
                    <a:pt x="579" y="431"/>
                  </a:lnTo>
                  <a:lnTo>
                    <a:pt x="571" y="444"/>
                  </a:lnTo>
                  <a:lnTo>
                    <a:pt x="561" y="456"/>
                  </a:lnTo>
                  <a:lnTo>
                    <a:pt x="549" y="466"/>
                  </a:lnTo>
                  <a:lnTo>
                    <a:pt x="541" y="466"/>
                  </a:lnTo>
                  <a:lnTo>
                    <a:pt x="533" y="466"/>
                  </a:lnTo>
                  <a:lnTo>
                    <a:pt x="525" y="466"/>
                  </a:lnTo>
                  <a:lnTo>
                    <a:pt x="517" y="465"/>
                  </a:lnTo>
                  <a:lnTo>
                    <a:pt x="508" y="464"/>
                  </a:lnTo>
                  <a:lnTo>
                    <a:pt x="500" y="461"/>
                  </a:lnTo>
                  <a:lnTo>
                    <a:pt x="493" y="459"/>
                  </a:lnTo>
                  <a:lnTo>
                    <a:pt x="486" y="455"/>
                  </a:lnTo>
                  <a:lnTo>
                    <a:pt x="484" y="458"/>
                  </a:lnTo>
                  <a:lnTo>
                    <a:pt x="483" y="461"/>
                  </a:lnTo>
                  <a:lnTo>
                    <a:pt x="482" y="465"/>
                  </a:lnTo>
                  <a:lnTo>
                    <a:pt x="481" y="468"/>
                  </a:lnTo>
                  <a:lnTo>
                    <a:pt x="497" y="469"/>
                  </a:lnTo>
                  <a:lnTo>
                    <a:pt x="513" y="473"/>
                  </a:lnTo>
                  <a:lnTo>
                    <a:pt x="528" y="480"/>
                  </a:lnTo>
                  <a:lnTo>
                    <a:pt x="542" y="488"/>
                  </a:lnTo>
                  <a:lnTo>
                    <a:pt x="555" y="499"/>
                  </a:lnTo>
                  <a:lnTo>
                    <a:pt x="567" y="511"/>
                  </a:lnTo>
                  <a:lnTo>
                    <a:pt x="577" y="524"/>
                  </a:lnTo>
                  <a:lnTo>
                    <a:pt x="584" y="538"/>
                  </a:lnTo>
                  <a:lnTo>
                    <a:pt x="593" y="549"/>
                  </a:lnTo>
                  <a:lnTo>
                    <a:pt x="598" y="544"/>
                  </a:lnTo>
                  <a:lnTo>
                    <a:pt x="604" y="540"/>
                  </a:lnTo>
                  <a:lnTo>
                    <a:pt x="611" y="535"/>
                  </a:lnTo>
                  <a:lnTo>
                    <a:pt x="617" y="530"/>
                  </a:lnTo>
                  <a:lnTo>
                    <a:pt x="623" y="524"/>
                  </a:lnTo>
                  <a:lnTo>
                    <a:pt x="629" y="519"/>
                  </a:lnTo>
                  <a:lnTo>
                    <a:pt x="635" y="515"/>
                  </a:lnTo>
                  <a:lnTo>
                    <a:pt x="640" y="512"/>
                  </a:lnTo>
                  <a:lnTo>
                    <a:pt x="645" y="512"/>
                  </a:lnTo>
                  <a:lnTo>
                    <a:pt x="652" y="514"/>
                  </a:lnTo>
                  <a:lnTo>
                    <a:pt x="662" y="517"/>
                  </a:lnTo>
                  <a:lnTo>
                    <a:pt x="673" y="521"/>
                  </a:lnTo>
                  <a:lnTo>
                    <a:pt x="683" y="526"/>
                  </a:lnTo>
                  <a:lnTo>
                    <a:pt x="694" y="531"/>
                  </a:lnTo>
                  <a:lnTo>
                    <a:pt x="703" y="535"/>
                  </a:lnTo>
                  <a:lnTo>
                    <a:pt x="712" y="537"/>
                  </a:lnTo>
                  <a:lnTo>
                    <a:pt x="771" y="330"/>
                  </a:lnTo>
                  <a:lnTo>
                    <a:pt x="809" y="197"/>
                  </a:lnTo>
                  <a:lnTo>
                    <a:pt x="813" y="187"/>
                  </a:lnTo>
                  <a:lnTo>
                    <a:pt x="817" y="177"/>
                  </a:lnTo>
                  <a:lnTo>
                    <a:pt x="824" y="167"/>
                  </a:lnTo>
                  <a:lnTo>
                    <a:pt x="833" y="159"/>
                  </a:lnTo>
                  <a:lnTo>
                    <a:pt x="837" y="157"/>
                  </a:lnTo>
                  <a:lnTo>
                    <a:pt x="843" y="156"/>
                  </a:lnTo>
                  <a:lnTo>
                    <a:pt x="848" y="156"/>
                  </a:lnTo>
                  <a:lnTo>
                    <a:pt x="854" y="156"/>
                  </a:lnTo>
                  <a:lnTo>
                    <a:pt x="860" y="157"/>
                  </a:lnTo>
                  <a:lnTo>
                    <a:pt x="864" y="158"/>
                  </a:lnTo>
                  <a:lnTo>
                    <a:pt x="867" y="159"/>
                  </a:lnTo>
                  <a:lnTo>
                    <a:pt x="868" y="159"/>
                  </a:lnTo>
                  <a:lnTo>
                    <a:pt x="1128" y="222"/>
                  </a:lnTo>
                  <a:lnTo>
                    <a:pt x="1325" y="269"/>
                  </a:lnTo>
                  <a:lnTo>
                    <a:pt x="1329" y="273"/>
                  </a:lnTo>
                  <a:lnTo>
                    <a:pt x="1335" y="274"/>
                  </a:lnTo>
                  <a:lnTo>
                    <a:pt x="1340" y="275"/>
                  </a:lnTo>
                  <a:lnTo>
                    <a:pt x="1345" y="277"/>
                  </a:lnTo>
                  <a:lnTo>
                    <a:pt x="1456" y="335"/>
                  </a:lnTo>
                  <a:lnTo>
                    <a:pt x="1460" y="350"/>
                  </a:lnTo>
                  <a:lnTo>
                    <a:pt x="1367" y="700"/>
                  </a:lnTo>
                  <a:lnTo>
                    <a:pt x="1362" y="708"/>
                  </a:lnTo>
                  <a:lnTo>
                    <a:pt x="1356" y="714"/>
                  </a:lnTo>
                  <a:lnTo>
                    <a:pt x="1348" y="719"/>
                  </a:lnTo>
                  <a:lnTo>
                    <a:pt x="1339" y="724"/>
                  </a:lnTo>
                  <a:lnTo>
                    <a:pt x="1330" y="728"/>
                  </a:lnTo>
                  <a:lnTo>
                    <a:pt x="1321" y="732"/>
                  </a:lnTo>
                  <a:lnTo>
                    <a:pt x="1313" y="737"/>
                  </a:lnTo>
                  <a:lnTo>
                    <a:pt x="1306" y="742"/>
                  </a:lnTo>
                  <a:lnTo>
                    <a:pt x="1319" y="747"/>
                  </a:lnTo>
                  <a:lnTo>
                    <a:pt x="1332" y="751"/>
                  </a:lnTo>
                  <a:lnTo>
                    <a:pt x="1345" y="754"/>
                  </a:lnTo>
                  <a:lnTo>
                    <a:pt x="1359" y="757"/>
                  </a:lnTo>
                  <a:lnTo>
                    <a:pt x="1373" y="760"/>
                  </a:lnTo>
                  <a:lnTo>
                    <a:pt x="1386" y="763"/>
                  </a:lnTo>
                  <a:lnTo>
                    <a:pt x="1400" y="767"/>
                  </a:lnTo>
                  <a:lnTo>
                    <a:pt x="1413" y="771"/>
                  </a:lnTo>
                  <a:lnTo>
                    <a:pt x="1540" y="809"/>
                  </a:lnTo>
                  <a:lnTo>
                    <a:pt x="1545" y="812"/>
                  </a:lnTo>
                  <a:lnTo>
                    <a:pt x="1561" y="808"/>
                  </a:lnTo>
                  <a:lnTo>
                    <a:pt x="1576" y="805"/>
                  </a:lnTo>
                  <a:lnTo>
                    <a:pt x="1592" y="802"/>
                  </a:lnTo>
                  <a:lnTo>
                    <a:pt x="1609" y="799"/>
                  </a:lnTo>
                  <a:lnTo>
                    <a:pt x="1625" y="794"/>
                  </a:lnTo>
                  <a:lnTo>
                    <a:pt x="1640" y="790"/>
                  </a:lnTo>
                  <a:lnTo>
                    <a:pt x="1656" y="785"/>
                  </a:lnTo>
                  <a:lnTo>
                    <a:pt x="1670" y="778"/>
                  </a:lnTo>
                  <a:lnTo>
                    <a:pt x="1730" y="800"/>
                  </a:lnTo>
                  <a:lnTo>
                    <a:pt x="1817" y="816"/>
                  </a:lnTo>
                  <a:lnTo>
                    <a:pt x="1863" y="818"/>
                  </a:lnTo>
                  <a:lnTo>
                    <a:pt x="1864" y="821"/>
                  </a:lnTo>
                  <a:lnTo>
                    <a:pt x="1863" y="824"/>
                  </a:lnTo>
                  <a:lnTo>
                    <a:pt x="1861" y="827"/>
                  </a:lnTo>
                  <a:lnTo>
                    <a:pt x="1860" y="831"/>
                  </a:lnTo>
                  <a:lnTo>
                    <a:pt x="1869" y="832"/>
                  </a:lnTo>
                  <a:lnTo>
                    <a:pt x="1878" y="831"/>
                  </a:lnTo>
                  <a:lnTo>
                    <a:pt x="1887" y="830"/>
                  </a:lnTo>
                  <a:lnTo>
                    <a:pt x="1897" y="829"/>
                  </a:lnTo>
                  <a:lnTo>
                    <a:pt x="1906" y="828"/>
                  </a:lnTo>
                  <a:lnTo>
                    <a:pt x="1915" y="826"/>
                  </a:lnTo>
                  <a:lnTo>
                    <a:pt x="1924" y="826"/>
                  </a:lnTo>
                  <a:lnTo>
                    <a:pt x="1933" y="827"/>
                  </a:lnTo>
                  <a:lnTo>
                    <a:pt x="1935" y="828"/>
                  </a:lnTo>
                  <a:lnTo>
                    <a:pt x="1939" y="830"/>
                  </a:lnTo>
                  <a:lnTo>
                    <a:pt x="1941" y="833"/>
                  </a:lnTo>
                  <a:lnTo>
                    <a:pt x="1943" y="835"/>
                  </a:lnTo>
                  <a:lnTo>
                    <a:pt x="1936" y="856"/>
                  </a:lnTo>
                  <a:lnTo>
                    <a:pt x="1930" y="877"/>
                  </a:lnTo>
                  <a:lnTo>
                    <a:pt x="1924" y="896"/>
                  </a:lnTo>
                  <a:lnTo>
                    <a:pt x="1922" y="903"/>
                  </a:lnTo>
                  <a:lnTo>
                    <a:pt x="1933" y="905"/>
                  </a:lnTo>
                  <a:lnTo>
                    <a:pt x="1948" y="908"/>
                  </a:lnTo>
                  <a:lnTo>
                    <a:pt x="1962" y="910"/>
                  </a:lnTo>
                  <a:lnTo>
                    <a:pt x="1977" y="913"/>
                  </a:lnTo>
                  <a:lnTo>
                    <a:pt x="1991" y="915"/>
                  </a:lnTo>
                  <a:lnTo>
                    <a:pt x="2001" y="916"/>
                  </a:lnTo>
                  <a:lnTo>
                    <a:pt x="2008" y="918"/>
                  </a:lnTo>
                  <a:lnTo>
                    <a:pt x="2011" y="918"/>
                  </a:lnTo>
                  <a:lnTo>
                    <a:pt x="2007" y="930"/>
                  </a:lnTo>
                  <a:lnTo>
                    <a:pt x="2004" y="943"/>
                  </a:lnTo>
                  <a:lnTo>
                    <a:pt x="2000" y="957"/>
                  </a:lnTo>
                  <a:lnTo>
                    <a:pt x="1997" y="970"/>
                  </a:lnTo>
                  <a:lnTo>
                    <a:pt x="1993" y="983"/>
                  </a:lnTo>
                  <a:lnTo>
                    <a:pt x="1989" y="997"/>
                  </a:lnTo>
                  <a:lnTo>
                    <a:pt x="1982" y="1009"/>
                  </a:lnTo>
                  <a:lnTo>
                    <a:pt x="1976" y="1020"/>
                  </a:lnTo>
                  <a:lnTo>
                    <a:pt x="1907" y="1126"/>
                  </a:lnTo>
                  <a:lnTo>
                    <a:pt x="1843" y="1219"/>
                  </a:lnTo>
                  <a:lnTo>
                    <a:pt x="1703" y="1394"/>
                  </a:lnTo>
                  <a:lnTo>
                    <a:pt x="1589" y="1523"/>
                  </a:lnTo>
                  <a:lnTo>
                    <a:pt x="1585" y="1526"/>
                  </a:lnTo>
                  <a:lnTo>
                    <a:pt x="1581" y="1530"/>
                  </a:lnTo>
                  <a:lnTo>
                    <a:pt x="1578" y="1533"/>
                  </a:lnTo>
                  <a:lnTo>
                    <a:pt x="1573" y="1533"/>
                  </a:lnTo>
                  <a:lnTo>
                    <a:pt x="1565" y="1528"/>
                  </a:lnTo>
                  <a:lnTo>
                    <a:pt x="1462" y="1497"/>
                  </a:lnTo>
                  <a:lnTo>
                    <a:pt x="1304" y="1439"/>
                  </a:lnTo>
                  <a:lnTo>
                    <a:pt x="1302" y="1456"/>
                  </a:lnTo>
                  <a:lnTo>
                    <a:pt x="1297" y="1471"/>
                  </a:lnTo>
                  <a:lnTo>
                    <a:pt x="1291" y="1485"/>
                  </a:lnTo>
                  <a:lnTo>
                    <a:pt x="1283" y="1499"/>
                  </a:lnTo>
                  <a:lnTo>
                    <a:pt x="1273" y="1511"/>
                  </a:lnTo>
                  <a:lnTo>
                    <a:pt x="1263" y="1523"/>
                  </a:lnTo>
                  <a:lnTo>
                    <a:pt x="1252" y="1535"/>
                  </a:lnTo>
                  <a:lnTo>
                    <a:pt x="1241" y="1547"/>
                  </a:lnTo>
                  <a:lnTo>
                    <a:pt x="1236" y="1546"/>
                  </a:lnTo>
                  <a:lnTo>
                    <a:pt x="1239" y="1536"/>
                  </a:lnTo>
                  <a:lnTo>
                    <a:pt x="1243" y="1527"/>
                  </a:lnTo>
                  <a:lnTo>
                    <a:pt x="1248" y="1518"/>
                  </a:lnTo>
                  <a:lnTo>
                    <a:pt x="1254" y="1510"/>
                  </a:lnTo>
                  <a:lnTo>
                    <a:pt x="1259" y="1501"/>
                  </a:lnTo>
                  <a:lnTo>
                    <a:pt x="1263" y="1492"/>
                  </a:lnTo>
                  <a:lnTo>
                    <a:pt x="1266" y="1482"/>
                  </a:lnTo>
                  <a:lnTo>
                    <a:pt x="1267" y="1472"/>
                  </a:lnTo>
                  <a:lnTo>
                    <a:pt x="1269" y="1460"/>
                  </a:lnTo>
                  <a:lnTo>
                    <a:pt x="1269" y="1447"/>
                  </a:lnTo>
                  <a:lnTo>
                    <a:pt x="1267" y="1435"/>
                  </a:lnTo>
                  <a:lnTo>
                    <a:pt x="1262" y="1424"/>
                  </a:lnTo>
                  <a:lnTo>
                    <a:pt x="1251" y="1418"/>
                  </a:lnTo>
                  <a:lnTo>
                    <a:pt x="1099" y="1357"/>
                  </a:lnTo>
                  <a:lnTo>
                    <a:pt x="881" y="1257"/>
                  </a:lnTo>
                  <a:lnTo>
                    <a:pt x="729" y="1180"/>
                  </a:lnTo>
                  <a:lnTo>
                    <a:pt x="728" y="1182"/>
                  </a:lnTo>
                  <a:lnTo>
                    <a:pt x="742" y="1198"/>
                  </a:lnTo>
                  <a:lnTo>
                    <a:pt x="755" y="1214"/>
                  </a:lnTo>
                  <a:lnTo>
                    <a:pt x="771" y="1231"/>
                  </a:lnTo>
                  <a:lnTo>
                    <a:pt x="786" y="1247"/>
                  </a:lnTo>
                  <a:lnTo>
                    <a:pt x="802" y="1260"/>
                  </a:lnTo>
                  <a:lnTo>
                    <a:pt x="821" y="1271"/>
                  </a:lnTo>
                  <a:lnTo>
                    <a:pt x="840" y="1278"/>
                  </a:lnTo>
                  <a:lnTo>
                    <a:pt x="861" y="1281"/>
                  </a:lnTo>
                  <a:lnTo>
                    <a:pt x="859" y="1283"/>
                  </a:lnTo>
                  <a:lnTo>
                    <a:pt x="848" y="1286"/>
                  </a:lnTo>
                  <a:lnTo>
                    <a:pt x="833" y="1290"/>
                  </a:lnTo>
                  <a:lnTo>
                    <a:pt x="815" y="1295"/>
                  </a:lnTo>
                  <a:lnTo>
                    <a:pt x="793" y="1299"/>
                  </a:lnTo>
                  <a:lnTo>
                    <a:pt x="773" y="1304"/>
                  </a:lnTo>
                  <a:lnTo>
                    <a:pt x="753" y="1310"/>
                  </a:lnTo>
                  <a:lnTo>
                    <a:pt x="737" y="1315"/>
                  </a:lnTo>
                  <a:lnTo>
                    <a:pt x="645" y="1367"/>
                  </a:lnTo>
                  <a:lnTo>
                    <a:pt x="634" y="1374"/>
                  </a:lnTo>
                  <a:lnTo>
                    <a:pt x="623" y="1382"/>
                  </a:lnTo>
                  <a:lnTo>
                    <a:pt x="612" y="1390"/>
                  </a:lnTo>
                  <a:lnTo>
                    <a:pt x="599" y="1399"/>
                  </a:lnTo>
                  <a:lnTo>
                    <a:pt x="588" y="1407"/>
                  </a:lnTo>
                  <a:lnTo>
                    <a:pt x="577" y="1415"/>
                  </a:lnTo>
                  <a:lnTo>
                    <a:pt x="566" y="1423"/>
                  </a:lnTo>
                  <a:lnTo>
                    <a:pt x="554" y="1431"/>
                  </a:lnTo>
                  <a:lnTo>
                    <a:pt x="543" y="1439"/>
                  </a:lnTo>
                  <a:lnTo>
                    <a:pt x="532" y="1448"/>
                  </a:lnTo>
                  <a:lnTo>
                    <a:pt x="520" y="1455"/>
                  </a:lnTo>
                  <a:lnTo>
                    <a:pt x="508" y="1463"/>
                  </a:lnTo>
                  <a:lnTo>
                    <a:pt x="496" y="1470"/>
                  </a:lnTo>
                  <a:lnTo>
                    <a:pt x="485" y="1477"/>
                  </a:lnTo>
                  <a:lnTo>
                    <a:pt x="473" y="1483"/>
                  </a:lnTo>
                  <a:lnTo>
                    <a:pt x="460" y="1489"/>
                  </a:lnTo>
                  <a:lnTo>
                    <a:pt x="448" y="1495"/>
                  </a:lnTo>
                  <a:lnTo>
                    <a:pt x="436" y="1500"/>
                  </a:lnTo>
                  <a:lnTo>
                    <a:pt x="424" y="1505"/>
                  </a:lnTo>
                  <a:lnTo>
                    <a:pt x="411" y="1509"/>
                  </a:lnTo>
                  <a:lnTo>
                    <a:pt x="398" y="1513"/>
                  </a:lnTo>
                  <a:lnTo>
                    <a:pt x="385" y="1516"/>
                  </a:lnTo>
                  <a:lnTo>
                    <a:pt x="372" y="1518"/>
                  </a:lnTo>
                  <a:lnTo>
                    <a:pt x="358" y="1519"/>
                  </a:lnTo>
                  <a:lnTo>
                    <a:pt x="362" y="1529"/>
                  </a:lnTo>
                  <a:lnTo>
                    <a:pt x="370" y="1539"/>
                  </a:lnTo>
                  <a:lnTo>
                    <a:pt x="378" y="1550"/>
                  </a:lnTo>
                  <a:lnTo>
                    <a:pt x="386" y="1559"/>
                  </a:lnTo>
                  <a:lnTo>
                    <a:pt x="434" y="1556"/>
                  </a:lnTo>
                  <a:lnTo>
                    <a:pt x="565" y="1528"/>
                  </a:lnTo>
                  <a:lnTo>
                    <a:pt x="690" y="1494"/>
                  </a:lnTo>
                  <a:lnTo>
                    <a:pt x="703" y="1491"/>
                  </a:lnTo>
                  <a:lnTo>
                    <a:pt x="717" y="1487"/>
                  </a:lnTo>
                  <a:lnTo>
                    <a:pt x="731" y="1484"/>
                  </a:lnTo>
                  <a:lnTo>
                    <a:pt x="745" y="1481"/>
                  </a:lnTo>
                  <a:lnTo>
                    <a:pt x="760" y="1479"/>
                  </a:lnTo>
                  <a:lnTo>
                    <a:pt x="775" y="1477"/>
                  </a:lnTo>
                  <a:lnTo>
                    <a:pt x="789" y="1476"/>
                  </a:lnTo>
                  <a:lnTo>
                    <a:pt x="803" y="1476"/>
                  </a:lnTo>
                  <a:lnTo>
                    <a:pt x="819" y="1476"/>
                  </a:lnTo>
                  <a:lnTo>
                    <a:pt x="833" y="1478"/>
                  </a:lnTo>
                  <a:lnTo>
                    <a:pt x="846" y="1480"/>
                  </a:lnTo>
                  <a:lnTo>
                    <a:pt x="860" y="1484"/>
                  </a:lnTo>
                  <a:lnTo>
                    <a:pt x="873" y="1489"/>
                  </a:lnTo>
                  <a:lnTo>
                    <a:pt x="885" y="1497"/>
                  </a:lnTo>
                  <a:lnTo>
                    <a:pt x="896" y="1505"/>
                  </a:lnTo>
                  <a:lnTo>
                    <a:pt x="908" y="1515"/>
                  </a:lnTo>
                  <a:lnTo>
                    <a:pt x="913" y="1523"/>
                  </a:lnTo>
                  <a:lnTo>
                    <a:pt x="916" y="1533"/>
                  </a:lnTo>
                  <a:lnTo>
                    <a:pt x="917" y="1545"/>
                  </a:lnTo>
                  <a:lnTo>
                    <a:pt x="915" y="1556"/>
                  </a:lnTo>
                  <a:lnTo>
                    <a:pt x="911" y="1562"/>
                  </a:lnTo>
                  <a:lnTo>
                    <a:pt x="906" y="1568"/>
                  </a:lnTo>
                  <a:lnTo>
                    <a:pt x="900" y="1572"/>
                  </a:lnTo>
                  <a:lnTo>
                    <a:pt x="894" y="1576"/>
                  </a:lnTo>
                  <a:lnTo>
                    <a:pt x="887" y="1579"/>
                  </a:lnTo>
                  <a:lnTo>
                    <a:pt x="879" y="1580"/>
                  </a:lnTo>
                  <a:lnTo>
                    <a:pt x="872" y="1582"/>
                  </a:lnTo>
                  <a:lnTo>
                    <a:pt x="864" y="1582"/>
                  </a:lnTo>
                  <a:lnTo>
                    <a:pt x="861" y="1581"/>
                  </a:lnTo>
                  <a:lnTo>
                    <a:pt x="858" y="1579"/>
                  </a:lnTo>
                  <a:lnTo>
                    <a:pt x="854" y="1577"/>
                  </a:lnTo>
                  <a:lnTo>
                    <a:pt x="851" y="1575"/>
                  </a:lnTo>
                  <a:lnTo>
                    <a:pt x="851" y="1571"/>
                  </a:lnTo>
                  <a:lnTo>
                    <a:pt x="860" y="1570"/>
                  </a:lnTo>
                  <a:lnTo>
                    <a:pt x="868" y="1569"/>
                  </a:lnTo>
                  <a:lnTo>
                    <a:pt x="875" y="1567"/>
                  </a:lnTo>
                  <a:lnTo>
                    <a:pt x="881" y="1564"/>
                  </a:lnTo>
                  <a:lnTo>
                    <a:pt x="886" y="1558"/>
                  </a:lnTo>
                  <a:lnTo>
                    <a:pt x="890" y="1552"/>
                  </a:lnTo>
                  <a:lnTo>
                    <a:pt x="891" y="1546"/>
                  </a:lnTo>
                  <a:lnTo>
                    <a:pt x="887" y="1539"/>
                  </a:lnTo>
                  <a:lnTo>
                    <a:pt x="882" y="1536"/>
                  </a:lnTo>
                  <a:lnTo>
                    <a:pt x="878" y="1533"/>
                  </a:lnTo>
                  <a:lnTo>
                    <a:pt x="873" y="1530"/>
                  </a:lnTo>
                  <a:lnTo>
                    <a:pt x="868" y="1527"/>
                  </a:lnTo>
                  <a:lnTo>
                    <a:pt x="863" y="1525"/>
                  </a:lnTo>
                  <a:lnTo>
                    <a:pt x="857" y="1524"/>
                  </a:lnTo>
                  <a:lnTo>
                    <a:pt x="851" y="1523"/>
                  </a:lnTo>
                  <a:lnTo>
                    <a:pt x="846" y="1523"/>
                  </a:lnTo>
                  <a:lnTo>
                    <a:pt x="836" y="1530"/>
                  </a:lnTo>
                  <a:lnTo>
                    <a:pt x="825" y="1536"/>
                  </a:lnTo>
                  <a:lnTo>
                    <a:pt x="814" y="1542"/>
                  </a:lnTo>
                  <a:lnTo>
                    <a:pt x="801" y="1547"/>
                  </a:lnTo>
                  <a:lnTo>
                    <a:pt x="790" y="1551"/>
                  </a:lnTo>
                  <a:lnTo>
                    <a:pt x="778" y="1555"/>
                  </a:lnTo>
                  <a:lnTo>
                    <a:pt x="767" y="1559"/>
                  </a:lnTo>
                  <a:lnTo>
                    <a:pt x="755" y="1564"/>
                  </a:lnTo>
                  <a:lnTo>
                    <a:pt x="612" y="1613"/>
                  </a:lnTo>
                  <a:lnTo>
                    <a:pt x="594" y="1617"/>
                  </a:lnTo>
                  <a:lnTo>
                    <a:pt x="576" y="1621"/>
                  </a:lnTo>
                  <a:lnTo>
                    <a:pt x="558" y="1625"/>
                  </a:lnTo>
                  <a:lnTo>
                    <a:pt x="540" y="1629"/>
                  </a:lnTo>
                  <a:lnTo>
                    <a:pt x="522" y="1632"/>
                  </a:lnTo>
                  <a:lnTo>
                    <a:pt x="503" y="1635"/>
                  </a:lnTo>
                  <a:lnTo>
                    <a:pt x="486" y="1640"/>
                  </a:lnTo>
                  <a:lnTo>
                    <a:pt x="468" y="1643"/>
                  </a:lnTo>
                  <a:lnTo>
                    <a:pt x="460" y="1645"/>
                  </a:lnTo>
                  <a:lnTo>
                    <a:pt x="455" y="1647"/>
                  </a:lnTo>
                  <a:lnTo>
                    <a:pt x="450" y="1649"/>
                  </a:lnTo>
                  <a:lnTo>
                    <a:pt x="446" y="1650"/>
                  </a:lnTo>
                  <a:lnTo>
                    <a:pt x="441" y="1651"/>
                  </a:lnTo>
                  <a:lnTo>
                    <a:pt x="437" y="1652"/>
                  </a:lnTo>
                  <a:lnTo>
                    <a:pt x="431" y="1653"/>
                  </a:lnTo>
                  <a:lnTo>
                    <a:pt x="425" y="1655"/>
                  </a:lnTo>
                  <a:lnTo>
                    <a:pt x="408" y="1657"/>
                  </a:lnTo>
                  <a:lnTo>
                    <a:pt x="393" y="1657"/>
                  </a:lnTo>
                  <a:lnTo>
                    <a:pt x="378" y="1655"/>
                  </a:lnTo>
                  <a:lnTo>
                    <a:pt x="362" y="1650"/>
                  </a:lnTo>
                  <a:lnTo>
                    <a:pt x="347" y="1644"/>
                  </a:lnTo>
                  <a:lnTo>
                    <a:pt x="332" y="1635"/>
                  </a:lnTo>
                  <a:lnTo>
                    <a:pt x="314" y="1625"/>
                  </a:lnTo>
                  <a:lnTo>
                    <a:pt x="296" y="1613"/>
                  </a:lnTo>
                  <a:lnTo>
                    <a:pt x="281" y="1598"/>
                  </a:lnTo>
                  <a:lnTo>
                    <a:pt x="268" y="1582"/>
                  </a:lnTo>
                  <a:lnTo>
                    <a:pt x="255" y="1566"/>
                  </a:lnTo>
                  <a:lnTo>
                    <a:pt x="245" y="1549"/>
                  </a:lnTo>
                  <a:lnTo>
                    <a:pt x="235" y="1532"/>
                  </a:lnTo>
                  <a:lnTo>
                    <a:pt x="226" y="1514"/>
                  </a:lnTo>
                  <a:lnTo>
                    <a:pt x="217" y="1497"/>
                  </a:lnTo>
                  <a:lnTo>
                    <a:pt x="208" y="1478"/>
                  </a:lnTo>
                  <a:lnTo>
                    <a:pt x="163" y="1367"/>
                  </a:lnTo>
                  <a:lnTo>
                    <a:pt x="158" y="1352"/>
                  </a:lnTo>
                  <a:lnTo>
                    <a:pt x="155" y="1335"/>
                  </a:lnTo>
                  <a:lnTo>
                    <a:pt x="150" y="1320"/>
                  </a:lnTo>
                  <a:lnTo>
                    <a:pt x="141" y="1308"/>
                  </a:lnTo>
                  <a:lnTo>
                    <a:pt x="105" y="1285"/>
                  </a:lnTo>
                  <a:lnTo>
                    <a:pt x="77" y="1259"/>
                  </a:lnTo>
                  <a:lnTo>
                    <a:pt x="54" y="1227"/>
                  </a:lnTo>
                  <a:lnTo>
                    <a:pt x="38" y="1192"/>
                  </a:lnTo>
                  <a:lnTo>
                    <a:pt x="26" y="1156"/>
                  </a:lnTo>
                  <a:lnTo>
                    <a:pt x="16" y="1118"/>
                  </a:lnTo>
                  <a:lnTo>
                    <a:pt x="8" y="1079"/>
                  </a:lnTo>
                  <a:lnTo>
                    <a:pt x="2" y="1040"/>
                  </a:lnTo>
                  <a:lnTo>
                    <a:pt x="0" y="1009"/>
                  </a:lnTo>
                  <a:lnTo>
                    <a:pt x="1" y="978"/>
                  </a:lnTo>
                  <a:lnTo>
                    <a:pt x="3" y="949"/>
                  </a:lnTo>
                  <a:lnTo>
                    <a:pt x="7" y="918"/>
                  </a:lnTo>
                  <a:lnTo>
                    <a:pt x="14" y="889"/>
                  </a:lnTo>
                  <a:lnTo>
                    <a:pt x="24" y="862"/>
                  </a:lnTo>
                  <a:lnTo>
                    <a:pt x="35" y="834"/>
                  </a:lnTo>
                  <a:lnTo>
                    <a:pt x="48" y="809"/>
                  </a:lnTo>
                  <a:lnTo>
                    <a:pt x="55" y="801"/>
                  </a:lnTo>
                  <a:lnTo>
                    <a:pt x="62" y="792"/>
                  </a:lnTo>
                  <a:lnTo>
                    <a:pt x="70" y="784"/>
                  </a:lnTo>
                  <a:lnTo>
                    <a:pt x="78" y="777"/>
                  </a:lnTo>
                  <a:lnTo>
                    <a:pt x="86" y="771"/>
                  </a:lnTo>
                  <a:lnTo>
                    <a:pt x="95" y="767"/>
                  </a:lnTo>
                  <a:lnTo>
                    <a:pt x="105" y="765"/>
                  </a:lnTo>
                  <a:lnTo>
                    <a:pt x="115" y="765"/>
                  </a:lnTo>
                  <a:lnTo>
                    <a:pt x="119" y="742"/>
                  </a:lnTo>
                  <a:lnTo>
                    <a:pt x="124" y="720"/>
                  </a:lnTo>
                  <a:lnTo>
                    <a:pt x="130" y="699"/>
                  </a:lnTo>
                  <a:lnTo>
                    <a:pt x="137" y="677"/>
                  </a:lnTo>
                  <a:lnTo>
                    <a:pt x="146" y="656"/>
                  </a:lnTo>
                  <a:lnTo>
                    <a:pt x="156" y="635"/>
                  </a:lnTo>
                  <a:lnTo>
                    <a:pt x="168" y="616"/>
                  </a:lnTo>
                  <a:lnTo>
                    <a:pt x="180" y="596"/>
                  </a:lnTo>
                  <a:lnTo>
                    <a:pt x="172" y="595"/>
                  </a:lnTo>
                  <a:lnTo>
                    <a:pt x="163" y="593"/>
                  </a:lnTo>
                  <a:lnTo>
                    <a:pt x="155" y="591"/>
                  </a:lnTo>
                  <a:lnTo>
                    <a:pt x="147" y="588"/>
                  </a:lnTo>
                  <a:lnTo>
                    <a:pt x="140" y="584"/>
                  </a:lnTo>
                  <a:lnTo>
                    <a:pt x="133" y="580"/>
                  </a:lnTo>
                  <a:lnTo>
                    <a:pt x="126" y="574"/>
                  </a:lnTo>
                  <a:lnTo>
                    <a:pt x="121" y="568"/>
                  </a:lnTo>
                  <a:lnTo>
                    <a:pt x="111" y="547"/>
                  </a:lnTo>
                  <a:lnTo>
                    <a:pt x="105" y="525"/>
                  </a:lnTo>
                  <a:lnTo>
                    <a:pt x="105" y="503"/>
                  </a:lnTo>
                  <a:lnTo>
                    <a:pt x="111" y="479"/>
                  </a:lnTo>
                  <a:lnTo>
                    <a:pt x="117" y="462"/>
                  </a:lnTo>
                  <a:lnTo>
                    <a:pt x="128" y="446"/>
                  </a:lnTo>
                  <a:lnTo>
                    <a:pt x="139" y="433"/>
                  </a:lnTo>
                  <a:lnTo>
                    <a:pt x="153" y="422"/>
                  </a:lnTo>
                  <a:lnTo>
                    <a:pt x="170" y="413"/>
                  </a:lnTo>
                  <a:lnTo>
                    <a:pt x="186" y="405"/>
                  </a:lnTo>
                  <a:lnTo>
                    <a:pt x="203" y="398"/>
                  </a:lnTo>
                  <a:lnTo>
                    <a:pt x="220" y="393"/>
                  </a:lnTo>
                  <a:lnTo>
                    <a:pt x="215" y="384"/>
                  </a:lnTo>
                  <a:lnTo>
                    <a:pt x="213" y="373"/>
                  </a:lnTo>
                  <a:lnTo>
                    <a:pt x="212" y="363"/>
                  </a:lnTo>
                  <a:lnTo>
                    <a:pt x="212" y="353"/>
                  </a:lnTo>
                  <a:lnTo>
                    <a:pt x="218" y="345"/>
                  </a:lnTo>
                  <a:lnTo>
                    <a:pt x="224" y="338"/>
                  </a:lnTo>
                  <a:lnTo>
                    <a:pt x="230" y="332"/>
                  </a:lnTo>
                  <a:lnTo>
                    <a:pt x="237" y="329"/>
                  </a:lnTo>
                  <a:lnTo>
                    <a:pt x="224" y="301"/>
                  </a:lnTo>
                  <a:lnTo>
                    <a:pt x="215" y="270"/>
                  </a:lnTo>
                  <a:lnTo>
                    <a:pt x="213" y="239"/>
                  </a:lnTo>
                  <a:lnTo>
                    <a:pt x="217" y="208"/>
                  </a:lnTo>
                  <a:lnTo>
                    <a:pt x="224" y="176"/>
                  </a:lnTo>
                  <a:lnTo>
                    <a:pt x="235" y="146"/>
                  </a:lnTo>
                  <a:lnTo>
                    <a:pt x="248" y="118"/>
                  </a:lnTo>
                  <a:lnTo>
                    <a:pt x="264" y="92"/>
                  </a:lnTo>
                  <a:lnTo>
                    <a:pt x="278" y="79"/>
                  </a:lnTo>
                  <a:lnTo>
                    <a:pt x="291" y="67"/>
                  </a:lnTo>
                  <a:lnTo>
                    <a:pt x="305" y="55"/>
                  </a:lnTo>
                  <a:lnTo>
                    <a:pt x="320" y="44"/>
                  </a:lnTo>
                  <a:lnTo>
                    <a:pt x="335" y="35"/>
                  </a:lnTo>
                  <a:lnTo>
                    <a:pt x="350" y="27"/>
                  </a:lnTo>
                  <a:lnTo>
                    <a:pt x="367" y="19"/>
                  </a:lnTo>
                  <a:lnTo>
                    <a:pt x="384" y="13"/>
                  </a:lnTo>
                  <a:lnTo>
                    <a:pt x="400" y="8"/>
                  </a:lnTo>
                  <a:lnTo>
                    <a:pt x="418" y="5"/>
                  </a:lnTo>
                  <a:lnTo>
                    <a:pt x="435" y="1"/>
                  </a:lnTo>
                  <a:lnTo>
                    <a:pt x="453" y="0"/>
                  </a:lnTo>
                  <a:lnTo>
                    <a:pt x="472" y="0"/>
                  </a:lnTo>
                  <a:lnTo>
                    <a:pt x="490" y="1"/>
                  </a:lnTo>
                  <a:lnTo>
                    <a:pt x="508" y="5"/>
                  </a:lnTo>
                  <a:lnTo>
                    <a:pt x="527" y="9"/>
                  </a:lnTo>
                  <a:lnTo>
                    <a:pt x="55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3429" y="941"/>
              <a:ext cx="405" cy="340"/>
            </a:xfrm>
            <a:custGeom>
              <a:avLst/>
              <a:gdLst>
                <a:gd name="T0" fmla="*/ 311 w 405"/>
                <a:gd name="T1" fmla="*/ 18 h 340"/>
                <a:gd name="T2" fmla="*/ 347 w 405"/>
                <a:gd name="T3" fmla="*/ 14 h 340"/>
                <a:gd name="T4" fmla="*/ 380 w 405"/>
                <a:gd name="T5" fmla="*/ 27 h 340"/>
                <a:gd name="T6" fmla="*/ 396 w 405"/>
                <a:gd name="T7" fmla="*/ 47 h 340"/>
                <a:gd name="T8" fmla="*/ 405 w 405"/>
                <a:gd name="T9" fmla="*/ 89 h 340"/>
                <a:gd name="T10" fmla="*/ 387 w 405"/>
                <a:gd name="T11" fmla="*/ 136 h 340"/>
                <a:gd name="T12" fmla="*/ 382 w 405"/>
                <a:gd name="T13" fmla="*/ 98 h 340"/>
                <a:gd name="T14" fmla="*/ 358 w 405"/>
                <a:gd name="T15" fmla="*/ 40 h 340"/>
                <a:gd name="T16" fmla="*/ 360 w 405"/>
                <a:gd name="T17" fmla="*/ 102 h 340"/>
                <a:gd name="T18" fmla="*/ 343 w 405"/>
                <a:gd name="T19" fmla="*/ 108 h 340"/>
                <a:gd name="T20" fmla="*/ 324 w 405"/>
                <a:gd name="T21" fmla="*/ 65 h 340"/>
                <a:gd name="T22" fmla="*/ 287 w 405"/>
                <a:gd name="T23" fmla="*/ 27 h 340"/>
                <a:gd name="T24" fmla="*/ 279 w 405"/>
                <a:gd name="T25" fmla="*/ 39 h 340"/>
                <a:gd name="T26" fmla="*/ 267 w 405"/>
                <a:gd name="T27" fmla="*/ 112 h 340"/>
                <a:gd name="T28" fmla="*/ 207 w 405"/>
                <a:gd name="T29" fmla="*/ 183 h 340"/>
                <a:gd name="T30" fmla="*/ 174 w 405"/>
                <a:gd name="T31" fmla="*/ 211 h 340"/>
                <a:gd name="T32" fmla="*/ 156 w 405"/>
                <a:gd name="T33" fmla="*/ 231 h 340"/>
                <a:gd name="T34" fmla="*/ 139 w 405"/>
                <a:gd name="T35" fmla="*/ 257 h 340"/>
                <a:gd name="T36" fmla="*/ 125 w 405"/>
                <a:gd name="T37" fmla="*/ 294 h 340"/>
                <a:gd name="T38" fmla="*/ 104 w 405"/>
                <a:gd name="T39" fmla="*/ 332 h 340"/>
                <a:gd name="T40" fmla="*/ 94 w 405"/>
                <a:gd name="T41" fmla="*/ 295 h 340"/>
                <a:gd name="T42" fmla="*/ 115 w 405"/>
                <a:gd name="T43" fmla="*/ 259 h 340"/>
                <a:gd name="T44" fmla="*/ 137 w 405"/>
                <a:gd name="T45" fmla="*/ 235 h 340"/>
                <a:gd name="T46" fmla="*/ 185 w 405"/>
                <a:gd name="T47" fmla="*/ 177 h 340"/>
                <a:gd name="T48" fmla="*/ 228 w 405"/>
                <a:gd name="T49" fmla="*/ 104 h 340"/>
                <a:gd name="T50" fmla="*/ 237 w 405"/>
                <a:gd name="T51" fmla="*/ 34 h 340"/>
                <a:gd name="T52" fmla="*/ 220 w 405"/>
                <a:gd name="T53" fmla="*/ 7 h 340"/>
                <a:gd name="T54" fmla="*/ 198 w 405"/>
                <a:gd name="T55" fmla="*/ 102 h 340"/>
                <a:gd name="T56" fmla="*/ 126 w 405"/>
                <a:gd name="T57" fmla="*/ 213 h 340"/>
                <a:gd name="T58" fmla="*/ 88 w 405"/>
                <a:gd name="T59" fmla="*/ 267 h 340"/>
                <a:gd name="T60" fmla="*/ 73 w 405"/>
                <a:gd name="T61" fmla="*/ 307 h 340"/>
                <a:gd name="T62" fmla="*/ 66 w 405"/>
                <a:gd name="T63" fmla="*/ 316 h 340"/>
                <a:gd name="T64" fmla="*/ 69 w 405"/>
                <a:gd name="T65" fmla="*/ 271 h 340"/>
                <a:gd name="T66" fmla="*/ 89 w 405"/>
                <a:gd name="T67" fmla="*/ 216 h 340"/>
                <a:gd name="T68" fmla="*/ 103 w 405"/>
                <a:gd name="T69" fmla="*/ 144 h 340"/>
                <a:gd name="T70" fmla="*/ 109 w 405"/>
                <a:gd name="T71" fmla="*/ 67 h 340"/>
                <a:gd name="T72" fmla="*/ 120 w 405"/>
                <a:gd name="T73" fmla="*/ 46 h 340"/>
                <a:gd name="T74" fmla="*/ 104 w 405"/>
                <a:gd name="T75" fmla="*/ 56 h 340"/>
                <a:gd name="T76" fmla="*/ 89 w 405"/>
                <a:gd name="T77" fmla="*/ 77 h 340"/>
                <a:gd name="T78" fmla="*/ 82 w 405"/>
                <a:gd name="T79" fmla="*/ 151 h 340"/>
                <a:gd name="T80" fmla="*/ 48 w 405"/>
                <a:gd name="T81" fmla="*/ 291 h 340"/>
                <a:gd name="T82" fmla="*/ 35 w 405"/>
                <a:gd name="T83" fmla="*/ 306 h 340"/>
                <a:gd name="T84" fmla="*/ 32 w 405"/>
                <a:gd name="T85" fmla="*/ 249 h 340"/>
                <a:gd name="T86" fmla="*/ 48 w 405"/>
                <a:gd name="T87" fmla="*/ 173 h 340"/>
                <a:gd name="T88" fmla="*/ 43 w 405"/>
                <a:gd name="T89" fmla="*/ 126 h 340"/>
                <a:gd name="T90" fmla="*/ 33 w 405"/>
                <a:gd name="T91" fmla="*/ 122 h 340"/>
                <a:gd name="T92" fmla="*/ 32 w 405"/>
                <a:gd name="T93" fmla="*/ 176 h 340"/>
                <a:gd name="T94" fmla="*/ 13 w 405"/>
                <a:gd name="T95" fmla="*/ 263 h 340"/>
                <a:gd name="T96" fmla="*/ 15 w 405"/>
                <a:gd name="T97" fmla="*/ 310 h 340"/>
                <a:gd name="T98" fmla="*/ 1 w 405"/>
                <a:gd name="T99" fmla="*/ 246 h 340"/>
                <a:gd name="T100" fmla="*/ 22 w 405"/>
                <a:gd name="T101" fmla="*/ 115 h 340"/>
                <a:gd name="T102" fmla="*/ 84 w 405"/>
                <a:gd name="T103" fmla="*/ 43 h 340"/>
                <a:gd name="T104" fmla="*/ 138 w 405"/>
                <a:gd name="T105" fmla="*/ 13 h 340"/>
                <a:gd name="T106" fmla="*/ 198 w 405"/>
                <a:gd name="T107" fmla="*/ 0 h 340"/>
                <a:gd name="T108" fmla="*/ 261 w 405"/>
                <a:gd name="T109"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5" h="340">
                  <a:moveTo>
                    <a:pt x="290" y="15"/>
                  </a:moveTo>
                  <a:lnTo>
                    <a:pt x="294" y="18"/>
                  </a:lnTo>
                  <a:lnTo>
                    <a:pt x="301" y="18"/>
                  </a:lnTo>
                  <a:lnTo>
                    <a:pt x="311" y="18"/>
                  </a:lnTo>
                  <a:lnTo>
                    <a:pt x="321" y="16"/>
                  </a:lnTo>
                  <a:lnTo>
                    <a:pt x="330" y="15"/>
                  </a:lnTo>
                  <a:lnTo>
                    <a:pt x="339" y="14"/>
                  </a:lnTo>
                  <a:lnTo>
                    <a:pt x="347" y="14"/>
                  </a:lnTo>
                  <a:lnTo>
                    <a:pt x="353" y="15"/>
                  </a:lnTo>
                  <a:lnTo>
                    <a:pt x="365" y="19"/>
                  </a:lnTo>
                  <a:lnTo>
                    <a:pt x="373" y="23"/>
                  </a:lnTo>
                  <a:lnTo>
                    <a:pt x="380" y="27"/>
                  </a:lnTo>
                  <a:lnTo>
                    <a:pt x="385" y="32"/>
                  </a:lnTo>
                  <a:lnTo>
                    <a:pt x="389" y="37"/>
                  </a:lnTo>
                  <a:lnTo>
                    <a:pt x="393" y="42"/>
                  </a:lnTo>
                  <a:lnTo>
                    <a:pt x="396" y="47"/>
                  </a:lnTo>
                  <a:lnTo>
                    <a:pt x="399" y="53"/>
                  </a:lnTo>
                  <a:lnTo>
                    <a:pt x="404" y="64"/>
                  </a:lnTo>
                  <a:lnTo>
                    <a:pt x="405" y="76"/>
                  </a:lnTo>
                  <a:lnTo>
                    <a:pt x="405" y="89"/>
                  </a:lnTo>
                  <a:lnTo>
                    <a:pt x="402" y="101"/>
                  </a:lnTo>
                  <a:lnTo>
                    <a:pt x="398" y="113"/>
                  </a:lnTo>
                  <a:lnTo>
                    <a:pt x="393" y="124"/>
                  </a:lnTo>
                  <a:lnTo>
                    <a:pt x="387" y="136"/>
                  </a:lnTo>
                  <a:lnTo>
                    <a:pt x="380" y="145"/>
                  </a:lnTo>
                  <a:lnTo>
                    <a:pt x="383" y="129"/>
                  </a:lnTo>
                  <a:lnTo>
                    <a:pt x="383" y="113"/>
                  </a:lnTo>
                  <a:lnTo>
                    <a:pt x="382" y="98"/>
                  </a:lnTo>
                  <a:lnTo>
                    <a:pt x="379" y="82"/>
                  </a:lnTo>
                  <a:lnTo>
                    <a:pt x="374" y="67"/>
                  </a:lnTo>
                  <a:lnTo>
                    <a:pt x="367" y="53"/>
                  </a:lnTo>
                  <a:lnTo>
                    <a:pt x="358" y="40"/>
                  </a:lnTo>
                  <a:lnTo>
                    <a:pt x="346" y="28"/>
                  </a:lnTo>
                  <a:lnTo>
                    <a:pt x="347" y="40"/>
                  </a:lnTo>
                  <a:lnTo>
                    <a:pt x="353" y="67"/>
                  </a:lnTo>
                  <a:lnTo>
                    <a:pt x="360" y="102"/>
                  </a:lnTo>
                  <a:lnTo>
                    <a:pt x="359" y="134"/>
                  </a:lnTo>
                  <a:lnTo>
                    <a:pt x="355" y="124"/>
                  </a:lnTo>
                  <a:lnTo>
                    <a:pt x="349" y="115"/>
                  </a:lnTo>
                  <a:lnTo>
                    <a:pt x="343" y="108"/>
                  </a:lnTo>
                  <a:lnTo>
                    <a:pt x="337" y="101"/>
                  </a:lnTo>
                  <a:lnTo>
                    <a:pt x="335" y="89"/>
                  </a:lnTo>
                  <a:lnTo>
                    <a:pt x="330" y="76"/>
                  </a:lnTo>
                  <a:lnTo>
                    <a:pt x="324" y="65"/>
                  </a:lnTo>
                  <a:lnTo>
                    <a:pt x="316" y="55"/>
                  </a:lnTo>
                  <a:lnTo>
                    <a:pt x="307" y="46"/>
                  </a:lnTo>
                  <a:lnTo>
                    <a:pt x="296" y="37"/>
                  </a:lnTo>
                  <a:lnTo>
                    <a:pt x="287" y="27"/>
                  </a:lnTo>
                  <a:lnTo>
                    <a:pt x="278" y="19"/>
                  </a:lnTo>
                  <a:lnTo>
                    <a:pt x="277" y="22"/>
                  </a:lnTo>
                  <a:lnTo>
                    <a:pt x="277" y="29"/>
                  </a:lnTo>
                  <a:lnTo>
                    <a:pt x="279" y="39"/>
                  </a:lnTo>
                  <a:lnTo>
                    <a:pt x="283" y="46"/>
                  </a:lnTo>
                  <a:lnTo>
                    <a:pt x="281" y="69"/>
                  </a:lnTo>
                  <a:lnTo>
                    <a:pt x="275" y="92"/>
                  </a:lnTo>
                  <a:lnTo>
                    <a:pt x="267" y="112"/>
                  </a:lnTo>
                  <a:lnTo>
                    <a:pt x="254" y="132"/>
                  </a:lnTo>
                  <a:lnTo>
                    <a:pt x="240" y="150"/>
                  </a:lnTo>
                  <a:lnTo>
                    <a:pt x="224" y="167"/>
                  </a:lnTo>
                  <a:lnTo>
                    <a:pt x="207" y="183"/>
                  </a:lnTo>
                  <a:lnTo>
                    <a:pt x="187" y="197"/>
                  </a:lnTo>
                  <a:lnTo>
                    <a:pt x="183" y="202"/>
                  </a:lnTo>
                  <a:lnTo>
                    <a:pt x="179" y="206"/>
                  </a:lnTo>
                  <a:lnTo>
                    <a:pt x="174" y="211"/>
                  </a:lnTo>
                  <a:lnTo>
                    <a:pt x="170" y="216"/>
                  </a:lnTo>
                  <a:lnTo>
                    <a:pt x="165" y="220"/>
                  </a:lnTo>
                  <a:lnTo>
                    <a:pt x="161" y="225"/>
                  </a:lnTo>
                  <a:lnTo>
                    <a:pt x="156" y="231"/>
                  </a:lnTo>
                  <a:lnTo>
                    <a:pt x="152" y="236"/>
                  </a:lnTo>
                  <a:lnTo>
                    <a:pt x="146" y="241"/>
                  </a:lnTo>
                  <a:lnTo>
                    <a:pt x="142" y="249"/>
                  </a:lnTo>
                  <a:lnTo>
                    <a:pt x="139" y="257"/>
                  </a:lnTo>
                  <a:lnTo>
                    <a:pt x="135" y="264"/>
                  </a:lnTo>
                  <a:lnTo>
                    <a:pt x="132" y="273"/>
                  </a:lnTo>
                  <a:lnTo>
                    <a:pt x="129" y="284"/>
                  </a:lnTo>
                  <a:lnTo>
                    <a:pt x="125" y="294"/>
                  </a:lnTo>
                  <a:lnTo>
                    <a:pt x="121" y="303"/>
                  </a:lnTo>
                  <a:lnTo>
                    <a:pt x="116" y="313"/>
                  </a:lnTo>
                  <a:lnTo>
                    <a:pt x="111" y="322"/>
                  </a:lnTo>
                  <a:lnTo>
                    <a:pt x="104" y="332"/>
                  </a:lnTo>
                  <a:lnTo>
                    <a:pt x="98" y="340"/>
                  </a:lnTo>
                  <a:lnTo>
                    <a:pt x="87" y="325"/>
                  </a:lnTo>
                  <a:lnTo>
                    <a:pt x="88" y="311"/>
                  </a:lnTo>
                  <a:lnTo>
                    <a:pt x="94" y="295"/>
                  </a:lnTo>
                  <a:lnTo>
                    <a:pt x="99" y="279"/>
                  </a:lnTo>
                  <a:lnTo>
                    <a:pt x="103" y="272"/>
                  </a:lnTo>
                  <a:lnTo>
                    <a:pt x="109" y="266"/>
                  </a:lnTo>
                  <a:lnTo>
                    <a:pt x="115" y="259"/>
                  </a:lnTo>
                  <a:lnTo>
                    <a:pt x="120" y="253"/>
                  </a:lnTo>
                  <a:lnTo>
                    <a:pt x="126" y="247"/>
                  </a:lnTo>
                  <a:lnTo>
                    <a:pt x="132" y="241"/>
                  </a:lnTo>
                  <a:lnTo>
                    <a:pt x="137" y="235"/>
                  </a:lnTo>
                  <a:lnTo>
                    <a:pt x="142" y="227"/>
                  </a:lnTo>
                  <a:lnTo>
                    <a:pt x="158" y="211"/>
                  </a:lnTo>
                  <a:lnTo>
                    <a:pt x="172" y="194"/>
                  </a:lnTo>
                  <a:lnTo>
                    <a:pt x="185" y="177"/>
                  </a:lnTo>
                  <a:lnTo>
                    <a:pt x="197" y="159"/>
                  </a:lnTo>
                  <a:lnTo>
                    <a:pt x="209" y="142"/>
                  </a:lnTo>
                  <a:lnTo>
                    <a:pt x="219" y="123"/>
                  </a:lnTo>
                  <a:lnTo>
                    <a:pt x="228" y="104"/>
                  </a:lnTo>
                  <a:lnTo>
                    <a:pt x="236" y="85"/>
                  </a:lnTo>
                  <a:lnTo>
                    <a:pt x="239" y="68"/>
                  </a:lnTo>
                  <a:lnTo>
                    <a:pt x="240" y="51"/>
                  </a:lnTo>
                  <a:lnTo>
                    <a:pt x="237" y="34"/>
                  </a:lnTo>
                  <a:lnTo>
                    <a:pt x="230" y="19"/>
                  </a:lnTo>
                  <a:lnTo>
                    <a:pt x="227" y="14"/>
                  </a:lnTo>
                  <a:lnTo>
                    <a:pt x="224" y="10"/>
                  </a:lnTo>
                  <a:lnTo>
                    <a:pt x="220" y="7"/>
                  </a:lnTo>
                  <a:lnTo>
                    <a:pt x="216" y="5"/>
                  </a:lnTo>
                  <a:lnTo>
                    <a:pt x="215" y="40"/>
                  </a:lnTo>
                  <a:lnTo>
                    <a:pt x="209" y="71"/>
                  </a:lnTo>
                  <a:lnTo>
                    <a:pt x="198" y="102"/>
                  </a:lnTo>
                  <a:lnTo>
                    <a:pt x="184" y="132"/>
                  </a:lnTo>
                  <a:lnTo>
                    <a:pt x="167" y="159"/>
                  </a:lnTo>
                  <a:lnTo>
                    <a:pt x="146" y="187"/>
                  </a:lnTo>
                  <a:lnTo>
                    <a:pt x="126" y="213"/>
                  </a:lnTo>
                  <a:lnTo>
                    <a:pt x="103" y="239"/>
                  </a:lnTo>
                  <a:lnTo>
                    <a:pt x="98" y="248"/>
                  </a:lnTo>
                  <a:lnTo>
                    <a:pt x="93" y="258"/>
                  </a:lnTo>
                  <a:lnTo>
                    <a:pt x="88" y="267"/>
                  </a:lnTo>
                  <a:lnTo>
                    <a:pt x="84" y="276"/>
                  </a:lnTo>
                  <a:lnTo>
                    <a:pt x="80" y="287"/>
                  </a:lnTo>
                  <a:lnTo>
                    <a:pt x="76" y="297"/>
                  </a:lnTo>
                  <a:lnTo>
                    <a:pt x="73" y="307"/>
                  </a:lnTo>
                  <a:lnTo>
                    <a:pt x="72" y="318"/>
                  </a:lnTo>
                  <a:lnTo>
                    <a:pt x="69" y="318"/>
                  </a:lnTo>
                  <a:lnTo>
                    <a:pt x="68" y="317"/>
                  </a:lnTo>
                  <a:lnTo>
                    <a:pt x="66" y="316"/>
                  </a:lnTo>
                  <a:lnTo>
                    <a:pt x="63" y="316"/>
                  </a:lnTo>
                  <a:lnTo>
                    <a:pt x="62" y="300"/>
                  </a:lnTo>
                  <a:lnTo>
                    <a:pt x="65" y="286"/>
                  </a:lnTo>
                  <a:lnTo>
                    <a:pt x="69" y="271"/>
                  </a:lnTo>
                  <a:lnTo>
                    <a:pt x="74" y="258"/>
                  </a:lnTo>
                  <a:lnTo>
                    <a:pt x="80" y="244"/>
                  </a:lnTo>
                  <a:lnTo>
                    <a:pt x="85" y="231"/>
                  </a:lnTo>
                  <a:lnTo>
                    <a:pt x="89" y="216"/>
                  </a:lnTo>
                  <a:lnTo>
                    <a:pt x="91" y="201"/>
                  </a:lnTo>
                  <a:lnTo>
                    <a:pt x="100" y="183"/>
                  </a:lnTo>
                  <a:lnTo>
                    <a:pt x="103" y="163"/>
                  </a:lnTo>
                  <a:lnTo>
                    <a:pt x="103" y="144"/>
                  </a:lnTo>
                  <a:lnTo>
                    <a:pt x="102" y="124"/>
                  </a:lnTo>
                  <a:lnTo>
                    <a:pt x="101" y="105"/>
                  </a:lnTo>
                  <a:lnTo>
                    <a:pt x="102" y="86"/>
                  </a:lnTo>
                  <a:lnTo>
                    <a:pt x="109" y="67"/>
                  </a:lnTo>
                  <a:lnTo>
                    <a:pt x="122" y="51"/>
                  </a:lnTo>
                  <a:lnTo>
                    <a:pt x="122" y="49"/>
                  </a:lnTo>
                  <a:lnTo>
                    <a:pt x="121" y="47"/>
                  </a:lnTo>
                  <a:lnTo>
                    <a:pt x="120" y="46"/>
                  </a:lnTo>
                  <a:lnTo>
                    <a:pt x="119" y="44"/>
                  </a:lnTo>
                  <a:lnTo>
                    <a:pt x="114" y="47"/>
                  </a:lnTo>
                  <a:lnTo>
                    <a:pt x="109" y="51"/>
                  </a:lnTo>
                  <a:lnTo>
                    <a:pt x="104" y="56"/>
                  </a:lnTo>
                  <a:lnTo>
                    <a:pt x="100" y="61"/>
                  </a:lnTo>
                  <a:lnTo>
                    <a:pt x="96" y="66"/>
                  </a:lnTo>
                  <a:lnTo>
                    <a:pt x="92" y="71"/>
                  </a:lnTo>
                  <a:lnTo>
                    <a:pt x="89" y="77"/>
                  </a:lnTo>
                  <a:lnTo>
                    <a:pt x="86" y="83"/>
                  </a:lnTo>
                  <a:lnTo>
                    <a:pt x="81" y="104"/>
                  </a:lnTo>
                  <a:lnTo>
                    <a:pt x="81" y="127"/>
                  </a:lnTo>
                  <a:lnTo>
                    <a:pt x="82" y="151"/>
                  </a:lnTo>
                  <a:lnTo>
                    <a:pt x="81" y="175"/>
                  </a:lnTo>
                  <a:lnTo>
                    <a:pt x="51" y="268"/>
                  </a:lnTo>
                  <a:lnTo>
                    <a:pt x="49" y="279"/>
                  </a:lnTo>
                  <a:lnTo>
                    <a:pt x="48" y="291"/>
                  </a:lnTo>
                  <a:lnTo>
                    <a:pt x="48" y="303"/>
                  </a:lnTo>
                  <a:lnTo>
                    <a:pt x="49" y="314"/>
                  </a:lnTo>
                  <a:lnTo>
                    <a:pt x="39" y="313"/>
                  </a:lnTo>
                  <a:lnTo>
                    <a:pt x="35" y="306"/>
                  </a:lnTo>
                  <a:lnTo>
                    <a:pt x="33" y="297"/>
                  </a:lnTo>
                  <a:lnTo>
                    <a:pt x="29" y="289"/>
                  </a:lnTo>
                  <a:lnTo>
                    <a:pt x="29" y="268"/>
                  </a:lnTo>
                  <a:lnTo>
                    <a:pt x="32" y="249"/>
                  </a:lnTo>
                  <a:lnTo>
                    <a:pt x="37" y="231"/>
                  </a:lnTo>
                  <a:lnTo>
                    <a:pt x="42" y="211"/>
                  </a:lnTo>
                  <a:lnTo>
                    <a:pt x="46" y="193"/>
                  </a:lnTo>
                  <a:lnTo>
                    <a:pt x="48" y="173"/>
                  </a:lnTo>
                  <a:lnTo>
                    <a:pt x="47" y="154"/>
                  </a:lnTo>
                  <a:lnTo>
                    <a:pt x="41" y="135"/>
                  </a:lnTo>
                  <a:lnTo>
                    <a:pt x="42" y="130"/>
                  </a:lnTo>
                  <a:lnTo>
                    <a:pt x="43" y="126"/>
                  </a:lnTo>
                  <a:lnTo>
                    <a:pt x="43" y="122"/>
                  </a:lnTo>
                  <a:lnTo>
                    <a:pt x="40" y="118"/>
                  </a:lnTo>
                  <a:lnTo>
                    <a:pt x="35" y="118"/>
                  </a:lnTo>
                  <a:lnTo>
                    <a:pt x="33" y="122"/>
                  </a:lnTo>
                  <a:lnTo>
                    <a:pt x="31" y="127"/>
                  </a:lnTo>
                  <a:lnTo>
                    <a:pt x="28" y="132"/>
                  </a:lnTo>
                  <a:lnTo>
                    <a:pt x="33" y="154"/>
                  </a:lnTo>
                  <a:lnTo>
                    <a:pt x="32" y="176"/>
                  </a:lnTo>
                  <a:lnTo>
                    <a:pt x="28" y="198"/>
                  </a:lnTo>
                  <a:lnTo>
                    <a:pt x="22" y="219"/>
                  </a:lnTo>
                  <a:lnTo>
                    <a:pt x="17" y="241"/>
                  </a:lnTo>
                  <a:lnTo>
                    <a:pt x="13" y="263"/>
                  </a:lnTo>
                  <a:lnTo>
                    <a:pt x="13" y="287"/>
                  </a:lnTo>
                  <a:lnTo>
                    <a:pt x="18" y="310"/>
                  </a:lnTo>
                  <a:lnTo>
                    <a:pt x="16" y="310"/>
                  </a:lnTo>
                  <a:lnTo>
                    <a:pt x="15" y="310"/>
                  </a:lnTo>
                  <a:lnTo>
                    <a:pt x="13" y="310"/>
                  </a:lnTo>
                  <a:lnTo>
                    <a:pt x="12" y="311"/>
                  </a:lnTo>
                  <a:lnTo>
                    <a:pt x="4" y="278"/>
                  </a:lnTo>
                  <a:lnTo>
                    <a:pt x="1" y="246"/>
                  </a:lnTo>
                  <a:lnTo>
                    <a:pt x="0" y="212"/>
                  </a:lnTo>
                  <a:lnTo>
                    <a:pt x="3" y="178"/>
                  </a:lnTo>
                  <a:lnTo>
                    <a:pt x="11" y="146"/>
                  </a:lnTo>
                  <a:lnTo>
                    <a:pt x="22" y="115"/>
                  </a:lnTo>
                  <a:lnTo>
                    <a:pt x="38" y="87"/>
                  </a:lnTo>
                  <a:lnTo>
                    <a:pt x="61" y="62"/>
                  </a:lnTo>
                  <a:lnTo>
                    <a:pt x="72" y="52"/>
                  </a:lnTo>
                  <a:lnTo>
                    <a:pt x="84" y="43"/>
                  </a:lnTo>
                  <a:lnTo>
                    <a:pt x="97" y="34"/>
                  </a:lnTo>
                  <a:lnTo>
                    <a:pt x="111" y="26"/>
                  </a:lnTo>
                  <a:lnTo>
                    <a:pt x="124" y="19"/>
                  </a:lnTo>
                  <a:lnTo>
                    <a:pt x="138" y="13"/>
                  </a:lnTo>
                  <a:lnTo>
                    <a:pt x="153" y="8"/>
                  </a:lnTo>
                  <a:lnTo>
                    <a:pt x="168" y="5"/>
                  </a:lnTo>
                  <a:lnTo>
                    <a:pt x="183" y="2"/>
                  </a:lnTo>
                  <a:lnTo>
                    <a:pt x="198" y="0"/>
                  </a:lnTo>
                  <a:lnTo>
                    <a:pt x="214" y="0"/>
                  </a:lnTo>
                  <a:lnTo>
                    <a:pt x="230" y="0"/>
                  </a:lnTo>
                  <a:lnTo>
                    <a:pt x="245" y="2"/>
                  </a:lnTo>
                  <a:lnTo>
                    <a:pt x="261" y="5"/>
                  </a:lnTo>
                  <a:lnTo>
                    <a:pt x="275" y="9"/>
                  </a:lnTo>
                  <a:lnTo>
                    <a:pt x="290" y="15"/>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3541" y="1007"/>
              <a:ext cx="205" cy="296"/>
            </a:xfrm>
            <a:custGeom>
              <a:avLst/>
              <a:gdLst>
                <a:gd name="T0" fmla="*/ 194 w 205"/>
                <a:gd name="T1" fmla="*/ 92 h 296"/>
                <a:gd name="T2" fmla="*/ 188 w 205"/>
                <a:gd name="T3" fmla="*/ 102 h 296"/>
                <a:gd name="T4" fmla="*/ 182 w 205"/>
                <a:gd name="T5" fmla="*/ 112 h 296"/>
                <a:gd name="T6" fmla="*/ 176 w 205"/>
                <a:gd name="T7" fmla="*/ 123 h 296"/>
                <a:gd name="T8" fmla="*/ 168 w 205"/>
                <a:gd name="T9" fmla="*/ 132 h 296"/>
                <a:gd name="T10" fmla="*/ 160 w 205"/>
                <a:gd name="T11" fmla="*/ 142 h 296"/>
                <a:gd name="T12" fmla="*/ 152 w 205"/>
                <a:gd name="T13" fmla="*/ 151 h 296"/>
                <a:gd name="T14" fmla="*/ 142 w 205"/>
                <a:gd name="T15" fmla="*/ 159 h 296"/>
                <a:gd name="T16" fmla="*/ 134 w 205"/>
                <a:gd name="T17" fmla="*/ 169 h 296"/>
                <a:gd name="T18" fmla="*/ 132 w 205"/>
                <a:gd name="T19" fmla="*/ 166 h 296"/>
                <a:gd name="T20" fmla="*/ 129 w 205"/>
                <a:gd name="T21" fmla="*/ 161 h 296"/>
                <a:gd name="T22" fmla="*/ 126 w 205"/>
                <a:gd name="T23" fmla="*/ 159 h 296"/>
                <a:gd name="T24" fmla="*/ 122 w 205"/>
                <a:gd name="T25" fmla="*/ 157 h 296"/>
                <a:gd name="T26" fmla="*/ 117 w 205"/>
                <a:gd name="T27" fmla="*/ 157 h 296"/>
                <a:gd name="T28" fmla="*/ 112 w 205"/>
                <a:gd name="T29" fmla="*/ 158 h 296"/>
                <a:gd name="T30" fmla="*/ 107 w 205"/>
                <a:gd name="T31" fmla="*/ 159 h 296"/>
                <a:gd name="T32" fmla="*/ 103 w 205"/>
                <a:gd name="T33" fmla="*/ 161 h 296"/>
                <a:gd name="T34" fmla="*/ 99 w 205"/>
                <a:gd name="T35" fmla="*/ 165 h 296"/>
                <a:gd name="T36" fmla="*/ 95 w 205"/>
                <a:gd name="T37" fmla="*/ 168 h 296"/>
                <a:gd name="T38" fmla="*/ 90 w 205"/>
                <a:gd name="T39" fmla="*/ 172 h 296"/>
                <a:gd name="T40" fmla="*/ 87 w 205"/>
                <a:gd name="T41" fmla="*/ 176 h 296"/>
                <a:gd name="T42" fmla="*/ 78 w 205"/>
                <a:gd name="T43" fmla="*/ 194 h 296"/>
                <a:gd name="T44" fmla="*/ 78 w 205"/>
                <a:gd name="T45" fmla="*/ 215 h 296"/>
                <a:gd name="T46" fmla="*/ 79 w 205"/>
                <a:gd name="T47" fmla="*/ 236 h 296"/>
                <a:gd name="T48" fmla="*/ 71 w 205"/>
                <a:gd name="T49" fmla="*/ 254 h 296"/>
                <a:gd name="T50" fmla="*/ 63 w 205"/>
                <a:gd name="T51" fmla="*/ 260 h 296"/>
                <a:gd name="T52" fmla="*/ 56 w 205"/>
                <a:gd name="T53" fmla="*/ 267 h 296"/>
                <a:gd name="T54" fmla="*/ 48 w 205"/>
                <a:gd name="T55" fmla="*/ 273 h 296"/>
                <a:gd name="T56" fmla="*/ 40 w 205"/>
                <a:gd name="T57" fmla="*/ 279 h 296"/>
                <a:gd name="T58" fmla="*/ 32 w 205"/>
                <a:gd name="T59" fmla="*/ 284 h 296"/>
                <a:gd name="T60" fmla="*/ 24 w 205"/>
                <a:gd name="T61" fmla="*/ 289 h 296"/>
                <a:gd name="T62" fmla="*/ 15 w 205"/>
                <a:gd name="T63" fmla="*/ 293 h 296"/>
                <a:gd name="T64" fmla="*/ 7 w 205"/>
                <a:gd name="T65" fmla="*/ 296 h 296"/>
                <a:gd name="T66" fmla="*/ 0 w 205"/>
                <a:gd name="T67" fmla="*/ 289 h 296"/>
                <a:gd name="T68" fmla="*/ 3 w 205"/>
                <a:gd name="T69" fmla="*/ 283 h 296"/>
                <a:gd name="T70" fmla="*/ 10 w 205"/>
                <a:gd name="T71" fmla="*/ 278 h 296"/>
                <a:gd name="T72" fmla="*/ 14 w 205"/>
                <a:gd name="T73" fmla="*/ 271 h 296"/>
                <a:gd name="T74" fmla="*/ 24 w 205"/>
                <a:gd name="T75" fmla="*/ 252 h 296"/>
                <a:gd name="T76" fmla="*/ 33 w 205"/>
                <a:gd name="T77" fmla="*/ 234 h 296"/>
                <a:gd name="T78" fmla="*/ 41 w 205"/>
                <a:gd name="T79" fmla="*/ 215 h 296"/>
                <a:gd name="T80" fmla="*/ 50 w 205"/>
                <a:gd name="T81" fmla="*/ 195 h 296"/>
                <a:gd name="T82" fmla="*/ 59 w 205"/>
                <a:gd name="T83" fmla="*/ 177 h 296"/>
                <a:gd name="T84" fmla="*/ 71 w 205"/>
                <a:gd name="T85" fmla="*/ 159 h 296"/>
                <a:gd name="T86" fmla="*/ 85 w 205"/>
                <a:gd name="T87" fmla="*/ 144 h 296"/>
                <a:gd name="T88" fmla="*/ 105 w 205"/>
                <a:gd name="T89" fmla="*/ 131 h 296"/>
                <a:gd name="T90" fmla="*/ 119 w 205"/>
                <a:gd name="T91" fmla="*/ 120 h 296"/>
                <a:gd name="T92" fmla="*/ 132 w 205"/>
                <a:gd name="T93" fmla="*/ 108 h 296"/>
                <a:gd name="T94" fmla="*/ 147 w 205"/>
                <a:gd name="T95" fmla="*/ 96 h 296"/>
                <a:gd name="T96" fmla="*/ 159 w 205"/>
                <a:gd name="T97" fmla="*/ 83 h 296"/>
                <a:gd name="T98" fmla="*/ 170 w 205"/>
                <a:gd name="T99" fmla="*/ 69 h 296"/>
                <a:gd name="T100" fmla="*/ 179 w 205"/>
                <a:gd name="T101" fmla="*/ 53 h 296"/>
                <a:gd name="T102" fmla="*/ 185 w 205"/>
                <a:gd name="T103" fmla="*/ 38 h 296"/>
                <a:gd name="T104" fmla="*/ 189 w 205"/>
                <a:gd name="T105" fmla="*/ 21 h 296"/>
                <a:gd name="T106" fmla="*/ 191 w 205"/>
                <a:gd name="T107" fmla="*/ 0 h 296"/>
                <a:gd name="T108" fmla="*/ 201 w 205"/>
                <a:gd name="T109" fmla="*/ 22 h 296"/>
                <a:gd name="T110" fmla="*/ 205 w 205"/>
                <a:gd name="T111" fmla="*/ 45 h 296"/>
                <a:gd name="T112" fmla="*/ 203 w 205"/>
                <a:gd name="T113" fmla="*/ 70 h 296"/>
                <a:gd name="T114" fmla="*/ 194 w 205"/>
                <a:gd name="T115" fmla="*/ 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5" h="296">
                  <a:moveTo>
                    <a:pt x="194" y="92"/>
                  </a:moveTo>
                  <a:lnTo>
                    <a:pt x="188" y="102"/>
                  </a:lnTo>
                  <a:lnTo>
                    <a:pt x="182" y="112"/>
                  </a:lnTo>
                  <a:lnTo>
                    <a:pt x="176" y="123"/>
                  </a:lnTo>
                  <a:lnTo>
                    <a:pt x="168" y="132"/>
                  </a:lnTo>
                  <a:lnTo>
                    <a:pt x="160" y="142"/>
                  </a:lnTo>
                  <a:lnTo>
                    <a:pt x="152" y="151"/>
                  </a:lnTo>
                  <a:lnTo>
                    <a:pt x="142" y="159"/>
                  </a:lnTo>
                  <a:lnTo>
                    <a:pt x="134" y="169"/>
                  </a:lnTo>
                  <a:lnTo>
                    <a:pt x="132" y="166"/>
                  </a:lnTo>
                  <a:lnTo>
                    <a:pt x="129" y="161"/>
                  </a:lnTo>
                  <a:lnTo>
                    <a:pt x="126" y="159"/>
                  </a:lnTo>
                  <a:lnTo>
                    <a:pt x="122" y="157"/>
                  </a:lnTo>
                  <a:lnTo>
                    <a:pt x="117" y="157"/>
                  </a:lnTo>
                  <a:lnTo>
                    <a:pt x="112" y="158"/>
                  </a:lnTo>
                  <a:lnTo>
                    <a:pt x="107" y="159"/>
                  </a:lnTo>
                  <a:lnTo>
                    <a:pt x="103" y="161"/>
                  </a:lnTo>
                  <a:lnTo>
                    <a:pt x="99" y="165"/>
                  </a:lnTo>
                  <a:lnTo>
                    <a:pt x="95" y="168"/>
                  </a:lnTo>
                  <a:lnTo>
                    <a:pt x="90" y="172"/>
                  </a:lnTo>
                  <a:lnTo>
                    <a:pt x="87" y="176"/>
                  </a:lnTo>
                  <a:lnTo>
                    <a:pt x="78" y="194"/>
                  </a:lnTo>
                  <a:lnTo>
                    <a:pt x="78" y="215"/>
                  </a:lnTo>
                  <a:lnTo>
                    <a:pt x="79" y="236"/>
                  </a:lnTo>
                  <a:lnTo>
                    <a:pt x="71" y="254"/>
                  </a:lnTo>
                  <a:lnTo>
                    <a:pt x="63" y="260"/>
                  </a:lnTo>
                  <a:lnTo>
                    <a:pt x="56" y="267"/>
                  </a:lnTo>
                  <a:lnTo>
                    <a:pt x="48" y="273"/>
                  </a:lnTo>
                  <a:lnTo>
                    <a:pt x="40" y="279"/>
                  </a:lnTo>
                  <a:lnTo>
                    <a:pt x="32" y="284"/>
                  </a:lnTo>
                  <a:lnTo>
                    <a:pt x="24" y="289"/>
                  </a:lnTo>
                  <a:lnTo>
                    <a:pt x="15" y="293"/>
                  </a:lnTo>
                  <a:lnTo>
                    <a:pt x="7" y="296"/>
                  </a:lnTo>
                  <a:lnTo>
                    <a:pt x="0" y="289"/>
                  </a:lnTo>
                  <a:lnTo>
                    <a:pt x="3" y="283"/>
                  </a:lnTo>
                  <a:lnTo>
                    <a:pt x="10" y="278"/>
                  </a:lnTo>
                  <a:lnTo>
                    <a:pt x="14" y="271"/>
                  </a:lnTo>
                  <a:lnTo>
                    <a:pt x="24" y="252"/>
                  </a:lnTo>
                  <a:lnTo>
                    <a:pt x="33" y="234"/>
                  </a:lnTo>
                  <a:lnTo>
                    <a:pt x="41" y="215"/>
                  </a:lnTo>
                  <a:lnTo>
                    <a:pt x="50" y="195"/>
                  </a:lnTo>
                  <a:lnTo>
                    <a:pt x="59" y="177"/>
                  </a:lnTo>
                  <a:lnTo>
                    <a:pt x="71" y="159"/>
                  </a:lnTo>
                  <a:lnTo>
                    <a:pt x="85" y="144"/>
                  </a:lnTo>
                  <a:lnTo>
                    <a:pt x="105" y="131"/>
                  </a:lnTo>
                  <a:lnTo>
                    <a:pt x="119" y="120"/>
                  </a:lnTo>
                  <a:lnTo>
                    <a:pt x="132" y="108"/>
                  </a:lnTo>
                  <a:lnTo>
                    <a:pt x="147" y="96"/>
                  </a:lnTo>
                  <a:lnTo>
                    <a:pt x="159" y="83"/>
                  </a:lnTo>
                  <a:lnTo>
                    <a:pt x="170" y="69"/>
                  </a:lnTo>
                  <a:lnTo>
                    <a:pt x="179" y="53"/>
                  </a:lnTo>
                  <a:lnTo>
                    <a:pt x="185" y="38"/>
                  </a:lnTo>
                  <a:lnTo>
                    <a:pt x="189" y="21"/>
                  </a:lnTo>
                  <a:lnTo>
                    <a:pt x="191" y="0"/>
                  </a:lnTo>
                  <a:lnTo>
                    <a:pt x="201" y="22"/>
                  </a:lnTo>
                  <a:lnTo>
                    <a:pt x="205" y="45"/>
                  </a:lnTo>
                  <a:lnTo>
                    <a:pt x="203" y="70"/>
                  </a:lnTo>
                  <a:lnTo>
                    <a:pt x="194" y="92"/>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p:nvSpPr>
          <p:spPr bwMode="auto">
            <a:xfrm>
              <a:off x="3553" y="1096"/>
              <a:ext cx="219" cy="268"/>
            </a:xfrm>
            <a:custGeom>
              <a:avLst/>
              <a:gdLst>
                <a:gd name="T0" fmla="*/ 201 w 219"/>
                <a:gd name="T1" fmla="*/ 57 h 268"/>
                <a:gd name="T2" fmla="*/ 197 w 219"/>
                <a:gd name="T3" fmla="*/ 60 h 268"/>
                <a:gd name="T4" fmla="*/ 195 w 219"/>
                <a:gd name="T5" fmla="*/ 65 h 268"/>
                <a:gd name="T6" fmla="*/ 198 w 219"/>
                <a:gd name="T7" fmla="*/ 69 h 268"/>
                <a:gd name="T8" fmla="*/ 206 w 219"/>
                <a:gd name="T9" fmla="*/ 70 h 268"/>
                <a:gd name="T10" fmla="*/ 212 w 219"/>
                <a:gd name="T11" fmla="*/ 82 h 268"/>
                <a:gd name="T12" fmla="*/ 219 w 219"/>
                <a:gd name="T13" fmla="*/ 109 h 268"/>
                <a:gd name="T14" fmla="*/ 207 w 219"/>
                <a:gd name="T15" fmla="*/ 150 h 268"/>
                <a:gd name="T16" fmla="*/ 194 w 219"/>
                <a:gd name="T17" fmla="*/ 194 h 268"/>
                <a:gd name="T18" fmla="*/ 185 w 219"/>
                <a:gd name="T19" fmla="*/ 243 h 268"/>
                <a:gd name="T20" fmla="*/ 159 w 219"/>
                <a:gd name="T21" fmla="*/ 262 h 268"/>
                <a:gd name="T22" fmla="*/ 138 w 219"/>
                <a:gd name="T23" fmla="*/ 261 h 268"/>
                <a:gd name="T24" fmla="*/ 116 w 219"/>
                <a:gd name="T25" fmla="*/ 258 h 268"/>
                <a:gd name="T26" fmla="*/ 97 w 219"/>
                <a:gd name="T27" fmla="*/ 250 h 268"/>
                <a:gd name="T28" fmla="*/ 87 w 219"/>
                <a:gd name="T29" fmla="*/ 236 h 268"/>
                <a:gd name="T30" fmla="*/ 83 w 219"/>
                <a:gd name="T31" fmla="*/ 221 h 268"/>
                <a:gd name="T32" fmla="*/ 71 w 219"/>
                <a:gd name="T33" fmla="*/ 225 h 268"/>
                <a:gd name="T34" fmla="*/ 71 w 219"/>
                <a:gd name="T35" fmla="*/ 235 h 268"/>
                <a:gd name="T36" fmla="*/ 73 w 219"/>
                <a:gd name="T37" fmla="*/ 247 h 268"/>
                <a:gd name="T38" fmla="*/ 77 w 219"/>
                <a:gd name="T39" fmla="*/ 258 h 268"/>
                <a:gd name="T40" fmla="*/ 78 w 219"/>
                <a:gd name="T41" fmla="*/ 268 h 268"/>
                <a:gd name="T42" fmla="*/ 66 w 219"/>
                <a:gd name="T43" fmla="*/ 264 h 268"/>
                <a:gd name="T44" fmla="*/ 55 w 219"/>
                <a:gd name="T45" fmla="*/ 263 h 268"/>
                <a:gd name="T46" fmla="*/ 44 w 219"/>
                <a:gd name="T47" fmla="*/ 262 h 268"/>
                <a:gd name="T48" fmla="*/ 32 w 219"/>
                <a:gd name="T49" fmla="*/ 262 h 268"/>
                <a:gd name="T50" fmla="*/ 22 w 219"/>
                <a:gd name="T51" fmla="*/ 264 h 268"/>
                <a:gd name="T52" fmla="*/ 12 w 219"/>
                <a:gd name="T53" fmla="*/ 256 h 268"/>
                <a:gd name="T54" fmla="*/ 0 w 219"/>
                <a:gd name="T55" fmla="*/ 238 h 268"/>
                <a:gd name="T56" fmla="*/ 11 w 219"/>
                <a:gd name="T57" fmla="*/ 225 h 268"/>
                <a:gd name="T58" fmla="*/ 28 w 219"/>
                <a:gd name="T59" fmla="*/ 220 h 268"/>
                <a:gd name="T60" fmla="*/ 44 w 219"/>
                <a:gd name="T61" fmla="*/ 213 h 268"/>
                <a:gd name="T62" fmla="*/ 59 w 219"/>
                <a:gd name="T63" fmla="*/ 204 h 268"/>
                <a:gd name="T64" fmla="*/ 69 w 219"/>
                <a:gd name="T65" fmla="*/ 205 h 268"/>
                <a:gd name="T66" fmla="*/ 81 w 219"/>
                <a:gd name="T67" fmla="*/ 216 h 268"/>
                <a:gd name="T68" fmla="*/ 96 w 219"/>
                <a:gd name="T69" fmla="*/ 218 h 268"/>
                <a:gd name="T70" fmla="*/ 108 w 219"/>
                <a:gd name="T71" fmla="*/ 212 h 268"/>
                <a:gd name="T72" fmla="*/ 117 w 219"/>
                <a:gd name="T73" fmla="*/ 200 h 268"/>
                <a:gd name="T74" fmla="*/ 121 w 219"/>
                <a:gd name="T75" fmla="*/ 185 h 268"/>
                <a:gd name="T76" fmla="*/ 115 w 219"/>
                <a:gd name="T77" fmla="*/ 167 h 268"/>
                <a:gd name="T78" fmla="*/ 102 w 219"/>
                <a:gd name="T79" fmla="*/ 153 h 268"/>
                <a:gd name="T80" fmla="*/ 89 w 219"/>
                <a:gd name="T81" fmla="*/ 151 h 268"/>
                <a:gd name="T82" fmla="*/ 88 w 219"/>
                <a:gd name="T83" fmla="*/ 126 h 268"/>
                <a:gd name="T84" fmla="*/ 93 w 219"/>
                <a:gd name="T85" fmla="*/ 100 h 268"/>
                <a:gd name="T86" fmla="*/ 106 w 219"/>
                <a:gd name="T87" fmla="*/ 92 h 268"/>
                <a:gd name="T88" fmla="*/ 117 w 219"/>
                <a:gd name="T89" fmla="*/ 100 h 268"/>
                <a:gd name="T90" fmla="*/ 130 w 219"/>
                <a:gd name="T91" fmla="*/ 98 h 268"/>
                <a:gd name="T92" fmla="*/ 142 w 219"/>
                <a:gd name="T93" fmla="*/ 90 h 268"/>
                <a:gd name="T94" fmla="*/ 152 w 219"/>
                <a:gd name="T95" fmla="*/ 79 h 268"/>
                <a:gd name="T96" fmla="*/ 161 w 219"/>
                <a:gd name="T97" fmla="*/ 67 h 268"/>
                <a:gd name="T98" fmla="*/ 174 w 219"/>
                <a:gd name="T99" fmla="*/ 51 h 268"/>
                <a:gd name="T100" fmla="*/ 187 w 219"/>
                <a:gd name="T101" fmla="*/ 35 h 268"/>
                <a:gd name="T102" fmla="*/ 198 w 219"/>
                <a:gd name="T103" fmla="*/ 17 h 268"/>
                <a:gd name="T104" fmla="*/ 206 w 219"/>
                <a:gd name="T105" fmla="*/ 0 h 268"/>
                <a:gd name="T106" fmla="*/ 209 w 219"/>
                <a:gd name="T107" fmla="*/ 29 h 268"/>
                <a:gd name="T108" fmla="*/ 204 w 219"/>
                <a:gd name="T109" fmla="*/ 5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268">
                  <a:moveTo>
                    <a:pt x="204" y="57"/>
                  </a:moveTo>
                  <a:lnTo>
                    <a:pt x="201" y="57"/>
                  </a:lnTo>
                  <a:lnTo>
                    <a:pt x="199" y="58"/>
                  </a:lnTo>
                  <a:lnTo>
                    <a:pt x="197" y="60"/>
                  </a:lnTo>
                  <a:lnTo>
                    <a:pt x="195" y="62"/>
                  </a:lnTo>
                  <a:lnTo>
                    <a:pt x="195" y="65"/>
                  </a:lnTo>
                  <a:lnTo>
                    <a:pt x="196" y="67"/>
                  </a:lnTo>
                  <a:lnTo>
                    <a:pt x="198" y="69"/>
                  </a:lnTo>
                  <a:lnTo>
                    <a:pt x="200" y="71"/>
                  </a:lnTo>
                  <a:lnTo>
                    <a:pt x="206" y="70"/>
                  </a:lnTo>
                  <a:lnTo>
                    <a:pt x="210" y="74"/>
                  </a:lnTo>
                  <a:lnTo>
                    <a:pt x="212" y="82"/>
                  </a:lnTo>
                  <a:lnTo>
                    <a:pt x="215" y="88"/>
                  </a:lnTo>
                  <a:lnTo>
                    <a:pt x="219" y="109"/>
                  </a:lnTo>
                  <a:lnTo>
                    <a:pt x="216" y="131"/>
                  </a:lnTo>
                  <a:lnTo>
                    <a:pt x="207" y="150"/>
                  </a:lnTo>
                  <a:lnTo>
                    <a:pt x="198" y="169"/>
                  </a:lnTo>
                  <a:lnTo>
                    <a:pt x="194" y="194"/>
                  </a:lnTo>
                  <a:lnTo>
                    <a:pt x="191" y="219"/>
                  </a:lnTo>
                  <a:lnTo>
                    <a:pt x="185" y="243"/>
                  </a:lnTo>
                  <a:lnTo>
                    <a:pt x="169" y="262"/>
                  </a:lnTo>
                  <a:lnTo>
                    <a:pt x="159" y="262"/>
                  </a:lnTo>
                  <a:lnTo>
                    <a:pt x="149" y="261"/>
                  </a:lnTo>
                  <a:lnTo>
                    <a:pt x="138" y="261"/>
                  </a:lnTo>
                  <a:lnTo>
                    <a:pt x="126" y="260"/>
                  </a:lnTo>
                  <a:lnTo>
                    <a:pt x="116" y="258"/>
                  </a:lnTo>
                  <a:lnTo>
                    <a:pt x="106" y="254"/>
                  </a:lnTo>
                  <a:lnTo>
                    <a:pt x="97" y="250"/>
                  </a:lnTo>
                  <a:lnTo>
                    <a:pt x="89" y="243"/>
                  </a:lnTo>
                  <a:lnTo>
                    <a:pt x="87" y="236"/>
                  </a:lnTo>
                  <a:lnTo>
                    <a:pt x="86" y="228"/>
                  </a:lnTo>
                  <a:lnTo>
                    <a:pt x="83" y="221"/>
                  </a:lnTo>
                  <a:lnTo>
                    <a:pt x="75" y="219"/>
                  </a:lnTo>
                  <a:lnTo>
                    <a:pt x="71" y="225"/>
                  </a:lnTo>
                  <a:lnTo>
                    <a:pt x="71" y="230"/>
                  </a:lnTo>
                  <a:lnTo>
                    <a:pt x="71" y="235"/>
                  </a:lnTo>
                  <a:lnTo>
                    <a:pt x="72" y="241"/>
                  </a:lnTo>
                  <a:lnTo>
                    <a:pt x="73" y="247"/>
                  </a:lnTo>
                  <a:lnTo>
                    <a:pt x="74" y="253"/>
                  </a:lnTo>
                  <a:lnTo>
                    <a:pt x="77" y="258"/>
                  </a:lnTo>
                  <a:lnTo>
                    <a:pt x="83" y="263"/>
                  </a:lnTo>
                  <a:lnTo>
                    <a:pt x="78" y="268"/>
                  </a:lnTo>
                  <a:lnTo>
                    <a:pt x="73" y="267"/>
                  </a:lnTo>
                  <a:lnTo>
                    <a:pt x="66" y="264"/>
                  </a:lnTo>
                  <a:lnTo>
                    <a:pt x="60" y="263"/>
                  </a:lnTo>
                  <a:lnTo>
                    <a:pt x="55" y="263"/>
                  </a:lnTo>
                  <a:lnTo>
                    <a:pt x="50" y="262"/>
                  </a:lnTo>
                  <a:lnTo>
                    <a:pt x="44" y="262"/>
                  </a:lnTo>
                  <a:lnTo>
                    <a:pt x="39" y="262"/>
                  </a:lnTo>
                  <a:lnTo>
                    <a:pt x="32" y="262"/>
                  </a:lnTo>
                  <a:lnTo>
                    <a:pt x="27" y="263"/>
                  </a:lnTo>
                  <a:lnTo>
                    <a:pt x="22" y="264"/>
                  </a:lnTo>
                  <a:lnTo>
                    <a:pt x="17" y="265"/>
                  </a:lnTo>
                  <a:lnTo>
                    <a:pt x="12" y="256"/>
                  </a:lnTo>
                  <a:lnTo>
                    <a:pt x="5" y="247"/>
                  </a:lnTo>
                  <a:lnTo>
                    <a:pt x="0" y="238"/>
                  </a:lnTo>
                  <a:lnTo>
                    <a:pt x="2" y="227"/>
                  </a:lnTo>
                  <a:lnTo>
                    <a:pt x="11" y="225"/>
                  </a:lnTo>
                  <a:lnTo>
                    <a:pt x="19" y="222"/>
                  </a:lnTo>
                  <a:lnTo>
                    <a:pt x="28" y="220"/>
                  </a:lnTo>
                  <a:lnTo>
                    <a:pt x="37" y="217"/>
                  </a:lnTo>
                  <a:lnTo>
                    <a:pt x="44" y="213"/>
                  </a:lnTo>
                  <a:lnTo>
                    <a:pt x="52" y="209"/>
                  </a:lnTo>
                  <a:lnTo>
                    <a:pt x="59" y="204"/>
                  </a:lnTo>
                  <a:lnTo>
                    <a:pt x="66" y="198"/>
                  </a:lnTo>
                  <a:lnTo>
                    <a:pt x="69" y="205"/>
                  </a:lnTo>
                  <a:lnTo>
                    <a:pt x="74" y="211"/>
                  </a:lnTo>
                  <a:lnTo>
                    <a:pt x="81" y="216"/>
                  </a:lnTo>
                  <a:lnTo>
                    <a:pt x="89" y="219"/>
                  </a:lnTo>
                  <a:lnTo>
                    <a:pt x="96" y="218"/>
                  </a:lnTo>
                  <a:lnTo>
                    <a:pt x="102" y="216"/>
                  </a:lnTo>
                  <a:lnTo>
                    <a:pt x="108" y="212"/>
                  </a:lnTo>
                  <a:lnTo>
                    <a:pt x="113" y="207"/>
                  </a:lnTo>
                  <a:lnTo>
                    <a:pt x="117" y="200"/>
                  </a:lnTo>
                  <a:lnTo>
                    <a:pt x="120" y="193"/>
                  </a:lnTo>
                  <a:lnTo>
                    <a:pt x="121" y="185"/>
                  </a:lnTo>
                  <a:lnTo>
                    <a:pt x="120" y="177"/>
                  </a:lnTo>
                  <a:lnTo>
                    <a:pt x="115" y="167"/>
                  </a:lnTo>
                  <a:lnTo>
                    <a:pt x="109" y="159"/>
                  </a:lnTo>
                  <a:lnTo>
                    <a:pt x="102" y="153"/>
                  </a:lnTo>
                  <a:lnTo>
                    <a:pt x="92" y="151"/>
                  </a:lnTo>
                  <a:lnTo>
                    <a:pt x="89" y="151"/>
                  </a:lnTo>
                  <a:lnTo>
                    <a:pt x="88" y="139"/>
                  </a:lnTo>
                  <a:lnTo>
                    <a:pt x="88" y="126"/>
                  </a:lnTo>
                  <a:lnTo>
                    <a:pt x="89" y="111"/>
                  </a:lnTo>
                  <a:lnTo>
                    <a:pt x="93" y="100"/>
                  </a:lnTo>
                  <a:lnTo>
                    <a:pt x="99" y="95"/>
                  </a:lnTo>
                  <a:lnTo>
                    <a:pt x="106" y="92"/>
                  </a:lnTo>
                  <a:lnTo>
                    <a:pt x="112" y="94"/>
                  </a:lnTo>
                  <a:lnTo>
                    <a:pt x="117" y="100"/>
                  </a:lnTo>
                  <a:lnTo>
                    <a:pt x="124" y="100"/>
                  </a:lnTo>
                  <a:lnTo>
                    <a:pt x="130" y="98"/>
                  </a:lnTo>
                  <a:lnTo>
                    <a:pt x="137" y="95"/>
                  </a:lnTo>
                  <a:lnTo>
                    <a:pt x="142" y="90"/>
                  </a:lnTo>
                  <a:lnTo>
                    <a:pt x="147" y="85"/>
                  </a:lnTo>
                  <a:lnTo>
                    <a:pt x="152" y="79"/>
                  </a:lnTo>
                  <a:lnTo>
                    <a:pt x="157" y="72"/>
                  </a:lnTo>
                  <a:lnTo>
                    <a:pt x="161" y="67"/>
                  </a:lnTo>
                  <a:lnTo>
                    <a:pt x="168" y="59"/>
                  </a:lnTo>
                  <a:lnTo>
                    <a:pt x="174" y="51"/>
                  </a:lnTo>
                  <a:lnTo>
                    <a:pt x="181" y="43"/>
                  </a:lnTo>
                  <a:lnTo>
                    <a:pt x="187" y="35"/>
                  </a:lnTo>
                  <a:lnTo>
                    <a:pt x="193" y="27"/>
                  </a:lnTo>
                  <a:lnTo>
                    <a:pt x="198" y="17"/>
                  </a:lnTo>
                  <a:lnTo>
                    <a:pt x="202" y="9"/>
                  </a:lnTo>
                  <a:lnTo>
                    <a:pt x="206" y="0"/>
                  </a:lnTo>
                  <a:lnTo>
                    <a:pt x="208" y="14"/>
                  </a:lnTo>
                  <a:lnTo>
                    <a:pt x="209" y="29"/>
                  </a:lnTo>
                  <a:lnTo>
                    <a:pt x="208" y="44"/>
                  </a:lnTo>
                  <a:lnTo>
                    <a:pt x="204" y="57"/>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auto">
            <a:xfrm>
              <a:off x="3913" y="1096"/>
              <a:ext cx="612" cy="583"/>
            </a:xfrm>
            <a:custGeom>
              <a:avLst/>
              <a:gdLst>
                <a:gd name="T0" fmla="*/ 603 w 612"/>
                <a:gd name="T1" fmla="*/ 133 h 583"/>
                <a:gd name="T2" fmla="*/ 612 w 612"/>
                <a:gd name="T3" fmla="*/ 160 h 583"/>
                <a:gd name="T4" fmla="*/ 496 w 612"/>
                <a:gd name="T5" fmla="*/ 569 h 583"/>
                <a:gd name="T6" fmla="*/ 488 w 612"/>
                <a:gd name="T7" fmla="*/ 576 h 583"/>
                <a:gd name="T8" fmla="*/ 479 w 612"/>
                <a:gd name="T9" fmla="*/ 581 h 583"/>
                <a:gd name="T10" fmla="*/ 468 w 612"/>
                <a:gd name="T11" fmla="*/ 583 h 583"/>
                <a:gd name="T12" fmla="*/ 457 w 612"/>
                <a:gd name="T13" fmla="*/ 581 h 583"/>
                <a:gd name="T14" fmla="*/ 184 w 612"/>
                <a:gd name="T15" fmla="*/ 485 h 583"/>
                <a:gd name="T16" fmla="*/ 198 w 612"/>
                <a:gd name="T17" fmla="*/ 465 h 583"/>
                <a:gd name="T18" fmla="*/ 467 w 612"/>
                <a:gd name="T19" fmla="*/ 527 h 583"/>
                <a:gd name="T20" fmla="*/ 570 w 612"/>
                <a:gd name="T21" fmla="*/ 180 h 583"/>
                <a:gd name="T22" fmla="*/ 568 w 612"/>
                <a:gd name="T23" fmla="*/ 168 h 583"/>
                <a:gd name="T24" fmla="*/ 560 w 612"/>
                <a:gd name="T25" fmla="*/ 164 h 583"/>
                <a:gd name="T26" fmla="*/ 526 w 612"/>
                <a:gd name="T27" fmla="*/ 155 h 583"/>
                <a:gd name="T28" fmla="*/ 469 w 612"/>
                <a:gd name="T29" fmla="*/ 141 h 583"/>
                <a:gd name="T30" fmla="*/ 397 w 612"/>
                <a:gd name="T31" fmla="*/ 121 h 583"/>
                <a:gd name="T32" fmla="*/ 320 w 612"/>
                <a:gd name="T33" fmla="*/ 101 h 583"/>
                <a:gd name="T34" fmla="*/ 245 w 612"/>
                <a:gd name="T35" fmla="*/ 82 h 583"/>
                <a:gd name="T36" fmla="*/ 184 w 612"/>
                <a:gd name="T37" fmla="*/ 65 h 583"/>
                <a:gd name="T38" fmla="*/ 144 w 612"/>
                <a:gd name="T39" fmla="*/ 54 h 583"/>
                <a:gd name="T40" fmla="*/ 130 w 612"/>
                <a:gd name="T41" fmla="*/ 58 h 583"/>
                <a:gd name="T42" fmla="*/ 113 w 612"/>
                <a:gd name="T43" fmla="*/ 101 h 583"/>
                <a:gd name="T44" fmla="*/ 94 w 612"/>
                <a:gd name="T45" fmla="*/ 160 h 583"/>
                <a:gd name="T46" fmla="*/ 82 w 612"/>
                <a:gd name="T47" fmla="*/ 204 h 583"/>
                <a:gd name="T48" fmla="*/ 75 w 612"/>
                <a:gd name="T49" fmla="*/ 208 h 583"/>
                <a:gd name="T50" fmla="*/ 65 w 612"/>
                <a:gd name="T51" fmla="*/ 204 h 583"/>
                <a:gd name="T52" fmla="*/ 52 w 612"/>
                <a:gd name="T53" fmla="*/ 215 h 583"/>
                <a:gd name="T54" fmla="*/ 44 w 612"/>
                <a:gd name="T55" fmla="*/ 240 h 583"/>
                <a:gd name="T56" fmla="*/ 34 w 612"/>
                <a:gd name="T57" fmla="*/ 264 h 583"/>
                <a:gd name="T58" fmla="*/ 30 w 612"/>
                <a:gd name="T59" fmla="*/ 293 h 583"/>
                <a:gd name="T60" fmla="*/ 31 w 612"/>
                <a:gd name="T61" fmla="*/ 310 h 583"/>
                <a:gd name="T62" fmla="*/ 22 w 612"/>
                <a:gd name="T63" fmla="*/ 315 h 583"/>
                <a:gd name="T64" fmla="*/ 13 w 612"/>
                <a:gd name="T65" fmla="*/ 321 h 583"/>
                <a:gd name="T66" fmla="*/ 4 w 612"/>
                <a:gd name="T67" fmla="*/ 327 h 583"/>
                <a:gd name="T68" fmla="*/ 91 w 612"/>
                <a:gd name="T69" fmla="*/ 15 h 583"/>
                <a:gd name="T70" fmla="*/ 100 w 612"/>
                <a:gd name="T71" fmla="*/ 5 h 583"/>
                <a:gd name="T72" fmla="*/ 111 w 612"/>
                <a:gd name="T73"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2" h="583">
                  <a:moveTo>
                    <a:pt x="597" y="120"/>
                  </a:moveTo>
                  <a:lnTo>
                    <a:pt x="603" y="133"/>
                  </a:lnTo>
                  <a:lnTo>
                    <a:pt x="609" y="146"/>
                  </a:lnTo>
                  <a:lnTo>
                    <a:pt x="612" y="160"/>
                  </a:lnTo>
                  <a:lnTo>
                    <a:pt x="610" y="175"/>
                  </a:lnTo>
                  <a:lnTo>
                    <a:pt x="496" y="569"/>
                  </a:lnTo>
                  <a:lnTo>
                    <a:pt x="492" y="573"/>
                  </a:lnTo>
                  <a:lnTo>
                    <a:pt x="488" y="576"/>
                  </a:lnTo>
                  <a:lnTo>
                    <a:pt x="483" y="579"/>
                  </a:lnTo>
                  <a:lnTo>
                    <a:pt x="479" y="581"/>
                  </a:lnTo>
                  <a:lnTo>
                    <a:pt x="474" y="582"/>
                  </a:lnTo>
                  <a:lnTo>
                    <a:pt x="468" y="583"/>
                  </a:lnTo>
                  <a:lnTo>
                    <a:pt x="463" y="583"/>
                  </a:lnTo>
                  <a:lnTo>
                    <a:pt x="457" y="581"/>
                  </a:lnTo>
                  <a:lnTo>
                    <a:pt x="182" y="496"/>
                  </a:lnTo>
                  <a:lnTo>
                    <a:pt x="184" y="485"/>
                  </a:lnTo>
                  <a:lnTo>
                    <a:pt x="190" y="475"/>
                  </a:lnTo>
                  <a:lnTo>
                    <a:pt x="198" y="465"/>
                  </a:lnTo>
                  <a:lnTo>
                    <a:pt x="206" y="457"/>
                  </a:lnTo>
                  <a:lnTo>
                    <a:pt x="467" y="527"/>
                  </a:lnTo>
                  <a:lnTo>
                    <a:pt x="569" y="185"/>
                  </a:lnTo>
                  <a:lnTo>
                    <a:pt x="570" y="180"/>
                  </a:lnTo>
                  <a:lnTo>
                    <a:pt x="570" y="173"/>
                  </a:lnTo>
                  <a:lnTo>
                    <a:pt x="568" y="168"/>
                  </a:lnTo>
                  <a:lnTo>
                    <a:pt x="564" y="165"/>
                  </a:lnTo>
                  <a:lnTo>
                    <a:pt x="560" y="164"/>
                  </a:lnTo>
                  <a:lnTo>
                    <a:pt x="546" y="161"/>
                  </a:lnTo>
                  <a:lnTo>
                    <a:pt x="526" y="155"/>
                  </a:lnTo>
                  <a:lnTo>
                    <a:pt x="500" y="149"/>
                  </a:lnTo>
                  <a:lnTo>
                    <a:pt x="469" y="141"/>
                  </a:lnTo>
                  <a:lnTo>
                    <a:pt x="434" y="132"/>
                  </a:lnTo>
                  <a:lnTo>
                    <a:pt x="397" y="121"/>
                  </a:lnTo>
                  <a:lnTo>
                    <a:pt x="358" y="111"/>
                  </a:lnTo>
                  <a:lnTo>
                    <a:pt x="320" y="101"/>
                  </a:lnTo>
                  <a:lnTo>
                    <a:pt x="281" y="91"/>
                  </a:lnTo>
                  <a:lnTo>
                    <a:pt x="245" y="82"/>
                  </a:lnTo>
                  <a:lnTo>
                    <a:pt x="212" y="72"/>
                  </a:lnTo>
                  <a:lnTo>
                    <a:pt x="184" y="65"/>
                  </a:lnTo>
                  <a:lnTo>
                    <a:pt x="160" y="59"/>
                  </a:lnTo>
                  <a:lnTo>
                    <a:pt x="144" y="54"/>
                  </a:lnTo>
                  <a:lnTo>
                    <a:pt x="135" y="52"/>
                  </a:lnTo>
                  <a:lnTo>
                    <a:pt x="130" y="58"/>
                  </a:lnTo>
                  <a:lnTo>
                    <a:pt x="122" y="76"/>
                  </a:lnTo>
                  <a:lnTo>
                    <a:pt x="113" y="101"/>
                  </a:lnTo>
                  <a:lnTo>
                    <a:pt x="103" y="130"/>
                  </a:lnTo>
                  <a:lnTo>
                    <a:pt x="94" y="160"/>
                  </a:lnTo>
                  <a:lnTo>
                    <a:pt x="87" y="186"/>
                  </a:lnTo>
                  <a:lnTo>
                    <a:pt x="82" y="204"/>
                  </a:lnTo>
                  <a:lnTo>
                    <a:pt x="80" y="211"/>
                  </a:lnTo>
                  <a:lnTo>
                    <a:pt x="75" y="208"/>
                  </a:lnTo>
                  <a:lnTo>
                    <a:pt x="71" y="205"/>
                  </a:lnTo>
                  <a:lnTo>
                    <a:pt x="65" y="204"/>
                  </a:lnTo>
                  <a:lnTo>
                    <a:pt x="60" y="205"/>
                  </a:lnTo>
                  <a:lnTo>
                    <a:pt x="52" y="215"/>
                  </a:lnTo>
                  <a:lnTo>
                    <a:pt x="48" y="227"/>
                  </a:lnTo>
                  <a:lnTo>
                    <a:pt x="44" y="240"/>
                  </a:lnTo>
                  <a:lnTo>
                    <a:pt x="40" y="252"/>
                  </a:lnTo>
                  <a:lnTo>
                    <a:pt x="34" y="264"/>
                  </a:lnTo>
                  <a:lnTo>
                    <a:pt x="30" y="279"/>
                  </a:lnTo>
                  <a:lnTo>
                    <a:pt x="30" y="293"/>
                  </a:lnTo>
                  <a:lnTo>
                    <a:pt x="35" y="307"/>
                  </a:lnTo>
                  <a:lnTo>
                    <a:pt x="31" y="310"/>
                  </a:lnTo>
                  <a:lnTo>
                    <a:pt x="27" y="313"/>
                  </a:lnTo>
                  <a:lnTo>
                    <a:pt x="22" y="315"/>
                  </a:lnTo>
                  <a:lnTo>
                    <a:pt x="18" y="318"/>
                  </a:lnTo>
                  <a:lnTo>
                    <a:pt x="13" y="321"/>
                  </a:lnTo>
                  <a:lnTo>
                    <a:pt x="8" y="324"/>
                  </a:lnTo>
                  <a:lnTo>
                    <a:pt x="4" y="327"/>
                  </a:lnTo>
                  <a:lnTo>
                    <a:pt x="0" y="330"/>
                  </a:lnTo>
                  <a:lnTo>
                    <a:pt x="91" y="15"/>
                  </a:lnTo>
                  <a:lnTo>
                    <a:pt x="95" y="9"/>
                  </a:lnTo>
                  <a:lnTo>
                    <a:pt x="100" y="5"/>
                  </a:lnTo>
                  <a:lnTo>
                    <a:pt x="105" y="2"/>
                  </a:lnTo>
                  <a:lnTo>
                    <a:pt x="111" y="0"/>
                  </a:lnTo>
                  <a:lnTo>
                    <a:pt x="597" y="12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p:cNvSpPr>
            <p:nvPr/>
          </p:nvSpPr>
          <p:spPr bwMode="auto">
            <a:xfrm>
              <a:off x="4010" y="1176"/>
              <a:ext cx="449" cy="424"/>
            </a:xfrm>
            <a:custGeom>
              <a:avLst/>
              <a:gdLst>
                <a:gd name="T0" fmla="*/ 353 w 449"/>
                <a:gd name="T1" fmla="*/ 424 h 424"/>
                <a:gd name="T2" fmla="*/ 343 w 449"/>
                <a:gd name="T3" fmla="*/ 421 h 424"/>
                <a:gd name="T4" fmla="*/ 317 w 449"/>
                <a:gd name="T5" fmla="*/ 415 h 424"/>
                <a:gd name="T6" fmla="*/ 279 w 449"/>
                <a:gd name="T7" fmla="*/ 405 h 424"/>
                <a:gd name="T8" fmla="*/ 237 w 449"/>
                <a:gd name="T9" fmla="*/ 393 h 424"/>
                <a:gd name="T10" fmla="*/ 194 w 449"/>
                <a:gd name="T11" fmla="*/ 380 h 424"/>
                <a:gd name="T12" fmla="*/ 157 w 449"/>
                <a:gd name="T13" fmla="*/ 369 h 424"/>
                <a:gd name="T14" fmla="*/ 132 w 449"/>
                <a:gd name="T15" fmla="*/ 360 h 424"/>
                <a:gd name="T16" fmla="*/ 123 w 449"/>
                <a:gd name="T17" fmla="*/ 354 h 424"/>
                <a:gd name="T18" fmla="*/ 128 w 449"/>
                <a:gd name="T19" fmla="*/ 347 h 424"/>
                <a:gd name="T20" fmla="*/ 136 w 449"/>
                <a:gd name="T21" fmla="*/ 348 h 424"/>
                <a:gd name="T22" fmla="*/ 144 w 449"/>
                <a:gd name="T23" fmla="*/ 350 h 424"/>
                <a:gd name="T24" fmla="*/ 167 w 449"/>
                <a:gd name="T25" fmla="*/ 356 h 424"/>
                <a:gd name="T26" fmla="*/ 197 w 449"/>
                <a:gd name="T27" fmla="*/ 365 h 424"/>
                <a:gd name="T28" fmla="*/ 233 w 449"/>
                <a:gd name="T29" fmla="*/ 375 h 424"/>
                <a:gd name="T30" fmla="*/ 270 w 449"/>
                <a:gd name="T31" fmla="*/ 384 h 424"/>
                <a:gd name="T32" fmla="*/ 301 w 449"/>
                <a:gd name="T33" fmla="*/ 394 h 424"/>
                <a:gd name="T34" fmla="*/ 324 w 449"/>
                <a:gd name="T35" fmla="*/ 399 h 424"/>
                <a:gd name="T36" fmla="*/ 333 w 449"/>
                <a:gd name="T37" fmla="*/ 401 h 424"/>
                <a:gd name="T38" fmla="*/ 391 w 449"/>
                <a:gd name="T39" fmla="*/ 163 h 424"/>
                <a:gd name="T40" fmla="*/ 169 w 449"/>
                <a:gd name="T41" fmla="*/ 109 h 424"/>
                <a:gd name="T42" fmla="*/ 170 w 449"/>
                <a:gd name="T43" fmla="*/ 101 h 424"/>
                <a:gd name="T44" fmla="*/ 165 w 449"/>
                <a:gd name="T45" fmla="*/ 92 h 424"/>
                <a:gd name="T46" fmla="*/ 137 w 449"/>
                <a:gd name="T47" fmla="*/ 98 h 424"/>
                <a:gd name="T48" fmla="*/ 108 w 449"/>
                <a:gd name="T49" fmla="*/ 91 h 424"/>
                <a:gd name="T50" fmla="*/ 80 w 449"/>
                <a:gd name="T51" fmla="*/ 83 h 424"/>
                <a:gd name="T52" fmla="*/ 51 w 449"/>
                <a:gd name="T53" fmla="*/ 76 h 424"/>
                <a:gd name="T54" fmla="*/ 37 w 449"/>
                <a:gd name="T55" fmla="*/ 98 h 424"/>
                <a:gd name="T56" fmla="*/ 29 w 449"/>
                <a:gd name="T57" fmla="*/ 124 h 424"/>
                <a:gd name="T58" fmla="*/ 22 w 449"/>
                <a:gd name="T59" fmla="*/ 130 h 424"/>
                <a:gd name="T60" fmla="*/ 9 w 449"/>
                <a:gd name="T61" fmla="*/ 131 h 424"/>
                <a:gd name="T62" fmla="*/ 39 w 449"/>
                <a:gd name="T63" fmla="*/ 0 h 424"/>
                <a:gd name="T64" fmla="*/ 449 w 449"/>
                <a:gd name="T65" fmla="*/ 10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9" h="424">
                  <a:moveTo>
                    <a:pt x="449" y="108"/>
                  </a:moveTo>
                  <a:lnTo>
                    <a:pt x="353" y="424"/>
                  </a:lnTo>
                  <a:lnTo>
                    <a:pt x="350" y="423"/>
                  </a:lnTo>
                  <a:lnTo>
                    <a:pt x="343" y="421"/>
                  </a:lnTo>
                  <a:lnTo>
                    <a:pt x="332" y="418"/>
                  </a:lnTo>
                  <a:lnTo>
                    <a:pt x="317" y="415"/>
                  </a:lnTo>
                  <a:lnTo>
                    <a:pt x="299" y="410"/>
                  </a:lnTo>
                  <a:lnTo>
                    <a:pt x="279" y="405"/>
                  </a:lnTo>
                  <a:lnTo>
                    <a:pt x="258" y="399"/>
                  </a:lnTo>
                  <a:lnTo>
                    <a:pt x="237" y="393"/>
                  </a:lnTo>
                  <a:lnTo>
                    <a:pt x="214" y="386"/>
                  </a:lnTo>
                  <a:lnTo>
                    <a:pt x="194" y="380"/>
                  </a:lnTo>
                  <a:lnTo>
                    <a:pt x="175" y="374"/>
                  </a:lnTo>
                  <a:lnTo>
                    <a:pt x="157" y="369"/>
                  </a:lnTo>
                  <a:lnTo>
                    <a:pt x="142" y="364"/>
                  </a:lnTo>
                  <a:lnTo>
                    <a:pt x="132" y="360"/>
                  </a:lnTo>
                  <a:lnTo>
                    <a:pt x="125" y="356"/>
                  </a:lnTo>
                  <a:lnTo>
                    <a:pt x="123" y="354"/>
                  </a:lnTo>
                  <a:lnTo>
                    <a:pt x="125" y="350"/>
                  </a:lnTo>
                  <a:lnTo>
                    <a:pt x="128" y="347"/>
                  </a:lnTo>
                  <a:lnTo>
                    <a:pt x="132" y="346"/>
                  </a:lnTo>
                  <a:lnTo>
                    <a:pt x="136" y="348"/>
                  </a:lnTo>
                  <a:lnTo>
                    <a:pt x="138" y="349"/>
                  </a:lnTo>
                  <a:lnTo>
                    <a:pt x="144" y="350"/>
                  </a:lnTo>
                  <a:lnTo>
                    <a:pt x="154" y="353"/>
                  </a:lnTo>
                  <a:lnTo>
                    <a:pt x="167" y="356"/>
                  </a:lnTo>
                  <a:lnTo>
                    <a:pt x="181" y="360"/>
                  </a:lnTo>
                  <a:lnTo>
                    <a:pt x="197" y="365"/>
                  </a:lnTo>
                  <a:lnTo>
                    <a:pt x="216" y="370"/>
                  </a:lnTo>
                  <a:lnTo>
                    <a:pt x="233" y="375"/>
                  </a:lnTo>
                  <a:lnTo>
                    <a:pt x="251" y="380"/>
                  </a:lnTo>
                  <a:lnTo>
                    <a:pt x="270" y="384"/>
                  </a:lnTo>
                  <a:lnTo>
                    <a:pt x="286" y="389"/>
                  </a:lnTo>
                  <a:lnTo>
                    <a:pt x="301" y="394"/>
                  </a:lnTo>
                  <a:lnTo>
                    <a:pt x="313" y="397"/>
                  </a:lnTo>
                  <a:lnTo>
                    <a:pt x="324" y="399"/>
                  </a:lnTo>
                  <a:lnTo>
                    <a:pt x="330" y="401"/>
                  </a:lnTo>
                  <a:lnTo>
                    <a:pt x="333" y="401"/>
                  </a:lnTo>
                  <a:lnTo>
                    <a:pt x="401" y="170"/>
                  </a:lnTo>
                  <a:lnTo>
                    <a:pt x="391" y="163"/>
                  </a:lnTo>
                  <a:lnTo>
                    <a:pt x="170" y="109"/>
                  </a:lnTo>
                  <a:lnTo>
                    <a:pt x="169" y="109"/>
                  </a:lnTo>
                  <a:lnTo>
                    <a:pt x="169" y="105"/>
                  </a:lnTo>
                  <a:lnTo>
                    <a:pt x="170" y="101"/>
                  </a:lnTo>
                  <a:lnTo>
                    <a:pt x="170" y="96"/>
                  </a:lnTo>
                  <a:lnTo>
                    <a:pt x="165" y="92"/>
                  </a:lnTo>
                  <a:lnTo>
                    <a:pt x="151" y="97"/>
                  </a:lnTo>
                  <a:lnTo>
                    <a:pt x="137" y="98"/>
                  </a:lnTo>
                  <a:lnTo>
                    <a:pt x="123" y="96"/>
                  </a:lnTo>
                  <a:lnTo>
                    <a:pt x="108" y="91"/>
                  </a:lnTo>
                  <a:lnTo>
                    <a:pt x="94" y="87"/>
                  </a:lnTo>
                  <a:lnTo>
                    <a:pt x="80" y="83"/>
                  </a:lnTo>
                  <a:lnTo>
                    <a:pt x="65" y="79"/>
                  </a:lnTo>
                  <a:lnTo>
                    <a:pt x="51" y="76"/>
                  </a:lnTo>
                  <a:lnTo>
                    <a:pt x="41" y="84"/>
                  </a:lnTo>
                  <a:lnTo>
                    <a:pt x="37" y="98"/>
                  </a:lnTo>
                  <a:lnTo>
                    <a:pt x="34" y="112"/>
                  </a:lnTo>
                  <a:lnTo>
                    <a:pt x="29" y="124"/>
                  </a:lnTo>
                  <a:lnTo>
                    <a:pt x="26" y="127"/>
                  </a:lnTo>
                  <a:lnTo>
                    <a:pt x="22" y="130"/>
                  </a:lnTo>
                  <a:lnTo>
                    <a:pt x="16" y="131"/>
                  </a:lnTo>
                  <a:lnTo>
                    <a:pt x="9" y="131"/>
                  </a:lnTo>
                  <a:lnTo>
                    <a:pt x="0" y="136"/>
                  </a:lnTo>
                  <a:lnTo>
                    <a:pt x="39" y="0"/>
                  </a:lnTo>
                  <a:lnTo>
                    <a:pt x="447" y="106"/>
                  </a:lnTo>
                  <a:lnTo>
                    <a:pt x="449" y="108"/>
                  </a:lnTo>
                  <a:close/>
                </a:path>
              </a:pathLst>
            </a:custGeom>
            <a:solidFill>
              <a:srgbClr val="169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p:cNvSpPr>
            <p:nvPr/>
          </p:nvSpPr>
          <p:spPr bwMode="auto">
            <a:xfrm>
              <a:off x="4062" y="1203"/>
              <a:ext cx="361" cy="125"/>
            </a:xfrm>
            <a:custGeom>
              <a:avLst/>
              <a:gdLst>
                <a:gd name="T0" fmla="*/ 355 w 361"/>
                <a:gd name="T1" fmla="*/ 88 h 125"/>
                <a:gd name="T2" fmla="*/ 357 w 361"/>
                <a:gd name="T3" fmla="*/ 90 h 125"/>
                <a:gd name="T4" fmla="*/ 358 w 361"/>
                <a:gd name="T5" fmla="*/ 94 h 125"/>
                <a:gd name="T6" fmla="*/ 359 w 361"/>
                <a:gd name="T7" fmla="*/ 97 h 125"/>
                <a:gd name="T8" fmla="*/ 361 w 361"/>
                <a:gd name="T9" fmla="*/ 100 h 125"/>
                <a:gd name="T10" fmla="*/ 359 w 361"/>
                <a:gd name="T11" fmla="*/ 107 h 125"/>
                <a:gd name="T12" fmla="*/ 357 w 361"/>
                <a:gd name="T13" fmla="*/ 114 h 125"/>
                <a:gd name="T14" fmla="*/ 354 w 361"/>
                <a:gd name="T15" fmla="*/ 121 h 125"/>
                <a:gd name="T16" fmla="*/ 348 w 361"/>
                <a:gd name="T17" fmla="*/ 125 h 125"/>
                <a:gd name="T18" fmla="*/ 344 w 361"/>
                <a:gd name="T19" fmla="*/ 124 h 125"/>
                <a:gd name="T20" fmla="*/ 334 w 361"/>
                <a:gd name="T21" fmla="*/ 121 h 125"/>
                <a:gd name="T22" fmla="*/ 317 w 361"/>
                <a:gd name="T23" fmla="*/ 116 h 125"/>
                <a:gd name="T24" fmla="*/ 295 w 361"/>
                <a:gd name="T25" fmla="*/ 111 h 125"/>
                <a:gd name="T26" fmla="*/ 270 w 361"/>
                <a:gd name="T27" fmla="*/ 104 h 125"/>
                <a:gd name="T28" fmla="*/ 240 w 361"/>
                <a:gd name="T29" fmla="*/ 97 h 125"/>
                <a:gd name="T30" fmla="*/ 209 w 361"/>
                <a:gd name="T31" fmla="*/ 89 h 125"/>
                <a:gd name="T32" fmla="*/ 178 w 361"/>
                <a:gd name="T33" fmla="*/ 81 h 125"/>
                <a:gd name="T34" fmla="*/ 145 w 361"/>
                <a:gd name="T35" fmla="*/ 72 h 125"/>
                <a:gd name="T36" fmla="*/ 113 w 361"/>
                <a:gd name="T37" fmla="*/ 63 h 125"/>
                <a:gd name="T38" fmla="*/ 85 w 361"/>
                <a:gd name="T39" fmla="*/ 56 h 125"/>
                <a:gd name="T40" fmla="*/ 58 w 361"/>
                <a:gd name="T41" fmla="*/ 49 h 125"/>
                <a:gd name="T42" fmla="*/ 35 w 361"/>
                <a:gd name="T43" fmla="*/ 43 h 125"/>
                <a:gd name="T44" fmla="*/ 18 w 361"/>
                <a:gd name="T45" fmla="*/ 39 h 125"/>
                <a:gd name="T46" fmla="*/ 5 w 361"/>
                <a:gd name="T47" fmla="*/ 35 h 125"/>
                <a:gd name="T48" fmla="*/ 0 w 361"/>
                <a:gd name="T49" fmla="*/ 34 h 125"/>
                <a:gd name="T50" fmla="*/ 0 w 361"/>
                <a:gd name="T51" fmla="*/ 25 h 125"/>
                <a:gd name="T52" fmla="*/ 2 w 361"/>
                <a:gd name="T53" fmla="*/ 13 h 125"/>
                <a:gd name="T54" fmla="*/ 5 w 361"/>
                <a:gd name="T55" fmla="*/ 4 h 125"/>
                <a:gd name="T56" fmla="*/ 6 w 361"/>
                <a:gd name="T57" fmla="*/ 0 h 125"/>
                <a:gd name="T58" fmla="*/ 355 w 361"/>
                <a:gd name="T59" fmla="*/ 8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1" h="125">
                  <a:moveTo>
                    <a:pt x="355" y="88"/>
                  </a:moveTo>
                  <a:lnTo>
                    <a:pt x="357" y="90"/>
                  </a:lnTo>
                  <a:lnTo>
                    <a:pt x="358" y="94"/>
                  </a:lnTo>
                  <a:lnTo>
                    <a:pt x="359" y="97"/>
                  </a:lnTo>
                  <a:lnTo>
                    <a:pt x="361" y="100"/>
                  </a:lnTo>
                  <a:lnTo>
                    <a:pt x="359" y="107"/>
                  </a:lnTo>
                  <a:lnTo>
                    <a:pt x="357" y="114"/>
                  </a:lnTo>
                  <a:lnTo>
                    <a:pt x="354" y="121"/>
                  </a:lnTo>
                  <a:lnTo>
                    <a:pt x="348" y="125"/>
                  </a:lnTo>
                  <a:lnTo>
                    <a:pt x="344" y="124"/>
                  </a:lnTo>
                  <a:lnTo>
                    <a:pt x="334" y="121"/>
                  </a:lnTo>
                  <a:lnTo>
                    <a:pt x="317" y="116"/>
                  </a:lnTo>
                  <a:lnTo>
                    <a:pt x="295" y="111"/>
                  </a:lnTo>
                  <a:lnTo>
                    <a:pt x="270" y="104"/>
                  </a:lnTo>
                  <a:lnTo>
                    <a:pt x="240" y="97"/>
                  </a:lnTo>
                  <a:lnTo>
                    <a:pt x="209" y="89"/>
                  </a:lnTo>
                  <a:lnTo>
                    <a:pt x="178" y="81"/>
                  </a:lnTo>
                  <a:lnTo>
                    <a:pt x="145" y="72"/>
                  </a:lnTo>
                  <a:lnTo>
                    <a:pt x="113" y="63"/>
                  </a:lnTo>
                  <a:lnTo>
                    <a:pt x="85" y="56"/>
                  </a:lnTo>
                  <a:lnTo>
                    <a:pt x="58" y="49"/>
                  </a:lnTo>
                  <a:lnTo>
                    <a:pt x="35" y="43"/>
                  </a:lnTo>
                  <a:lnTo>
                    <a:pt x="18" y="39"/>
                  </a:lnTo>
                  <a:lnTo>
                    <a:pt x="5" y="35"/>
                  </a:lnTo>
                  <a:lnTo>
                    <a:pt x="0" y="34"/>
                  </a:lnTo>
                  <a:lnTo>
                    <a:pt x="0" y="25"/>
                  </a:lnTo>
                  <a:lnTo>
                    <a:pt x="2" y="13"/>
                  </a:lnTo>
                  <a:lnTo>
                    <a:pt x="5" y="4"/>
                  </a:lnTo>
                  <a:lnTo>
                    <a:pt x="6" y="0"/>
                  </a:lnTo>
                  <a:lnTo>
                    <a:pt x="355"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p:cNvSpPr>
            <p:nvPr/>
          </p:nvSpPr>
          <p:spPr bwMode="auto">
            <a:xfrm>
              <a:off x="4071" y="1213"/>
              <a:ext cx="58" cy="30"/>
            </a:xfrm>
            <a:custGeom>
              <a:avLst/>
              <a:gdLst>
                <a:gd name="T0" fmla="*/ 58 w 58"/>
                <a:gd name="T1" fmla="*/ 14 h 30"/>
                <a:gd name="T2" fmla="*/ 55 w 58"/>
                <a:gd name="T3" fmla="*/ 18 h 30"/>
                <a:gd name="T4" fmla="*/ 54 w 58"/>
                <a:gd name="T5" fmla="*/ 21 h 30"/>
                <a:gd name="T6" fmla="*/ 53 w 58"/>
                <a:gd name="T7" fmla="*/ 25 h 30"/>
                <a:gd name="T8" fmla="*/ 53 w 58"/>
                <a:gd name="T9" fmla="*/ 30 h 30"/>
                <a:gd name="T10" fmla="*/ 0 w 58"/>
                <a:gd name="T11" fmla="*/ 18 h 30"/>
                <a:gd name="T12" fmla="*/ 3 w 58"/>
                <a:gd name="T13" fmla="*/ 0 h 30"/>
                <a:gd name="T14" fmla="*/ 58 w 58"/>
                <a:gd name="T15" fmla="*/ 1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58" y="14"/>
                  </a:moveTo>
                  <a:lnTo>
                    <a:pt x="55" y="18"/>
                  </a:lnTo>
                  <a:lnTo>
                    <a:pt x="54" y="21"/>
                  </a:lnTo>
                  <a:lnTo>
                    <a:pt x="53" y="25"/>
                  </a:lnTo>
                  <a:lnTo>
                    <a:pt x="53" y="30"/>
                  </a:lnTo>
                  <a:lnTo>
                    <a:pt x="0" y="18"/>
                  </a:lnTo>
                  <a:lnTo>
                    <a:pt x="3" y="0"/>
                  </a:lnTo>
                  <a:lnTo>
                    <a:pt x="5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p:nvSpPr>
          <p:spPr bwMode="auto">
            <a:xfrm>
              <a:off x="4135" y="1230"/>
              <a:ext cx="66" cy="31"/>
            </a:xfrm>
            <a:custGeom>
              <a:avLst/>
              <a:gdLst>
                <a:gd name="T0" fmla="*/ 66 w 66"/>
                <a:gd name="T1" fmla="*/ 14 h 31"/>
                <a:gd name="T2" fmla="*/ 66 w 66"/>
                <a:gd name="T3" fmla="*/ 18 h 31"/>
                <a:gd name="T4" fmla="*/ 65 w 66"/>
                <a:gd name="T5" fmla="*/ 23 h 31"/>
                <a:gd name="T6" fmla="*/ 63 w 66"/>
                <a:gd name="T7" fmla="*/ 27 h 31"/>
                <a:gd name="T8" fmla="*/ 61 w 66"/>
                <a:gd name="T9" fmla="*/ 31 h 31"/>
                <a:gd name="T10" fmla="*/ 2 w 66"/>
                <a:gd name="T11" fmla="*/ 17 h 31"/>
                <a:gd name="T12" fmla="*/ 0 w 66"/>
                <a:gd name="T13" fmla="*/ 13 h 31"/>
                <a:gd name="T14" fmla="*/ 2 w 66"/>
                <a:gd name="T15" fmla="*/ 9 h 31"/>
                <a:gd name="T16" fmla="*/ 4 w 66"/>
                <a:gd name="T17" fmla="*/ 5 h 31"/>
                <a:gd name="T18" fmla="*/ 3 w 66"/>
                <a:gd name="T19" fmla="*/ 0 h 31"/>
                <a:gd name="T20" fmla="*/ 66 w 66"/>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1">
                  <a:moveTo>
                    <a:pt x="66" y="14"/>
                  </a:moveTo>
                  <a:lnTo>
                    <a:pt x="66" y="18"/>
                  </a:lnTo>
                  <a:lnTo>
                    <a:pt x="65" y="23"/>
                  </a:lnTo>
                  <a:lnTo>
                    <a:pt x="63" y="27"/>
                  </a:lnTo>
                  <a:lnTo>
                    <a:pt x="61" y="31"/>
                  </a:lnTo>
                  <a:lnTo>
                    <a:pt x="2" y="17"/>
                  </a:lnTo>
                  <a:lnTo>
                    <a:pt x="0" y="13"/>
                  </a:lnTo>
                  <a:lnTo>
                    <a:pt x="2" y="9"/>
                  </a:lnTo>
                  <a:lnTo>
                    <a:pt x="4" y="5"/>
                  </a:lnTo>
                  <a:lnTo>
                    <a:pt x="3" y="0"/>
                  </a:lnTo>
                  <a:lnTo>
                    <a:pt x="6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p:cNvSpPr>
            <p:nvPr/>
          </p:nvSpPr>
          <p:spPr bwMode="auto">
            <a:xfrm>
              <a:off x="4436" y="1237"/>
              <a:ext cx="172" cy="421"/>
            </a:xfrm>
            <a:custGeom>
              <a:avLst/>
              <a:gdLst>
                <a:gd name="T0" fmla="*/ 172 w 172"/>
                <a:gd name="T1" fmla="*/ 48 h 421"/>
                <a:gd name="T2" fmla="*/ 104 w 172"/>
                <a:gd name="T3" fmla="*/ 300 h 421"/>
                <a:gd name="T4" fmla="*/ 82 w 172"/>
                <a:gd name="T5" fmla="*/ 378 h 421"/>
                <a:gd name="T6" fmla="*/ 0 w 172"/>
                <a:gd name="T7" fmla="*/ 421 h 421"/>
                <a:gd name="T8" fmla="*/ 62 w 172"/>
                <a:gd name="T9" fmla="*/ 204 h 421"/>
                <a:gd name="T10" fmla="*/ 111 w 172"/>
                <a:gd name="T11" fmla="*/ 24 h 421"/>
                <a:gd name="T12" fmla="*/ 111 w 172"/>
                <a:gd name="T13" fmla="*/ 0 h 421"/>
                <a:gd name="T14" fmla="*/ 172 w 172"/>
                <a:gd name="T15" fmla="*/ 38 h 421"/>
                <a:gd name="T16" fmla="*/ 172 w 172"/>
                <a:gd name="T17" fmla="*/ 4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421">
                  <a:moveTo>
                    <a:pt x="172" y="48"/>
                  </a:moveTo>
                  <a:lnTo>
                    <a:pt x="104" y="300"/>
                  </a:lnTo>
                  <a:lnTo>
                    <a:pt x="82" y="378"/>
                  </a:lnTo>
                  <a:lnTo>
                    <a:pt x="0" y="421"/>
                  </a:lnTo>
                  <a:lnTo>
                    <a:pt x="62" y="204"/>
                  </a:lnTo>
                  <a:lnTo>
                    <a:pt x="111" y="24"/>
                  </a:lnTo>
                  <a:lnTo>
                    <a:pt x="111" y="0"/>
                  </a:lnTo>
                  <a:lnTo>
                    <a:pt x="172" y="38"/>
                  </a:lnTo>
                  <a:lnTo>
                    <a:pt x="172" y="4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a:off x="4211" y="1248"/>
              <a:ext cx="61" cy="31"/>
            </a:xfrm>
            <a:custGeom>
              <a:avLst/>
              <a:gdLst>
                <a:gd name="T0" fmla="*/ 61 w 61"/>
                <a:gd name="T1" fmla="*/ 16 h 31"/>
                <a:gd name="T2" fmla="*/ 56 w 61"/>
                <a:gd name="T3" fmla="*/ 31 h 31"/>
                <a:gd name="T4" fmla="*/ 0 w 61"/>
                <a:gd name="T5" fmla="*/ 17 h 31"/>
                <a:gd name="T6" fmla="*/ 0 w 61"/>
                <a:gd name="T7" fmla="*/ 13 h 31"/>
                <a:gd name="T8" fmla="*/ 1 w 61"/>
                <a:gd name="T9" fmla="*/ 9 h 31"/>
                <a:gd name="T10" fmla="*/ 2 w 61"/>
                <a:gd name="T11" fmla="*/ 4 h 31"/>
                <a:gd name="T12" fmla="*/ 4 w 61"/>
                <a:gd name="T13" fmla="*/ 0 h 31"/>
                <a:gd name="T14" fmla="*/ 11 w 61"/>
                <a:gd name="T15" fmla="*/ 2 h 31"/>
                <a:gd name="T16" fmla="*/ 19 w 61"/>
                <a:gd name="T17" fmla="*/ 4 h 31"/>
                <a:gd name="T18" fmla="*/ 26 w 61"/>
                <a:gd name="T19" fmla="*/ 5 h 31"/>
                <a:gd name="T20" fmla="*/ 33 w 61"/>
                <a:gd name="T21" fmla="*/ 7 h 31"/>
                <a:gd name="T22" fmla="*/ 41 w 61"/>
                <a:gd name="T23" fmla="*/ 9 h 31"/>
                <a:gd name="T24" fmla="*/ 48 w 61"/>
                <a:gd name="T25" fmla="*/ 11 h 31"/>
                <a:gd name="T26" fmla="*/ 54 w 61"/>
                <a:gd name="T27" fmla="*/ 14 h 31"/>
                <a:gd name="T28" fmla="*/ 61 w 61"/>
                <a:gd name="T2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31">
                  <a:moveTo>
                    <a:pt x="61" y="16"/>
                  </a:moveTo>
                  <a:lnTo>
                    <a:pt x="56" y="31"/>
                  </a:lnTo>
                  <a:lnTo>
                    <a:pt x="0" y="17"/>
                  </a:lnTo>
                  <a:lnTo>
                    <a:pt x="0" y="13"/>
                  </a:lnTo>
                  <a:lnTo>
                    <a:pt x="1" y="9"/>
                  </a:lnTo>
                  <a:lnTo>
                    <a:pt x="2" y="4"/>
                  </a:lnTo>
                  <a:lnTo>
                    <a:pt x="4" y="0"/>
                  </a:lnTo>
                  <a:lnTo>
                    <a:pt x="11" y="2"/>
                  </a:lnTo>
                  <a:lnTo>
                    <a:pt x="19" y="4"/>
                  </a:lnTo>
                  <a:lnTo>
                    <a:pt x="26" y="5"/>
                  </a:lnTo>
                  <a:lnTo>
                    <a:pt x="33" y="7"/>
                  </a:lnTo>
                  <a:lnTo>
                    <a:pt x="41" y="9"/>
                  </a:lnTo>
                  <a:lnTo>
                    <a:pt x="48" y="11"/>
                  </a:lnTo>
                  <a:lnTo>
                    <a:pt x="54" y="14"/>
                  </a:lnTo>
                  <a:lnTo>
                    <a:pt x="6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auto">
            <a:xfrm>
              <a:off x="3625" y="1259"/>
              <a:ext cx="33" cy="41"/>
            </a:xfrm>
            <a:custGeom>
              <a:avLst/>
              <a:gdLst>
                <a:gd name="T0" fmla="*/ 33 w 33"/>
                <a:gd name="T1" fmla="*/ 15 h 41"/>
                <a:gd name="T2" fmla="*/ 32 w 33"/>
                <a:gd name="T3" fmla="*/ 22 h 41"/>
                <a:gd name="T4" fmla="*/ 31 w 33"/>
                <a:gd name="T5" fmla="*/ 29 h 41"/>
                <a:gd name="T6" fmla="*/ 29 w 33"/>
                <a:gd name="T7" fmla="*/ 36 h 41"/>
                <a:gd name="T8" fmla="*/ 22 w 33"/>
                <a:gd name="T9" fmla="*/ 39 h 41"/>
                <a:gd name="T10" fmla="*/ 16 w 33"/>
                <a:gd name="T11" fmla="*/ 41 h 41"/>
                <a:gd name="T12" fmla="*/ 11 w 33"/>
                <a:gd name="T13" fmla="*/ 39 h 41"/>
                <a:gd name="T14" fmla="*/ 5 w 33"/>
                <a:gd name="T15" fmla="*/ 35 h 41"/>
                <a:gd name="T16" fmla="*/ 1 w 33"/>
                <a:gd name="T17" fmla="*/ 30 h 41"/>
                <a:gd name="T18" fmla="*/ 0 w 33"/>
                <a:gd name="T19" fmla="*/ 26 h 41"/>
                <a:gd name="T20" fmla="*/ 0 w 33"/>
                <a:gd name="T21" fmla="*/ 20 h 41"/>
                <a:gd name="T22" fmla="*/ 1 w 33"/>
                <a:gd name="T23" fmla="*/ 15 h 41"/>
                <a:gd name="T24" fmla="*/ 3 w 33"/>
                <a:gd name="T25" fmla="*/ 10 h 41"/>
                <a:gd name="T26" fmla="*/ 5 w 33"/>
                <a:gd name="T27" fmla="*/ 7 h 41"/>
                <a:gd name="T28" fmla="*/ 8 w 33"/>
                <a:gd name="T29" fmla="*/ 4 h 41"/>
                <a:gd name="T30" fmla="*/ 12 w 33"/>
                <a:gd name="T31" fmla="*/ 2 h 41"/>
                <a:gd name="T32" fmla="*/ 16 w 33"/>
                <a:gd name="T33" fmla="*/ 0 h 41"/>
                <a:gd name="T34" fmla="*/ 22 w 33"/>
                <a:gd name="T35" fmla="*/ 0 h 41"/>
                <a:gd name="T36" fmla="*/ 26 w 33"/>
                <a:gd name="T37" fmla="*/ 3 h 41"/>
                <a:gd name="T38" fmla="*/ 30 w 33"/>
                <a:gd name="T39" fmla="*/ 8 h 41"/>
                <a:gd name="T40" fmla="*/ 33 w 33"/>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1">
                  <a:moveTo>
                    <a:pt x="33" y="15"/>
                  </a:moveTo>
                  <a:lnTo>
                    <a:pt x="32" y="22"/>
                  </a:lnTo>
                  <a:lnTo>
                    <a:pt x="31" y="29"/>
                  </a:lnTo>
                  <a:lnTo>
                    <a:pt x="29" y="36"/>
                  </a:lnTo>
                  <a:lnTo>
                    <a:pt x="22" y="39"/>
                  </a:lnTo>
                  <a:lnTo>
                    <a:pt x="16" y="41"/>
                  </a:lnTo>
                  <a:lnTo>
                    <a:pt x="11" y="39"/>
                  </a:lnTo>
                  <a:lnTo>
                    <a:pt x="5" y="35"/>
                  </a:lnTo>
                  <a:lnTo>
                    <a:pt x="1" y="30"/>
                  </a:lnTo>
                  <a:lnTo>
                    <a:pt x="0" y="26"/>
                  </a:lnTo>
                  <a:lnTo>
                    <a:pt x="0" y="20"/>
                  </a:lnTo>
                  <a:lnTo>
                    <a:pt x="1" y="15"/>
                  </a:lnTo>
                  <a:lnTo>
                    <a:pt x="3" y="10"/>
                  </a:lnTo>
                  <a:lnTo>
                    <a:pt x="5" y="7"/>
                  </a:lnTo>
                  <a:lnTo>
                    <a:pt x="8" y="4"/>
                  </a:lnTo>
                  <a:lnTo>
                    <a:pt x="12" y="2"/>
                  </a:lnTo>
                  <a:lnTo>
                    <a:pt x="16" y="0"/>
                  </a:lnTo>
                  <a:lnTo>
                    <a:pt x="22" y="0"/>
                  </a:lnTo>
                  <a:lnTo>
                    <a:pt x="26" y="3"/>
                  </a:lnTo>
                  <a:lnTo>
                    <a:pt x="30" y="8"/>
                  </a:lnTo>
                  <a:lnTo>
                    <a:pt x="3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p:cNvSpPr>
            <p:nvPr/>
          </p:nvSpPr>
          <p:spPr bwMode="auto">
            <a:xfrm>
              <a:off x="4051" y="1263"/>
              <a:ext cx="74" cy="52"/>
            </a:xfrm>
            <a:custGeom>
              <a:avLst/>
              <a:gdLst>
                <a:gd name="T0" fmla="*/ 20 w 74"/>
                <a:gd name="T1" fmla="*/ 52 h 52"/>
                <a:gd name="T2" fmla="*/ 19 w 74"/>
                <a:gd name="T3" fmla="*/ 47 h 52"/>
                <a:gd name="T4" fmla="*/ 15 w 74"/>
                <a:gd name="T5" fmla="*/ 43 h 52"/>
                <a:gd name="T6" fmla="*/ 11 w 74"/>
                <a:gd name="T7" fmla="*/ 40 h 52"/>
                <a:gd name="T8" fmla="*/ 6 w 74"/>
                <a:gd name="T9" fmla="*/ 38 h 52"/>
                <a:gd name="T10" fmla="*/ 0 w 74"/>
                <a:gd name="T11" fmla="*/ 38 h 52"/>
                <a:gd name="T12" fmla="*/ 11 w 74"/>
                <a:gd name="T13" fmla="*/ 0 h 52"/>
                <a:gd name="T14" fmla="*/ 74 w 74"/>
                <a:gd name="T15" fmla="*/ 18 h 52"/>
                <a:gd name="T16" fmla="*/ 20 w 74"/>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2">
                  <a:moveTo>
                    <a:pt x="20" y="52"/>
                  </a:moveTo>
                  <a:lnTo>
                    <a:pt x="19" y="47"/>
                  </a:lnTo>
                  <a:lnTo>
                    <a:pt x="15" y="43"/>
                  </a:lnTo>
                  <a:lnTo>
                    <a:pt x="11" y="40"/>
                  </a:lnTo>
                  <a:lnTo>
                    <a:pt x="6" y="38"/>
                  </a:lnTo>
                  <a:lnTo>
                    <a:pt x="0" y="38"/>
                  </a:lnTo>
                  <a:lnTo>
                    <a:pt x="11" y="0"/>
                  </a:lnTo>
                  <a:lnTo>
                    <a:pt x="74" y="18"/>
                  </a:lnTo>
                  <a:lnTo>
                    <a:pt x="2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p:cNvSpPr>
            <p:nvPr/>
          </p:nvSpPr>
          <p:spPr bwMode="auto">
            <a:xfrm>
              <a:off x="4280" y="1265"/>
              <a:ext cx="67" cy="34"/>
            </a:xfrm>
            <a:custGeom>
              <a:avLst/>
              <a:gdLst>
                <a:gd name="T0" fmla="*/ 67 w 67"/>
                <a:gd name="T1" fmla="*/ 19 h 34"/>
                <a:gd name="T2" fmla="*/ 66 w 67"/>
                <a:gd name="T3" fmla="*/ 23 h 34"/>
                <a:gd name="T4" fmla="*/ 65 w 67"/>
                <a:gd name="T5" fmla="*/ 27 h 34"/>
                <a:gd name="T6" fmla="*/ 63 w 67"/>
                <a:gd name="T7" fmla="*/ 31 h 34"/>
                <a:gd name="T8" fmla="*/ 61 w 67"/>
                <a:gd name="T9" fmla="*/ 34 h 34"/>
                <a:gd name="T10" fmla="*/ 0 w 67"/>
                <a:gd name="T11" fmla="*/ 19 h 34"/>
                <a:gd name="T12" fmla="*/ 3 w 67"/>
                <a:gd name="T13" fmla="*/ 0 h 34"/>
                <a:gd name="T14" fmla="*/ 11 w 67"/>
                <a:gd name="T15" fmla="*/ 2 h 34"/>
                <a:gd name="T16" fmla="*/ 19 w 67"/>
                <a:gd name="T17" fmla="*/ 4 h 34"/>
                <a:gd name="T18" fmla="*/ 27 w 67"/>
                <a:gd name="T19" fmla="*/ 7 h 34"/>
                <a:gd name="T20" fmla="*/ 35 w 67"/>
                <a:gd name="T21" fmla="*/ 9 h 34"/>
                <a:gd name="T22" fmla="*/ 43 w 67"/>
                <a:gd name="T23" fmla="*/ 11 h 34"/>
                <a:gd name="T24" fmla="*/ 52 w 67"/>
                <a:gd name="T25" fmla="*/ 14 h 34"/>
                <a:gd name="T26" fmla="*/ 59 w 67"/>
                <a:gd name="T27" fmla="*/ 16 h 34"/>
                <a:gd name="T28" fmla="*/ 67 w 67"/>
                <a:gd name="T2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34">
                  <a:moveTo>
                    <a:pt x="67" y="19"/>
                  </a:moveTo>
                  <a:lnTo>
                    <a:pt x="66" y="23"/>
                  </a:lnTo>
                  <a:lnTo>
                    <a:pt x="65" y="27"/>
                  </a:lnTo>
                  <a:lnTo>
                    <a:pt x="63" y="31"/>
                  </a:lnTo>
                  <a:lnTo>
                    <a:pt x="61" y="34"/>
                  </a:lnTo>
                  <a:lnTo>
                    <a:pt x="0" y="19"/>
                  </a:lnTo>
                  <a:lnTo>
                    <a:pt x="3" y="0"/>
                  </a:lnTo>
                  <a:lnTo>
                    <a:pt x="11" y="2"/>
                  </a:lnTo>
                  <a:lnTo>
                    <a:pt x="19" y="4"/>
                  </a:lnTo>
                  <a:lnTo>
                    <a:pt x="27" y="7"/>
                  </a:lnTo>
                  <a:lnTo>
                    <a:pt x="35" y="9"/>
                  </a:lnTo>
                  <a:lnTo>
                    <a:pt x="43" y="11"/>
                  </a:lnTo>
                  <a:lnTo>
                    <a:pt x="52" y="14"/>
                  </a:lnTo>
                  <a:lnTo>
                    <a:pt x="59" y="16"/>
                  </a:lnTo>
                  <a:lnTo>
                    <a:pt x="6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p:cNvSpPr>
            <p:nvPr/>
          </p:nvSpPr>
          <p:spPr bwMode="auto">
            <a:xfrm>
              <a:off x="3419" y="1268"/>
              <a:ext cx="108" cy="80"/>
            </a:xfrm>
            <a:custGeom>
              <a:avLst/>
              <a:gdLst>
                <a:gd name="T0" fmla="*/ 93 w 108"/>
                <a:gd name="T1" fmla="*/ 26 h 80"/>
                <a:gd name="T2" fmla="*/ 74 w 108"/>
                <a:gd name="T3" fmla="*/ 18 h 80"/>
                <a:gd name="T4" fmla="*/ 54 w 108"/>
                <a:gd name="T5" fmla="*/ 11 h 80"/>
                <a:gd name="T6" fmla="*/ 34 w 108"/>
                <a:gd name="T7" fmla="*/ 11 h 80"/>
                <a:gd name="T8" fmla="*/ 18 w 108"/>
                <a:gd name="T9" fmla="*/ 20 h 80"/>
                <a:gd name="T10" fmla="*/ 18 w 108"/>
                <a:gd name="T11" fmla="*/ 33 h 80"/>
                <a:gd name="T12" fmla="*/ 26 w 108"/>
                <a:gd name="T13" fmla="*/ 46 h 80"/>
                <a:gd name="T14" fmla="*/ 40 w 108"/>
                <a:gd name="T15" fmla="*/ 58 h 80"/>
                <a:gd name="T16" fmla="*/ 57 w 108"/>
                <a:gd name="T17" fmla="*/ 64 h 80"/>
                <a:gd name="T18" fmla="*/ 75 w 108"/>
                <a:gd name="T19" fmla="*/ 65 h 80"/>
                <a:gd name="T20" fmla="*/ 88 w 108"/>
                <a:gd name="T21" fmla="*/ 58 h 80"/>
                <a:gd name="T22" fmla="*/ 92 w 108"/>
                <a:gd name="T23" fmla="*/ 46 h 80"/>
                <a:gd name="T24" fmla="*/ 83 w 108"/>
                <a:gd name="T25" fmla="*/ 36 h 80"/>
                <a:gd name="T26" fmla="*/ 66 w 108"/>
                <a:gd name="T27" fmla="*/ 36 h 80"/>
                <a:gd name="T28" fmla="*/ 67 w 108"/>
                <a:gd name="T29" fmla="*/ 41 h 80"/>
                <a:gd name="T30" fmla="*/ 78 w 108"/>
                <a:gd name="T31" fmla="*/ 44 h 80"/>
                <a:gd name="T32" fmla="*/ 75 w 108"/>
                <a:gd name="T33" fmla="*/ 51 h 80"/>
                <a:gd name="T34" fmla="*/ 63 w 108"/>
                <a:gd name="T35" fmla="*/ 51 h 80"/>
                <a:gd name="T36" fmla="*/ 52 w 108"/>
                <a:gd name="T37" fmla="*/ 47 h 80"/>
                <a:gd name="T38" fmla="*/ 42 w 108"/>
                <a:gd name="T39" fmla="*/ 42 h 80"/>
                <a:gd name="T40" fmla="*/ 34 w 108"/>
                <a:gd name="T41" fmla="*/ 37 h 80"/>
                <a:gd name="T42" fmla="*/ 28 w 108"/>
                <a:gd name="T43" fmla="*/ 31 h 80"/>
                <a:gd name="T44" fmla="*/ 34 w 108"/>
                <a:gd name="T45" fmla="*/ 24 h 80"/>
                <a:gd name="T46" fmla="*/ 44 w 108"/>
                <a:gd name="T47" fmla="*/ 22 h 80"/>
                <a:gd name="T48" fmla="*/ 54 w 108"/>
                <a:gd name="T49" fmla="*/ 23 h 80"/>
                <a:gd name="T50" fmla="*/ 65 w 108"/>
                <a:gd name="T51" fmla="*/ 25 h 80"/>
                <a:gd name="T52" fmla="*/ 77 w 108"/>
                <a:gd name="T53" fmla="*/ 29 h 80"/>
                <a:gd name="T54" fmla="*/ 90 w 108"/>
                <a:gd name="T55" fmla="*/ 34 h 80"/>
                <a:gd name="T56" fmla="*/ 102 w 108"/>
                <a:gd name="T57" fmla="*/ 40 h 80"/>
                <a:gd name="T58" fmla="*/ 108 w 108"/>
                <a:gd name="T59" fmla="*/ 51 h 80"/>
                <a:gd name="T60" fmla="*/ 98 w 108"/>
                <a:gd name="T61" fmla="*/ 70 h 80"/>
                <a:gd name="T62" fmla="*/ 76 w 108"/>
                <a:gd name="T63" fmla="*/ 80 h 80"/>
                <a:gd name="T64" fmla="*/ 50 w 108"/>
                <a:gd name="T65" fmla="*/ 77 h 80"/>
                <a:gd name="T66" fmla="*/ 24 w 108"/>
                <a:gd name="T67" fmla="*/ 63 h 80"/>
                <a:gd name="T68" fmla="*/ 6 w 108"/>
                <a:gd name="T69" fmla="*/ 48 h 80"/>
                <a:gd name="T70" fmla="*/ 2 w 108"/>
                <a:gd name="T71" fmla="*/ 37 h 80"/>
                <a:gd name="T72" fmla="*/ 1 w 108"/>
                <a:gd name="T73" fmla="*/ 27 h 80"/>
                <a:gd name="T74" fmla="*/ 4 w 108"/>
                <a:gd name="T75" fmla="*/ 16 h 80"/>
                <a:gd name="T76" fmla="*/ 10 w 108"/>
                <a:gd name="T77" fmla="*/ 9 h 80"/>
                <a:gd name="T78" fmla="*/ 25 w 108"/>
                <a:gd name="T79" fmla="*/ 3 h 80"/>
                <a:gd name="T80" fmla="*/ 41 w 108"/>
                <a:gd name="T81" fmla="*/ 0 h 80"/>
                <a:gd name="T82" fmla="*/ 58 w 108"/>
                <a:gd name="T83" fmla="*/ 1 h 80"/>
                <a:gd name="T84" fmla="*/ 72 w 108"/>
                <a:gd name="T85" fmla="*/ 6 h 80"/>
                <a:gd name="T86" fmla="*/ 82 w 108"/>
                <a:gd name="T87" fmla="*/ 11 h 80"/>
                <a:gd name="T88" fmla="*/ 91 w 108"/>
                <a:gd name="T89" fmla="*/ 18 h 80"/>
                <a:gd name="T90" fmla="*/ 99 w 108"/>
                <a:gd name="T91"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80">
                  <a:moveTo>
                    <a:pt x="102" y="30"/>
                  </a:moveTo>
                  <a:lnTo>
                    <a:pt x="93" y="26"/>
                  </a:lnTo>
                  <a:lnTo>
                    <a:pt x="84" y="22"/>
                  </a:lnTo>
                  <a:lnTo>
                    <a:pt x="74" y="18"/>
                  </a:lnTo>
                  <a:lnTo>
                    <a:pt x="64" y="14"/>
                  </a:lnTo>
                  <a:lnTo>
                    <a:pt x="54" y="11"/>
                  </a:lnTo>
                  <a:lnTo>
                    <a:pt x="44" y="10"/>
                  </a:lnTo>
                  <a:lnTo>
                    <a:pt x="34" y="11"/>
                  </a:lnTo>
                  <a:lnTo>
                    <a:pt x="24" y="14"/>
                  </a:lnTo>
                  <a:lnTo>
                    <a:pt x="18" y="20"/>
                  </a:lnTo>
                  <a:lnTo>
                    <a:pt x="17" y="26"/>
                  </a:lnTo>
                  <a:lnTo>
                    <a:pt x="18" y="33"/>
                  </a:lnTo>
                  <a:lnTo>
                    <a:pt x="21" y="39"/>
                  </a:lnTo>
                  <a:lnTo>
                    <a:pt x="26" y="46"/>
                  </a:lnTo>
                  <a:lnTo>
                    <a:pt x="32" y="53"/>
                  </a:lnTo>
                  <a:lnTo>
                    <a:pt x="40" y="58"/>
                  </a:lnTo>
                  <a:lnTo>
                    <a:pt x="48" y="62"/>
                  </a:lnTo>
                  <a:lnTo>
                    <a:pt x="57" y="64"/>
                  </a:lnTo>
                  <a:lnTo>
                    <a:pt x="66" y="65"/>
                  </a:lnTo>
                  <a:lnTo>
                    <a:pt x="75" y="65"/>
                  </a:lnTo>
                  <a:lnTo>
                    <a:pt x="84" y="63"/>
                  </a:lnTo>
                  <a:lnTo>
                    <a:pt x="88" y="58"/>
                  </a:lnTo>
                  <a:lnTo>
                    <a:pt x="91" y="53"/>
                  </a:lnTo>
                  <a:lnTo>
                    <a:pt x="92" y="46"/>
                  </a:lnTo>
                  <a:lnTo>
                    <a:pt x="89" y="40"/>
                  </a:lnTo>
                  <a:lnTo>
                    <a:pt x="83" y="36"/>
                  </a:lnTo>
                  <a:lnTo>
                    <a:pt x="75" y="35"/>
                  </a:lnTo>
                  <a:lnTo>
                    <a:pt x="66" y="36"/>
                  </a:lnTo>
                  <a:lnTo>
                    <a:pt x="63" y="38"/>
                  </a:lnTo>
                  <a:lnTo>
                    <a:pt x="67" y="41"/>
                  </a:lnTo>
                  <a:lnTo>
                    <a:pt x="73" y="42"/>
                  </a:lnTo>
                  <a:lnTo>
                    <a:pt x="78" y="44"/>
                  </a:lnTo>
                  <a:lnTo>
                    <a:pt x="80" y="49"/>
                  </a:lnTo>
                  <a:lnTo>
                    <a:pt x="75" y="51"/>
                  </a:lnTo>
                  <a:lnTo>
                    <a:pt x="68" y="53"/>
                  </a:lnTo>
                  <a:lnTo>
                    <a:pt x="63" y="51"/>
                  </a:lnTo>
                  <a:lnTo>
                    <a:pt x="58" y="49"/>
                  </a:lnTo>
                  <a:lnTo>
                    <a:pt x="52" y="47"/>
                  </a:lnTo>
                  <a:lnTo>
                    <a:pt x="47" y="45"/>
                  </a:lnTo>
                  <a:lnTo>
                    <a:pt x="42" y="42"/>
                  </a:lnTo>
                  <a:lnTo>
                    <a:pt x="37" y="40"/>
                  </a:lnTo>
                  <a:lnTo>
                    <a:pt x="34" y="37"/>
                  </a:lnTo>
                  <a:lnTo>
                    <a:pt x="30" y="34"/>
                  </a:lnTo>
                  <a:lnTo>
                    <a:pt x="28" y="31"/>
                  </a:lnTo>
                  <a:lnTo>
                    <a:pt x="29" y="26"/>
                  </a:lnTo>
                  <a:lnTo>
                    <a:pt x="34" y="24"/>
                  </a:lnTo>
                  <a:lnTo>
                    <a:pt x="39" y="22"/>
                  </a:lnTo>
                  <a:lnTo>
                    <a:pt x="44" y="22"/>
                  </a:lnTo>
                  <a:lnTo>
                    <a:pt x="49" y="22"/>
                  </a:lnTo>
                  <a:lnTo>
                    <a:pt x="54" y="23"/>
                  </a:lnTo>
                  <a:lnTo>
                    <a:pt x="60" y="24"/>
                  </a:lnTo>
                  <a:lnTo>
                    <a:pt x="65" y="25"/>
                  </a:lnTo>
                  <a:lnTo>
                    <a:pt x="71" y="26"/>
                  </a:lnTo>
                  <a:lnTo>
                    <a:pt x="77" y="29"/>
                  </a:lnTo>
                  <a:lnTo>
                    <a:pt x="83" y="31"/>
                  </a:lnTo>
                  <a:lnTo>
                    <a:pt x="90" y="34"/>
                  </a:lnTo>
                  <a:lnTo>
                    <a:pt x="96" y="36"/>
                  </a:lnTo>
                  <a:lnTo>
                    <a:pt x="102" y="40"/>
                  </a:lnTo>
                  <a:lnTo>
                    <a:pt x="106" y="45"/>
                  </a:lnTo>
                  <a:lnTo>
                    <a:pt x="108" y="51"/>
                  </a:lnTo>
                  <a:lnTo>
                    <a:pt x="108" y="60"/>
                  </a:lnTo>
                  <a:lnTo>
                    <a:pt x="98" y="70"/>
                  </a:lnTo>
                  <a:lnTo>
                    <a:pt x="88" y="77"/>
                  </a:lnTo>
                  <a:lnTo>
                    <a:pt x="76" y="80"/>
                  </a:lnTo>
                  <a:lnTo>
                    <a:pt x="63" y="80"/>
                  </a:lnTo>
                  <a:lnTo>
                    <a:pt x="50" y="77"/>
                  </a:lnTo>
                  <a:lnTo>
                    <a:pt x="37" y="71"/>
                  </a:lnTo>
                  <a:lnTo>
                    <a:pt x="24" y="63"/>
                  </a:lnTo>
                  <a:lnTo>
                    <a:pt x="10" y="53"/>
                  </a:lnTo>
                  <a:lnTo>
                    <a:pt x="6" y="48"/>
                  </a:lnTo>
                  <a:lnTo>
                    <a:pt x="4" y="43"/>
                  </a:lnTo>
                  <a:lnTo>
                    <a:pt x="2" y="37"/>
                  </a:lnTo>
                  <a:lnTo>
                    <a:pt x="0" y="31"/>
                  </a:lnTo>
                  <a:lnTo>
                    <a:pt x="1" y="27"/>
                  </a:lnTo>
                  <a:lnTo>
                    <a:pt x="3" y="21"/>
                  </a:lnTo>
                  <a:lnTo>
                    <a:pt x="4" y="16"/>
                  </a:lnTo>
                  <a:lnTo>
                    <a:pt x="5" y="14"/>
                  </a:lnTo>
                  <a:lnTo>
                    <a:pt x="10" y="9"/>
                  </a:lnTo>
                  <a:lnTo>
                    <a:pt x="16" y="5"/>
                  </a:lnTo>
                  <a:lnTo>
                    <a:pt x="25" y="3"/>
                  </a:lnTo>
                  <a:lnTo>
                    <a:pt x="33" y="0"/>
                  </a:lnTo>
                  <a:lnTo>
                    <a:pt x="41" y="0"/>
                  </a:lnTo>
                  <a:lnTo>
                    <a:pt x="50" y="0"/>
                  </a:lnTo>
                  <a:lnTo>
                    <a:pt x="58" y="1"/>
                  </a:lnTo>
                  <a:lnTo>
                    <a:pt x="66" y="3"/>
                  </a:lnTo>
                  <a:lnTo>
                    <a:pt x="72" y="6"/>
                  </a:lnTo>
                  <a:lnTo>
                    <a:pt x="77" y="8"/>
                  </a:lnTo>
                  <a:lnTo>
                    <a:pt x="82" y="11"/>
                  </a:lnTo>
                  <a:lnTo>
                    <a:pt x="87" y="14"/>
                  </a:lnTo>
                  <a:lnTo>
                    <a:pt x="91" y="18"/>
                  </a:lnTo>
                  <a:lnTo>
                    <a:pt x="95" y="21"/>
                  </a:lnTo>
                  <a:lnTo>
                    <a:pt x="99" y="25"/>
                  </a:lnTo>
                  <a:lnTo>
                    <a:pt x="102" y="30"/>
                  </a:lnTo>
                  <a:close/>
                </a:path>
              </a:pathLst>
            </a:custGeom>
            <a:solidFill>
              <a:srgbClr val="FFA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p:cNvSpPr>
            <p:nvPr/>
          </p:nvSpPr>
          <p:spPr bwMode="auto">
            <a:xfrm>
              <a:off x="4133" y="1281"/>
              <a:ext cx="35" cy="22"/>
            </a:xfrm>
            <a:custGeom>
              <a:avLst/>
              <a:gdLst>
                <a:gd name="T0" fmla="*/ 35 w 35"/>
                <a:gd name="T1" fmla="*/ 0 h 22"/>
                <a:gd name="T2" fmla="*/ 34 w 35"/>
                <a:gd name="T3" fmla="*/ 6 h 22"/>
                <a:gd name="T4" fmla="*/ 31 w 35"/>
                <a:gd name="T5" fmla="*/ 11 h 22"/>
                <a:gd name="T6" fmla="*/ 26 w 35"/>
                <a:gd name="T7" fmla="*/ 15 h 22"/>
                <a:gd name="T8" fmla="*/ 20 w 35"/>
                <a:gd name="T9" fmla="*/ 19 h 22"/>
                <a:gd name="T10" fmla="*/ 14 w 35"/>
                <a:gd name="T11" fmla="*/ 21 h 22"/>
                <a:gd name="T12" fmla="*/ 8 w 35"/>
                <a:gd name="T13" fmla="*/ 22 h 22"/>
                <a:gd name="T14" fmla="*/ 3 w 35"/>
                <a:gd name="T15" fmla="*/ 22 h 22"/>
                <a:gd name="T16" fmla="*/ 0 w 35"/>
                <a:gd name="T17" fmla="*/ 21 h 22"/>
                <a:gd name="T18" fmla="*/ 1 w 35"/>
                <a:gd name="T19" fmla="*/ 17 h 22"/>
                <a:gd name="T20" fmla="*/ 2 w 35"/>
                <a:gd name="T21" fmla="*/ 12 h 22"/>
                <a:gd name="T22" fmla="*/ 5 w 35"/>
                <a:gd name="T23" fmla="*/ 8 h 22"/>
                <a:gd name="T24" fmla="*/ 9 w 35"/>
                <a:gd name="T25" fmla="*/ 6 h 22"/>
                <a:gd name="T26" fmla="*/ 35 w 35"/>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5" y="0"/>
                  </a:moveTo>
                  <a:lnTo>
                    <a:pt x="34" y="6"/>
                  </a:lnTo>
                  <a:lnTo>
                    <a:pt x="31" y="11"/>
                  </a:lnTo>
                  <a:lnTo>
                    <a:pt x="26" y="15"/>
                  </a:lnTo>
                  <a:lnTo>
                    <a:pt x="20" y="19"/>
                  </a:lnTo>
                  <a:lnTo>
                    <a:pt x="14" y="21"/>
                  </a:lnTo>
                  <a:lnTo>
                    <a:pt x="8" y="22"/>
                  </a:lnTo>
                  <a:lnTo>
                    <a:pt x="3" y="22"/>
                  </a:lnTo>
                  <a:lnTo>
                    <a:pt x="0" y="21"/>
                  </a:lnTo>
                  <a:lnTo>
                    <a:pt x="1" y="17"/>
                  </a:lnTo>
                  <a:lnTo>
                    <a:pt x="2" y="12"/>
                  </a:lnTo>
                  <a:lnTo>
                    <a:pt x="5" y="8"/>
                  </a:lnTo>
                  <a:lnTo>
                    <a:pt x="9" y="6"/>
                  </a:lnTo>
                  <a:lnTo>
                    <a:pt x="35" y="0"/>
                  </a:lnTo>
                  <a:close/>
                </a:path>
              </a:pathLst>
            </a:custGeom>
            <a:solidFill>
              <a:srgbClr val="E8D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p:cNvSpPr>
            <p:nvPr/>
          </p:nvSpPr>
          <p:spPr bwMode="auto">
            <a:xfrm>
              <a:off x="4352" y="1286"/>
              <a:ext cx="59" cy="31"/>
            </a:xfrm>
            <a:custGeom>
              <a:avLst/>
              <a:gdLst>
                <a:gd name="T0" fmla="*/ 57 w 59"/>
                <a:gd name="T1" fmla="*/ 31 h 31"/>
                <a:gd name="T2" fmla="*/ 0 w 59"/>
                <a:gd name="T3" fmla="*/ 16 h 31"/>
                <a:gd name="T4" fmla="*/ 4 w 59"/>
                <a:gd name="T5" fmla="*/ 0 h 31"/>
                <a:gd name="T6" fmla="*/ 59 w 59"/>
                <a:gd name="T7" fmla="*/ 13 h 31"/>
                <a:gd name="T8" fmla="*/ 57 w 59"/>
                <a:gd name="T9" fmla="*/ 31 h 31"/>
              </a:gdLst>
              <a:ahLst/>
              <a:cxnLst>
                <a:cxn ang="0">
                  <a:pos x="T0" y="T1"/>
                </a:cxn>
                <a:cxn ang="0">
                  <a:pos x="T2" y="T3"/>
                </a:cxn>
                <a:cxn ang="0">
                  <a:pos x="T4" y="T5"/>
                </a:cxn>
                <a:cxn ang="0">
                  <a:pos x="T6" y="T7"/>
                </a:cxn>
                <a:cxn ang="0">
                  <a:pos x="T8" y="T9"/>
                </a:cxn>
              </a:cxnLst>
              <a:rect l="0" t="0" r="r" b="b"/>
              <a:pathLst>
                <a:path w="59" h="31">
                  <a:moveTo>
                    <a:pt x="57" y="31"/>
                  </a:moveTo>
                  <a:lnTo>
                    <a:pt x="0" y="16"/>
                  </a:lnTo>
                  <a:lnTo>
                    <a:pt x="4" y="0"/>
                  </a:lnTo>
                  <a:lnTo>
                    <a:pt x="59" y="13"/>
                  </a:lnTo>
                  <a:lnTo>
                    <a:pt x="5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4120" y="1292"/>
              <a:ext cx="278" cy="271"/>
            </a:xfrm>
            <a:custGeom>
              <a:avLst/>
              <a:gdLst>
                <a:gd name="T0" fmla="*/ 273 w 278"/>
                <a:gd name="T1" fmla="*/ 56 h 271"/>
                <a:gd name="T2" fmla="*/ 274 w 278"/>
                <a:gd name="T3" fmla="*/ 57 h 271"/>
                <a:gd name="T4" fmla="*/ 275 w 278"/>
                <a:gd name="T5" fmla="*/ 58 h 271"/>
                <a:gd name="T6" fmla="*/ 277 w 278"/>
                <a:gd name="T7" fmla="*/ 59 h 271"/>
                <a:gd name="T8" fmla="*/ 278 w 278"/>
                <a:gd name="T9" fmla="*/ 60 h 271"/>
                <a:gd name="T10" fmla="*/ 278 w 278"/>
                <a:gd name="T11" fmla="*/ 66 h 271"/>
                <a:gd name="T12" fmla="*/ 227 w 278"/>
                <a:gd name="T13" fmla="*/ 245 h 271"/>
                <a:gd name="T14" fmla="*/ 220 w 278"/>
                <a:gd name="T15" fmla="*/ 271 h 271"/>
                <a:gd name="T16" fmla="*/ 125 w 278"/>
                <a:gd name="T17" fmla="*/ 248 h 271"/>
                <a:gd name="T18" fmla="*/ 22 w 278"/>
                <a:gd name="T19" fmla="*/ 219 h 271"/>
                <a:gd name="T20" fmla="*/ 28 w 278"/>
                <a:gd name="T21" fmla="*/ 209 h 271"/>
                <a:gd name="T22" fmla="*/ 30 w 278"/>
                <a:gd name="T23" fmla="*/ 198 h 271"/>
                <a:gd name="T24" fmla="*/ 32 w 278"/>
                <a:gd name="T25" fmla="*/ 187 h 271"/>
                <a:gd name="T26" fmla="*/ 32 w 278"/>
                <a:gd name="T27" fmla="*/ 175 h 271"/>
                <a:gd name="T28" fmla="*/ 33 w 278"/>
                <a:gd name="T29" fmla="*/ 164 h 271"/>
                <a:gd name="T30" fmla="*/ 36 w 278"/>
                <a:gd name="T31" fmla="*/ 154 h 271"/>
                <a:gd name="T32" fmla="*/ 41 w 278"/>
                <a:gd name="T33" fmla="*/ 145 h 271"/>
                <a:gd name="T34" fmla="*/ 51 w 278"/>
                <a:gd name="T35" fmla="*/ 137 h 271"/>
                <a:gd name="T36" fmla="*/ 53 w 278"/>
                <a:gd name="T37" fmla="*/ 129 h 271"/>
                <a:gd name="T38" fmla="*/ 55 w 278"/>
                <a:gd name="T39" fmla="*/ 121 h 271"/>
                <a:gd name="T40" fmla="*/ 58 w 278"/>
                <a:gd name="T41" fmla="*/ 113 h 271"/>
                <a:gd name="T42" fmla="*/ 55 w 278"/>
                <a:gd name="T43" fmla="*/ 104 h 271"/>
                <a:gd name="T44" fmla="*/ 52 w 278"/>
                <a:gd name="T45" fmla="*/ 98 h 271"/>
                <a:gd name="T46" fmla="*/ 48 w 278"/>
                <a:gd name="T47" fmla="*/ 91 h 271"/>
                <a:gd name="T48" fmla="*/ 44 w 278"/>
                <a:gd name="T49" fmla="*/ 84 h 271"/>
                <a:gd name="T50" fmla="*/ 39 w 278"/>
                <a:gd name="T51" fmla="*/ 78 h 271"/>
                <a:gd name="T52" fmla="*/ 34 w 278"/>
                <a:gd name="T53" fmla="*/ 71 h 271"/>
                <a:gd name="T54" fmla="*/ 28 w 278"/>
                <a:gd name="T55" fmla="*/ 67 h 271"/>
                <a:gd name="T56" fmla="*/ 21 w 278"/>
                <a:gd name="T57" fmla="*/ 63 h 271"/>
                <a:gd name="T58" fmla="*/ 14 w 278"/>
                <a:gd name="T59" fmla="*/ 61 h 271"/>
                <a:gd name="T60" fmla="*/ 14 w 278"/>
                <a:gd name="T61" fmla="*/ 56 h 271"/>
                <a:gd name="T62" fmla="*/ 10 w 278"/>
                <a:gd name="T63" fmla="*/ 52 h 271"/>
                <a:gd name="T64" fmla="*/ 4 w 278"/>
                <a:gd name="T65" fmla="*/ 50 h 271"/>
                <a:gd name="T66" fmla="*/ 0 w 278"/>
                <a:gd name="T67" fmla="*/ 48 h 271"/>
                <a:gd name="T68" fmla="*/ 6 w 278"/>
                <a:gd name="T69" fmla="*/ 44 h 271"/>
                <a:gd name="T70" fmla="*/ 13 w 278"/>
                <a:gd name="T71" fmla="*/ 39 h 271"/>
                <a:gd name="T72" fmla="*/ 21 w 278"/>
                <a:gd name="T73" fmla="*/ 34 h 271"/>
                <a:gd name="T74" fmla="*/ 28 w 278"/>
                <a:gd name="T75" fmla="*/ 29 h 271"/>
                <a:gd name="T76" fmla="*/ 35 w 278"/>
                <a:gd name="T77" fmla="*/ 22 h 271"/>
                <a:gd name="T78" fmla="*/ 41 w 278"/>
                <a:gd name="T79" fmla="*/ 15 h 271"/>
                <a:gd name="T80" fmla="*/ 47 w 278"/>
                <a:gd name="T81" fmla="*/ 8 h 271"/>
                <a:gd name="T82" fmla="*/ 51 w 278"/>
                <a:gd name="T83" fmla="*/ 0 h 271"/>
                <a:gd name="T84" fmla="*/ 273 w 278"/>
                <a:gd name="T85" fmla="*/ 5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71">
                  <a:moveTo>
                    <a:pt x="273" y="56"/>
                  </a:moveTo>
                  <a:lnTo>
                    <a:pt x="274" y="57"/>
                  </a:lnTo>
                  <a:lnTo>
                    <a:pt x="275" y="58"/>
                  </a:lnTo>
                  <a:lnTo>
                    <a:pt x="277" y="59"/>
                  </a:lnTo>
                  <a:lnTo>
                    <a:pt x="278" y="60"/>
                  </a:lnTo>
                  <a:lnTo>
                    <a:pt x="278" y="66"/>
                  </a:lnTo>
                  <a:lnTo>
                    <a:pt x="227" y="245"/>
                  </a:lnTo>
                  <a:lnTo>
                    <a:pt x="220" y="271"/>
                  </a:lnTo>
                  <a:lnTo>
                    <a:pt x="125" y="248"/>
                  </a:lnTo>
                  <a:lnTo>
                    <a:pt x="22" y="219"/>
                  </a:lnTo>
                  <a:lnTo>
                    <a:pt x="28" y="209"/>
                  </a:lnTo>
                  <a:lnTo>
                    <a:pt x="30" y="198"/>
                  </a:lnTo>
                  <a:lnTo>
                    <a:pt x="32" y="187"/>
                  </a:lnTo>
                  <a:lnTo>
                    <a:pt x="32" y="175"/>
                  </a:lnTo>
                  <a:lnTo>
                    <a:pt x="33" y="164"/>
                  </a:lnTo>
                  <a:lnTo>
                    <a:pt x="36" y="154"/>
                  </a:lnTo>
                  <a:lnTo>
                    <a:pt x="41" y="145"/>
                  </a:lnTo>
                  <a:lnTo>
                    <a:pt x="51" y="137"/>
                  </a:lnTo>
                  <a:lnTo>
                    <a:pt x="53" y="129"/>
                  </a:lnTo>
                  <a:lnTo>
                    <a:pt x="55" y="121"/>
                  </a:lnTo>
                  <a:lnTo>
                    <a:pt x="58" y="113"/>
                  </a:lnTo>
                  <a:lnTo>
                    <a:pt x="55" y="104"/>
                  </a:lnTo>
                  <a:lnTo>
                    <a:pt x="52" y="98"/>
                  </a:lnTo>
                  <a:lnTo>
                    <a:pt x="48" y="91"/>
                  </a:lnTo>
                  <a:lnTo>
                    <a:pt x="44" y="84"/>
                  </a:lnTo>
                  <a:lnTo>
                    <a:pt x="39" y="78"/>
                  </a:lnTo>
                  <a:lnTo>
                    <a:pt x="34" y="71"/>
                  </a:lnTo>
                  <a:lnTo>
                    <a:pt x="28" y="67"/>
                  </a:lnTo>
                  <a:lnTo>
                    <a:pt x="21" y="63"/>
                  </a:lnTo>
                  <a:lnTo>
                    <a:pt x="14" y="61"/>
                  </a:lnTo>
                  <a:lnTo>
                    <a:pt x="14" y="56"/>
                  </a:lnTo>
                  <a:lnTo>
                    <a:pt x="10" y="52"/>
                  </a:lnTo>
                  <a:lnTo>
                    <a:pt x="4" y="50"/>
                  </a:lnTo>
                  <a:lnTo>
                    <a:pt x="0" y="48"/>
                  </a:lnTo>
                  <a:lnTo>
                    <a:pt x="6" y="44"/>
                  </a:lnTo>
                  <a:lnTo>
                    <a:pt x="13" y="39"/>
                  </a:lnTo>
                  <a:lnTo>
                    <a:pt x="21" y="34"/>
                  </a:lnTo>
                  <a:lnTo>
                    <a:pt x="28" y="29"/>
                  </a:lnTo>
                  <a:lnTo>
                    <a:pt x="35" y="22"/>
                  </a:lnTo>
                  <a:lnTo>
                    <a:pt x="41" y="15"/>
                  </a:lnTo>
                  <a:lnTo>
                    <a:pt x="47" y="8"/>
                  </a:lnTo>
                  <a:lnTo>
                    <a:pt x="51" y="0"/>
                  </a:lnTo>
                  <a:lnTo>
                    <a:pt x="273"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auto">
            <a:xfrm>
              <a:off x="4086" y="1297"/>
              <a:ext cx="52" cy="38"/>
            </a:xfrm>
            <a:custGeom>
              <a:avLst/>
              <a:gdLst>
                <a:gd name="T0" fmla="*/ 37 w 52"/>
                <a:gd name="T1" fmla="*/ 0 h 38"/>
                <a:gd name="T2" fmla="*/ 36 w 52"/>
                <a:gd name="T3" fmla="*/ 4 h 38"/>
                <a:gd name="T4" fmla="*/ 35 w 52"/>
                <a:gd name="T5" fmla="*/ 8 h 38"/>
                <a:gd name="T6" fmla="*/ 34 w 52"/>
                <a:gd name="T7" fmla="*/ 11 h 38"/>
                <a:gd name="T8" fmla="*/ 38 w 52"/>
                <a:gd name="T9" fmla="*/ 14 h 38"/>
                <a:gd name="T10" fmla="*/ 52 w 52"/>
                <a:gd name="T11" fmla="*/ 14 h 38"/>
                <a:gd name="T12" fmla="*/ 17 w 52"/>
                <a:gd name="T13" fmla="*/ 38 h 38"/>
                <a:gd name="T14" fmla="*/ 15 w 52"/>
                <a:gd name="T15" fmla="*/ 32 h 38"/>
                <a:gd name="T16" fmla="*/ 9 w 52"/>
                <a:gd name="T17" fmla="*/ 27 h 38"/>
                <a:gd name="T18" fmla="*/ 3 w 52"/>
                <a:gd name="T19" fmla="*/ 24 h 38"/>
                <a:gd name="T20" fmla="*/ 0 w 52"/>
                <a:gd name="T21" fmla="*/ 22 h 38"/>
                <a:gd name="T22" fmla="*/ 37 w 52"/>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8">
                  <a:moveTo>
                    <a:pt x="37" y="0"/>
                  </a:moveTo>
                  <a:lnTo>
                    <a:pt x="36" y="4"/>
                  </a:lnTo>
                  <a:lnTo>
                    <a:pt x="35" y="8"/>
                  </a:lnTo>
                  <a:lnTo>
                    <a:pt x="34" y="11"/>
                  </a:lnTo>
                  <a:lnTo>
                    <a:pt x="38" y="14"/>
                  </a:lnTo>
                  <a:lnTo>
                    <a:pt x="52" y="14"/>
                  </a:lnTo>
                  <a:lnTo>
                    <a:pt x="17" y="38"/>
                  </a:lnTo>
                  <a:lnTo>
                    <a:pt x="15" y="32"/>
                  </a:lnTo>
                  <a:lnTo>
                    <a:pt x="9" y="27"/>
                  </a:lnTo>
                  <a:lnTo>
                    <a:pt x="3" y="24"/>
                  </a:lnTo>
                  <a:lnTo>
                    <a:pt x="0" y="22"/>
                  </a:lnTo>
                  <a:lnTo>
                    <a:pt x="37" y="0"/>
                  </a:lnTo>
                  <a:close/>
                </a:path>
              </a:pathLst>
            </a:custGeom>
            <a:solidFill>
              <a:srgbClr val="FFD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p:cNvSpPr>
              <a:spLocks/>
            </p:cNvSpPr>
            <p:nvPr/>
          </p:nvSpPr>
          <p:spPr bwMode="auto">
            <a:xfrm>
              <a:off x="3964" y="1317"/>
              <a:ext cx="26" cy="74"/>
            </a:xfrm>
            <a:custGeom>
              <a:avLst/>
              <a:gdLst>
                <a:gd name="T0" fmla="*/ 26 w 26"/>
                <a:gd name="T1" fmla="*/ 14 h 74"/>
                <a:gd name="T2" fmla="*/ 18 w 26"/>
                <a:gd name="T3" fmla="*/ 25 h 74"/>
                <a:gd name="T4" fmla="*/ 14 w 26"/>
                <a:gd name="T5" fmla="*/ 39 h 74"/>
                <a:gd name="T6" fmla="*/ 13 w 26"/>
                <a:gd name="T7" fmla="*/ 54 h 74"/>
                <a:gd name="T8" fmla="*/ 11 w 26"/>
                <a:gd name="T9" fmla="*/ 68 h 74"/>
                <a:gd name="T10" fmla="*/ 8 w 26"/>
                <a:gd name="T11" fmla="*/ 70 h 74"/>
                <a:gd name="T12" fmla="*/ 6 w 26"/>
                <a:gd name="T13" fmla="*/ 72 h 74"/>
                <a:gd name="T14" fmla="*/ 3 w 26"/>
                <a:gd name="T15" fmla="*/ 73 h 74"/>
                <a:gd name="T16" fmla="*/ 0 w 26"/>
                <a:gd name="T17" fmla="*/ 74 h 74"/>
                <a:gd name="T18" fmla="*/ 1 w 26"/>
                <a:gd name="T19" fmla="*/ 55 h 74"/>
                <a:gd name="T20" fmla="*/ 6 w 26"/>
                <a:gd name="T21" fmla="*/ 36 h 74"/>
                <a:gd name="T22" fmla="*/ 12 w 26"/>
                <a:gd name="T23" fmla="*/ 19 h 74"/>
                <a:gd name="T24" fmla="*/ 19 w 26"/>
                <a:gd name="T25" fmla="*/ 0 h 74"/>
                <a:gd name="T26" fmla="*/ 22 w 26"/>
                <a:gd name="T27" fmla="*/ 2 h 74"/>
                <a:gd name="T28" fmla="*/ 24 w 26"/>
                <a:gd name="T29" fmla="*/ 6 h 74"/>
                <a:gd name="T30" fmla="*/ 25 w 26"/>
                <a:gd name="T31" fmla="*/ 10 h 74"/>
                <a:gd name="T32" fmla="*/ 26 w 26"/>
                <a:gd name="T33" fmla="*/ 1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74">
                  <a:moveTo>
                    <a:pt x="26" y="14"/>
                  </a:moveTo>
                  <a:lnTo>
                    <a:pt x="18" y="25"/>
                  </a:lnTo>
                  <a:lnTo>
                    <a:pt x="14" y="39"/>
                  </a:lnTo>
                  <a:lnTo>
                    <a:pt x="13" y="54"/>
                  </a:lnTo>
                  <a:lnTo>
                    <a:pt x="11" y="68"/>
                  </a:lnTo>
                  <a:lnTo>
                    <a:pt x="8" y="70"/>
                  </a:lnTo>
                  <a:lnTo>
                    <a:pt x="6" y="72"/>
                  </a:lnTo>
                  <a:lnTo>
                    <a:pt x="3" y="73"/>
                  </a:lnTo>
                  <a:lnTo>
                    <a:pt x="0" y="74"/>
                  </a:lnTo>
                  <a:lnTo>
                    <a:pt x="1" y="55"/>
                  </a:lnTo>
                  <a:lnTo>
                    <a:pt x="6" y="36"/>
                  </a:lnTo>
                  <a:lnTo>
                    <a:pt x="12" y="19"/>
                  </a:lnTo>
                  <a:lnTo>
                    <a:pt x="19" y="0"/>
                  </a:lnTo>
                  <a:lnTo>
                    <a:pt x="22" y="2"/>
                  </a:lnTo>
                  <a:lnTo>
                    <a:pt x="24" y="6"/>
                  </a:lnTo>
                  <a:lnTo>
                    <a:pt x="25" y="10"/>
                  </a:lnTo>
                  <a:lnTo>
                    <a:pt x="26" y="14"/>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p:cNvSpPr>
              <a:spLocks/>
            </p:cNvSpPr>
            <p:nvPr/>
          </p:nvSpPr>
          <p:spPr bwMode="auto">
            <a:xfrm>
              <a:off x="3963" y="1317"/>
              <a:ext cx="202" cy="317"/>
            </a:xfrm>
            <a:custGeom>
              <a:avLst/>
              <a:gdLst>
                <a:gd name="T0" fmla="*/ 79 w 202"/>
                <a:gd name="T1" fmla="*/ 8 h 317"/>
                <a:gd name="T2" fmla="*/ 64 w 202"/>
                <a:gd name="T3" fmla="*/ 23 h 317"/>
                <a:gd name="T4" fmla="*/ 72 w 202"/>
                <a:gd name="T5" fmla="*/ 30 h 317"/>
                <a:gd name="T6" fmla="*/ 85 w 202"/>
                <a:gd name="T7" fmla="*/ 25 h 317"/>
                <a:gd name="T8" fmla="*/ 96 w 202"/>
                <a:gd name="T9" fmla="*/ 20 h 317"/>
                <a:gd name="T10" fmla="*/ 110 w 202"/>
                <a:gd name="T11" fmla="*/ 19 h 317"/>
                <a:gd name="T12" fmla="*/ 113 w 202"/>
                <a:gd name="T13" fmla="*/ 25 h 317"/>
                <a:gd name="T14" fmla="*/ 106 w 202"/>
                <a:gd name="T15" fmla="*/ 34 h 317"/>
                <a:gd name="T16" fmla="*/ 99 w 202"/>
                <a:gd name="T17" fmla="*/ 42 h 317"/>
                <a:gd name="T18" fmla="*/ 90 w 202"/>
                <a:gd name="T19" fmla="*/ 47 h 317"/>
                <a:gd name="T20" fmla="*/ 85 w 202"/>
                <a:gd name="T21" fmla="*/ 53 h 317"/>
                <a:gd name="T22" fmla="*/ 87 w 202"/>
                <a:gd name="T23" fmla="*/ 56 h 317"/>
                <a:gd name="T24" fmla="*/ 97 w 202"/>
                <a:gd name="T25" fmla="*/ 57 h 317"/>
                <a:gd name="T26" fmla="*/ 111 w 202"/>
                <a:gd name="T27" fmla="*/ 46 h 317"/>
                <a:gd name="T28" fmla="*/ 125 w 202"/>
                <a:gd name="T29" fmla="*/ 35 h 317"/>
                <a:gd name="T30" fmla="*/ 141 w 202"/>
                <a:gd name="T31" fmla="*/ 31 h 317"/>
                <a:gd name="T32" fmla="*/ 150 w 202"/>
                <a:gd name="T33" fmla="*/ 42 h 317"/>
                <a:gd name="T34" fmla="*/ 142 w 202"/>
                <a:gd name="T35" fmla="*/ 53 h 317"/>
                <a:gd name="T36" fmla="*/ 134 w 202"/>
                <a:gd name="T37" fmla="*/ 60 h 317"/>
                <a:gd name="T38" fmla="*/ 125 w 202"/>
                <a:gd name="T39" fmla="*/ 65 h 317"/>
                <a:gd name="T40" fmla="*/ 130 w 202"/>
                <a:gd name="T41" fmla="*/ 73 h 317"/>
                <a:gd name="T42" fmla="*/ 140 w 202"/>
                <a:gd name="T43" fmla="*/ 72 h 317"/>
                <a:gd name="T44" fmla="*/ 150 w 202"/>
                <a:gd name="T45" fmla="*/ 67 h 317"/>
                <a:gd name="T46" fmla="*/ 159 w 202"/>
                <a:gd name="T47" fmla="*/ 60 h 317"/>
                <a:gd name="T48" fmla="*/ 170 w 202"/>
                <a:gd name="T49" fmla="*/ 57 h 317"/>
                <a:gd name="T50" fmla="*/ 180 w 202"/>
                <a:gd name="T51" fmla="*/ 61 h 317"/>
                <a:gd name="T52" fmla="*/ 193 w 202"/>
                <a:gd name="T53" fmla="*/ 72 h 317"/>
                <a:gd name="T54" fmla="*/ 202 w 202"/>
                <a:gd name="T55" fmla="*/ 95 h 317"/>
                <a:gd name="T56" fmla="*/ 185 w 202"/>
                <a:gd name="T57" fmla="*/ 112 h 317"/>
                <a:gd name="T58" fmla="*/ 184 w 202"/>
                <a:gd name="T59" fmla="*/ 94 h 317"/>
                <a:gd name="T60" fmla="*/ 176 w 202"/>
                <a:gd name="T61" fmla="*/ 79 h 317"/>
                <a:gd name="T62" fmla="*/ 166 w 202"/>
                <a:gd name="T63" fmla="*/ 98 h 317"/>
                <a:gd name="T64" fmla="*/ 169 w 202"/>
                <a:gd name="T65" fmla="*/ 120 h 317"/>
                <a:gd name="T66" fmla="*/ 175 w 202"/>
                <a:gd name="T67" fmla="*/ 142 h 317"/>
                <a:gd name="T68" fmla="*/ 173 w 202"/>
                <a:gd name="T69" fmla="*/ 165 h 317"/>
                <a:gd name="T70" fmla="*/ 160 w 202"/>
                <a:gd name="T71" fmla="*/ 191 h 317"/>
                <a:gd name="T72" fmla="*/ 139 w 202"/>
                <a:gd name="T73" fmla="*/ 213 h 317"/>
                <a:gd name="T74" fmla="*/ 118 w 202"/>
                <a:gd name="T75" fmla="*/ 233 h 317"/>
                <a:gd name="T76" fmla="*/ 102 w 202"/>
                <a:gd name="T77" fmla="*/ 258 h 317"/>
                <a:gd name="T78" fmla="*/ 97 w 202"/>
                <a:gd name="T79" fmla="*/ 286 h 317"/>
                <a:gd name="T80" fmla="*/ 94 w 202"/>
                <a:gd name="T81" fmla="*/ 317 h 317"/>
                <a:gd name="T82" fmla="*/ 77 w 202"/>
                <a:gd name="T83" fmla="*/ 309 h 317"/>
                <a:gd name="T84" fmla="*/ 61 w 202"/>
                <a:gd name="T85" fmla="*/ 297 h 317"/>
                <a:gd name="T86" fmla="*/ 48 w 202"/>
                <a:gd name="T87" fmla="*/ 283 h 317"/>
                <a:gd name="T88" fmla="*/ 36 w 202"/>
                <a:gd name="T89" fmla="*/ 268 h 317"/>
                <a:gd name="T90" fmla="*/ 30 w 202"/>
                <a:gd name="T91" fmla="*/ 214 h 317"/>
                <a:gd name="T92" fmla="*/ 6 w 202"/>
                <a:gd name="T93" fmla="*/ 166 h 317"/>
                <a:gd name="T94" fmla="*/ 2 w 202"/>
                <a:gd name="T95" fmla="*/ 148 h 317"/>
                <a:gd name="T96" fmla="*/ 1 w 202"/>
                <a:gd name="T97" fmla="*/ 130 h 317"/>
                <a:gd name="T98" fmla="*/ 4 w 202"/>
                <a:gd name="T99" fmla="*/ 140 h 317"/>
                <a:gd name="T100" fmla="*/ 13 w 202"/>
                <a:gd name="T101" fmla="*/ 142 h 317"/>
                <a:gd name="T102" fmla="*/ 22 w 202"/>
                <a:gd name="T103" fmla="*/ 132 h 317"/>
                <a:gd name="T104" fmla="*/ 26 w 202"/>
                <a:gd name="T105" fmla="*/ 119 h 317"/>
                <a:gd name="T106" fmla="*/ 36 w 202"/>
                <a:gd name="T107" fmla="*/ 26 h 317"/>
                <a:gd name="T108" fmla="*/ 47 w 202"/>
                <a:gd name="T109" fmla="*/ 14 h 317"/>
                <a:gd name="T110" fmla="*/ 61 w 202"/>
                <a:gd name="T111" fmla="*/ 6 h 317"/>
                <a:gd name="T112" fmla="*/ 78 w 202"/>
                <a:gd name="T113" fmla="*/ 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317">
                  <a:moveTo>
                    <a:pt x="86" y="0"/>
                  </a:moveTo>
                  <a:lnTo>
                    <a:pt x="79" y="8"/>
                  </a:lnTo>
                  <a:lnTo>
                    <a:pt x="71" y="15"/>
                  </a:lnTo>
                  <a:lnTo>
                    <a:pt x="64" y="23"/>
                  </a:lnTo>
                  <a:lnTo>
                    <a:pt x="66" y="32"/>
                  </a:lnTo>
                  <a:lnTo>
                    <a:pt x="72" y="30"/>
                  </a:lnTo>
                  <a:lnTo>
                    <a:pt x="79" y="28"/>
                  </a:lnTo>
                  <a:lnTo>
                    <a:pt x="85" y="25"/>
                  </a:lnTo>
                  <a:lnTo>
                    <a:pt x="90" y="23"/>
                  </a:lnTo>
                  <a:lnTo>
                    <a:pt x="96" y="20"/>
                  </a:lnTo>
                  <a:lnTo>
                    <a:pt x="103" y="19"/>
                  </a:lnTo>
                  <a:lnTo>
                    <a:pt x="110" y="19"/>
                  </a:lnTo>
                  <a:lnTo>
                    <a:pt x="118" y="20"/>
                  </a:lnTo>
                  <a:lnTo>
                    <a:pt x="113" y="25"/>
                  </a:lnTo>
                  <a:lnTo>
                    <a:pt x="110" y="29"/>
                  </a:lnTo>
                  <a:lnTo>
                    <a:pt x="106" y="34"/>
                  </a:lnTo>
                  <a:lnTo>
                    <a:pt x="103" y="38"/>
                  </a:lnTo>
                  <a:lnTo>
                    <a:pt x="99" y="42"/>
                  </a:lnTo>
                  <a:lnTo>
                    <a:pt x="95" y="45"/>
                  </a:lnTo>
                  <a:lnTo>
                    <a:pt x="90" y="47"/>
                  </a:lnTo>
                  <a:lnTo>
                    <a:pt x="85" y="49"/>
                  </a:lnTo>
                  <a:lnTo>
                    <a:pt x="85" y="53"/>
                  </a:lnTo>
                  <a:lnTo>
                    <a:pt x="85" y="55"/>
                  </a:lnTo>
                  <a:lnTo>
                    <a:pt x="87" y="56"/>
                  </a:lnTo>
                  <a:lnTo>
                    <a:pt x="88" y="58"/>
                  </a:lnTo>
                  <a:lnTo>
                    <a:pt x="97" y="57"/>
                  </a:lnTo>
                  <a:lnTo>
                    <a:pt x="104" y="51"/>
                  </a:lnTo>
                  <a:lnTo>
                    <a:pt x="111" y="46"/>
                  </a:lnTo>
                  <a:lnTo>
                    <a:pt x="119" y="40"/>
                  </a:lnTo>
                  <a:lnTo>
                    <a:pt x="125" y="35"/>
                  </a:lnTo>
                  <a:lnTo>
                    <a:pt x="133" y="31"/>
                  </a:lnTo>
                  <a:lnTo>
                    <a:pt x="141" y="31"/>
                  </a:lnTo>
                  <a:lnTo>
                    <a:pt x="151" y="36"/>
                  </a:lnTo>
                  <a:lnTo>
                    <a:pt x="150" y="42"/>
                  </a:lnTo>
                  <a:lnTo>
                    <a:pt x="146" y="47"/>
                  </a:lnTo>
                  <a:lnTo>
                    <a:pt x="142" y="53"/>
                  </a:lnTo>
                  <a:lnTo>
                    <a:pt x="138" y="58"/>
                  </a:lnTo>
                  <a:lnTo>
                    <a:pt x="134" y="60"/>
                  </a:lnTo>
                  <a:lnTo>
                    <a:pt x="129" y="62"/>
                  </a:lnTo>
                  <a:lnTo>
                    <a:pt x="125" y="65"/>
                  </a:lnTo>
                  <a:lnTo>
                    <a:pt x="124" y="70"/>
                  </a:lnTo>
                  <a:lnTo>
                    <a:pt x="130" y="73"/>
                  </a:lnTo>
                  <a:lnTo>
                    <a:pt x="135" y="73"/>
                  </a:lnTo>
                  <a:lnTo>
                    <a:pt x="140" y="72"/>
                  </a:lnTo>
                  <a:lnTo>
                    <a:pt x="145" y="70"/>
                  </a:lnTo>
                  <a:lnTo>
                    <a:pt x="150" y="67"/>
                  </a:lnTo>
                  <a:lnTo>
                    <a:pt x="155" y="64"/>
                  </a:lnTo>
                  <a:lnTo>
                    <a:pt x="159" y="60"/>
                  </a:lnTo>
                  <a:lnTo>
                    <a:pt x="165" y="57"/>
                  </a:lnTo>
                  <a:lnTo>
                    <a:pt x="170" y="57"/>
                  </a:lnTo>
                  <a:lnTo>
                    <a:pt x="175" y="58"/>
                  </a:lnTo>
                  <a:lnTo>
                    <a:pt x="180" y="61"/>
                  </a:lnTo>
                  <a:lnTo>
                    <a:pt x="185" y="63"/>
                  </a:lnTo>
                  <a:lnTo>
                    <a:pt x="193" y="72"/>
                  </a:lnTo>
                  <a:lnTo>
                    <a:pt x="200" y="83"/>
                  </a:lnTo>
                  <a:lnTo>
                    <a:pt x="202" y="95"/>
                  </a:lnTo>
                  <a:lnTo>
                    <a:pt x="194" y="108"/>
                  </a:lnTo>
                  <a:lnTo>
                    <a:pt x="185" y="112"/>
                  </a:lnTo>
                  <a:lnTo>
                    <a:pt x="182" y="105"/>
                  </a:lnTo>
                  <a:lnTo>
                    <a:pt x="184" y="94"/>
                  </a:lnTo>
                  <a:lnTo>
                    <a:pt x="184" y="85"/>
                  </a:lnTo>
                  <a:lnTo>
                    <a:pt x="176" y="79"/>
                  </a:lnTo>
                  <a:lnTo>
                    <a:pt x="169" y="88"/>
                  </a:lnTo>
                  <a:lnTo>
                    <a:pt x="166" y="98"/>
                  </a:lnTo>
                  <a:lnTo>
                    <a:pt x="167" y="109"/>
                  </a:lnTo>
                  <a:lnTo>
                    <a:pt x="169" y="120"/>
                  </a:lnTo>
                  <a:lnTo>
                    <a:pt x="172" y="131"/>
                  </a:lnTo>
                  <a:lnTo>
                    <a:pt x="175" y="142"/>
                  </a:lnTo>
                  <a:lnTo>
                    <a:pt x="176" y="154"/>
                  </a:lnTo>
                  <a:lnTo>
                    <a:pt x="173" y="165"/>
                  </a:lnTo>
                  <a:lnTo>
                    <a:pt x="169" y="179"/>
                  </a:lnTo>
                  <a:lnTo>
                    <a:pt x="160" y="191"/>
                  </a:lnTo>
                  <a:lnTo>
                    <a:pt x="150" y="203"/>
                  </a:lnTo>
                  <a:lnTo>
                    <a:pt x="139" y="213"/>
                  </a:lnTo>
                  <a:lnTo>
                    <a:pt x="128" y="222"/>
                  </a:lnTo>
                  <a:lnTo>
                    <a:pt x="118" y="233"/>
                  </a:lnTo>
                  <a:lnTo>
                    <a:pt x="108" y="244"/>
                  </a:lnTo>
                  <a:lnTo>
                    <a:pt x="102" y="258"/>
                  </a:lnTo>
                  <a:lnTo>
                    <a:pt x="99" y="272"/>
                  </a:lnTo>
                  <a:lnTo>
                    <a:pt x="97" y="286"/>
                  </a:lnTo>
                  <a:lnTo>
                    <a:pt x="95" y="302"/>
                  </a:lnTo>
                  <a:lnTo>
                    <a:pt x="94" y="317"/>
                  </a:lnTo>
                  <a:lnTo>
                    <a:pt x="86" y="314"/>
                  </a:lnTo>
                  <a:lnTo>
                    <a:pt x="77" y="309"/>
                  </a:lnTo>
                  <a:lnTo>
                    <a:pt x="70" y="304"/>
                  </a:lnTo>
                  <a:lnTo>
                    <a:pt x="61" y="297"/>
                  </a:lnTo>
                  <a:lnTo>
                    <a:pt x="54" y="290"/>
                  </a:lnTo>
                  <a:lnTo>
                    <a:pt x="48" y="283"/>
                  </a:lnTo>
                  <a:lnTo>
                    <a:pt x="42" y="276"/>
                  </a:lnTo>
                  <a:lnTo>
                    <a:pt x="36" y="268"/>
                  </a:lnTo>
                  <a:lnTo>
                    <a:pt x="34" y="240"/>
                  </a:lnTo>
                  <a:lnTo>
                    <a:pt x="30" y="214"/>
                  </a:lnTo>
                  <a:lnTo>
                    <a:pt x="22" y="188"/>
                  </a:lnTo>
                  <a:lnTo>
                    <a:pt x="6" y="166"/>
                  </a:lnTo>
                  <a:lnTo>
                    <a:pt x="4" y="157"/>
                  </a:lnTo>
                  <a:lnTo>
                    <a:pt x="2" y="148"/>
                  </a:lnTo>
                  <a:lnTo>
                    <a:pt x="0" y="140"/>
                  </a:lnTo>
                  <a:lnTo>
                    <a:pt x="1" y="130"/>
                  </a:lnTo>
                  <a:lnTo>
                    <a:pt x="3" y="134"/>
                  </a:lnTo>
                  <a:lnTo>
                    <a:pt x="4" y="140"/>
                  </a:lnTo>
                  <a:lnTo>
                    <a:pt x="7" y="143"/>
                  </a:lnTo>
                  <a:lnTo>
                    <a:pt x="13" y="142"/>
                  </a:lnTo>
                  <a:lnTo>
                    <a:pt x="19" y="138"/>
                  </a:lnTo>
                  <a:lnTo>
                    <a:pt x="22" y="132"/>
                  </a:lnTo>
                  <a:lnTo>
                    <a:pt x="24" y="126"/>
                  </a:lnTo>
                  <a:lnTo>
                    <a:pt x="26" y="119"/>
                  </a:lnTo>
                  <a:lnTo>
                    <a:pt x="32" y="34"/>
                  </a:lnTo>
                  <a:lnTo>
                    <a:pt x="36" y="26"/>
                  </a:lnTo>
                  <a:lnTo>
                    <a:pt x="41" y="20"/>
                  </a:lnTo>
                  <a:lnTo>
                    <a:pt x="47" y="14"/>
                  </a:lnTo>
                  <a:lnTo>
                    <a:pt x="54" y="9"/>
                  </a:lnTo>
                  <a:lnTo>
                    <a:pt x="61" y="6"/>
                  </a:lnTo>
                  <a:lnTo>
                    <a:pt x="70" y="2"/>
                  </a:lnTo>
                  <a:lnTo>
                    <a:pt x="78" y="1"/>
                  </a:lnTo>
                  <a:lnTo>
                    <a:pt x="86" y="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p:cNvSpPr>
              <a:spLocks/>
            </p:cNvSpPr>
            <p:nvPr/>
          </p:nvSpPr>
          <p:spPr bwMode="auto">
            <a:xfrm>
              <a:off x="3311" y="1324"/>
              <a:ext cx="192" cy="182"/>
            </a:xfrm>
            <a:custGeom>
              <a:avLst/>
              <a:gdLst>
                <a:gd name="T0" fmla="*/ 163 w 192"/>
                <a:gd name="T1" fmla="*/ 54 h 182"/>
                <a:gd name="T2" fmla="*/ 163 w 192"/>
                <a:gd name="T3" fmla="*/ 93 h 182"/>
                <a:gd name="T4" fmla="*/ 169 w 192"/>
                <a:gd name="T5" fmla="*/ 131 h 182"/>
                <a:gd name="T6" fmla="*/ 183 w 192"/>
                <a:gd name="T7" fmla="*/ 166 h 182"/>
                <a:gd name="T8" fmla="*/ 189 w 192"/>
                <a:gd name="T9" fmla="*/ 182 h 182"/>
                <a:gd name="T10" fmla="*/ 175 w 192"/>
                <a:gd name="T11" fmla="*/ 181 h 182"/>
                <a:gd name="T12" fmla="*/ 158 w 192"/>
                <a:gd name="T13" fmla="*/ 178 h 182"/>
                <a:gd name="T14" fmla="*/ 141 w 192"/>
                <a:gd name="T15" fmla="*/ 173 h 182"/>
                <a:gd name="T16" fmla="*/ 121 w 192"/>
                <a:gd name="T17" fmla="*/ 157 h 182"/>
                <a:gd name="T18" fmla="*/ 110 w 192"/>
                <a:gd name="T19" fmla="*/ 124 h 182"/>
                <a:gd name="T20" fmla="*/ 110 w 192"/>
                <a:gd name="T21" fmla="*/ 89 h 182"/>
                <a:gd name="T22" fmla="*/ 112 w 192"/>
                <a:gd name="T23" fmla="*/ 68 h 182"/>
                <a:gd name="T24" fmla="*/ 102 w 192"/>
                <a:gd name="T25" fmla="*/ 90 h 182"/>
                <a:gd name="T26" fmla="*/ 98 w 192"/>
                <a:gd name="T27" fmla="*/ 150 h 182"/>
                <a:gd name="T28" fmla="*/ 102 w 192"/>
                <a:gd name="T29" fmla="*/ 178 h 182"/>
                <a:gd name="T30" fmla="*/ 92 w 192"/>
                <a:gd name="T31" fmla="*/ 179 h 182"/>
                <a:gd name="T32" fmla="*/ 82 w 192"/>
                <a:gd name="T33" fmla="*/ 177 h 182"/>
                <a:gd name="T34" fmla="*/ 73 w 192"/>
                <a:gd name="T35" fmla="*/ 172 h 182"/>
                <a:gd name="T36" fmla="*/ 65 w 192"/>
                <a:gd name="T37" fmla="*/ 149 h 182"/>
                <a:gd name="T38" fmla="*/ 73 w 192"/>
                <a:gd name="T39" fmla="*/ 101 h 182"/>
                <a:gd name="T40" fmla="*/ 90 w 192"/>
                <a:gd name="T41" fmla="*/ 53 h 182"/>
                <a:gd name="T42" fmla="*/ 102 w 192"/>
                <a:gd name="T43" fmla="*/ 19 h 182"/>
                <a:gd name="T44" fmla="*/ 98 w 192"/>
                <a:gd name="T45" fmla="*/ 18 h 182"/>
                <a:gd name="T46" fmla="*/ 83 w 192"/>
                <a:gd name="T47" fmla="*/ 33 h 182"/>
                <a:gd name="T48" fmla="*/ 56 w 192"/>
                <a:gd name="T49" fmla="*/ 59 h 182"/>
                <a:gd name="T50" fmla="*/ 40 w 192"/>
                <a:gd name="T51" fmla="*/ 104 h 182"/>
                <a:gd name="T52" fmla="*/ 41 w 192"/>
                <a:gd name="T53" fmla="*/ 146 h 182"/>
                <a:gd name="T54" fmla="*/ 48 w 192"/>
                <a:gd name="T55" fmla="*/ 173 h 182"/>
                <a:gd name="T56" fmla="*/ 44 w 192"/>
                <a:gd name="T57" fmla="*/ 177 h 182"/>
                <a:gd name="T58" fmla="*/ 35 w 192"/>
                <a:gd name="T59" fmla="*/ 174 h 182"/>
                <a:gd name="T60" fmla="*/ 25 w 192"/>
                <a:gd name="T61" fmla="*/ 168 h 182"/>
                <a:gd name="T62" fmla="*/ 18 w 192"/>
                <a:gd name="T63" fmla="*/ 161 h 182"/>
                <a:gd name="T64" fmla="*/ 4 w 192"/>
                <a:gd name="T65" fmla="*/ 136 h 182"/>
                <a:gd name="T66" fmla="*/ 2 w 192"/>
                <a:gd name="T67" fmla="*/ 91 h 182"/>
                <a:gd name="T68" fmla="*/ 19 w 192"/>
                <a:gd name="T69" fmla="*/ 62 h 182"/>
                <a:gd name="T70" fmla="*/ 41 w 192"/>
                <a:gd name="T71" fmla="*/ 42 h 182"/>
                <a:gd name="T72" fmla="*/ 64 w 192"/>
                <a:gd name="T73" fmla="*/ 24 h 182"/>
                <a:gd name="T74" fmla="*/ 88 w 192"/>
                <a:gd name="T75" fmla="*/ 7 h 182"/>
                <a:gd name="T76" fmla="*/ 106 w 192"/>
                <a:gd name="T77" fmla="*/ 6 h 182"/>
                <a:gd name="T78" fmla="*/ 121 w 192"/>
                <a:gd name="T79" fmla="*/ 17 h 182"/>
                <a:gd name="T80" fmla="*/ 139 w 192"/>
                <a:gd name="T81" fmla="*/ 27 h 182"/>
                <a:gd name="T82" fmla="*/ 156 w 192"/>
                <a:gd name="T83" fmla="*/ 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82">
                  <a:moveTo>
                    <a:pt x="166" y="34"/>
                  </a:moveTo>
                  <a:lnTo>
                    <a:pt x="163" y="54"/>
                  </a:lnTo>
                  <a:lnTo>
                    <a:pt x="162" y="74"/>
                  </a:lnTo>
                  <a:lnTo>
                    <a:pt x="163" y="93"/>
                  </a:lnTo>
                  <a:lnTo>
                    <a:pt x="165" y="113"/>
                  </a:lnTo>
                  <a:lnTo>
                    <a:pt x="169" y="131"/>
                  </a:lnTo>
                  <a:lnTo>
                    <a:pt x="175" y="149"/>
                  </a:lnTo>
                  <a:lnTo>
                    <a:pt x="183" y="166"/>
                  </a:lnTo>
                  <a:lnTo>
                    <a:pt x="192" y="182"/>
                  </a:lnTo>
                  <a:lnTo>
                    <a:pt x="189" y="182"/>
                  </a:lnTo>
                  <a:lnTo>
                    <a:pt x="184" y="182"/>
                  </a:lnTo>
                  <a:lnTo>
                    <a:pt x="175" y="181"/>
                  </a:lnTo>
                  <a:lnTo>
                    <a:pt x="167" y="180"/>
                  </a:lnTo>
                  <a:lnTo>
                    <a:pt x="158" y="178"/>
                  </a:lnTo>
                  <a:lnTo>
                    <a:pt x="149" y="176"/>
                  </a:lnTo>
                  <a:lnTo>
                    <a:pt x="141" y="173"/>
                  </a:lnTo>
                  <a:lnTo>
                    <a:pt x="135" y="170"/>
                  </a:lnTo>
                  <a:lnTo>
                    <a:pt x="121" y="157"/>
                  </a:lnTo>
                  <a:lnTo>
                    <a:pt x="114" y="141"/>
                  </a:lnTo>
                  <a:lnTo>
                    <a:pt x="110" y="124"/>
                  </a:lnTo>
                  <a:lnTo>
                    <a:pt x="109" y="106"/>
                  </a:lnTo>
                  <a:lnTo>
                    <a:pt x="110" y="89"/>
                  </a:lnTo>
                  <a:lnTo>
                    <a:pt x="111" y="76"/>
                  </a:lnTo>
                  <a:lnTo>
                    <a:pt x="112" y="68"/>
                  </a:lnTo>
                  <a:lnTo>
                    <a:pt x="112" y="65"/>
                  </a:lnTo>
                  <a:lnTo>
                    <a:pt x="102" y="90"/>
                  </a:lnTo>
                  <a:lnTo>
                    <a:pt x="96" y="120"/>
                  </a:lnTo>
                  <a:lnTo>
                    <a:pt x="98" y="150"/>
                  </a:lnTo>
                  <a:lnTo>
                    <a:pt x="107" y="176"/>
                  </a:lnTo>
                  <a:lnTo>
                    <a:pt x="102" y="178"/>
                  </a:lnTo>
                  <a:lnTo>
                    <a:pt x="97" y="178"/>
                  </a:lnTo>
                  <a:lnTo>
                    <a:pt x="92" y="179"/>
                  </a:lnTo>
                  <a:lnTo>
                    <a:pt x="87" y="178"/>
                  </a:lnTo>
                  <a:lnTo>
                    <a:pt x="82" y="177"/>
                  </a:lnTo>
                  <a:lnTo>
                    <a:pt x="77" y="175"/>
                  </a:lnTo>
                  <a:lnTo>
                    <a:pt x="73" y="172"/>
                  </a:lnTo>
                  <a:lnTo>
                    <a:pt x="69" y="169"/>
                  </a:lnTo>
                  <a:lnTo>
                    <a:pt x="65" y="149"/>
                  </a:lnTo>
                  <a:lnTo>
                    <a:pt x="67" y="126"/>
                  </a:lnTo>
                  <a:lnTo>
                    <a:pt x="73" y="101"/>
                  </a:lnTo>
                  <a:lnTo>
                    <a:pt x="81" y="75"/>
                  </a:lnTo>
                  <a:lnTo>
                    <a:pt x="90" y="53"/>
                  </a:lnTo>
                  <a:lnTo>
                    <a:pt x="97" y="33"/>
                  </a:lnTo>
                  <a:lnTo>
                    <a:pt x="102" y="19"/>
                  </a:lnTo>
                  <a:lnTo>
                    <a:pt x="103" y="13"/>
                  </a:lnTo>
                  <a:lnTo>
                    <a:pt x="98" y="18"/>
                  </a:lnTo>
                  <a:lnTo>
                    <a:pt x="91" y="25"/>
                  </a:lnTo>
                  <a:lnTo>
                    <a:pt x="83" y="33"/>
                  </a:lnTo>
                  <a:lnTo>
                    <a:pt x="75" y="40"/>
                  </a:lnTo>
                  <a:lnTo>
                    <a:pt x="56" y="59"/>
                  </a:lnTo>
                  <a:lnTo>
                    <a:pt x="45" y="80"/>
                  </a:lnTo>
                  <a:lnTo>
                    <a:pt x="40" y="104"/>
                  </a:lnTo>
                  <a:lnTo>
                    <a:pt x="39" y="125"/>
                  </a:lnTo>
                  <a:lnTo>
                    <a:pt x="41" y="146"/>
                  </a:lnTo>
                  <a:lnTo>
                    <a:pt x="44" y="162"/>
                  </a:lnTo>
                  <a:lnTo>
                    <a:pt x="48" y="173"/>
                  </a:lnTo>
                  <a:lnTo>
                    <a:pt x="49" y="177"/>
                  </a:lnTo>
                  <a:lnTo>
                    <a:pt x="44" y="177"/>
                  </a:lnTo>
                  <a:lnTo>
                    <a:pt x="39" y="176"/>
                  </a:lnTo>
                  <a:lnTo>
                    <a:pt x="35" y="174"/>
                  </a:lnTo>
                  <a:lnTo>
                    <a:pt x="30" y="171"/>
                  </a:lnTo>
                  <a:lnTo>
                    <a:pt x="25" y="168"/>
                  </a:lnTo>
                  <a:lnTo>
                    <a:pt x="22" y="164"/>
                  </a:lnTo>
                  <a:lnTo>
                    <a:pt x="18" y="161"/>
                  </a:lnTo>
                  <a:lnTo>
                    <a:pt x="15" y="157"/>
                  </a:lnTo>
                  <a:lnTo>
                    <a:pt x="4" y="136"/>
                  </a:lnTo>
                  <a:lnTo>
                    <a:pt x="0" y="114"/>
                  </a:lnTo>
                  <a:lnTo>
                    <a:pt x="2" y="91"/>
                  </a:lnTo>
                  <a:lnTo>
                    <a:pt x="11" y="72"/>
                  </a:lnTo>
                  <a:lnTo>
                    <a:pt x="19" y="62"/>
                  </a:lnTo>
                  <a:lnTo>
                    <a:pt x="30" y="52"/>
                  </a:lnTo>
                  <a:lnTo>
                    <a:pt x="41" y="42"/>
                  </a:lnTo>
                  <a:lnTo>
                    <a:pt x="52" y="32"/>
                  </a:lnTo>
                  <a:lnTo>
                    <a:pt x="64" y="24"/>
                  </a:lnTo>
                  <a:lnTo>
                    <a:pt x="76" y="15"/>
                  </a:lnTo>
                  <a:lnTo>
                    <a:pt x="88" y="7"/>
                  </a:lnTo>
                  <a:lnTo>
                    <a:pt x="98" y="0"/>
                  </a:lnTo>
                  <a:lnTo>
                    <a:pt x="106" y="6"/>
                  </a:lnTo>
                  <a:lnTo>
                    <a:pt x="113" y="12"/>
                  </a:lnTo>
                  <a:lnTo>
                    <a:pt x="121" y="17"/>
                  </a:lnTo>
                  <a:lnTo>
                    <a:pt x="130" y="22"/>
                  </a:lnTo>
                  <a:lnTo>
                    <a:pt x="139" y="27"/>
                  </a:lnTo>
                  <a:lnTo>
                    <a:pt x="147" y="30"/>
                  </a:lnTo>
                  <a:lnTo>
                    <a:pt x="156" y="33"/>
                  </a:lnTo>
                  <a:lnTo>
                    <a:pt x="166" y="34"/>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2" name="Freeform 38"/>
            <p:cNvSpPr>
              <a:spLocks/>
            </p:cNvSpPr>
            <p:nvPr/>
          </p:nvSpPr>
          <p:spPr bwMode="auto">
            <a:xfrm>
              <a:off x="4277" y="1343"/>
              <a:ext cx="67" cy="30"/>
            </a:xfrm>
            <a:custGeom>
              <a:avLst/>
              <a:gdLst>
                <a:gd name="T0" fmla="*/ 54 w 67"/>
                <a:gd name="T1" fmla="*/ 15 h 30"/>
                <a:gd name="T2" fmla="*/ 58 w 67"/>
                <a:gd name="T3" fmla="*/ 17 h 30"/>
                <a:gd name="T4" fmla="*/ 62 w 67"/>
                <a:gd name="T5" fmla="*/ 20 h 30"/>
                <a:gd name="T6" fmla="*/ 65 w 67"/>
                <a:gd name="T7" fmla="*/ 23 h 30"/>
                <a:gd name="T8" fmla="*/ 67 w 67"/>
                <a:gd name="T9" fmla="*/ 28 h 30"/>
                <a:gd name="T10" fmla="*/ 63 w 67"/>
                <a:gd name="T11" fmla="*/ 30 h 30"/>
                <a:gd name="T12" fmla="*/ 59 w 67"/>
                <a:gd name="T13" fmla="*/ 28 h 30"/>
                <a:gd name="T14" fmla="*/ 55 w 67"/>
                <a:gd name="T15" fmla="*/ 25 h 30"/>
                <a:gd name="T16" fmla="*/ 51 w 67"/>
                <a:gd name="T17" fmla="*/ 22 h 30"/>
                <a:gd name="T18" fmla="*/ 43 w 67"/>
                <a:gd name="T19" fmla="*/ 22 h 30"/>
                <a:gd name="T20" fmla="*/ 37 w 67"/>
                <a:gd name="T21" fmla="*/ 20 h 30"/>
                <a:gd name="T22" fmla="*/ 31 w 67"/>
                <a:gd name="T23" fmla="*/ 18 h 30"/>
                <a:gd name="T24" fmla="*/ 25 w 67"/>
                <a:gd name="T25" fmla="*/ 14 h 30"/>
                <a:gd name="T26" fmla="*/ 19 w 67"/>
                <a:gd name="T27" fmla="*/ 11 h 30"/>
                <a:gd name="T28" fmla="*/ 13 w 67"/>
                <a:gd name="T29" fmla="*/ 8 h 30"/>
                <a:gd name="T30" fmla="*/ 7 w 67"/>
                <a:gd name="T31" fmla="*/ 6 h 30"/>
                <a:gd name="T32" fmla="*/ 0 w 67"/>
                <a:gd name="T33" fmla="*/ 6 h 30"/>
                <a:gd name="T34" fmla="*/ 0 w 67"/>
                <a:gd name="T35" fmla="*/ 1 h 30"/>
                <a:gd name="T36" fmla="*/ 8 w 67"/>
                <a:gd name="T37" fmla="*/ 0 h 30"/>
                <a:gd name="T38" fmla="*/ 15 w 67"/>
                <a:gd name="T39" fmla="*/ 2 h 30"/>
                <a:gd name="T40" fmla="*/ 21 w 67"/>
                <a:gd name="T41" fmla="*/ 5 h 30"/>
                <a:gd name="T42" fmla="*/ 27 w 67"/>
                <a:gd name="T43" fmla="*/ 8 h 30"/>
                <a:gd name="T44" fmla="*/ 33 w 67"/>
                <a:gd name="T45" fmla="*/ 11 h 30"/>
                <a:gd name="T46" fmla="*/ 39 w 67"/>
                <a:gd name="T47" fmla="*/ 14 h 30"/>
                <a:gd name="T48" fmla="*/ 46 w 67"/>
                <a:gd name="T49" fmla="*/ 16 h 30"/>
                <a:gd name="T50" fmla="*/ 54 w 67"/>
                <a:gd name="T5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30">
                  <a:moveTo>
                    <a:pt x="54" y="15"/>
                  </a:moveTo>
                  <a:lnTo>
                    <a:pt x="58" y="17"/>
                  </a:lnTo>
                  <a:lnTo>
                    <a:pt x="62" y="20"/>
                  </a:lnTo>
                  <a:lnTo>
                    <a:pt x="65" y="23"/>
                  </a:lnTo>
                  <a:lnTo>
                    <a:pt x="67" y="28"/>
                  </a:lnTo>
                  <a:lnTo>
                    <a:pt x="63" y="30"/>
                  </a:lnTo>
                  <a:lnTo>
                    <a:pt x="59" y="28"/>
                  </a:lnTo>
                  <a:lnTo>
                    <a:pt x="55" y="25"/>
                  </a:lnTo>
                  <a:lnTo>
                    <a:pt x="51" y="22"/>
                  </a:lnTo>
                  <a:lnTo>
                    <a:pt x="43" y="22"/>
                  </a:lnTo>
                  <a:lnTo>
                    <a:pt x="37" y="20"/>
                  </a:lnTo>
                  <a:lnTo>
                    <a:pt x="31" y="18"/>
                  </a:lnTo>
                  <a:lnTo>
                    <a:pt x="25" y="14"/>
                  </a:lnTo>
                  <a:lnTo>
                    <a:pt x="19" y="11"/>
                  </a:lnTo>
                  <a:lnTo>
                    <a:pt x="13" y="8"/>
                  </a:lnTo>
                  <a:lnTo>
                    <a:pt x="7" y="6"/>
                  </a:lnTo>
                  <a:lnTo>
                    <a:pt x="0" y="6"/>
                  </a:lnTo>
                  <a:lnTo>
                    <a:pt x="0" y="1"/>
                  </a:lnTo>
                  <a:lnTo>
                    <a:pt x="8" y="0"/>
                  </a:lnTo>
                  <a:lnTo>
                    <a:pt x="15" y="2"/>
                  </a:lnTo>
                  <a:lnTo>
                    <a:pt x="21" y="5"/>
                  </a:lnTo>
                  <a:lnTo>
                    <a:pt x="27" y="8"/>
                  </a:lnTo>
                  <a:lnTo>
                    <a:pt x="33" y="11"/>
                  </a:lnTo>
                  <a:lnTo>
                    <a:pt x="39" y="14"/>
                  </a:lnTo>
                  <a:lnTo>
                    <a:pt x="46" y="16"/>
                  </a:lnTo>
                  <a:lnTo>
                    <a:pt x="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3" name="Freeform 39"/>
            <p:cNvSpPr>
              <a:spLocks/>
            </p:cNvSpPr>
            <p:nvPr/>
          </p:nvSpPr>
          <p:spPr bwMode="auto">
            <a:xfrm>
              <a:off x="3487" y="1348"/>
              <a:ext cx="161" cy="150"/>
            </a:xfrm>
            <a:custGeom>
              <a:avLst/>
              <a:gdLst>
                <a:gd name="T0" fmla="*/ 45 w 161"/>
                <a:gd name="T1" fmla="*/ 85 h 150"/>
                <a:gd name="T2" fmla="*/ 52 w 161"/>
                <a:gd name="T3" fmla="*/ 96 h 150"/>
                <a:gd name="T4" fmla="*/ 61 w 161"/>
                <a:gd name="T5" fmla="*/ 106 h 150"/>
                <a:gd name="T6" fmla="*/ 72 w 161"/>
                <a:gd name="T7" fmla="*/ 114 h 150"/>
                <a:gd name="T8" fmla="*/ 84 w 161"/>
                <a:gd name="T9" fmla="*/ 118 h 150"/>
                <a:gd name="T10" fmla="*/ 97 w 161"/>
                <a:gd name="T11" fmla="*/ 117 h 150"/>
                <a:gd name="T12" fmla="*/ 111 w 161"/>
                <a:gd name="T13" fmla="*/ 114 h 150"/>
                <a:gd name="T14" fmla="*/ 121 w 161"/>
                <a:gd name="T15" fmla="*/ 105 h 150"/>
                <a:gd name="T16" fmla="*/ 128 w 161"/>
                <a:gd name="T17" fmla="*/ 93 h 150"/>
                <a:gd name="T18" fmla="*/ 129 w 161"/>
                <a:gd name="T19" fmla="*/ 79 h 150"/>
                <a:gd name="T20" fmla="*/ 122 w 161"/>
                <a:gd name="T21" fmla="*/ 66 h 150"/>
                <a:gd name="T22" fmla="*/ 110 w 161"/>
                <a:gd name="T23" fmla="*/ 58 h 150"/>
                <a:gd name="T24" fmla="*/ 98 w 161"/>
                <a:gd name="T25" fmla="*/ 63 h 150"/>
                <a:gd name="T26" fmla="*/ 92 w 161"/>
                <a:gd name="T27" fmla="*/ 73 h 150"/>
                <a:gd name="T28" fmla="*/ 97 w 161"/>
                <a:gd name="T29" fmla="*/ 82 h 150"/>
                <a:gd name="T30" fmla="*/ 106 w 161"/>
                <a:gd name="T31" fmla="*/ 91 h 150"/>
                <a:gd name="T32" fmla="*/ 101 w 161"/>
                <a:gd name="T33" fmla="*/ 96 h 150"/>
                <a:gd name="T34" fmla="*/ 89 w 161"/>
                <a:gd name="T35" fmla="*/ 99 h 150"/>
                <a:gd name="T36" fmla="*/ 80 w 161"/>
                <a:gd name="T37" fmla="*/ 88 h 150"/>
                <a:gd name="T38" fmla="*/ 75 w 161"/>
                <a:gd name="T39" fmla="*/ 72 h 150"/>
                <a:gd name="T40" fmla="*/ 78 w 161"/>
                <a:gd name="T41" fmla="*/ 55 h 150"/>
                <a:gd name="T42" fmla="*/ 91 w 161"/>
                <a:gd name="T43" fmla="*/ 38 h 150"/>
                <a:gd name="T44" fmla="*/ 105 w 161"/>
                <a:gd name="T45" fmla="*/ 34 h 150"/>
                <a:gd name="T46" fmla="*/ 114 w 161"/>
                <a:gd name="T47" fmla="*/ 33 h 150"/>
                <a:gd name="T48" fmla="*/ 124 w 161"/>
                <a:gd name="T49" fmla="*/ 33 h 150"/>
                <a:gd name="T50" fmla="*/ 133 w 161"/>
                <a:gd name="T51" fmla="*/ 36 h 150"/>
                <a:gd name="T52" fmla="*/ 150 w 161"/>
                <a:gd name="T53" fmla="*/ 50 h 150"/>
                <a:gd name="T54" fmla="*/ 161 w 161"/>
                <a:gd name="T55" fmla="*/ 77 h 150"/>
                <a:gd name="T56" fmla="*/ 157 w 161"/>
                <a:gd name="T57" fmla="*/ 100 h 150"/>
                <a:gd name="T58" fmla="*/ 151 w 161"/>
                <a:gd name="T59" fmla="*/ 113 h 150"/>
                <a:gd name="T60" fmla="*/ 141 w 161"/>
                <a:gd name="T61" fmla="*/ 125 h 150"/>
                <a:gd name="T62" fmla="*/ 131 w 161"/>
                <a:gd name="T63" fmla="*/ 135 h 150"/>
                <a:gd name="T64" fmla="*/ 118 w 161"/>
                <a:gd name="T65" fmla="*/ 143 h 150"/>
                <a:gd name="T66" fmla="*/ 104 w 161"/>
                <a:gd name="T67" fmla="*/ 148 h 150"/>
                <a:gd name="T68" fmla="*/ 88 w 161"/>
                <a:gd name="T69" fmla="*/ 150 h 150"/>
                <a:gd name="T70" fmla="*/ 69 w 161"/>
                <a:gd name="T71" fmla="*/ 149 h 150"/>
                <a:gd name="T72" fmla="*/ 42 w 161"/>
                <a:gd name="T73" fmla="*/ 136 h 150"/>
                <a:gd name="T74" fmla="*/ 23 w 161"/>
                <a:gd name="T75" fmla="*/ 109 h 150"/>
                <a:gd name="T76" fmla="*/ 11 w 161"/>
                <a:gd name="T77" fmla="*/ 79 h 150"/>
                <a:gd name="T78" fmla="*/ 4 w 161"/>
                <a:gd name="T79" fmla="*/ 46 h 150"/>
                <a:gd name="T80" fmla="*/ 7 w 161"/>
                <a:gd name="T81" fmla="*/ 11 h 150"/>
                <a:gd name="T82" fmla="*/ 22 w 161"/>
                <a:gd name="T83" fmla="*/ 10 h 150"/>
                <a:gd name="T84" fmla="*/ 37 w 161"/>
                <a:gd name="T85" fmla="*/ 3 h 150"/>
                <a:gd name="T86" fmla="*/ 49 w 161"/>
                <a:gd name="T87" fmla="*/ 1 h 150"/>
                <a:gd name="T88" fmla="*/ 57 w 161"/>
                <a:gd name="T89" fmla="*/ 16 h 150"/>
                <a:gd name="T90" fmla="*/ 48 w 161"/>
                <a:gd name="T91" fmla="*/ 40 h 150"/>
                <a:gd name="T92" fmla="*/ 43 w 161"/>
                <a:gd name="T93" fmla="*/ 7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50">
                  <a:moveTo>
                    <a:pt x="43" y="78"/>
                  </a:moveTo>
                  <a:lnTo>
                    <a:pt x="45" y="85"/>
                  </a:lnTo>
                  <a:lnTo>
                    <a:pt x="47" y="91"/>
                  </a:lnTo>
                  <a:lnTo>
                    <a:pt x="52" y="96"/>
                  </a:lnTo>
                  <a:lnTo>
                    <a:pt x="56" y="101"/>
                  </a:lnTo>
                  <a:lnTo>
                    <a:pt x="61" y="106"/>
                  </a:lnTo>
                  <a:lnTo>
                    <a:pt x="66" y="110"/>
                  </a:lnTo>
                  <a:lnTo>
                    <a:pt x="72" y="114"/>
                  </a:lnTo>
                  <a:lnTo>
                    <a:pt x="78" y="117"/>
                  </a:lnTo>
                  <a:lnTo>
                    <a:pt x="84" y="118"/>
                  </a:lnTo>
                  <a:lnTo>
                    <a:pt x="91" y="118"/>
                  </a:lnTo>
                  <a:lnTo>
                    <a:pt x="97" y="117"/>
                  </a:lnTo>
                  <a:lnTo>
                    <a:pt x="105" y="116"/>
                  </a:lnTo>
                  <a:lnTo>
                    <a:pt x="111" y="114"/>
                  </a:lnTo>
                  <a:lnTo>
                    <a:pt x="116" y="110"/>
                  </a:lnTo>
                  <a:lnTo>
                    <a:pt x="121" y="105"/>
                  </a:lnTo>
                  <a:lnTo>
                    <a:pt x="125" y="99"/>
                  </a:lnTo>
                  <a:lnTo>
                    <a:pt x="128" y="93"/>
                  </a:lnTo>
                  <a:lnTo>
                    <a:pt x="129" y="86"/>
                  </a:lnTo>
                  <a:lnTo>
                    <a:pt x="129" y="79"/>
                  </a:lnTo>
                  <a:lnTo>
                    <a:pt x="126" y="73"/>
                  </a:lnTo>
                  <a:lnTo>
                    <a:pt x="122" y="66"/>
                  </a:lnTo>
                  <a:lnTo>
                    <a:pt x="117" y="61"/>
                  </a:lnTo>
                  <a:lnTo>
                    <a:pt x="110" y="58"/>
                  </a:lnTo>
                  <a:lnTo>
                    <a:pt x="104" y="60"/>
                  </a:lnTo>
                  <a:lnTo>
                    <a:pt x="98" y="63"/>
                  </a:lnTo>
                  <a:lnTo>
                    <a:pt x="94" y="67"/>
                  </a:lnTo>
                  <a:lnTo>
                    <a:pt x="92" y="73"/>
                  </a:lnTo>
                  <a:lnTo>
                    <a:pt x="93" y="78"/>
                  </a:lnTo>
                  <a:lnTo>
                    <a:pt x="97" y="82"/>
                  </a:lnTo>
                  <a:lnTo>
                    <a:pt x="103" y="87"/>
                  </a:lnTo>
                  <a:lnTo>
                    <a:pt x="106" y="91"/>
                  </a:lnTo>
                  <a:lnTo>
                    <a:pt x="106" y="93"/>
                  </a:lnTo>
                  <a:lnTo>
                    <a:pt x="101" y="96"/>
                  </a:lnTo>
                  <a:lnTo>
                    <a:pt x="95" y="99"/>
                  </a:lnTo>
                  <a:lnTo>
                    <a:pt x="89" y="99"/>
                  </a:lnTo>
                  <a:lnTo>
                    <a:pt x="84" y="94"/>
                  </a:lnTo>
                  <a:lnTo>
                    <a:pt x="80" y="88"/>
                  </a:lnTo>
                  <a:lnTo>
                    <a:pt x="77" y="80"/>
                  </a:lnTo>
                  <a:lnTo>
                    <a:pt x="75" y="72"/>
                  </a:lnTo>
                  <a:lnTo>
                    <a:pt x="75" y="63"/>
                  </a:lnTo>
                  <a:lnTo>
                    <a:pt x="78" y="55"/>
                  </a:lnTo>
                  <a:lnTo>
                    <a:pt x="83" y="46"/>
                  </a:lnTo>
                  <a:lnTo>
                    <a:pt x="91" y="38"/>
                  </a:lnTo>
                  <a:lnTo>
                    <a:pt x="101" y="34"/>
                  </a:lnTo>
                  <a:lnTo>
                    <a:pt x="105" y="34"/>
                  </a:lnTo>
                  <a:lnTo>
                    <a:pt x="109" y="33"/>
                  </a:lnTo>
                  <a:lnTo>
                    <a:pt x="114" y="33"/>
                  </a:lnTo>
                  <a:lnTo>
                    <a:pt x="119" y="33"/>
                  </a:lnTo>
                  <a:lnTo>
                    <a:pt x="124" y="33"/>
                  </a:lnTo>
                  <a:lnTo>
                    <a:pt x="129" y="34"/>
                  </a:lnTo>
                  <a:lnTo>
                    <a:pt x="133" y="36"/>
                  </a:lnTo>
                  <a:lnTo>
                    <a:pt x="137" y="38"/>
                  </a:lnTo>
                  <a:lnTo>
                    <a:pt x="150" y="50"/>
                  </a:lnTo>
                  <a:lnTo>
                    <a:pt x="158" y="62"/>
                  </a:lnTo>
                  <a:lnTo>
                    <a:pt x="161" y="77"/>
                  </a:lnTo>
                  <a:lnTo>
                    <a:pt x="158" y="93"/>
                  </a:lnTo>
                  <a:lnTo>
                    <a:pt x="157" y="100"/>
                  </a:lnTo>
                  <a:lnTo>
                    <a:pt x="154" y="107"/>
                  </a:lnTo>
                  <a:lnTo>
                    <a:pt x="151" y="113"/>
                  </a:lnTo>
                  <a:lnTo>
                    <a:pt x="146" y="119"/>
                  </a:lnTo>
                  <a:lnTo>
                    <a:pt x="141" y="125"/>
                  </a:lnTo>
                  <a:lnTo>
                    <a:pt x="136" y="130"/>
                  </a:lnTo>
                  <a:lnTo>
                    <a:pt x="131" y="135"/>
                  </a:lnTo>
                  <a:lnTo>
                    <a:pt x="125" y="140"/>
                  </a:lnTo>
                  <a:lnTo>
                    <a:pt x="118" y="143"/>
                  </a:lnTo>
                  <a:lnTo>
                    <a:pt x="111" y="146"/>
                  </a:lnTo>
                  <a:lnTo>
                    <a:pt x="104" y="148"/>
                  </a:lnTo>
                  <a:lnTo>
                    <a:pt x="96" y="150"/>
                  </a:lnTo>
                  <a:lnTo>
                    <a:pt x="88" y="150"/>
                  </a:lnTo>
                  <a:lnTo>
                    <a:pt x="79" y="150"/>
                  </a:lnTo>
                  <a:lnTo>
                    <a:pt x="69" y="149"/>
                  </a:lnTo>
                  <a:lnTo>
                    <a:pt x="57" y="147"/>
                  </a:lnTo>
                  <a:lnTo>
                    <a:pt x="42" y="136"/>
                  </a:lnTo>
                  <a:lnTo>
                    <a:pt x="31" y="124"/>
                  </a:lnTo>
                  <a:lnTo>
                    <a:pt x="23" y="109"/>
                  </a:lnTo>
                  <a:lnTo>
                    <a:pt x="16" y="94"/>
                  </a:lnTo>
                  <a:lnTo>
                    <a:pt x="11" y="79"/>
                  </a:lnTo>
                  <a:lnTo>
                    <a:pt x="7" y="62"/>
                  </a:lnTo>
                  <a:lnTo>
                    <a:pt x="4" y="46"/>
                  </a:lnTo>
                  <a:lnTo>
                    <a:pt x="0" y="30"/>
                  </a:lnTo>
                  <a:lnTo>
                    <a:pt x="7" y="11"/>
                  </a:lnTo>
                  <a:lnTo>
                    <a:pt x="15" y="12"/>
                  </a:lnTo>
                  <a:lnTo>
                    <a:pt x="22" y="10"/>
                  </a:lnTo>
                  <a:lnTo>
                    <a:pt x="30" y="6"/>
                  </a:lnTo>
                  <a:lnTo>
                    <a:pt x="37" y="3"/>
                  </a:lnTo>
                  <a:lnTo>
                    <a:pt x="43" y="0"/>
                  </a:lnTo>
                  <a:lnTo>
                    <a:pt x="49" y="1"/>
                  </a:lnTo>
                  <a:lnTo>
                    <a:pt x="54" y="6"/>
                  </a:lnTo>
                  <a:lnTo>
                    <a:pt x="57" y="16"/>
                  </a:lnTo>
                  <a:lnTo>
                    <a:pt x="54" y="24"/>
                  </a:lnTo>
                  <a:lnTo>
                    <a:pt x="48" y="40"/>
                  </a:lnTo>
                  <a:lnTo>
                    <a:pt x="43" y="60"/>
                  </a:lnTo>
                  <a:lnTo>
                    <a:pt x="43" y="78"/>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0" name="Freeform 40"/>
            <p:cNvSpPr>
              <a:spLocks/>
            </p:cNvSpPr>
            <p:nvPr/>
          </p:nvSpPr>
          <p:spPr bwMode="auto">
            <a:xfrm>
              <a:off x="4290" y="1366"/>
              <a:ext cx="60" cy="23"/>
            </a:xfrm>
            <a:custGeom>
              <a:avLst/>
              <a:gdLst>
                <a:gd name="T0" fmla="*/ 60 w 60"/>
                <a:gd name="T1" fmla="*/ 19 h 23"/>
                <a:gd name="T2" fmla="*/ 60 w 60"/>
                <a:gd name="T3" fmla="*/ 20 h 23"/>
                <a:gd name="T4" fmla="*/ 59 w 60"/>
                <a:gd name="T5" fmla="*/ 21 h 23"/>
                <a:gd name="T6" fmla="*/ 58 w 60"/>
                <a:gd name="T7" fmla="*/ 22 h 23"/>
                <a:gd name="T8" fmla="*/ 57 w 60"/>
                <a:gd name="T9" fmla="*/ 23 h 23"/>
                <a:gd name="T10" fmla="*/ 49 w 60"/>
                <a:gd name="T11" fmla="*/ 21 h 23"/>
                <a:gd name="T12" fmla="*/ 42 w 60"/>
                <a:gd name="T13" fmla="*/ 20 h 23"/>
                <a:gd name="T14" fmla="*/ 35 w 60"/>
                <a:gd name="T15" fmla="*/ 18 h 23"/>
                <a:gd name="T16" fmla="*/ 27 w 60"/>
                <a:gd name="T17" fmla="*/ 16 h 23"/>
                <a:gd name="T18" fmla="*/ 20 w 60"/>
                <a:gd name="T19" fmla="*/ 14 h 23"/>
                <a:gd name="T20" fmla="*/ 13 w 60"/>
                <a:gd name="T21" fmla="*/ 12 h 23"/>
                <a:gd name="T22" fmla="*/ 7 w 60"/>
                <a:gd name="T23" fmla="*/ 10 h 23"/>
                <a:gd name="T24" fmla="*/ 0 w 60"/>
                <a:gd name="T25" fmla="*/ 7 h 23"/>
                <a:gd name="T26" fmla="*/ 0 w 60"/>
                <a:gd name="T27" fmla="*/ 0 h 23"/>
                <a:gd name="T28" fmla="*/ 7 w 60"/>
                <a:gd name="T29" fmla="*/ 2 h 23"/>
                <a:gd name="T30" fmla="*/ 15 w 60"/>
                <a:gd name="T31" fmla="*/ 5 h 23"/>
                <a:gd name="T32" fmla="*/ 22 w 60"/>
                <a:gd name="T33" fmla="*/ 7 h 23"/>
                <a:gd name="T34" fmla="*/ 30 w 60"/>
                <a:gd name="T35" fmla="*/ 9 h 23"/>
                <a:gd name="T36" fmla="*/ 38 w 60"/>
                <a:gd name="T37" fmla="*/ 11 h 23"/>
                <a:gd name="T38" fmla="*/ 46 w 60"/>
                <a:gd name="T39" fmla="*/ 14 h 23"/>
                <a:gd name="T40" fmla="*/ 53 w 60"/>
                <a:gd name="T41" fmla="*/ 16 h 23"/>
                <a:gd name="T42" fmla="*/ 60 w 60"/>
                <a:gd name="T4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23">
                  <a:moveTo>
                    <a:pt x="60" y="19"/>
                  </a:moveTo>
                  <a:lnTo>
                    <a:pt x="60" y="20"/>
                  </a:lnTo>
                  <a:lnTo>
                    <a:pt x="59" y="21"/>
                  </a:lnTo>
                  <a:lnTo>
                    <a:pt x="58" y="22"/>
                  </a:lnTo>
                  <a:lnTo>
                    <a:pt x="57" y="23"/>
                  </a:lnTo>
                  <a:lnTo>
                    <a:pt x="49" y="21"/>
                  </a:lnTo>
                  <a:lnTo>
                    <a:pt x="42" y="20"/>
                  </a:lnTo>
                  <a:lnTo>
                    <a:pt x="35" y="18"/>
                  </a:lnTo>
                  <a:lnTo>
                    <a:pt x="27" y="16"/>
                  </a:lnTo>
                  <a:lnTo>
                    <a:pt x="20" y="14"/>
                  </a:lnTo>
                  <a:lnTo>
                    <a:pt x="13" y="12"/>
                  </a:lnTo>
                  <a:lnTo>
                    <a:pt x="7" y="10"/>
                  </a:lnTo>
                  <a:lnTo>
                    <a:pt x="0" y="7"/>
                  </a:lnTo>
                  <a:lnTo>
                    <a:pt x="0" y="0"/>
                  </a:lnTo>
                  <a:lnTo>
                    <a:pt x="7" y="2"/>
                  </a:lnTo>
                  <a:lnTo>
                    <a:pt x="15" y="5"/>
                  </a:lnTo>
                  <a:lnTo>
                    <a:pt x="22" y="7"/>
                  </a:lnTo>
                  <a:lnTo>
                    <a:pt x="30" y="9"/>
                  </a:lnTo>
                  <a:lnTo>
                    <a:pt x="38" y="11"/>
                  </a:lnTo>
                  <a:lnTo>
                    <a:pt x="46" y="14"/>
                  </a:lnTo>
                  <a:lnTo>
                    <a:pt x="53" y="16"/>
                  </a:lnTo>
                  <a:lnTo>
                    <a:pt x="6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1" name="Freeform 41"/>
            <p:cNvSpPr>
              <a:spLocks/>
            </p:cNvSpPr>
            <p:nvPr/>
          </p:nvSpPr>
          <p:spPr bwMode="auto">
            <a:xfrm>
              <a:off x="3953" y="1402"/>
              <a:ext cx="19" cy="30"/>
            </a:xfrm>
            <a:custGeom>
              <a:avLst/>
              <a:gdLst>
                <a:gd name="T0" fmla="*/ 11 w 19"/>
                <a:gd name="T1" fmla="*/ 30 h 30"/>
                <a:gd name="T2" fmla="*/ 10 w 19"/>
                <a:gd name="T3" fmla="*/ 25 h 30"/>
                <a:gd name="T4" fmla="*/ 7 w 19"/>
                <a:gd name="T5" fmla="*/ 21 h 30"/>
                <a:gd name="T6" fmla="*/ 4 w 19"/>
                <a:gd name="T7" fmla="*/ 16 h 30"/>
                <a:gd name="T8" fmla="*/ 0 w 19"/>
                <a:gd name="T9" fmla="*/ 13 h 30"/>
                <a:gd name="T10" fmla="*/ 19 w 19"/>
                <a:gd name="T11" fmla="*/ 0 h 30"/>
                <a:gd name="T12" fmla="*/ 19 w 19"/>
                <a:gd name="T13" fmla="*/ 8 h 30"/>
                <a:gd name="T14" fmla="*/ 18 w 19"/>
                <a:gd name="T15" fmla="*/ 18 h 30"/>
                <a:gd name="T16" fmla="*/ 16 w 19"/>
                <a:gd name="T17" fmla="*/ 25 h 30"/>
                <a:gd name="T18" fmla="*/ 11 w 19"/>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0">
                  <a:moveTo>
                    <a:pt x="11" y="30"/>
                  </a:moveTo>
                  <a:lnTo>
                    <a:pt x="10" y="25"/>
                  </a:lnTo>
                  <a:lnTo>
                    <a:pt x="7" y="21"/>
                  </a:lnTo>
                  <a:lnTo>
                    <a:pt x="4" y="16"/>
                  </a:lnTo>
                  <a:lnTo>
                    <a:pt x="0" y="13"/>
                  </a:lnTo>
                  <a:lnTo>
                    <a:pt x="19" y="0"/>
                  </a:lnTo>
                  <a:lnTo>
                    <a:pt x="19" y="8"/>
                  </a:lnTo>
                  <a:lnTo>
                    <a:pt x="18" y="18"/>
                  </a:lnTo>
                  <a:lnTo>
                    <a:pt x="16" y="25"/>
                  </a:lnTo>
                  <a:lnTo>
                    <a:pt x="11" y="30"/>
                  </a:lnTo>
                  <a:close/>
                </a:path>
              </a:pathLst>
            </a:custGeom>
            <a:solidFill>
              <a:srgbClr val="FFD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2" name="Freeform 42"/>
            <p:cNvSpPr>
              <a:spLocks/>
            </p:cNvSpPr>
            <p:nvPr/>
          </p:nvSpPr>
          <p:spPr bwMode="auto">
            <a:xfrm>
              <a:off x="3933" y="1424"/>
              <a:ext cx="19" cy="19"/>
            </a:xfrm>
            <a:custGeom>
              <a:avLst/>
              <a:gdLst>
                <a:gd name="T0" fmla="*/ 19 w 19"/>
                <a:gd name="T1" fmla="*/ 12 h 19"/>
                <a:gd name="T2" fmla="*/ 19 w 19"/>
                <a:gd name="T3" fmla="*/ 14 h 19"/>
                <a:gd name="T4" fmla="*/ 19 w 19"/>
                <a:gd name="T5" fmla="*/ 17 h 19"/>
                <a:gd name="T6" fmla="*/ 17 w 19"/>
                <a:gd name="T7" fmla="*/ 18 h 19"/>
                <a:gd name="T8" fmla="*/ 15 w 19"/>
                <a:gd name="T9" fmla="*/ 19 h 19"/>
                <a:gd name="T10" fmla="*/ 12 w 19"/>
                <a:gd name="T11" fmla="*/ 17 h 19"/>
                <a:gd name="T12" fmla="*/ 9 w 19"/>
                <a:gd name="T13" fmla="*/ 13 h 19"/>
                <a:gd name="T14" fmla="*/ 6 w 19"/>
                <a:gd name="T15" fmla="*/ 9 h 19"/>
                <a:gd name="T16" fmla="*/ 2 w 19"/>
                <a:gd name="T17" fmla="*/ 5 h 19"/>
                <a:gd name="T18" fmla="*/ 0 w 19"/>
                <a:gd name="T19" fmla="*/ 3 h 19"/>
                <a:gd name="T20" fmla="*/ 5 w 19"/>
                <a:gd name="T21" fmla="*/ 0 h 19"/>
                <a:gd name="T22" fmla="*/ 11 w 19"/>
                <a:gd name="T23" fmla="*/ 2 h 19"/>
                <a:gd name="T24" fmla="*/ 16 w 19"/>
                <a:gd name="T25" fmla="*/ 7 h 19"/>
                <a:gd name="T26" fmla="*/ 19 w 19"/>
                <a:gd name="T2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2"/>
                  </a:moveTo>
                  <a:lnTo>
                    <a:pt x="19" y="14"/>
                  </a:lnTo>
                  <a:lnTo>
                    <a:pt x="19" y="17"/>
                  </a:lnTo>
                  <a:lnTo>
                    <a:pt x="17" y="18"/>
                  </a:lnTo>
                  <a:lnTo>
                    <a:pt x="15" y="19"/>
                  </a:lnTo>
                  <a:lnTo>
                    <a:pt x="12" y="17"/>
                  </a:lnTo>
                  <a:lnTo>
                    <a:pt x="9" y="13"/>
                  </a:lnTo>
                  <a:lnTo>
                    <a:pt x="6" y="9"/>
                  </a:lnTo>
                  <a:lnTo>
                    <a:pt x="2" y="5"/>
                  </a:lnTo>
                  <a:lnTo>
                    <a:pt x="0" y="3"/>
                  </a:lnTo>
                  <a:lnTo>
                    <a:pt x="5" y="0"/>
                  </a:lnTo>
                  <a:lnTo>
                    <a:pt x="11" y="2"/>
                  </a:lnTo>
                  <a:lnTo>
                    <a:pt x="16" y="7"/>
                  </a:lnTo>
                  <a:lnTo>
                    <a:pt x="19" y="12"/>
                  </a:lnTo>
                  <a:close/>
                </a:path>
              </a:pathLst>
            </a:custGeom>
            <a:solidFill>
              <a:srgbClr val="A80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3" name="Freeform 43"/>
            <p:cNvSpPr>
              <a:spLocks/>
            </p:cNvSpPr>
            <p:nvPr/>
          </p:nvSpPr>
          <p:spPr bwMode="auto">
            <a:xfrm>
              <a:off x="3329" y="1432"/>
              <a:ext cx="762" cy="962"/>
            </a:xfrm>
            <a:custGeom>
              <a:avLst/>
              <a:gdLst>
                <a:gd name="T0" fmla="*/ 487 w 762"/>
                <a:gd name="T1" fmla="*/ 224 h 962"/>
                <a:gd name="T2" fmla="*/ 538 w 762"/>
                <a:gd name="T3" fmla="*/ 287 h 962"/>
                <a:gd name="T4" fmla="*/ 555 w 762"/>
                <a:gd name="T5" fmla="*/ 361 h 962"/>
                <a:gd name="T6" fmla="*/ 573 w 762"/>
                <a:gd name="T7" fmla="*/ 461 h 962"/>
                <a:gd name="T8" fmla="*/ 606 w 762"/>
                <a:gd name="T9" fmla="*/ 509 h 962"/>
                <a:gd name="T10" fmla="*/ 615 w 762"/>
                <a:gd name="T11" fmla="*/ 487 h 962"/>
                <a:gd name="T12" fmla="*/ 596 w 762"/>
                <a:gd name="T13" fmla="*/ 415 h 962"/>
                <a:gd name="T14" fmla="*/ 607 w 762"/>
                <a:gd name="T15" fmla="*/ 335 h 962"/>
                <a:gd name="T16" fmla="*/ 639 w 762"/>
                <a:gd name="T17" fmla="*/ 239 h 962"/>
                <a:gd name="T18" fmla="*/ 664 w 762"/>
                <a:gd name="T19" fmla="*/ 176 h 962"/>
                <a:gd name="T20" fmla="*/ 715 w 762"/>
                <a:gd name="T21" fmla="*/ 219 h 962"/>
                <a:gd name="T22" fmla="*/ 752 w 762"/>
                <a:gd name="T23" fmla="*/ 270 h 962"/>
                <a:gd name="T24" fmla="*/ 715 w 762"/>
                <a:gd name="T25" fmla="*/ 418 h 962"/>
                <a:gd name="T26" fmla="*/ 680 w 762"/>
                <a:gd name="T27" fmla="*/ 534 h 962"/>
                <a:gd name="T28" fmla="*/ 663 w 762"/>
                <a:gd name="T29" fmla="*/ 562 h 962"/>
                <a:gd name="T30" fmla="*/ 627 w 762"/>
                <a:gd name="T31" fmla="*/ 565 h 962"/>
                <a:gd name="T32" fmla="*/ 576 w 762"/>
                <a:gd name="T33" fmla="*/ 548 h 962"/>
                <a:gd name="T34" fmla="*/ 529 w 762"/>
                <a:gd name="T35" fmla="*/ 518 h 962"/>
                <a:gd name="T36" fmla="*/ 484 w 762"/>
                <a:gd name="T37" fmla="*/ 482 h 962"/>
                <a:gd name="T38" fmla="*/ 330 w 762"/>
                <a:gd name="T39" fmla="*/ 324 h 962"/>
                <a:gd name="T40" fmla="*/ 309 w 762"/>
                <a:gd name="T41" fmla="*/ 307 h 962"/>
                <a:gd name="T42" fmla="*/ 284 w 762"/>
                <a:gd name="T43" fmla="*/ 301 h 962"/>
                <a:gd name="T44" fmla="*/ 266 w 762"/>
                <a:gd name="T45" fmla="*/ 311 h 962"/>
                <a:gd name="T46" fmla="*/ 253 w 762"/>
                <a:gd name="T47" fmla="*/ 327 h 962"/>
                <a:gd name="T48" fmla="*/ 261 w 762"/>
                <a:gd name="T49" fmla="*/ 345 h 962"/>
                <a:gd name="T50" fmla="*/ 270 w 762"/>
                <a:gd name="T51" fmla="*/ 338 h 962"/>
                <a:gd name="T52" fmla="*/ 273 w 762"/>
                <a:gd name="T53" fmla="*/ 330 h 962"/>
                <a:gd name="T54" fmla="*/ 295 w 762"/>
                <a:gd name="T55" fmla="*/ 336 h 962"/>
                <a:gd name="T56" fmla="*/ 313 w 762"/>
                <a:gd name="T57" fmla="*/ 351 h 962"/>
                <a:gd name="T58" fmla="*/ 431 w 762"/>
                <a:gd name="T59" fmla="*/ 484 h 962"/>
                <a:gd name="T60" fmla="*/ 466 w 762"/>
                <a:gd name="T61" fmla="*/ 529 h 962"/>
                <a:gd name="T62" fmla="*/ 493 w 762"/>
                <a:gd name="T63" fmla="*/ 611 h 962"/>
                <a:gd name="T64" fmla="*/ 547 w 762"/>
                <a:gd name="T65" fmla="*/ 693 h 962"/>
                <a:gd name="T66" fmla="*/ 589 w 762"/>
                <a:gd name="T67" fmla="*/ 735 h 962"/>
                <a:gd name="T68" fmla="*/ 625 w 762"/>
                <a:gd name="T69" fmla="*/ 760 h 962"/>
                <a:gd name="T70" fmla="*/ 575 w 762"/>
                <a:gd name="T71" fmla="*/ 779 h 962"/>
                <a:gd name="T72" fmla="*/ 499 w 762"/>
                <a:gd name="T73" fmla="*/ 808 h 962"/>
                <a:gd name="T74" fmla="*/ 320 w 762"/>
                <a:gd name="T75" fmla="*/ 922 h 962"/>
                <a:gd name="T76" fmla="*/ 242 w 762"/>
                <a:gd name="T77" fmla="*/ 957 h 962"/>
                <a:gd name="T78" fmla="*/ 168 w 762"/>
                <a:gd name="T79" fmla="*/ 946 h 962"/>
                <a:gd name="T80" fmla="*/ 145 w 762"/>
                <a:gd name="T81" fmla="*/ 886 h 962"/>
                <a:gd name="T82" fmla="*/ 142 w 762"/>
                <a:gd name="T83" fmla="*/ 838 h 962"/>
                <a:gd name="T84" fmla="*/ 186 w 762"/>
                <a:gd name="T85" fmla="*/ 827 h 962"/>
                <a:gd name="T86" fmla="*/ 214 w 762"/>
                <a:gd name="T87" fmla="*/ 788 h 962"/>
                <a:gd name="T88" fmla="*/ 196 w 762"/>
                <a:gd name="T89" fmla="*/ 727 h 962"/>
                <a:gd name="T90" fmla="*/ 167 w 762"/>
                <a:gd name="T91" fmla="*/ 659 h 962"/>
                <a:gd name="T92" fmla="*/ 141 w 762"/>
                <a:gd name="T93" fmla="*/ 555 h 962"/>
                <a:gd name="T94" fmla="*/ 143 w 762"/>
                <a:gd name="T95" fmla="*/ 453 h 962"/>
                <a:gd name="T96" fmla="*/ 134 w 762"/>
                <a:gd name="T97" fmla="*/ 381 h 962"/>
                <a:gd name="T98" fmla="*/ 81 w 762"/>
                <a:gd name="T99" fmla="*/ 348 h 962"/>
                <a:gd name="T100" fmla="*/ 33 w 762"/>
                <a:gd name="T101" fmla="*/ 348 h 962"/>
                <a:gd name="T102" fmla="*/ 0 w 762"/>
                <a:gd name="T103" fmla="*/ 305 h 962"/>
                <a:gd name="T104" fmla="*/ 22 w 762"/>
                <a:gd name="T105" fmla="*/ 178 h 962"/>
                <a:gd name="T106" fmla="*/ 69 w 762"/>
                <a:gd name="T107" fmla="*/ 94 h 962"/>
                <a:gd name="T108" fmla="*/ 95 w 762"/>
                <a:gd name="T109" fmla="*/ 87 h 962"/>
                <a:gd name="T110" fmla="*/ 124 w 762"/>
                <a:gd name="T111" fmla="*/ 98 h 962"/>
                <a:gd name="T112" fmla="*/ 169 w 762"/>
                <a:gd name="T113" fmla="*/ 101 h 962"/>
                <a:gd name="T114" fmla="*/ 211 w 762"/>
                <a:gd name="T115" fmla="*/ 92 h 962"/>
                <a:gd name="T116" fmla="*/ 267 w 762"/>
                <a:gd name="T117" fmla="*/ 99 h 962"/>
                <a:gd name="T118" fmla="*/ 314 w 762"/>
                <a:gd name="T119" fmla="*/ 76 h 962"/>
                <a:gd name="T120" fmla="*/ 339 w 762"/>
                <a:gd name="T121" fmla="*/ 35 h 962"/>
                <a:gd name="T122" fmla="*/ 360 w 762"/>
                <a:gd name="T123" fmla="*/ 3 h 962"/>
                <a:gd name="T124" fmla="*/ 396 w 762"/>
                <a:gd name="T125" fmla="*/ 3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962">
                  <a:moveTo>
                    <a:pt x="417" y="69"/>
                  </a:moveTo>
                  <a:lnTo>
                    <a:pt x="468" y="191"/>
                  </a:lnTo>
                  <a:lnTo>
                    <a:pt x="477" y="208"/>
                  </a:lnTo>
                  <a:lnTo>
                    <a:pt x="487" y="224"/>
                  </a:lnTo>
                  <a:lnTo>
                    <a:pt x="498" y="241"/>
                  </a:lnTo>
                  <a:lnTo>
                    <a:pt x="511" y="257"/>
                  </a:lnTo>
                  <a:lnTo>
                    <a:pt x="524" y="272"/>
                  </a:lnTo>
                  <a:lnTo>
                    <a:pt x="538" y="287"/>
                  </a:lnTo>
                  <a:lnTo>
                    <a:pt x="553" y="300"/>
                  </a:lnTo>
                  <a:lnTo>
                    <a:pt x="569" y="312"/>
                  </a:lnTo>
                  <a:lnTo>
                    <a:pt x="560" y="337"/>
                  </a:lnTo>
                  <a:lnTo>
                    <a:pt x="555" y="361"/>
                  </a:lnTo>
                  <a:lnTo>
                    <a:pt x="555" y="387"/>
                  </a:lnTo>
                  <a:lnTo>
                    <a:pt x="558" y="412"/>
                  </a:lnTo>
                  <a:lnTo>
                    <a:pt x="564" y="438"/>
                  </a:lnTo>
                  <a:lnTo>
                    <a:pt x="573" y="461"/>
                  </a:lnTo>
                  <a:lnTo>
                    <a:pt x="584" y="484"/>
                  </a:lnTo>
                  <a:lnTo>
                    <a:pt x="596" y="505"/>
                  </a:lnTo>
                  <a:lnTo>
                    <a:pt x="600" y="507"/>
                  </a:lnTo>
                  <a:lnTo>
                    <a:pt x="606" y="509"/>
                  </a:lnTo>
                  <a:lnTo>
                    <a:pt x="610" y="509"/>
                  </a:lnTo>
                  <a:lnTo>
                    <a:pt x="615" y="510"/>
                  </a:lnTo>
                  <a:lnTo>
                    <a:pt x="620" y="505"/>
                  </a:lnTo>
                  <a:lnTo>
                    <a:pt x="615" y="487"/>
                  </a:lnTo>
                  <a:lnTo>
                    <a:pt x="610" y="469"/>
                  </a:lnTo>
                  <a:lnTo>
                    <a:pt x="605" y="452"/>
                  </a:lnTo>
                  <a:lnTo>
                    <a:pt x="600" y="433"/>
                  </a:lnTo>
                  <a:lnTo>
                    <a:pt x="596" y="415"/>
                  </a:lnTo>
                  <a:lnTo>
                    <a:pt x="594" y="397"/>
                  </a:lnTo>
                  <a:lnTo>
                    <a:pt x="595" y="377"/>
                  </a:lnTo>
                  <a:lnTo>
                    <a:pt x="598" y="358"/>
                  </a:lnTo>
                  <a:lnTo>
                    <a:pt x="607" y="335"/>
                  </a:lnTo>
                  <a:lnTo>
                    <a:pt x="615" y="310"/>
                  </a:lnTo>
                  <a:lnTo>
                    <a:pt x="623" y="287"/>
                  </a:lnTo>
                  <a:lnTo>
                    <a:pt x="631" y="263"/>
                  </a:lnTo>
                  <a:lnTo>
                    <a:pt x="639" y="239"/>
                  </a:lnTo>
                  <a:lnTo>
                    <a:pt x="645" y="214"/>
                  </a:lnTo>
                  <a:lnTo>
                    <a:pt x="651" y="189"/>
                  </a:lnTo>
                  <a:lnTo>
                    <a:pt x="654" y="163"/>
                  </a:lnTo>
                  <a:lnTo>
                    <a:pt x="664" y="176"/>
                  </a:lnTo>
                  <a:lnTo>
                    <a:pt x="675" y="189"/>
                  </a:lnTo>
                  <a:lnTo>
                    <a:pt x="688" y="200"/>
                  </a:lnTo>
                  <a:lnTo>
                    <a:pt x="702" y="210"/>
                  </a:lnTo>
                  <a:lnTo>
                    <a:pt x="715" y="219"/>
                  </a:lnTo>
                  <a:lnTo>
                    <a:pt x="730" y="226"/>
                  </a:lnTo>
                  <a:lnTo>
                    <a:pt x="745" y="231"/>
                  </a:lnTo>
                  <a:lnTo>
                    <a:pt x="762" y="233"/>
                  </a:lnTo>
                  <a:lnTo>
                    <a:pt x="752" y="270"/>
                  </a:lnTo>
                  <a:lnTo>
                    <a:pt x="742" y="307"/>
                  </a:lnTo>
                  <a:lnTo>
                    <a:pt x="733" y="345"/>
                  </a:lnTo>
                  <a:lnTo>
                    <a:pt x="724" y="381"/>
                  </a:lnTo>
                  <a:lnTo>
                    <a:pt x="715" y="418"/>
                  </a:lnTo>
                  <a:lnTo>
                    <a:pt x="706" y="455"/>
                  </a:lnTo>
                  <a:lnTo>
                    <a:pt x="695" y="492"/>
                  </a:lnTo>
                  <a:lnTo>
                    <a:pt x="684" y="527"/>
                  </a:lnTo>
                  <a:lnTo>
                    <a:pt x="680" y="534"/>
                  </a:lnTo>
                  <a:lnTo>
                    <a:pt x="676" y="541"/>
                  </a:lnTo>
                  <a:lnTo>
                    <a:pt x="672" y="549"/>
                  </a:lnTo>
                  <a:lnTo>
                    <a:pt x="668" y="556"/>
                  </a:lnTo>
                  <a:lnTo>
                    <a:pt x="663" y="562"/>
                  </a:lnTo>
                  <a:lnTo>
                    <a:pt x="657" y="567"/>
                  </a:lnTo>
                  <a:lnTo>
                    <a:pt x="649" y="568"/>
                  </a:lnTo>
                  <a:lnTo>
                    <a:pt x="640" y="567"/>
                  </a:lnTo>
                  <a:lnTo>
                    <a:pt x="627" y="565"/>
                  </a:lnTo>
                  <a:lnTo>
                    <a:pt x="614" y="562"/>
                  </a:lnTo>
                  <a:lnTo>
                    <a:pt x="600" y="558"/>
                  </a:lnTo>
                  <a:lnTo>
                    <a:pt x="588" y="553"/>
                  </a:lnTo>
                  <a:lnTo>
                    <a:pt x="576" y="548"/>
                  </a:lnTo>
                  <a:lnTo>
                    <a:pt x="564" y="541"/>
                  </a:lnTo>
                  <a:lnTo>
                    <a:pt x="551" y="534"/>
                  </a:lnTo>
                  <a:lnTo>
                    <a:pt x="540" y="526"/>
                  </a:lnTo>
                  <a:lnTo>
                    <a:pt x="529" y="518"/>
                  </a:lnTo>
                  <a:lnTo>
                    <a:pt x="518" y="510"/>
                  </a:lnTo>
                  <a:lnTo>
                    <a:pt x="507" y="501"/>
                  </a:lnTo>
                  <a:lnTo>
                    <a:pt x="495" y="492"/>
                  </a:lnTo>
                  <a:lnTo>
                    <a:pt x="484" y="482"/>
                  </a:lnTo>
                  <a:lnTo>
                    <a:pt x="473" y="473"/>
                  </a:lnTo>
                  <a:lnTo>
                    <a:pt x="463" y="464"/>
                  </a:lnTo>
                  <a:lnTo>
                    <a:pt x="451" y="455"/>
                  </a:lnTo>
                  <a:lnTo>
                    <a:pt x="330" y="324"/>
                  </a:lnTo>
                  <a:lnTo>
                    <a:pt x="325" y="320"/>
                  </a:lnTo>
                  <a:lnTo>
                    <a:pt x="320" y="316"/>
                  </a:lnTo>
                  <a:lnTo>
                    <a:pt x="315" y="311"/>
                  </a:lnTo>
                  <a:lnTo>
                    <a:pt x="309" y="307"/>
                  </a:lnTo>
                  <a:lnTo>
                    <a:pt x="303" y="304"/>
                  </a:lnTo>
                  <a:lnTo>
                    <a:pt x="297" y="301"/>
                  </a:lnTo>
                  <a:lnTo>
                    <a:pt x="291" y="300"/>
                  </a:lnTo>
                  <a:lnTo>
                    <a:pt x="284" y="301"/>
                  </a:lnTo>
                  <a:lnTo>
                    <a:pt x="279" y="303"/>
                  </a:lnTo>
                  <a:lnTo>
                    <a:pt x="275" y="305"/>
                  </a:lnTo>
                  <a:lnTo>
                    <a:pt x="270" y="308"/>
                  </a:lnTo>
                  <a:lnTo>
                    <a:pt x="266" y="311"/>
                  </a:lnTo>
                  <a:lnTo>
                    <a:pt x="263" y="314"/>
                  </a:lnTo>
                  <a:lnTo>
                    <a:pt x="259" y="318"/>
                  </a:lnTo>
                  <a:lnTo>
                    <a:pt x="255" y="322"/>
                  </a:lnTo>
                  <a:lnTo>
                    <a:pt x="253" y="327"/>
                  </a:lnTo>
                  <a:lnTo>
                    <a:pt x="253" y="332"/>
                  </a:lnTo>
                  <a:lnTo>
                    <a:pt x="254" y="337"/>
                  </a:lnTo>
                  <a:lnTo>
                    <a:pt x="258" y="341"/>
                  </a:lnTo>
                  <a:lnTo>
                    <a:pt x="261" y="345"/>
                  </a:lnTo>
                  <a:lnTo>
                    <a:pt x="264" y="344"/>
                  </a:lnTo>
                  <a:lnTo>
                    <a:pt x="266" y="342"/>
                  </a:lnTo>
                  <a:lnTo>
                    <a:pt x="268" y="340"/>
                  </a:lnTo>
                  <a:lnTo>
                    <a:pt x="270" y="338"/>
                  </a:lnTo>
                  <a:lnTo>
                    <a:pt x="270" y="336"/>
                  </a:lnTo>
                  <a:lnTo>
                    <a:pt x="270" y="333"/>
                  </a:lnTo>
                  <a:lnTo>
                    <a:pt x="271" y="331"/>
                  </a:lnTo>
                  <a:lnTo>
                    <a:pt x="273" y="330"/>
                  </a:lnTo>
                  <a:lnTo>
                    <a:pt x="279" y="330"/>
                  </a:lnTo>
                  <a:lnTo>
                    <a:pt x="284" y="331"/>
                  </a:lnTo>
                  <a:lnTo>
                    <a:pt x="290" y="333"/>
                  </a:lnTo>
                  <a:lnTo>
                    <a:pt x="295" y="336"/>
                  </a:lnTo>
                  <a:lnTo>
                    <a:pt x="299" y="339"/>
                  </a:lnTo>
                  <a:lnTo>
                    <a:pt x="304" y="342"/>
                  </a:lnTo>
                  <a:lnTo>
                    <a:pt x="309" y="346"/>
                  </a:lnTo>
                  <a:lnTo>
                    <a:pt x="313" y="351"/>
                  </a:lnTo>
                  <a:lnTo>
                    <a:pt x="398" y="453"/>
                  </a:lnTo>
                  <a:lnTo>
                    <a:pt x="409" y="463"/>
                  </a:lnTo>
                  <a:lnTo>
                    <a:pt x="420" y="473"/>
                  </a:lnTo>
                  <a:lnTo>
                    <a:pt x="431" y="484"/>
                  </a:lnTo>
                  <a:lnTo>
                    <a:pt x="442" y="494"/>
                  </a:lnTo>
                  <a:lnTo>
                    <a:pt x="452" y="504"/>
                  </a:lnTo>
                  <a:lnTo>
                    <a:pt x="461" y="516"/>
                  </a:lnTo>
                  <a:lnTo>
                    <a:pt x="466" y="529"/>
                  </a:lnTo>
                  <a:lnTo>
                    <a:pt x="468" y="544"/>
                  </a:lnTo>
                  <a:lnTo>
                    <a:pt x="475" y="567"/>
                  </a:lnTo>
                  <a:lnTo>
                    <a:pt x="483" y="590"/>
                  </a:lnTo>
                  <a:lnTo>
                    <a:pt x="493" y="611"/>
                  </a:lnTo>
                  <a:lnTo>
                    <a:pt x="506" y="633"/>
                  </a:lnTo>
                  <a:lnTo>
                    <a:pt x="519" y="653"/>
                  </a:lnTo>
                  <a:lnTo>
                    <a:pt x="532" y="673"/>
                  </a:lnTo>
                  <a:lnTo>
                    <a:pt x="547" y="693"/>
                  </a:lnTo>
                  <a:lnTo>
                    <a:pt x="564" y="712"/>
                  </a:lnTo>
                  <a:lnTo>
                    <a:pt x="572" y="720"/>
                  </a:lnTo>
                  <a:lnTo>
                    <a:pt x="581" y="727"/>
                  </a:lnTo>
                  <a:lnTo>
                    <a:pt x="589" y="735"/>
                  </a:lnTo>
                  <a:lnTo>
                    <a:pt x="597" y="742"/>
                  </a:lnTo>
                  <a:lnTo>
                    <a:pt x="607" y="748"/>
                  </a:lnTo>
                  <a:lnTo>
                    <a:pt x="616" y="754"/>
                  </a:lnTo>
                  <a:lnTo>
                    <a:pt x="625" y="760"/>
                  </a:lnTo>
                  <a:lnTo>
                    <a:pt x="634" y="765"/>
                  </a:lnTo>
                  <a:lnTo>
                    <a:pt x="614" y="769"/>
                  </a:lnTo>
                  <a:lnTo>
                    <a:pt x="594" y="774"/>
                  </a:lnTo>
                  <a:lnTo>
                    <a:pt x="575" y="779"/>
                  </a:lnTo>
                  <a:lnTo>
                    <a:pt x="557" y="785"/>
                  </a:lnTo>
                  <a:lnTo>
                    <a:pt x="537" y="792"/>
                  </a:lnTo>
                  <a:lnTo>
                    <a:pt x="519" y="799"/>
                  </a:lnTo>
                  <a:lnTo>
                    <a:pt x="499" y="808"/>
                  </a:lnTo>
                  <a:lnTo>
                    <a:pt x="479" y="819"/>
                  </a:lnTo>
                  <a:lnTo>
                    <a:pt x="460" y="831"/>
                  </a:lnTo>
                  <a:lnTo>
                    <a:pt x="338" y="912"/>
                  </a:lnTo>
                  <a:lnTo>
                    <a:pt x="320" y="922"/>
                  </a:lnTo>
                  <a:lnTo>
                    <a:pt x="301" y="933"/>
                  </a:lnTo>
                  <a:lnTo>
                    <a:pt x="282" y="942"/>
                  </a:lnTo>
                  <a:lnTo>
                    <a:pt x="263" y="951"/>
                  </a:lnTo>
                  <a:lnTo>
                    <a:pt x="242" y="957"/>
                  </a:lnTo>
                  <a:lnTo>
                    <a:pt x="222" y="961"/>
                  </a:lnTo>
                  <a:lnTo>
                    <a:pt x="199" y="962"/>
                  </a:lnTo>
                  <a:lnTo>
                    <a:pt x="176" y="959"/>
                  </a:lnTo>
                  <a:lnTo>
                    <a:pt x="168" y="946"/>
                  </a:lnTo>
                  <a:lnTo>
                    <a:pt x="162" y="931"/>
                  </a:lnTo>
                  <a:lnTo>
                    <a:pt x="155" y="916"/>
                  </a:lnTo>
                  <a:lnTo>
                    <a:pt x="150" y="901"/>
                  </a:lnTo>
                  <a:lnTo>
                    <a:pt x="145" y="886"/>
                  </a:lnTo>
                  <a:lnTo>
                    <a:pt x="140" y="870"/>
                  </a:lnTo>
                  <a:lnTo>
                    <a:pt x="136" y="855"/>
                  </a:lnTo>
                  <a:lnTo>
                    <a:pt x="131" y="840"/>
                  </a:lnTo>
                  <a:lnTo>
                    <a:pt x="142" y="838"/>
                  </a:lnTo>
                  <a:lnTo>
                    <a:pt x="153" y="837"/>
                  </a:lnTo>
                  <a:lnTo>
                    <a:pt x="165" y="835"/>
                  </a:lnTo>
                  <a:lnTo>
                    <a:pt x="176" y="832"/>
                  </a:lnTo>
                  <a:lnTo>
                    <a:pt x="186" y="827"/>
                  </a:lnTo>
                  <a:lnTo>
                    <a:pt x="195" y="821"/>
                  </a:lnTo>
                  <a:lnTo>
                    <a:pt x="203" y="814"/>
                  </a:lnTo>
                  <a:lnTo>
                    <a:pt x="211" y="804"/>
                  </a:lnTo>
                  <a:lnTo>
                    <a:pt x="214" y="788"/>
                  </a:lnTo>
                  <a:lnTo>
                    <a:pt x="213" y="771"/>
                  </a:lnTo>
                  <a:lnTo>
                    <a:pt x="209" y="756"/>
                  </a:lnTo>
                  <a:lnTo>
                    <a:pt x="203" y="742"/>
                  </a:lnTo>
                  <a:lnTo>
                    <a:pt x="196" y="727"/>
                  </a:lnTo>
                  <a:lnTo>
                    <a:pt x="189" y="713"/>
                  </a:lnTo>
                  <a:lnTo>
                    <a:pt x="182" y="699"/>
                  </a:lnTo>
                  <a:lnTo>
                    <a:pt x="175" y="685"/>
                  </a:lnTo>
                  <a:lnTo>
                    <a:pt x="167" y="659"/>
                  </a:lnTo>
                  <a:lnTo>
                    <a:pt x="158" y="634"/>
                  </a:lnTo>
                  <a:lnTo>
                    <a:pt x="151" y="608"/>
                  </a:lnTo>
                  <a:lnTo>
                    <a:pt x="145" y="581"/>
                  </a:lnTo>
                  <a:lnTo>
                    <a:pt x="141" y="555"/>
                  </a:lnTo>
                  <a:lnTo>
                    <a:pt x="139" y="527"/>
                  </a:lnTo>
                  <a:lnTo>
                    <a:pt x="140" y="500"/>
                  </a:lnTo>
                  <a:lnTo>
                    <a:pt x="144" y="471"/>
                  </a:lnTo>
                  <a:lnTo>
                    <a:pt x="143" y="453"/>
                  </a:lnTo>
                  <a:lnTo>
                    <a:pt x="142" y="435"/>
                  </a:lnTo>
                  <a:lnTo>
                    <a:pt x="141" y="416"/>
                  </a:lnTo>
                  <a:lnTo>
                    <a:pt x="139" y="398"/>
                  </a:lnTo>
                  <a:lnTo>
                    <a:pt x="134" y="381"/>
                  </a:lnTo>
                  <a:lnTo>
                    <a:pt x="125" y="367"/>
                  </a:lnTo>
                  <a:lnTo>
                    <a:pt x="113" y="356"/>
                  </a:lnTo>
                  <a:lnTo>
                    <a:pt x="93" y="349"/>
                  </a:lnTo>
                  <a:lnTo>
                    <a:pt x="81" y="348"/>
                  </a:lnTo>
                  <a:lnTo>
                    <a:pt x="69" y="348"/>
                  </a:lnTo>
                  <a:lnTo>
                    <a:pt x="56" y="348"/>
                  </a:lnTo>
                  <a:lnTo>
                    <a:pt x="45" y="348"/>
                  </a:lnTo>
                  <a:lnTo>
                    <a:pt x="33" y="348"/>
                  </a:lnTo>
                  <a:lnTo>
                    <a:pt x="22" y="347"/>
                  </a:lnTo>
                  <a:lnTo>
                    <a:pt x="12" y="344"/>
                  </a:lnTo>
                  <a:lnTo>
                    <a:pt x="1" y="339"/>
                  </a:lnTo>
                  <a:lnTo>
                    <a:pt x="0" y="305"/>
                  </a:lnTo>
                  <a:lnTo>
                    <a:pt x="1" y="272"/>
                  </a:lnTo>
                  <a:lnTo>
                    <a:pt x="5" y="241"/>
                  </a:lnTo>
                  <a:lnTo>
                    <a:pt x="13" y="209"/>
                  </a:lnTo>
                  <a:lnTo>
                    <a:pt x="22" y="178"/>
                  </a:lnTo>
                  <a:lnTo>
                    <a:pt x="33" y="149"/>
                  </a:lnTo>
                  <a:lnTo>
                    <a:pt x="46" y="120"/>
                  </a:lnTo>
                  <a:lnTo>
                    <a:pt x="62" y="93"/>
                  </a:lnTo>
                  <a:lnTo>
                    <a:pt x="69" y="94"/>
                  </a:lnTo>
                  <a:lnTo>
                    <a:pt x="76" y="93"/>
                  </a:lnTo>
                  <a:lnTo>
                    <a:pt x="83" y="91"/>
                  </a:lnTo>
                  <a:lnTo>
                    <a:pt x="89" y="89"/>
                  </a:lnTo>
                  <a:lnTo>
                    <a:pt x="95" y="87"/>
                  </a:lnTo>
                  <a:lnTo>
                    <a:pt x="101" y="87"/>
                  </a:lnTo>
                  <a:lnTo>
                    <a:pt x="107" y="89"/>
                  </a:lnTo>
                  <a:lnTo>
                    <a:pt x="114" y="95"/>
                  </a:lnTo>
                  <a:lnTo>
                    <a:pt x="124" y="98"/>
                  </a:lnTo>
                  <a:lnTo>
                    <a:pt x="135" y="101"/>
                  </a:lnTo>
                  <a:lnTo>
                    <a:pt x="146" y="102"/>
                  </a:lnTo>
                  <a:lnTo>
                    <a:pt x="157" y="102"/>
                  </a:lnTo>
                  <a:lnTo>
                    <a:pt x="169" y="101"/>
                  </a:lnTo>
                  <a:lnTo>
                    <a:pt x="179" y="98"/>
                  </a:lnTo>
                  <a:lnTo>
                    <a:pt x="189" y="93"/>
                  </a:lnTo>
                  <a:lnTo>
                    <a:pt x="198" y="85"/>
                  </a:lnTo>
                  <a:lnTo>
                    <a:pt x="211" y="92"/>
                  </a:lnTo>
                  <a:lnTo>
                    <a:pt x="224" y="96"/>
                  </a:lnTo>
                  <a:lnTo>
                    <a:pt x="238" y="99"/>
                  </a:lnTo>
                  <a:lnTo>
                    <a:pt x="252" y="100"/>
                  </a:lnTo>
                  <a:lnTo>
                    <a:pt x="267" y="99"/>
                  </a:lnTo>
                  <a:lnTo>
                    <a:pt x="280" y="96"/>
                  </a:lnTo>
                  <a:lnTo>
                    <a:pt x="292" y="92"/>
                  </a:lnTo>
                  <a:lnTo>
                    <a:pt x="303" y="84"/>
                  </a:lnTo>
                  <a:lnTo>
                    <a:pt x="314" y="76"/>
                  </a:lnTo>
                  <a:lnTo>
                    <a:pt x="322" y="67"/>
                  </a:lnTo>
                  <a:lnTo>
                    <a:pt x="329" y="57"/>
                  </a:lnTo>
                  <a:lnTo>
                    <a:pt x="335" y="47"/>
                  </a:lnTo>
                  <a:lnTo>
                    <a:pt x="339" y="35"/>
                  </a:lnTo>
                  <a:lnTo>
                    <a:pt x="343" y="24"/>
                  </a:lnTo>
                  <a:lnTo>
                    <a:pt x="345" y="12"/>
                  </a:lnTo>
                  <a:lnTo>
                    <a:pt x="346" y="0"/>
                  </a:lnTo>
                  <a:lnTo>
                    <a:pt x="360" y="3"/>
                  </a:lnTo>
                  <a:lnTo>
                    <a:pt x="371" y="9"/>
                  </a:lnTo>
                  <a:lnTo>
                    <a:pt x="380" y="17"/>
                  </a:lnTo>
                  <a:lnTo>
                    <a:pt x="388" y="26"/>
                  </a:lnTo>
                  <a:lnTo>
                    <a:pt x="396" y="36"/>
                  </a:lnTo>
                  <a:lnTo>
                    <a:pt x="402" y="48"/>
                  </a:lnTo>
                  <a:lnTo>
                    <a:pt x="410" y="59"/>
                  </a:lnTo>
                  <a:lnTo>
                    <a:pt x="417" y="69"/>
                  </a:lnTo>
                  <a:close/>
                </a:path>
              </a:pathLst>
            </a:custGeom>
            <a:solidFill>
              <a:srgbClr val="FFA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4" name="Freeform 44"/>
            <p:cNvSpPr>
              <a:spLocks/>
            </p:cNvSpPr>
            <p:nvPr/>
          </p:nvSpPr>
          <p:spPr bwMode="auto">
            <a:xfrm>
              <a:off x="4172" y="1432"/>
              <a:ext cx="178" cy="54"/>
            </a:xfrm>
            <a:custGeom>
              <a:avLst/>
              <a:gdLst>
                <a:gd name="T0" fmla="*/ 175 w 178"/>
                <a:gd name="T1" fmla="*/ 48 h 54"/>
                <a:gd name="T2" fmla="*/ 176 w 178"/>
                <a:gd name="T3" fmla="*/ 49 h 54"/>
                <a:gd name="T4" fmla="*/ 177 w 178"/>
                <a:gd name="T5" fmla="*/ 50 h 54"/>
                <a:gd name="T6" fmla="*/ 178 w 178"/>
                <a:gd name="T7" fmla="*/ 52 h 54"/>
                <a:gd name="T8" fmla="*/ 178 w 178"/>
                <a:gd name="T9" fmla="*/ 54 h 54"/>
                <a:gd name="T10" fmla="*/ 176 w 178"/>
                <a:gd name="T11" fmla="*/ 53 h 54"/>
                <a:gd name="T12" fmla="*/ 171 w 178"/>
                <a:gd name="T13" fmla="*/ 52 h 54"/>
                <a:gd name="T14" fmla="*/ 162 w 178"/>
                <a:gd name="T15" fmla="*/ 50 h 54"/>
                <a:gd name="T16" fmla="*/ 150 w 178"/>
                <a:gd name="T17" fmla="*/ 47 h 54"/>
                <a:gd name="T18" fmla="*/ 137 w 178"/>
                <a:gd name="T19" fmla="*/ 43 h 54"/>
                <a:gd name="T20" fmla="*/ 123 w 178"/>
                <a:gd name="T21" fmla="*/ 39 h 54"/>
                <a:gd name="T22" fmla="*/ 108 w 178"/>
                <a:gd name="T23" fmla="*/ 34 h 54"/>
                <a:gd name="T24" fmla="*/ 91 w 178"/>
                <a:gd name="T25" fmla="*/ 30 h 54"/>
                <a:gd name="T26" fmla="*/ 74 w 178"/>
                <a:gd name="T27" fmla="*/ 25 h 54"/>
                <a:gd name="T28" fmla="*/ 59 w 178"/>
                <a:gd name="T29" fmla="*/ 21 h 54"/>
                <a:gd name="T30" fmla="*/ 43 w 178"/>
                <a:gd name="T31" fmla="*/ 17 h 54"/>
                <a:gd name="T32" fmla="*/ 30 w 178"/>
                <a:gd name="T33" fmla="*/ 13 h 54"/>
                <a:gd name="T34" fmla="*/ 19 w 178"/>
                <a:gd name="T35" fmla="*/ 10 h 54"/>
                <a:gd name="T36" fmla="*/ 10 w 178"/>
                <a:gd name="T37" fmla="*/ 7 h 54"/>
                <a:gd name="T38" fmla="*/ 3 w 178"/>
                <a:gd name="T39" fmla="*/ 5 h 54"/>
                <a:gd name="T40" fmla="*/ 0 w 178"/>
                <a:gd name="T41" fmla="*/ 4 h 54"/>
                <a:gd name="T42" fmla="*/ 2 w 178"/>
                <a:gd name="T43" fmla="*/ 0 h 54"/>
                <a:gd name="T44" fmla="*/ 175 w 178"/>
                <a:gd name="T4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54">
                  <a:moveTo>
                    <a:pt x="175" y="48"/>
                  </a:moveTo>
                  <a:lnTo>
                    <a:pt x="176" y="49"/>
                  </a:lnTo>
                  <a:lnTo>
                    <a:pt x="177" y="50"/>
                  </a:lnTo>
                  <a:lnTo>
                    <a:pt x="178" y="52"/>
                  </a:lnTo>
                  <a:lnTo>
                    <a:pt x="178" y="54"/>
                  </a:lnTo>
                  <a:lnTo>
                    <a:pt x="176" y="53"/>
                  </a:lnTo>
                  <a:lnTo>
                    <a:pt x="171" y="52"/>
                  </a:lnTo>
                  <a:lnTo>
                    <a:pt x="162" y="50"/>
                  </a:lnTo>
                  <a:lnTo>
                    <a:pt x="150" y="47"/>
                  </a:lnTo>
                  <a:lnTo>
                    <a:pt x="137" y="43"/>
                  </a:lnTo>
                  <a:lnTo>
                    <a:pt x="123" y="39"/>
                  </a:lnTo>
                  <a:lnTo>
                    <a:pt x="108" y="34"/>
                  </a:lnTo>
                  <a:lnTo>
                    <a:pt x="91" y="30"/>
                  </a:lnTo>
                  <a:lnTo>
                    <a:pt x="74" y="25"/>
                  </a:lnTo>
                  <a:lnTo>
                    <a:pt x="59" y="21"/>
                  </a:lnTo>
                  <a:lnTo>
                    <a:pt x="43" y="17"/>
                  </a:lnTo>
                  <a:lnTo>
                    <a:pt x="30" y="13"/>
                  </a:lnTo>
                  <a:lnTo>
                    <a:pt x="19" y="10"/>
                  </a:lnTo>
                  <a:lnTo>
                    <a:pt x="10" y="7"/>
                  </a:lnTo>
                  <a:lnTo>
                    <a:pt x="3" y="5"/>
                  </a:lnTo>
                  <a:lnTo>
                    <a:pt x="0" y="4"/>
                  </a:lnTo>
                  <a:lnTo>
                    <a:pt x="2" y="0"/>
                  </a:lnTo>
                  <a:lnTo>
                    <a:pt x="17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5" name="Freeform 45"/>
            <p:cNvSpPr>
              <a:spLocks/>
            </p:cNvSpPr>
            <p:nvPr/>
          </p:nvSpPr>
          <p:spPr bwMode="auto">
            <a:xfrm>
              <a:off x="3922" y="1438"/>
              <a:ext cx="10" cy="12"/>
            </a:xfrm>
            <a:custGeom>
              <a:avLst/>
              <a:gdLst>
                <a:gd name="T0" fmla="*/ 10 w 10"/>
                <a:gd name="T1" fmla="*/ 5 h 12"/>
                <a:gd name="T2" fmla="*/ 10 w 10"/>
                <a:gd name="T3" fmla="*/ 11 h 12"/>
                <a:gd name="T4" fmla="*/ 6 w 10"/>
                <a:gd name="T5" fmla="*/ 12 h 12"/>
                <a:gd name="T6" fmla="*/ 3 w 10"/>
                <a:gd name="T7" fmla="*/ 11 h 12"/>
                <a:gd name="T8" fmla="*/ 1 w 10"/>
                <a:gd name="T9" fmla="*/ 9 h 12"/>
                <a:gd name="T10" fmla="*/ 0 w 10"/>
                <a:gd name="T11" fmla="*/ 7 h 12"/>
                <a:gd name="T12" fmla="*/ 1 w 10"/>
                <a:gd name="T13" fmla="*/ 2 h 12"/>
                <a:gd name="T14" fmla="*/ 4 w 10"/>
                <a:gd name="T15" fmla="*/ 0 h 12"/>
                <a:gd name="T16" fmla="*/ 7 w 10"/>
                <a:gd name="T17" fmla="*/ 1 h 12"/>
                <a:gd name="T18" fmla="*/ 10 w 10"/>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5"/>
                  </a:moveTo>
                  <a:lnTo>
                    <a:pt x="10" y="11"/>
                  </a:lnTo>
                  <a:lnTo>
                    <a:pt x="6" y="12"/>
                  </a:lnTo>
                  <a:lnTo>
                    <a:pt x="3" y="11"/>
                  </a:lnTo>
                  <a:lnTo>
                    <a:pt x="1" y="9"/>
                  </a:lnTo>
                  <a:lnTo>
                    <a:pt x="0" y="7"/>
                  </a:lnTo>
                  <a:lnTo>
                    <a:pt x="1" y="2"/>
                  </a:lnTo>
                  <a:lnTo>
                    <a:pt x="4" y="0"/>
                  </a:lnTo>
                  <a:lnTo>
                    <a:pt x="7" y="1"/>
                  </a:lnTo>
                  <a:lnTo>
                    <a:pt x="10" y="5"/>
                  </a:lnTo>
                  <a:close/>
                </a:path>
              </a:pathLst>
            </a:custGeom>
            <a:solidFill>
              <a:srgbClr val="A80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6" name="Freeform 46"/>
            <p:cNvSpPr>
              <a:spLocks/>
            </p:cNvSpPr>
            <p:nvPr/>
          </p:nvSpPr>
          <p:spPr bwMode="auto">
            <a:xfrm>
              <a:off x="3891" y="1441"/>
              <a:ext cx="82" cy="108"/>
            </a:xfrm>
            <a:custGeom>
              <a:avLst/>
              <a:gdLst>
                <a:gd name="T0" fmla="*/ 22 w 82"/>
                <a:gd name="T1" fmla="*/ 20 h 108"/>
                <a:gd name="T2" fmla="*/ 25 w 82"/>
                <a:gd name="T3" fmla="*/ 22 h 108"/>
                <a:gd name="T4" fmla="*/ 29 w 82"/>
                <a:gd name="T5" fmla="*/ 23 h 108"/>
                <a:gd name="T6" fmla="*/ 33 w 82"/>
                <a:gd name="T7" fmla="*/ 24 h 108"/>
                <a:gd name="T8" fmla="*/ 37 w 82"/>
                <a:gd name="T9" fmla="*/ 24 h 108"/>
                <a:gd name="T10" fmla="*/ 42 w 82"/>
                <a:gd name="T11" fmla="*/ 24 h 108"/>
                <a:gd name="T12" fmla="*/ 46 w 82"/>
                <a:gd name="T13" fmla="*/ 23 h 108"/>
                <a:gd name="T14" fmla="*/ 50 w 82"/>
                <a:gd name="T15" fmla="*/ 22 h 108"/>
                <a:gd name="T16" fmla="*/ 53 w 82"/>
                <a:gd name="T17" fmla="*/ 21 h 108"/>
                <a:gd name="T18" fmla="*/ 57 w 82"/>
                <a:gd name="T19" fmla="*/ 42 h 108"/>
                <a:gd name="T20" fmla="*/ 65 w 82"/>
                <a:gd name="T21" fmla="*/ 61 h 108"/>
                <a:gd name="T22" fmla="*/ 74 w 82"/>
                <a:gd name="T23" fmla="*/ 81 h 108"/>
                <a:gd name="T24" fmla="*/ 82 w 82"/>
                <a:gd name="T25" fmla="*/ 100 h 108"/>
                <a:gd name="T26" fmla="*/ 75 w 82"/>
                <a:gd name="T27" fmla="*/ 102 h 108"/>
                <a:gd name="T28" fmla="*/ 69 w 82"/>
                <a:gd name="T29" fmla="*/ 106 h 108"/>
                <a:gd name="T30" fmla="*/ 63 w 82"/>
                <a:gd name="T31" fmla="*/ 108 h 108"/>
                <a:gd name="T32" fmla="*/ 56 w 82"/>
                <a:gd name="T33" fmla="*/ 105 h 108"/>
                <a:gd name="T34" fmla="*/ 50 w 82"/>
                <a:gd name="T35" fmla="*/ 103 h 108"/>
                <a:gd name="T36" fmla="*/ 43 w 82"/>
                <a:gd name="T37" fmla="*/ 100 h 108"/>
                <a:gd name="T38" fmla="*/ 34 w 82"/>
                <a:gd name="T39" fmla="*/ 97 h 108"/>
                <a:gd name="T40" fmla="*/ 26 w 82"/>
                <a:gd name="T41" fmla="*/ 93 h 108"/>
                <a:gd name="T42" fmla="*/ 19 w 82"/>
                <a:gd name="T43" fmla="*/ 89 h 108"/>
                <a:gd name="T44" fmla="*/ 12 w 82"/>
                <a:gd name="T45" fmla="*/ 86 h 108"/>
                <a:gd name="T46" fmla="*/ 7 w 82"/>
                <a:gd name="T47" fmla="*/ 83 h 108"/>
                <a:gd name="T48" fmla="*/ 5 w 82"/>
                <a:gd name="T49" fmla="*/ 81 h 108"/>
                <a:gd name="T50" fmla="*/ 0 w 82"/>
                <a:gd name="T51" fmla="*/ 62 h 108"/>
                <a:gd name="T52" fmla="*/ 4 w 82"/>
                <a:gd name="T53" fmla="*/ 41 h 108"/>
                <a:gd name="T54" fmla="*/ 11 w 82"/>
                <a:gd name="T55" fmla="*/ 19 h 108"/>
                <a:gd name="T56" fmla="*/ 17 w 82"/>
                <a:gd name="T57" fmla="*/ 0 h 108"/>
                <a:gd name="T58" fmla="*/ 16 w 82"/>
                <a:gd name="T59" fmla="*/ 4 h 108"/>
                <a:gd name="T60" fmla="*/ 17 w 82"/>
                <a:gd name="T61" fmla="*/ 9 h 108"/>
                <a:gd name="T62" fmla="*/ 20 w 82"/>
                <a:gd name="T63" fmla="*/ 15 h 108"/>
                <a:gd name="T64" fmla="*/ 22 w 82"/>
                <a:gd name="T65" fmla="*/ 2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08">
                  <a:moveTo>
                    <a:pt x="22" y="20"/>
                  </a:moveTo>
                  <a:lnTo>
                    <a:pt x="25" y="22"/>
                  </a:lnTo>
                  <a:lnTo>
                    <a:pt x="29" y="23"/>
                  </a:lnTo>
                  <a:lnTo>
                    <a:pt x="33" y="24"/>
                  </a:lnTo>
                  <a:lnTo>
                    <a:pt x="37" y="24"/>
                  </a:lnTo>
                  <a:lnTo>
                    <a:pt x="42" y="24"/>
                  </a:lnTo>
                  <a:lnTo>
                    <a:pt x="46" y="23"/>
                  </a:lnTo>
                  <a:lnTo>
                    <a:pt x="50" y="22"/>
                  </a:lnTo>
                  <a:lnTo>
                    <a:pt x="53" y="21"/>
                  </a:lnTo>
                  <a:lnTo>
                    <a:pt x="57" y="42"/>
                  </a:lnTo>
                  <a:lnTo>
                    <a:pt x="65" y="61"/>
                  </a:lnTo>
                  <a:lnTo>
                    <a:pt x="74" y="81"/>
                  </a:lnTo>
                  <a:lnTo>
                    <a:pt x="82" y="100"/>
                  </a:lnTo>
                  <a:lnTo>
                    <a:pt x="75" y="102"/>
                  </a:lnTo>
                  <a:lnTo>
                    <a:pt x="69" y="106"/>
                  </a:lnTo>
                  <a:lnTo>
                    <a:pt x="63" y="108"/>
                  </a:lnTo>
                  <a:lnTo>
                    <a:pt x="56" y="105"/>
                  </a:lnTo>
                  <a:lnTo>
                    <a:pt x="50" y="103"/>
                  </a:lnTo>
                  <a:lnTo>
                    <a:pt x="43" y="100"/>
                  </a:lnTo>
                  <a:lnTo>
                    <a:pt x="34" y="97"/>
                  </a:lnTo>
                  <a:lnTo>
                    <a:pt x="26" y="93"/>
                  </a:lnTo>
                  <a:lnTo>
                    <a:pt x="19" y="89"/>
                  </a:lnTo>
                  <a:lnTo>
                    <a:pt x="12" y="86"/>
                  </a:lnTo>
                  <a:lnTo>
                    <a:pt x="7" y="83"/>
                  </a:lnTo>
                  <a:lnTo>
                    <a:pt x="5" y="81"/>
                  </a:lnTo>
                  <a:lnTo>
                    <a:pt x="0" y="62"/>
                  </a:lnTo>
                  <a:lnTo>
                    <a:pt x="4" y="41"/>
                  </a:lnTo>
                  <a:lnTo>
                    <a:pt x="11" y="19"/>
                  </a:lnTo>
                  <a:lnTo>
                    <a:pt x="17" y="0"/>
                  </a:lnTo>
                  <a:lnTo>
                    <a:pt x="16" y="4"/>
                  </a:lnTo>
                  <a:lnTo>
                    <a:pt x="17" y="9"/>
                  </a:lnTo>
                  <a:lnTo>
                    <a:pt x="20" y="15"/>
                  </a:lnTo>
                  <a:lnTo>
                    <a:pt x="22" y="2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7" name="Freeform 47"/>
            <p:cNvSpPr>
              <a:spLocks/>
            </p:cNvSpPr>
            <p:nvPr/>
          </p:nvSpPr>
          <p:spPr bwMode="auto">
            <a:xfrm>
              <a:off x="3776" y="1453"/>
              <a:ext cx="169" cy="210"/>
            </a:xfrm>
            <a:custGeom>
              <a:avLst/>
              <a:gdLst>
                <a:gd name="T0" fmla="*/ 107 w 169"/>
                <a:gd name="T1" fmla="*/ 21 h 210"/>
                <a:gd name="T2" fmla="*/ 104 w 169"/>
                <a:gd name="T3" fmla="*/ 27 h 210"/>
                <a:gd name="T4" fmla="*/ 103 w 169"/>
                <a:gd name="T5" fmla="*/ 32 h 210"/>
                <a:gd name="T6" fmla="*/ 101 w 169"/>
                <a:gd name="T7" fmla="*/ 36 h 210"/>
                <a:gd name="T8" fmla="*/ 100 w 169"/>
                <a:gd name="T9" fmla="*/ 40 h 210"/>
                <a:gd name="T10" fmla="*/ 100 w 169"/>
                <a:gd name="T11" fmla="*/ 62 h 210"/>
                <a:gd name="T12" fmla="*/ 102 w 169"/>
                <a:gd name="T13" fmla="*/ 76 h 210"/>
                <a:gd name="T14" fmla="*/ 108 w 169"/>
                <a:gd name="T15" fmla="*/ 85 h 210"/>
                <a:gd name="T16" fmla="*/ 118 w 169"/>
                <a:gd name="T17" fmla="*/ 95 h 210"/>
                <a:gd name="T18" fmla="*/ 123 w 169"/>
                <a:gd name="T19" fmla="*/ 96 h 210"/>
                <a:gd name="T20" fmla="*/ 128 w 169"/>
                <a:gd name="T21" fmla="*/ 98 h 210"/>
                <a:gd name="T22" fmla="*/ 134 w 169"/>
                <a:gd name="T23" fmla="*/ 100 h 210"/>
                <a:gd name="T24" fmla="*/ 139 w 169"/>
                <a:gd name="T25" fmla="*/ 103 h 210"/>
                <a:gd name="T26" fmla="*/ 145 w 169"/>
                <a:gd name="T27" fmla="*/ 105 h 210"/>
                <a:gd name="T28" fmla="*/ 150 w 169"/>
                <a:gd name="T29" fmla="*/ 108 h 210"/>
                <a:gd name="T30" fmla="*/ 156 w 169"/>
                <a:gd name="T31" fmla="*/ 111 h 210"/>
                <a:gd name="T32" fmla="*/ 161 w 169"/>
                <a:gd name="T33" fmla="*/ 113 h 210"/>
                <a:gd name="T34" fmla="*/ 155 w 169"/>
                <a:gd name="T35" fmla="*/ 122 h 210"/>
                <a:gd name="T36" fmla="*/ 152 w 169"/>
                <a:gd name="T37" fmla="*/ 132 h 210"/>
                <a:gd name="T38" fmla="*/ 151 w 169"/>
                <a:gd name="T39" fmla="*/ 143 h 210"/>
                <a:gd name="T40" fmla="*/ 150 w 169"/>
                <a:gd name="T41" fmla="*/ 154 h 210"/>
                <a:gd name="T42" fmla="*/ 153 w 169"/>
                <a:gd name="T43" fmla="*/ 159 h 210"/>
                <a:gd name="T44" fmla="*/ 162 w 169"/>
                <a:gd name="T45" fmla="*/ 166 h 210"/>
                <a:gd name="T46" fmla="*/ 168 w 169"/>
                <a:gd name="T47" fmla="*/ 173 h 210"/>
                <a:gd name="T48" fmla="*/ 169 w 169"/>
                <a:gd name="T49" fmla="*/ 178 h 210"/>
                <a:gd name="T50" fmla="*/ 164 w 169"/>
                <a:gd name="T51" fmla="*/ 189 h 210"/>
                <a:gd name="T52" fmla="*/ 113 w 169"/>
                <a:gd name="T53" fmla="*/ 172 h 210"/>
                <a:gd name="T54" fmla="*/ 108 w 169"/>
                <a:gd name="T55" fmla="*/ 175 h 210"/>
                <a:gd name="T56" fmla="*/ 101 w 169"/>
                <a:gd name="T57" fmla="*/ 179 h 210"/>
                <a:gd name="T58" fmla="*/ 96 w 169"/>
                <a:gd name="T59" fmla="*/ 184 h 210"/>
                <a:gd name="T60" fmla="*/ 92 w 169"/>
                <a:gd name="T61" fmla="*/ 188 h 210"/>
                <a:gd name="T62" fmla="*/ 87 w 169"/>
                <a:gd name="T63" fmla="*/ 193 h 210"/>
                <a:gd name="T64" fmla="*/ 83 w 169"/>
                <a:gd name="T65" fmla="*/ 199 h 210"/>
                <a:gd name="T66" fmla="*/ 79 w 169"/>
                <a:gd name="T67" fmla="*/ 204 h 210"/>
                <a:gd name="T68" fmla="*/ 75 w 169"/>
                <a:gd name="T69" fmla="*/ 210 h 210"/>
                <a:gd name="T70" fmla="*/ 66 w 169"/>
                <a:gd name="T71" fmla="*/ 189 h 210"/>
                <a:gd name="T72" fmla="*/ 57 w 169"/>
                <a:gd name="T73" fmla="*/ 168 h 210"/>
                <a:gd name="T74" fmla="*/ 47 w 169"/>
                <a:gd name="T75" fmla="*/ 145 h 210"/>
                <a:gd name="T76" fmla="*/ 38 w 169"/>
                <a:gd name="T77" fmla="*/ 124 h 210"/>
                <a:gd name="T78" fmla="*/ 29 w 169"/>
                <a:gd name="T79" fmla="*/ 102 h 210"/>
                <a:gd name="T80" fmla="*/ 20 w 169"/>
                <a:gd name="T81" fmla="*/ 81 h 210"/>
                <a:gd name="T82" fmla="*/ 11 w 169"/>
                <a:gd name="T83" fmla="*/ 59 h 210"/>
                <a:gd name="T84" fmla="*/ 0 w 169"/>
                <a:gd name="T85" fmla="*/ 38 h 210"/>
                <a:gd name="T86" fmla="*/ 6 w 169"/>
                <a:gd name="T87" fmla="*/ 33 h 210"/>
                <a:gd name="T88" fmla="*/ 12 w 169"/>
                <a:gd name="T89" fmla="*/ 28 h 210"/>
                <a:gd name="T90" fmla="*/ 18 w 169"/>
                <a:gd name="T91" fmla="*/ 23 h 210"/>
                <a:gd name="T92" fmla="*/ 24 w 169"/>
                <a:gd name="T93" fmla="*/ 18 h 210"/>
                <a:gd name="T94" fmla="*/ 30 w 169"/>
                <a:gd name="T95" fmla="*/ 12 h 210"/>
                <a:gd name="T96" fmla="*/ 36 w 169"/>
                <a:gd name="T97" fmla="*/ 8 h 210"/>
                <a:gd name="T98" fmla="*/ 42 w 169"/>
                <a:gd name="T99" fmla="*/ 4 h 210"/>
                <a:gd name="T100" fmla="*/ 48 w 169"/>
                <a:gd name="T101" fmla="*/ 0 h 210"/>
                <a:gd name="T102" fmla="*/ 55 w 169"/>
                <a:gd name="T103" fmla="*/ 2 h 210"/>
                <a:gd name="T104" fmla="*/ 63 w 169"/>
                <a:gd name="T105" fmla="*/ 4 h 210"/>
                <a:gd name="T106" fmla="*/ 70 w 169"/>
                <a:gd name="T107" fmla="*/ 7 h 210"/>
                <a:gd name="T108" fmla="*/ 78 w 169"/>
                <a:gd name="T109" fmla="*/ 10 h 210"/>
                <a:gd name="T110" fmla="*/ 85 w 169"/>
                <a:gd name="T111" fmla="*/ 12 h 210"/>
                <a:gd name="T112" fmla="*/ 92 w 169"/>
                <a:gd name="T113" fmla="*/ 15 h 210"/>
                <a:gd name="T114" fmla="*/ 99 w 169"/>
                <a:gd name="T115" fmla="*/ 19 h 210"/>
                <a:gd name="T116" fmla="*/ 107 w 169"/>
                <a:gd name="T117" fmla="*/ 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210">
                  <a:moveTo>
                    <a:pt x="107" y="21"/>
                  </a:moveTo>
                  <a:lnTo>
                    <a:pt x="104" y="27"/>
                  </a:lnTo>
                  <a:lnTo>
                    <a:pt x="103" y="32"/>
                  </a:lnTo>
                  <a:lnTo>
                    <a:pt x="101" y="36"/>
                  </a:lnTo>
                  <a:lnTo>
                    <a:pt x="100" y="40"/>
                  </a:lnTo>
                  <a:lnTo>
                    <a:pt x="100" y="62"/>
                  </a:lnTo>
                  <a:lnTo>
                    <a:pt x="102" y="76"/>
                  </a:lnTo>
                  <a:lnTo>
                    <a:pt x="108" y="85"/>
                  </a:lnTo>
                  <a:lnTo>
                    <a:pt x="118" y="95"/>
                  </a:lnTo>
                  <a:lnTo>
                    <a:pt x="123" y="96"/>
                  </a:lnTo>
                  <a:lnTo>
                    <a:pt x="128" y="98"/>
                  </a:lnTo>
                  <a:lnTo>
                    <a:pt x="134" y="100"/>
                  </a:lnTo>
                  <a:lnTo>
                    <a:pt x="139" y="103"/>
                  </a:lnTo>
                  <a:lnTo>
                    <a:pt x="145" y="105"/>
                  </a:lnTo>
                  <a:lnTo>
                    <a:pt x="150" y="108"/>
                  </a:lnTo>
                  <a:lnTo>
                    <a:pt x="156" y="111"/>
                  </a:lnTo>
                  <a:lnTo>
                    <a:pt x="161" y="113"/>
                  </a:lnTo>
                  <a:lnTo>
                    <a:pt x="155" y="122"/>
                  </a:lnTo>
                  <a:lnTo>
                    <a:pt x="152" y="132"/>
                  </a:lnTo>
                  <a:lnTo>
                    <a:pt x="151" y="143"/>
                  </a:lnTo>
                  <a:lnTo>
                    <a:pt x="150" y="154"/>
                  </a:lnTo>
                  <a:lnTo>
                    <a:pt x="153" y="159"/>
                  </a:lnTo>
                  <a:lnTo>
                    <a:pt x="162" y="166"/>
                  </a:lnTo>
                  <a:lnTo>
                    <a:pt x="168" y="173"/>
                  </a:lnTo>
                  <a:lnTo>
                    <a:pt x="169" y="178"/>
                  </a:lnTo>
                  <a:lnTo>
                    <a:pt x="164" y="189"/>
                  </a:lnTo>
                  <a:lnTo>
                    <a:pt x="113" y="172"/>
                  </a:lnTo>
                  <a:lnTo>
                    <a:pt x="108" y="175"/>
                  </a:lnTo>
                  <a:lnTo>
                    <a:pt x="101" y="179"/>
                  </a:lnTo>
                  <a:lnTo>
                    <a:pt x="96" y="184"/>
                  </a:lnTo>
                  <a:lnTo>
                    <a:pt x="92" y="188"/>
                  </a:lnTo>
                  <a:lnTo>
                    <a:pt x="87" y="193"/>
                  </a:lnTo>
                  <a:lnTo>
                    <a:pt x="83" y="199"/>
                  </a:lnTo>
                  <a:lnTo>
                    <a:pt x="79" y="204"/>
                  </a:lnTo>
                  <a:lnTo>
                    <a:pt x="75" y="210"/>
                  </a:lnTo>
                  <a:lnTo>
                    <a:pt x="66" y="189"/>
                  </a:lnTo>
                  <a:lnTo>
                    <a:pt x="57" y="168"/>
                  </a:lnTo>
                  <a:lnTo>
                    <a:pt x="47" y="145"/>
                  </a:lnTo>
                  <a:lnTo>
                    <a:pt x="38" y="124"/>
                  </a:lnTo>
                  <a:lnTo>
                    <a:pt x="29" y="102"/>
                  </a:lnTo>
                  <a:lnTo>
                    <a:pt x="20" y="81"/>
                  </a:lnTo>
                  <a:lnTo>
                    <a:pt x="11" y="59"/>
                  </a:lnTo>
                  <a:lnTo>
                    <a:pt x="0" y="38"/>
                  </a:lnTo>
                  <a:lnTo>
                    <a:pt x="6" y="33"/>
                  </a:lnTo>
                  <a:lnTo>
                    <a:pt x="12" y="28"/>
                  </a:lnTo>
                  <a:lnTo>
                    <a:pt x="18" y="23"/>
                  </a:lnTo>
                  <a:lnTo>
                    <a:pt x="24" y="18"/>
                  </a:lnTo>
                  <a:lnTo>
                    <a:pt x="30" y="12"/>
                  </a:lnTo>
                  <a:lnTo>
                    <a:pt x="36" y="8"/>
                  </a:lnTo>
                  <a:lnTo>
                    <a:pt x="42" y="4"/>
                  </a:lnTo>
                  <a:lnTo>
                    <a:pt x="48" y="0"/>
                  </a:lnTo>
                  <a:lnTo>
                    <a:pt x="55" y="2"/>
                  </a:lnTo>
                  <a:lnTo>
                    <a:pt x="63" y="4"/>
                  </a:lnTo>
                  <a:lnTo>
                    <a:pt x="70" y="7"/>
                  </a:lnTo>
                  <a:lnTo>
                    <a:pt x="78" y="10"/>
                  </a:lnTo>
                  <a:lnTo>
                    <a:pt x="85" y="12"/>
                  </a:lnTo>
                  <a:lnTo>
                    <a:pt x="92" y="15"/>
                  </a:lnTo>
                  <a:lnTo>
                    <a:pt x="99" y="19"/>
                  </a:lnTo>
                  <a:lnTo>
                    <a:pt x="107" y="21"/>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9" name="Freeform 49"/>
            <p:cNvSpPr>
              <a:spLocks/>
            </p:cNvSpPr>
            <p:nvPr/>
          </p:nvSpPr>
          <p:spPr bwMode="auto">
            <a:xfrm>
              <a:off x="4239" y="1487"/>
              <a:ext cx="66" cy="23"/>
            </a:xfrm>
            <a:custGeom>
              <a:avLst/>
              <a:gdLst>
                <a:gd name="T0" fmla="*/ 64 w 66"/>
                <a:gd name="T1" fmla="*/ 14 h 23"/>
                <a:gd name="T2" fmla="*/ 65 w 66"/>
                <a:gd name="T3" fmla="*/ 16 h 23"/>
                <a:gd name="T4" fmla="*/ 66 w 66"/>
                <a:gd name="T5" fmla="*/ 17 h 23"/>
                <a:gd name="T6" fmla="*/ 66 w 66"/>
                <a:gd name="T7" fmla="*/ 19 h 23"/>
                <a:gd name="T8" fmla="*/ 66 w 66"/>
                <a:gd name="T9" fmla="*/ 21 h 23"/>
                <a:gd name="T10" fmla="*/ 57 w 66"/>
                <a:gd name="T11" fmla="*/ 23 h 23"/>
                <a:gd name="T12" fmla="*/ 48 w 66"/>
                <a:gd name="T13" fmla="*/ 22 h 23"/>
                <a:gd name="T14" fmla="*/ 41 w 66"/>
                <a:gd name="T15" fmla="*/ 19 h 23"/>
                <a:gd name="T16" fmla="*/ 32 w 66"/>
                <a:gd name="T17" fmla="*/ 15 h 23"/>
                <a:gd name="T18" fmla="*/ 25 w 66"/>
                <a:gd name="T19" fmla="*/ 11 h 23"/>
                <a:gd name="T20" fmla="*/ 17 w 66"/>
                <a:gd name="T21" fmla="*/ 7 h 23"/>
                <a:gd name="T22" fmla="*/ 9 w 66"/>
                <a:gd name="T23" fmla="*/ 5 h 23"/>
                <a:gd name="T24" fmla="*/ 0 w 66"/>
                <a:gd name="T25" fmla="*/ 6 h 23"/>
                <a:gd name="T26" fmla="*/ 0 w 66"/>
                <a:gd name="T27" fmla="*/ 2 h 23"/>
                <a:gd name="T28" fmla="*/ 4 w 66"/>
                <a:gd name="T29" fmla="*/ 1 h 23"/>
                <a:gd name="T30" fmla="*/ 8 w 66"/>
                <a:gd name="T31" fmla="*/ 1 h 23"/>
                <a:gd name="T32" fmla="*/ 11 w 66"/>
                <a:gd name="T33" fmla="*/ 0 h 23"/>
                <a:gd name="T34" fmla="*/ 18 w 66"/>
                <a:gd name="T35" fmla="*/ 1 h 23"/>
                <a:gd name="T36" fmla="*/ 24 w 66"/>
                <a:gd name="T37" fmla="*/ 3 h 23"/>
                <a:gd name="T38" fmla="*/ 30 w 66"/>
                <a:gd name="T39" fmla="*/ 6 h 23"/>
                <a:gd name="T40" fmla="*/ 37 w 66"/>
                <a:gd name="T41" fmla="*/ 9 h 23"/>
                <a:gd name="T42" fmla="*/ 43 w 66"/>
                <a:gd name="T43" fmla="*/ 12 h 23"/>
                <a:gd name="T44" fmla="*/ 49 w 66"/>
                <a:gd name="T45" fmla="*/ 14 h 23"/>
                <a:gd name="T46" fmla="*/ 56 w 66"/>
                <a:gd name="T47" fmla="*/ 15 h 23"/>
                <a:gd name="T48" fmla="*/ 64 w 66"/>
                <a:gd name="T4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23">
                  <a:moveTo>
                    <a:pt x="64" y="14"/>
                  </a:moveTo>
                  <a:lnTo>
                    <a:pt x="65" y="16"/>
                  </a:lnTo>
                  <a:lnTo>
                    <a:pt x="66" y="17"/>
                  </a:lnTo>
                  <a:lnTo>
                    <a:pt x="66" y="19"/>
                  </a:lnTo>
                  <a:lnTo>
                    <a:pt x="66" y="21"/>
                  </a:lnTo>
                  <a:lnTo>
                    <a:pt x="57" y="23"/>
                  </a:lnTo>
                  <a:lnTo>
                    <a:pt x="48" y="22"/>
                  </a:lnTo>
                  <a:lnTo>
                    <a:pt x="41" y="19"/>
                  </a:lnTo>
                  <a:lnTo>
                    <a:pt x="32" y="15"/>
                  </a:lnTo>
                  <a:lnTo>
                    <a:pt x="25" y="11"/>
                  </a:lnTo>
                  <a:lnTo>
                    <a:pt x="17" y="7"/>
                  </a:lnTo>
                  <a:lnTo>
                    <a:pt x="9" y="5"/>
                  </a:lnTo>
                  <a:lnTo>
                    <a:pt x="0" y="6"/>
                  </a:lnTo>
                  <a:lnTo>
                    <a:pt x="0" y="2"/>
                  </a:lnTo>
                  <a:lnTo>
                    <a:pt x="4" y="1"/>
                  </a:lnTo>
                  <a:lnTo>
                    <a:pt x="8" y="1"/>
                  </a:lnTo>
                  <a:lnTo>
                    <a:pt x="11" y="0"/>
                  </a:lnTo>
                  <a:lnTo>
                    <a:pt x="18" y="1"/>
                  </a:lnTo>
                  <a:lnTo>
                    <a:pt x="24" y="3"/>
                  </a:lnTo>
                  <a:lnTo>
                    <a:pt x="30" y="6"/>
                  </a:lnTo>
                  <a:lnTo>
                    <a:pt x="37" y="9"/>
                  </a:lnTo>
                  <a:lnTo>
                    <a:pt x="43" y="12"/>
                  </a:lnTo>
                  <a:lnTo>
                    <a:pt x="49" y="14"/>
                  </a:lnTo>
                  <a:lnTo>
                    <a:pt x="56" y="15"/>
                  </a:lnTo>
                  <a:lnTo>
                    <a:pt x="6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0" name="Freeform 50"/>
            <p:cNvSpPr>
              <a:spLocks/>
            </p:cNvSpPr>
            <p:nvPr/>
          </p:nvSpPr>
          <p:spPr bwMode="auto">
            <a:xfrm>
              <a:off x="4250" y="1506"/>
              <a:ext cx="54" cy="19"/>
            </a:xfrm>
            <a:custGeom>
              <a:avLst/>
              <a:gdLst>
                <a:gd name="T0" fmla="*/ 54 w 54"/>
                <a:gd name="T1" fmla="*/ 15 h 19"/>
                <a:gd name="T2" fmla="*/ 54 w 54"/>
                <a:gd name="T3" fmla="*/ 19 h 19"/>
                <a:gd name="T4" fmla="*/ 48 w 54"/>
                <a:gd name="T5" fmla="*/ 19 h 19"/>
                <a:gd name="T6" fmla="*/ 43 w 54"/>
                <a:gd name="T7" fmla="*/ 19 h 19"/>
                <a:gd name="T8" fmla="*/ 37 w 54"/>
                <a:gd name="T9" fmla="*/ 19 h 19"/>
                <a:gd name="T10" fmla="*/ 32 w 54"/>
                <a:gd name="T11" fmla="*/ 17 h 19"/>
                <a:gd name="T12" fmla="*/ 27 w 54"/>
                <a:gd name="T13" fmla="*/ 16 h 19"/>
                <a:gd name="T14" fmla="*/ 22 w 54"/>
                <a:gd name="T15" fmla="*/ 13 h 19"/>
                <a:gd name="T16" fmla="*/ 17 w 54"/>
                <a:gd name="T17" fmla="*/ 10 h 19"/>
                <a:gd name="T18" fmla="*/ 12 w 54"/>
                <a:gd name="T19" fmla="*/ 7 h 19"/>
                <a:gd name="T20" fmla="*/ 8 w 54"/>
                <a:gd name="T21" fmla="*/ 7 h 19"/>
                <a:gd name="T22" fmla="*/ 5 w 54"/>
                <a:gd name="T23" fmla="*/ 8 h 19"/>
                <a:gd name="T24" fmla="*/ 2 w 54"/>
                <a:gd name="T25" fmla="*/ 8 h 19"/>
                <a:gd name="T26" fmla="*/ 0 w 54"/>
                <a:gd name="T27" fmla="*/ 6 h 19"/>
                <a:gd name="T28" fmla="*/ 1 w 54"/>
                <a:gd name="T29" fmla="*/ 3 h 19"/>
                <a:gd name="T30" fmla="*/ 5 w 54"/>
                <a:gd name="T31" fmla="*/ 1 h 19"/>
                <a:gd name="T32" fmla="*/ 8 w 54"/>
                <a:gd name="T33" fmla="*/ 1 h 19"/>
                <a:gd name="T34" fmla="*/ 12 w 54"/>
                <a:gd name="T35" fmla="*/ 0 h 19"/>
                <a:gd name="T36" fmla="*/ 16 w 54"/>
                <a:gd name="T37" fmla="*/ 3 h 19"/>
                <a:gd name="T38" fmla="*/ 21 w 54"/>
                <a:gd name="T39" fmla="*/ 5 h 19"/>
                <a:gd name="T40" fmla="*/ 27 w 54"/>
                <a:gd name="T41" fmla="*/ 7 h 19"/>
                <a:gd name="T42" fmla="*/ 33 w 54"/>
                <a:gd name="T43" fmla="*/ 8 h 19"/>
                <a:gd name="T44" fmla="*/ 38 w 54"/>
                <a:gd name="T45" fmla="*/ 9 h 19"/>
                <a:gd name="T46" fmla="*/ 44 w 54"/>
                <a:gd name="T47" fmla="*/ 11 h 19"/>
                <a:gd name="T48" fmla="*/ 49 w 54"/>
                <a:gd name="T49" fmla="*/ 13 h 19"/>
                <a:gd name="T50" fmla="*/ 54 w 54"/>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19">
                  <a:moveTo>
                    <a:pt x="54" y="15"/>
                  </a:moveTo>
                  <a:lnTo>
                    <a:pt x="54" y="19"/>
                  </a:lnTo>
                  <a:lnTo>
                    <a:pt x="48" y="19"/>
                  </a:lnTo>
                  <a:lnTo>
                    <a:pt x="43" y="19"/>
                  </a:lnTo>
                  <a:lnTo>
                    <a:pt x="37" y="19"/>
                  </a:lnTo>
                  <a:lnTo>
                    <a:pt x="32" y="17"/>
                  </a:lnTo>
                  <a:lnTo>
                    <a:pt x="27" y="16"/>
                  </a:lnTo>
                  <a:lnTo>
                    <a:pt x="22" y="13"/>
                  </a:lnTo>
                  <a:lnTo>
                    <a:pt x="17" y="10"/>
                  </a:lnTo>
                  <a:lnTo>
                    <a:pt x="12" y="7"/>
                  </a:lnTo>
                  <a:lnTo>
                    <a:pt x="8" y="7"/>
                  </a:lnTo>
                  <a:lnTo>
                    <a:pt x="5" y="8"/>
                  </a:lnTo>
                  <a:lnTo>
                    <a:pt x="2" y="8"/>
                  </a:lnTo>
                  <a:lnTo>
                    <a:pt x="0" y="6"/>
                  </a:lnTo>
                  <a:lnTo>
                    <a:pt x="1" y="3"/>
                  </a:lnTo>
                  <a:lnTo>
                    <a:pt x="5" y="1"/>
                  </a:lnTo>
                  <a:lnTo>
                    <a:pt x="8" y="1"/>
                  </a:lnTo>
                  <a:lnTo>
                    <a:pt x="12" y="0"/>
                  </a:lnTo>
                  <a:lnTo>
                    <a:pt x="16" y="3"/>
                  </a:lnTo>
                  <a:lnTo>
                    <a:pt x="21" y="5"/>
                  </a:lnTo>
                  <a:lnTo>
                    <a:pt x="27" y="7"/>
                  </a:lnTo>
                  <a:lnTo>
                    <a:pt x="33" y="8"/>
                  </a:lnTo>
                  <a:lnTo>
                    <a:pt x="38" y="9"/>
                  </a:lnTo>
                  <a:lnTo>
                    <a:pt x="44" y="11"/>
                  </a:lnTo>
                  <a:lnTo>
                    <a:pt x="49" y="13"/>
                  </a:lnTo>
                  <a:lnTo>
                    <a:pt x="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4" name="Freeform 54"/>
            <p:cNvSpPr>
              <a:spLocks/>
            </p:cNvSpPr>
            <p:nvPr/>
          </p:nvSpPr>
          <p:spPr bwMode="auto">
            <a:xfrm>
              <a:off x="4687" y="1448"/>
              <a:ext cx="35" cy="45"/>
            </a:xfrm>
            <a:custGeom>
              <a:avLst/>
              <a:gdLst>
                <a:gd name="T0" fmla="*/ 32 w 35"/>
                <a:gd name="T1" fmla="*/ 3 h 45"/>
                <a:gd name="T2" fmla="*/ 35 w 35"/>
                <a:gd name="T3" fmla="*/ 9 h 45"/>
                <a:gd name="T4" fmla="*/ 32 w 35"/>
                <a:gd name="T5" fmla="*/ 8 h 45"/>
                <a:gd name="T6" fmla="*/ 28 w 35"/>
                <a:gd name="T7" fmla="*/ 7 h 45"/>
                <a:gd name="T8" fmla="*/ 24 w 35"/>
                <a:gd name="T9" fmla="*/ 7 h 45"/>
                <a:gd name="T10" fmla="*/ 21 w 35"/>
                <a:gd name="T11" fmla="*/ 8 h 45"/>
                <a:gd name="T12" fmla="*/ 19 w 35"/>
                <a:gd name="T13" fmla="*/ 11 h 45"/>
                <a:gd name="T14" fmla="*/ 16 w 35"/>
                <a:gd name="T15" fmla="*/ 14 h 45"/>
                <a:gd name="T16" fmla="*/ 14 w 35"/>
                <a:gd name="T17" fmla="*/ 16 h 45"/>
                <a:gd name="T18" fmla="*/ 13 w 35"/>
                <a:gd name="T19" fmla="*/ 20 h 45"/>
                <a:gd name="T20" fmla="*/ 13 w 35"/>
                <a:gd name="T21" fmla="*/ 28 h 45"/>
                <a:gd name="T22" fmla="*/ 16 w 35"/>
                <a:gd name="T23" fmla="*/ 35 h 45"/>
                <a:gd name="T24" fmla="*/ 21 w 35"/>
                <a:gd name="T25" fmla="*/ 41 h 45"/>
                <a:gd name="T26" fmla="*/ 27 w 35"/>
                <a:gd name="T27" fmla="*/ 45 h 45"/>
                <a:gd name="T28" fmla="*/ 21 w 35"/>
                <a:gd name="T29" fmla="*/ 44 h 45"/>
                <a:gd name="T30" fmla="*/ 13 w 35"/>
                <a:gd name="T31" fmla="*/ 41 h 45"/>
                <a:gd name="T32" fmla="*/ 6 w 35"/>
                <a:gd name="T33" fmla="*/ 36 h 45"/>
                <a:gd name="T34" fmla="*/ 1 w 35"/>
                <a:gd name="T35" fmla="*/ 29 h 45"/>
                <a:gd name="T36" fmla="*/ 0 w 35"/>
                <a:gd name="T37" fmla="*/ 23 h 45"/>
                <a:gd name="T38" fmla="*/ 1 w 35"/>
                <a:gd name="T39" fmla="*/ 16 h 45"/>
                <a:gd name="T40" fmla="*/ 4 w 35"/>
                <a:gd name="T41" fmla="*/ 10 h 45"/>
                <a:gd name="T42" fmla="*/ 8 w 35"/>
                <a:gd name="T43" fmla="*/ 5 h 45"/>
                <a:gd name="T44" fmla="*/ 13 w 35"/>
                <a:gd name="T45" fmla="*/ 1 h 45"/>
                <a:gd name="T46" fmla="*/ 19 w 35"/>
                <a:gd name="T47" fmla="*/ 0 h 45"/>
                <a:gd name="T48" fmla="*/ 25 w 35"/>
                <a:gd name="T49" fmla="*/ 0 h 45"/>
                <a:gd name="T50" fmla="*/ 32 w 35"/>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45">
                  <a:moveTo>
                    <a:pt x="32" y="3"/>
                  </a:moveTo>
                  <a:lnTo>
                    <a:pt x="35" y="9"/>
                  </a:lnTo>
                  <a:lnTo>
                    <a:pt x="32" y="8"/>
                  </a:lnTo>
                  <a:lnTo>
                    <a:pt x="28" y="7"/>
                  </a:lnTo>
                  <a:lnTo>
                    <a:pt x="24" y="7"/>
                  </a:lnTo>
                  <a:lnTo>
                    <a:pt x="21" y="8"/>
                  </a:lnTo>
                  <a:lnTo>
                    <a:pt x="19" y="11"/>
                  </a:lnTo>
                  <a:lnTo>
                    <a:pt x="16" y="14"/>
                  </a:lnTo>
                  <a:lnTo>
                    <a:pt x="14" y="16"/>
                  </a:lnTo>
                  <a:lnTo>
                    <a:pt x="13" y="20"/>
                  </a:lnTo>
                  <a:lnTo>
                    <a:pt x="13" y="28"/>
                  </a:lnTo>
                  <a:lnTo>
                    <a:pt x="16" y="35"/>
                  </a:lnTo>
                  <a:lnTo>
                    <a:pt x="21" y="41"/>
                  </a:lnTo>
                  <a:lnTo>
                    <a:pt x="27" y="45"/>
                  </a:lnTo>
                  <a:lnTo>
                    <a:pt x="21" y="44"/>
                  </a:lnTo>
                  <a:lnTo>
                    <a:pt x="13" y="41"/>
                  </a:lnTo>
                  <a:lnTo>
                    <a:pt x="6" y="36"/>
                  </a:lnTo>
                  <a:lnTo>
                    <a:pt x="1" y="29"/>
                  </a:lnTo>
                  <a:lnTo>
                    <a:pt x="0" y="23"/>
                  </a:lnTo>
                  <a:lnTo>
                    <a:pt x="1" y="16"/>
                  </a:lnTo>
                  <a:lnTo>
                    <a:pt x="4" y="10"/>
                  </a:lnTo>
                  <a:lnTo>
                    <a:pt x="8" y="5"/>
                  </a:lnTo>
                  <a:lnTo>
                    <a:pt x="13" y="1"/>
                  </a:lnTo>
                  <a:lnTo>
                    <a:pt x="19" y="0"/>
                  </a:lnTo>
                  <a:lnTo>
                    <a:pt x="25" y="0"/>
                  </a:lnTo>
                  <a:lnTo>
                    <a:pt x="32" y="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9" name="Freeform 59"/>
            <p:cNvSpPr>
              <a:spLocks/>
            </p:cNvSpPr>
            <p:nvPr/>
          </p:nvSpPr>
          <p:spPr bwMode="auto">
            <a:xfrm>
              <a:off x="4904" y="1386"/>
              <a:ext cx="31" cy="31"/>
            </a:xfrm>
            <a:custGeom>
              <a:avLst/>
              <a:gdLst>
                <a:gd name="T0" fmla="*/ 31 w 31"/>
                <a:gd name="T1" fmla="*/ 9 h 31"/>
                <a:gd name="T2" fmla="*/ 30 w 31"/>
                <a:gd name="T3" fmla="*/ 14 h 31"/>
                <a:gd name="T4" fmla="*/ 29 w 31"/>
                <a:gd name="T5" fmla="*/ 12 h 31"/>
                <a:gd name="T6" fmla="*/ 27 w 31"/>
                <a:gd name="T7" fmla="*/ 10 h 31"/>
                <a:gd name="T8" fmla="*/ 25 w 31"/>
                <a:gd name="T9" fmla="*/ 9 h 31"/>
                <a:gd name="T10" fmla="*/ 22 w 31"/>
                <a:gd name="T11" fmla="*/ 8 h 31"/>
                <a:gd name="T12" fmla="*/ 20 w 31"/>
                <a:gd name="T13" fmla="*/ 9 h 31"/>
                <a:gd name="T14" fmla="*/ 18 w 31"/>
                <a:gd name="T15" fmla="*/ 9 h 31"/>
                <a:gd name="T16" fmla="*/ 15 w 31"/>
                <a:gd name="T17" fmla="*/ 9 h 31"/>
                <a:gd name="T18" fmla="*/ 13 w 31"/>
                <a:gd name="T19" fmla="*/ 11 h 31"/>
                <a:gd name="T20" fmla="*/ 8 w 31"/>
                <a:gd name="T21" fmla="*/ 15 h 31"/>
                <a:gd name="T22" fmla="*/ 7 w 31"/>
                <a:gd name="T23" fmla="*/ 21 h 31"/>
                <a:gd name="T24" fmla="*/ 7 w 31"/>
                <a:gd name="T25" fmla="*/ 26 h 31"/>
                <a:gd name="T26" fmla="*/ 9 w 31"/>
                <a:gd name="T27" fmla="*/ 31 h 31"/>
                <a:gd name="T28" fmla="*/ 6 w 31"/>
                <a:gd name="T29" fmla="*/ 28 h 31"/>
                <a:gd name="T30" fmla="*/ 2 w 31"/>
                <a:gd name="T31" fmla="*/ 23 h 31"/>
                <a:gd name="T32" fmla="*/ 0 w 31"/>
                <a:gd name="T33" fmla="*/ 17 h 31"/>
                <a:gd name="T34" fmla="*/ 1 w 31"/>
                <a:gd name="T35" fmla="*/ 10 h 31"/>
                <a:gd name="T36" fmla="*/ 7 w 31"/>
                <a:gd name="T37" fmla="*/ 3 h 31"/>
                <a:gd name="T38" fmla="*/ 17 w 31"/>
                <a:gd name="T39" fmla="*/ 0 h 31"/>
                <a:gd name="T40" fmla="*/ 25 w 31"/>
                <a:gd name="T41" fmla="*/ 2 h 31"/>
                <a:gd name="T42" fmla="*/ 31 w 31"/>
                <a:gd name="T43"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9"/>
                  </a:moveTo>
                  <a:lnTo>
                    <a:pt x="30" y="14"/>
                  </a:lnTo>
                  <a:lnTo>
                    <a:pt x="29" y="12"/>
                  </a:lnTo>
                  <a:lnTo>
                    <a:pt x="27" y="10"/>
                  </a:lnTo>
                  <a:lnTo>
                    <a:pt x="25" y="9"/>
                  </a:lnTo>
                  <a:lnTo>
                    <a:pt x="22" y="8"/>
                  </a:lnTo>
                  <a:lnTo>
                    <a:pt x="20" y="9"/>
                  </a:lnTo>
                  <a:lnTo>
                    <a:pt x="18" y="9"/>
                  </a:lnTo>
                  <a:lnTo>
                    <a:pt x="15" y="9"/>
                  </a:lnTo>
                  <a:lnTo>
                    <a:pt x="13" y="11"/>
                  </a:lnTo>
                  <a:lnTo>
                    <a:pt x="8" y="15"/>
                  </a:lnTo>
                  <a:lnTo>
                    <a:pt x="7" y="21"/>
                  </a:lnTo>
                  <a:lnTo>
                    <a:pt x="7" y="26"/>
                  </a:lnTo>
                  <a:lnTo>
                    <a:pt x="9" y="31"/>
                  </a:lnTo>
                  <a:lnTo>
                    <a:pt x="6" y="28"/>
                  </a:lnTo>
                  <a:lnTo>
                    <a:pt x="2" y="23"/>
                  </a:lnTo>
                  <a:lnTo>
                    <a:pt x="0" y="17"/>
                  </a:lnTo>
                  <a:lnTo>
                    <a:pt x="1" y="10"/>
                  </a:lnTo>
                  <a:lnTo>
                    <a:pt x="7" y="3"/>
                  </a:lnTo>
                  <a:lnTo>
                    <a:pt x="17" y="0"/>
                  </a:lnTo>
                  <a:lnTo>
                    <a:pt x="25" y="2"/>
                  </a:lnTo>
                  <a:lnTo>
                    <a:pt x="31" y="9"/>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1" name="Freeform 61"/>
            <p:cNvSpPr>
              <a:spLocks/>
            </p:cNvSpPr>
            <p:nvPr/>
          </p:nvSpPr>
          <p:spPr bwMode="auto">
            <a:xfrm>
              <a:off x="3944" y="1582"/>
              <a:ext cx="13" cy="27"/>
            </a:xfrm>
            <a:custGeom>
              <a:avLst/>
              <a:gdLst>
                <a:gd name="T0" fmla="*/ 13 w 13"/>
                <a:gd name="T1" fmla="*/ 10 h 27"/>
                <a:gd name="T2" fmla="*/ 11 w 13"/>
                <a:gd name="T3" fmla="*/ 14 h 27"/>
                <a:gd name="T4" fmla="*/ 10 w 13"/>
                <a:gd name="T5" fmla="*/ 18 h 27"/>
                <a:gd name="T6" fmla="*/ 9 w 13"/>
                <a:gd name="T7" fmla="*/ 23 h 27"/>
                <a:gd name="T8" fmla="*/ 8 w 13"/>
                <a:gd name="T9" fmla="*/ 27 h 27"/>
                <a:gd name="T10" fmla="*/ 2 w 13"/>
                <a:gd name="T11" fmla="*/ 21 h 27"/>
                <a:gd name="T12" fmla="*/ 0 w 13"/>
                <a:gd name="T13" fmla="*/ 15 h 27"/>
                <a:gd name="T14" fmla="*/ 0 w 13"/>
                <a:gd name="T15" fmla="*/ 8 h 27"/>
                <a:gd name="T16" fmla="*/ 1 w 13"/>
                <a:gd name="T17" fmla="*/ 0 h 27"/>
                <a:gd name="T18" fmla="*/ 13 w 13"/>
                <a:gd name="T1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7">
                  <a:moveTo>
                    <a:pt x="13" y="10"/>
                  </a:moveTo>
                  <a:lnTo>
                    <a:pt x="11" y="14"/>
                  </a:lnTo>
                  <a:lnTo>
                    <a:pt x="10" y="18"/>
                  </a:lnTo>
                  <a:lnTo>
                    <a:pt x="9" y="23"/>
                  </a:lnTo>
                  <a:lnTo>
                    <a:pt x="8" y="27"/>
                  </a:lnTo>
                  <a:lnTo>
                    <a:pt x="2" y="21"/>
                  </a:lnTo>
                  <a:lnTo>
                    <a:pt x="0" y="15"/>
                  </a:lnTo>
                  <a:lnTo>
                    <a:pt x="0" y="8"/>
                  </a:lnTo>
                  <a:lnTo>
                    <a:pt x="1" y="0"/>
                  </a:lnTo>
                  <a:lnTo>
                    <a:pt x="13" y="1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2" name="Freeform 62"/>
            <p:cNvSpPr>
              <a:spLocks/>
            </p:cNvSpPr>
            <p:nvPr/>
          </p:nvSpPr>
          <p:spPr bwMode="auto">
            <a:xfrm>
              <a:off x="4090" y="1613"/>
              <a:ext cx="191" cy="62"/>
            </a:xfrm>
            <a:custGeom>
              <a:avLst/>
              <a:gdLst>
                <a:gd name="T0" fmla="*/ 89 w 191"/>
                <a:gd name="T1" fmla="*/ 44 h 62"/>
                <a:gd name="T2" fmla="*/ 85 w 191"/>
                <a:gd name="T3" fmla="*/ 43 h 62"/>
                <a:gd name="T4" fmla="*/ 76 w 191"/>
                <a:gd name="T5" fmla="*/ 40 h 62"/>
                <a:gd name="T6" fmla="*/ 64 w 191"/>
                <a:gd name="T7" fmla="*/ 35 h 62"/>
                <a:gd name="T8" fmla="*/ 49 w 191"/>
                <a:gd name="T9" fmla="*/ 30 h 62"/>
                <a:gd name="T10" fmla="*/ 33 w 191"/>
                <a:gd name="T11" fmla="*/ 23 h 62"/>
                <a:gd name="T12" fmla="*/ 19 w 191"/>
                <a:gd name="T13" fmla="*/ 16 h 62"/>
                <a:gd name="T14" fmla="*/ 7 w 191"/>
                <a:gd name="T15" fmla="*/ 8 h 62"/>
                <a:gd name="T16" fmla="*/ 0 w 191"/>
                <a:gd name="T17" fmla="*/ 0 h 62"/>
                <a:gd name="T18" fmla="*/ 191 w 191"/>
                <a:gd name="T19" fmla="*/ 62 h 62"/>
                <a:gd name="T20" fmla="*/ 89 w 191"/>
                <a:gd name="T21"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62">
                  <a:moveTo>
                    <a:pt x="89" y="44"/>
                  </a:moveTo>
                  <a:lnTo>
                    <a:pt x="85" y="43"/>
                  </a:lnTo>
                  <a:lnTo>
                    <a:pt x="76" y="40"/>
                  </a:lnTo>
                  <a:lnTo>
                    <a:pt x="64" y="35"/>
                  </a:lnTo>
                  <a:lnTo>
                    <a:pt x="49" y="30"/>
                  </a:lnTo>
                  <a:lnTo>
                    <a:pt x="33" y="23"/>
                  </a:lnTo>
                  <a:lnTo>
                    <a:pt x="19" y="16"/>
                  </a:lnTo>
                  <a:lnTo>
                    <a:pt x="7" y="8"/>
                  </a:lnTo>
                  <a:lnTo>
                    <a:pt x="0" y="0"/>
                  </a:lnTo>
                  <a:lnTo>
                    <a:pt x="191" y="62"/>
                  </a:lnTo>
                  <a:lnTo>
                    <a:pt x="89" y="44"/>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3" name="Freeform 63"/>
            <p:cNvSpPr>
              <a:spLocks/>
            </p:cNvSpPr>
            <p:nvPr/>
          </p:nvSpPr>
          <p:spPr bwMode="auto">
            <a:xfrm>
              <a:off x="3863" y="1644"/>
              <a:ext cx="71" cy="79"/>
            </a:xfrm>
            <a:custGeom>
              <a:avLst/>
              <a:gdLst>
                <a:gd name="T0" fmla="*/ 69 w 71"/>
                <a:gd name="T1" fmla="*/ 16 h 79"/>
                <a:gd name="T2" fmla="*/ 71 w 71"/>
                <a:gd name="T3" fmla="*/ 19 h 79"/>
                <a:gd name="T4" fmla="*/ 70 w 71"/>
                <a:gd name="T5" fmla="*/ 22 h 79"/>
                <a:gd name="T6" fmla="*/ 69 w 71"/>
                <a:gd name="T7" fmla="*/ 26 h 79"/>
                <a:gd name="T8" fmla="*/ 68 w 71"/>
                <a:gd name="T9" fmla="*/ 29 h 79"/>
                <a:gd name="T10" fmla="*/ 63 w 71"/>
                <a:gd name="T11" fmla="*/ 28 h 79"/>
                <a:gd name="T12" fmla="*/ 58 w 71"/>
                <a:gd name="T13" fmla="*/ 26 h 79"/>
                <a:gd name="T14" fmla="*/ 54 w 71"/>
                <a:gd name="T15" fmla="*/ 25 h 79"/>
                <a:gd name="T16" fmla="*/ 49 w 71"/>
                <a:gd name="T17" fmla="*/ 22 h 79"/>
                <a:gd name="T18" fmla="*/ 45 w 71"/>
                <a:gd name="T19" fmla="*/ 20 h 79"/>
                <a:gd name="T20" fmla="*/ 40 w 71"/>
                <a:gd name="T21" fmla="*/ 20 h 79"/>
                <a:gd name="T22" fmla="*/ 36 w 71"/>
                <a:gd name="T23" fmla="*/ 20 h 79"/>
                <a:gd name="T24" fmla="*/ 31 w 71"/>
                <a:gd name="T25" fmla="*/ 21 h 79"/>
                <a:gd name="T26" fmla="*/ 36 w 71"/>
                <a:gd name="T27" fmla="*/ 29 h 79"/>
                <a:gd name="T28" fmla="*/ 43 w 71"/>
                <a:gd name="T29" fmla="*/ 32 h 79"/>
                <a:gd name="T30" fmla="*/ 52 w 71"/>
                <a:gd name="T31" fmla="*/ 34 h 79"/>
                <a:gd name="T32" fmla="*/ 60 w 71"/>
                <a:gd name="T33" fmla="*/ 37 h 79"/>
                <a:gd name="T34" fmla="*/ 57 w 71"/>
                <a:gd name="T35" fmla="*/ 47 h 79"/>
                <a:gd name="T36" fmla="*/ 54 w 71"/>
                <a:gd name="T37" fmla="*/ 57 h 79"/>
                <a:gd name="T38" fmla="*/ 50 w 71"/>
                <a:gd name="T39" fmla="*/ 68 h 79"/>
                <a:gd name="T40" fmla="*/ 45 w 71"/>
                <a:gd name="T41" fmla="*/ 79 h 79"/>
                <a:gd name="T42" fmla="*/ 40 w 71"/>
                <a:gd name="T43" fmla="*/ 74 h 79"/>
                <a:gd name="T44" fmla="*/ 34 w 71"/>
                <a:gd name="T45" fmla="*/ 68 h 79"/>
                <a:gd name="T46" fmla="*/ 28 w 71"/>
                <a:gd name="T47" fmla="*/ 63 h 79"/>
                <a:gd name="T48" fmla="*/ 22 w 71"/>
                <a:gd name="T49" fmla="*/ 57 h 79"/>
                <a:gd name="T50" fmla="*/ 16 w 71"/>
                <a:gd name="T51" fmla="*/ 52 h 79"/>
                <a:gd name="T52" fmla="*/ 10 w 71"/>
                <a:gd name="T53" fmla="*/ 47 h 79"/>
                <a:gd name="T54" fmla="*/ 5 w 71"/>
                <a:gd name="T55" fmla="*/ 41 h 79"/>
                <a:gd name="T56" fmla="*/ 0 w 71"/>
                <a:gd name="T57" fmla="*/ 36 h 79"/>
                <a:gd name="T58" fmla="*/ 4 w 71"/>
                <a:gd name="T59" fmla="*/ 26 h 79"/>
                <a:gd name="T60" fmla="*/ 10 w 71"/>
                <a:gd name="T61" fmla="*/ 17 h 79"/>
                <a:gd name="T62" fmla="*/ 17 w 71"/>
                <a:gd name="T63" fmla="*/ 9 h 79"/>
                <a:gd name="T64" fmla="*/ 26 w 71"/>
                <a:gd name="T65" fmla="*/ 0 h 79"/>
                <a:gd name="T66" fmla="*/ 69 w 71"/>
                <a:gd name="T6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79">
                  <a:moveTo>
                    <a:pt x="69" y="16"/>
                  </a:moveTo>
                  <a:lnTo>
                    <a:pt x="71" y="19"/>
                  </a:lnTo>
                  <a:lnTo>
                    <a:pt x="70" y="22"/>
                  </a:lnTo>
                  <a:lnTo>
                    <a:pt x="69" y="26"/>
                  </a:lnTo>
                  <a:lnTo>
                    <a:pt x="68" y="29"/>
                  </a:lnTo>
                  <a:lnTo>
                    <a:pt x="63" y="28"/>
                  </a:lnTo>
                  <a:lnTo>
                    <a:pt x="58" y="26"/>
                  </a:lnTo>
                  <a:lnTo>
                    <a:pt x="54" y="25"/>
                  </a:lnTo>
                  <a:lnTo>
                    <a:pt x="49" y="22"/>
                  </a:lnTo>
                  <a:lnTo>
                    <a:pt x="45" y="20"/>
                  </a:lnTo>
                  <a:lnTo>
                    <a:pt x="40" y="20"/>
                  </a:lnTo>
                  <a:lnTo>
                    <a:pt x="36" y="20"/>
                  </a:lnTo>
                  <a:lnTo>
                    <a:pt x="31" y="21"/>
                  </a:lnTo>
                  <a:lnTo>
                    <a:pt x="36" y="29"/>
                  </a:lnTo>
                  <a:lnTo>
                    <a:pt x="43" y="32"/>
                  </a:lnTo>
                  <a:lnTo>
                    <a:pt x="52" y="34"/>
                  </a:lnTo>
                  <a:lnTo>
                    <a:pt x="60" y="37"/>
                  </a:lnTo>
                  <a:lnTo>
                    <a:pt x="57" y="47"/>
                  </a:lnTo>
                  <a:lnTo>
                    <a:pt x="54" y="57"/>
                  </a:lnTo>
                  <a:lnTo>
                    <a:pt x="50" y="68"/>
                  </a:lnTo>
                  <a:lnTo>
                    <a:pt x="45" y="79"/>
                  </a:lnTo>
                  <a:lnTo>
                    <a:pt x="40" y="74"/>
                  </a:lnTo>
                  <a:lnTo>
                    <a:pt x="34" y="68"/>
                  </a:lnTo>
                  <a:lnTo>
                    <a:pt x="28" y="63"/>
                  </a:lnTo>
                  <a:lnTo>
                    <a:pt x="22" y="57"/>
                  </a:lnTo>
                  <a:lnTo>
                    <a:pt x="16" y="52"/>
                  </a:lnTo>
                  <a:lnTo>
                    <a:pt x="10" y="47"/>
                  </a:lnTo>
                  <a:lnTo>
                    <a:pt x="5" y="41"/>
                  </a:lnTo>
                  <a:lnTo>
                    <a:pt x="0" y="36"/>
                  </a:lnTo>
                  <a:lnTo>
                    <a:pt x="4" y="26"/>
                  </a:lnTo>
                  <a:lnTo>
                    <a:pt x="10" y="17"/>
                  </a:lnTo>
                  <a:lnTo>
                    <a:pt x="17" y="9"/>
                  </a:lnTo>
                  <a:lnTo>
                    <a:pt x="26" y="0"/>
                  </a:lnTo>
                  <a:lnTo>
                    <a:pt x="69" y="16"/>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4" name="Freeform 64"/>
            <p:cNvSpPr>
              <a:spLocks/>
            </p:cNvSpPr>
            <p:nvPr/>
          </p:nvSpPr>
          <p:spPr bwMode="auto">
            <a:xfrm>
              <a:off x="4121" y="1659"/>
              <a:ext cx="238" cy="63"/>
            </a:xfrm>
            <a:custGeom>
              <a:avLst/>
              <a:gdLst>
                <a:gd name="T0" fmla="*/ 184 w 238"/>
                <a:gd name="T1" fmla="*/ 34 h 63"/>
                <a:gd name="T2" fmla="*/ 191 w 238"/>
                <a:gd name="T3" fmla="*/ 35 h 63"/>
                <a:gd name="T4" fmla="*/ 197 w 238"/>
                <a:gd name="T5" fmla="*/ 36 h 63"/>
                <a:gd name="T6" fmla="*/ 205 w 238"/>
                <a:gd name="T7" fmla="*/ 36 h 63"/>
                <a:gd name="T8" fmla="*/ 212 w 238"/>
                <a:gd name="T9" fmla="*/ 36 h 63"/>
                <a:gd name="T10" fmla="*/ 219 w 238"/>
                <a:gd name="T11" fmla="*/ 36 h 63"/>
                <a:gd name="T12" fmla="*/ 225 w 238"/>
                <a:gd name="T13" fmla="*/ 37 h 63"/>
                <a:gd name="T14" fmla="*/ 232 w 238"/>
                <a:gd name="T15" fmla="*/ 38 h 63"/>
                <a:gd name="T16" fmla="*/ 238 w 238"/>
                <a:gd name="T17" fmla="*/ 40 h 63"/>
                <a:gd name="T18" fmla="*/ 238 w 238"/>
                <a:gd name="T19" fmla="*/ 45 h 63"/>
                <a:gd name="T20" fmla="*/ 238 w 238"/>
                <a:gd name="T21" fmla="*/ 50 h 63"/>
                <a:gd name="T22" fmla="*/ 238 w 238"/>
                <a:gd name="T23" fmla="*/ 55 h 63"/>
                <a:gd name="T24" fmla="*/ 238 w 238"/>
                <a:gd name="T25" fmla="*/ 61 h 63"/>
                <a:gd name="T26" fmla="*/ 233 w 238"/>
                <a:gd name="T27" fmla="*/ 62 h 63"/>
                <a:gd name="T28" fmla="*/ 228 w 238"/>
                <a:gd name="T29" fmla="*/ 63 h 63"/>
                <a:gd name="T30" fmla="*/ 222 w 238"/>
                <a:gd name="T31" fmla="*/ 63 h 63"/>
                <a:gd name="T32" fmla="*/ 217 w 238"/>
                <a:gd name="T33" fmla="*/ 63 h 63"/>
                <a:gd name="T34" fmla="*/ 210 w 238"/>
                <a:gd name="T35" fmla="*/ 63 h 63"/>
                <a:gd name="T36" fmla="*/ 204 w 238"/>
                <a:gd name="T37" fmla="*/ 62 h 63"/>
                <a:gd name="T38" fmla="*/ 196 w 238"/>
                <a:gd name="T39" fmla="*/ 61 h 63"/>
                <a:gd name="T40" fmla="*/ 188 w 238"/>
                <a:gd name="T41" fmla="*/ 59 h 63"/>
                <a:gd name="T42" fmla="*/ 90 w 238"/>
                <a:gd name="T43" fmla="*/ 42 h 63"/>
                <a:gd name="T44" fmla="*/ 78 w 238"/>
                <a:gd name="T45" fmla="*/ 39 h 63"/>
                <a:gd name="T46" fmla="*/ 66 w 238"/>
                <a:gd name="T47" fmla="*/ 36 h 63"/>
                <a:gd name="T48" fmla="*/ 54 w 238"/>
                <a:gd name="T49" fmla="*/ 32 h 63"/>
                <a:gd name="T50" fmla="*/ 43 w 238"/>
                <a:gd name="T51" fmla="*/ 28 h 63"/>
                <a:gd name="T52" fmla="*/ 33 w 238"/>
                <a:gd name="T53" fmla="*/ 25 h 63"/>
                <a:gd name="T54" fmla="*/ 22 w 238"/>
                <a:gd name="T55" fmla="*/ 21 h 63"/>
                <a:gd name="T56" fmla="*/ 12 w 238"/>
                <a:gd name="T57" fmla="*/ 17 h 63"/>
                <a:gd name="T58" fmla="*/ 0 w 238"/>
                <a:gd name="T59" fmla="*/ 14 h 63"/>
                <a:gd name="T60" fmla="*/ 2 w 238"/>
                <a:gd name="T61" fmla="*/ 11 h 63"/>
                <a:gd name="T62" fmla="*/ 3 w 238"/>
                <a:gd name="T63" fmla="*/ 6 h 63"/>
                <a:gd name="T64" fmla="*/ 4 w 238"/>
                <a:gd name="T65" fmla="*/ 3 h 63"/>
                <a:gd name="T66" fmla="*/ 9 w 238"/>
                <a:gd name="T67" fmla="*/ 0 h 63"/>
                <a:gd name="T68" fmla="*/ 80 w 238"/>
                <a:gd name="T69" fmla="*/ 17 h 63"/>
                <a:gd name="T70" fmla="*/ 184 w 238"/>
                <a:gd name="T7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8" h="63">
                  <a:moveTo>
                    <a:pt x="184" y="34"/>
                  </a:moveTo>
                  <a:lnTo>
                    <a:pt x="191" y="35"/>
                  </a:lnTo>
                  <a:lnTo>
                    <a:pt x="197" y="36"/>
                  </a:lnTo>
                  <a:lnTo>
                    <a:pt x="205" y="36"/>
                  </a:lnTo>
                  <a:lnTo>
                    <a:pt x="212" y="36"/>
                  </a:lnTo>
                  <a:lnTo>
                    <a:pt x="219" y="36"/>
                  </a:lnTo>
                  <a:lnTo>
                    <a:pt x="225" y="37"/>
                  </a:lnTo>
                  <a:lnTo>
                    <a:pt x="232" y="38"/>
                  </a:lnTo>
                  <a:lnTo>
                    <a:pt x="238" y="40"/>
                  </a:lnTo>
                  <a:lnTo>
                    <a:pt x="238" y="45"/>
                  </a:lnTo>
                  <a:lnTo>
                    <a:pt x="238" y="50"/>
                  </a:lnTo>
                  <a:lnTo>
                    <a:pt x="238" y="55"/>
                  </a:lnTo>
                  <a:lnTo>
                    <a:pt x="238" y="61"/>
                  </a:lnTo>
                  <a:lnTo>
                    <a:pt x="233" y="62"/>
                  </a:lnTo>
                  <a:lnTo>
                    <a:pt x="228" y="63"/>
                  </a:lnTo>
                  <a:lnTo>
                    <a:pt x="222" y="63"/>
                  </a:lnTo>
                  <a:lnTo>
                    <a:pt x="217" y="63"/>
                  </a:lnTo>
                  <a:lnTo>
                    <a:pt x="210" y="63"/>
                  </a:lnTo>
                  <a:lnTo>
                    <a:pt x="204" y="62"/>
                  </a:lnTo>
                  <a:lnTo>
                    <a:pt x="196" y="61"/>
                  </a:lnTo>
                  <a:lnTo>
                    <a:pt x="188" y="59"/>
                  </a:lnTo>
                  <a:lnTo>
                    <a:pt x="90" y="42"/>
                  </a:lnTo>
                  <a:lnTo>
                    <a:pt x="78" y="39"/>
                  </a:lnTo>
                  <a:lnTo>
                    <a:pt x="66" y="36"/>
                  </a:lnTo>
                  <a:lnTo>
                    <a:pt x="54" y="32"/>
                  </a:lnTo>
                  <a:lnTo>
                    <a:pt x="43" y="28"/>
                  </a:lnTo>
                  <a:lnTo>
                    <a:pt x="33" y="25"/>
                  </a:lnTo>
                  <a:lnTo>
                    <a:pt x="22" y="21"/>
                  </a:lnTo>
                  <a:lnTo>
                    <a:pt x="12" y="17"/>
                  </a:lnTo>
                  <a:lnTo>
                    <a:pt x="0" y="14"/>
                  </a:lnTo>
                  <a:lnTo>
                    <a:pt x="2" y="11"/>
                  </a:lnTo>
                  <a:lnTo>
                    <a:pt x="3" y="6"/>
                  </a:lnTo>
                  <a:lnTo>
                    <a:pt x="4" y="3"/>
                  </a:lnTo>
                  <a:lnTo>
                    <a:pt x="9" y="0"/>
                  </a:lnTo>
                  <a:lnTo>
                    <a:pt x="80" y="17"/>
                  </a:lnTo>
                  <a:lnTo>
                    <a:pt x="184" y="34"/>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5" name="Freeform 65"/>
            <p:cNvSpPr>
              <a:spLocks/>
            </p:cNvSpPr>
            <p:nvPr/>
          </p:nvSpPr>
          <p:spPr bwMode="auto">
            <a:xfrm>
              <a:off x="4372" y="1676"/>
              <a:ext cx="73" cy="46"/>
            </a:xfrm>
            <a:custGeom>
              <a:avLst/>
              <a:gdLst>
                <a:gd name="T0" fmla="*/ 0 w 73"/>
                <a:gd name="T1" fmla="*/ 46 h 46"/>
                <a:gd name="T2" fmla="*/ 5 w 73"/>
                <a:gd name="T3" fmla="*/ 24 h 46"/>
                <a:gd name="T4" fmla="*/ 14 w 73"/>
                <a:gd name="T5" fmla="*/ 24 h 46"/>
                <a:gd name="T6" fmla="*/ 23 w 73"/>
                <a:gd name="T7" fmla="*/ 23 h 46"/>
                <a:gd name="T8" fmla="*/ 32 w 73"/>
                <a:gd name="T9" fmla="*/ 20 h 46"/>
                <a:gd name="T10" fmla="*/ 40 w 73"/>
                <a:gd name="T11" fmla="*/ 16 h 46"/>
                <a:gd name="T12" fmla="*/ 48 w 73"/>
                <a:gd name="T13" fmla="*/ 12 h 46"/>
                <a:gd name="T14" fmla="*/ 57 w 73"/>
                <a:gd name="T15" fmla="*/ 8 h 46"/>
                <a:gd name="T16" fmla="*/ 65 w 73"/>
                <a:gd name="T17" fmla="*/ 3 h 46"/>
                <a:gd name="T18" fmla="*/ 73 w 73"/>
                <a:gd name="T19" fmla="*/ 0 h 46"/>
                <a:gd name="T20" fmla="*/ 69 w 73"/>
                <a:gd name="T21" fmla="*/ 10 h 46"/>
                <a:gd name="T22" fmla="*/ 62 w 73"/>
                <a:gd name="T23" fmla="*/ 18 h 46"/>
                <a:gd name="T24" fmla="*/ 54 w 73"/>
                <a:gd name="T25" fmla="*/ 25 h 46"/>
                <a:gd name="T26" fmla="*/ 43 w 73"/>
                <a:gd name="T27" fmla="*/ 30 h 46"/>
                <a:gd name="T28" fmla="*/ 33 w 73"/>
                <a:gd name="T29" fmla="*/ 34 h 46"/>
                <a:gd name="T30" fmla="*/ 22 w 73"/>
                <a:gd name="T31" fmla="*/ 38 h 46"/>
                <a:gd name="T32" fmla="*/ 11 w 73"/>
                <a:gd name="T33" fmla="*/ 43 h 46"/>
                <a:gd name="T34" fmla="*/ 0 w 73"/>
                <a:gd name="T3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46">
                  <a:moveTo>
                    <a:pt x="0" y="46"/>
                  </a:moveTo>
                  <a:lnTo>
                    <a:pt x="5" y="24"/>
                  </a:lnTo>
                  <a:lnTo>
                    <a:pt x="14" y="24"/>
                  </a:lnTo>
                  <a:lnTo>
                    <a:pt x="23" y="23"/>
                  </a:lnTo>
                  <a:lnTo>
                    <a:pt x="32" y="20"/>
                  </a:lnTo>
                  <a:lnTo>
                    <a:pt x="40" y="16"/>
                  </a:lnTo>
                  <a:lnTo>
                    <a:pt x="48" y="12"/>
                  </a:lnTo>
                  <a:lnTo>
                    <a:pt x="57" y="8"/>
                  </a:lnTo>
                  <a:lnTo>
                    <a:pt x="65" y="3"/>
                  </a:lnTo>
                  <a:lnTo>
                    <a:pt x="73" y="0"/>
                  </a:lnTo>
                  <a:lnTo>
                    <a:pt x="69" y="10"/>
                  </a:lnTo>
                  <a:lnTo>
                    <a:pt x="62" y="18"/>
                  </a:lnTo>
                  <a:lnTo>
                    <a:pt x="54" y="25"/>
                  </a:lnTo>
                  <a:lnTo>
                    <a:pt x="43" y="30"/>
                  </a:lnTo>
                  <a:lnTo>
                    <a:pt x="33" y="34"/>
                  </a:lnTo>
                  <a:lnTo>
                    <a:pt x="22" y="38"/>
                  </a:lnTo>
                  <a:lnTo>
                    <a:pt x="11" y="43"/>
                  </a:lnTo>
                  <a:lnTo>
                    <a:pt x="0" y="46"/>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6" name="Freeform 66"/>
            <p:cNvSpPr>
              <a:spLocks/>
            </p:cNvSpPr>
            <p:nvPr/>
          </p:nvSpPr>
          <p:spPr bwMode="auto">
            <a:xfrm>
              <a:off x="3839" y="1681"/>
              <a:ext cx="1321" cy="664"/>
            </a:xfrm>
            <a:custGeom>
              <a:avLst/>
              <a:gdLst>
                <a:gd name="T0" fmla="*/ 834 w 1321"/>
                <a:gd name="T1" fmla="*/ 59 h 664"/>
                <a:gd name="T2" fmla="*/ 800 w 1321"/>
                <a:gd name="T3" fmla="*/ 66 h 664"/>
                <a:gd name="T4" fmla="*/ 753 w 1321"/>
                <a:gd name="T5" fmla="*/ 75 h 664"/>
                <a:gd name="T6" fmla="*/ 705 w 1321"/>
                <a:gd name="T7" fmla="*/ 86 h 664"/>
                <a:gd name="T8" fmla="*/ 670 w 1321"/>
                <a:gd name="T9" fmla="*/ 95 h 664"/>
                <a:gd name="T10" fmla="*/ 663 w 1321"/>
                <a:gd name="T11" fmla="*/ 126 h 664"/>
                <a:gd name="T12" fmla="*/ 660 w 1321"/>
                <a:gd name="T13" fmla="*/ 214 h 664"/>
                <a:gd name="T14" fmla="*/ 687 w 1321"/>
                <a:gd name="T15" fmla="*/ 220 h 664"/>
                <a:gd name="T16" fmla="*/ 712 w 1321"/>
                <a:gd name="T17" fmla="*/ 225 h 664"/>
                <a:gd name="T18" fmla="*/ 659 w 1321"/>
                <a:gd name="T19" fmla="*/ 243 h 664"/>
                <a:gd name="T20" fmla="*/ 655 w 1321"/>
                <a:gd name="T21" fmla="*/ 322 h 664"/>
                <a:gd name="T22" fmla="*/ 1198 w 1321"/>
                <a:gd name="T23" fmla="*/ 280 h 664"/>
                <a:gd name="T24" fmla="*/ 1208 w 1321"/>
                <a:gd name="T25" fmla="*/ 256 h 664"/>
                <a:gd name="T26" fmla="*/ 1223 w 1321"/>
                <a:gd name="T27" fmla="*/ 220 h 664"/>
                <a:gd name="T28" fmla="*/ 1226 w 1321"/>
                <a:gd name="T29" fmla="*/ 200 h 664"/>
                <a:gd name="T30" fmla="*/ 1202 w 1321"/>
                <a:gd name="T31" fmla="*/ 191 h 664"/>
                <a:gd name="T32" fmla="*/ 1219 w 1321"/>
                <a:gd name="T33" fmla="*/ 179 h 664"/>
                <a:gd name="T34" fmla="*/ 1236 w 1321"/>
                <a:gd name="T35" fmla="*/ 167 h 664"/>
                <a:gd name="T36" fmla="*/ 1321 w 1321"/>
                <a:gd name="T37" fmla="*/ 171 h 664"/>
                <a:gd name="T38" fmla="*/ 923 w 1321"/>
                <a:gd name="T39" fmla="*/ 664 h 664"/>
                <a:gd name="T40" fmla="*/ 481 w 1321"/>
                <a:gd name="T41" fmla="*/ 524 h 664"/>
                <a:gd name="T42" fmla="*/ 177 w 1321"/>
                <a:gd name="T43" fmla="*/ 401 h 664"/>
                <a:gd name="T44" fmla="*/ 145 w 1321"/>
                <a:gd name="T45" fmla="*/ 385 h 664"/>
                <a:gd name="T46" fmla="*/ 111 w 1321"/>
                <a:gd name="T47" fmla="*/ 369 h 664"/>
                <a:gd name="T48" fmla="*/ 77 w 1321"/>
                <a:gd name="T49" fmla="*/ 354 h 664"/>
                <a:gd name="T50" fmla="*/ 44 w 1321"/>
                <a:gd name="T51" fmla="*/ 340 h 664"/>
                <a:gd name="T52" fmla="*/ 10 w 1321"/>
                <a:gd name="T53" fmla="*/ 325 h 664"/>
                <a:gd name="T54" fmla="*/ 2 w 1321"/>
                <a:gd name="T55" fmla="*/ 308 h 664"/>
                <a:gd name="T56" fmla="*/ 20 w 1321"/>
                <a:gd name="T57" fmla="*/ 311 h 664"/>
                <a:gd name="T58" fmla="*/ 55 w 1321"/>
                <a:gd name="T59" fmla="*/ 326 h 664"/>
                <a:gd name="T60" fmla="*/ 92 w 1321"/>
                <a:gd name="T61" fmla="*/ 340 h 664"/>
                <a:gd name="T62" fmla="*/ 128 w 1321"/>
                <a:gd name="T63" fmla="*/ 345 h 664"/>
                <a:gd name="T64" fmla="*/ 165 w 1321"/>
                <a:gd name="T65" fmla="*/ 338 h 664"/>
                <a:gd name="T66" fmla="*/ 196 w 1321"/>
                <a:gd name="T67" fmla="*/ 317 h 664"/>
                <a:gd name="T68" fmla="*/ 211 w 1321"/>
                <a:gd name="T69" fmla="*/ 295 h 664"/>
                <a:gd name="T70" fmla="*/ 220 w 1321"/>
                <a:gd name="T71" fmla="*/ 269 h 664"/>
                <a:gd name="T72" fmla="*/ 232 w 1321"/>
                <a:gd name="T73" fmla="*/ 264 h 664"/>
                <a:gd name="T74" fmla="*/ 275 w 1321"/>
                <a:gd name="T75" fmla="*/ 280 h 664"/>
                <a:gd name="T76" fmla="*/ 335 w 1321"/>
                <a:gd name="T77" fmla="*/ 303 h 664"/>
                <a:gd name="T78" fmla="*/ 397 w 1321"/>
                <a:gd name="T79" fmla="*/ 325 h 664"/>
                <a:gd name="T80" fmla="*/ 441 w 1321"/>
                <a:gd name="T81" fmla="*/ 341 h 664"/>
                <a:gd name="T82" fmla="*/ 601 w 1321"/>
                <a:gd name="T83" fmla="*/ 205 h 664"/>
                <a:gd name="T84" fmla="*/ 602 w 1321"/>
                <a:gd name="T85" fmla="*/ 147 h 664"/>
                <a:gd name="T86" fmla="*/ 275 w 1321"/>
                <a:gd name="T87" fmla="*/ 20 h 664"/>
                <a:gd name="T88" fmla="*/ 295 w 1321"/>
                <a:gd name="T89" fmla="*/ 13 h 664"/>
                <a:gd name="T90" fmla="*/ 336 w 1321"/>
                <a:gd name="T91" fmla="*/ 24 h 664"/>
                <a:gd name="T92" fmla="*/ 383 w 1321"/>
                <a:gd name="T93" fmla="*/ 35 h 664"/>
                <a:gd name="T94" fmla="*/ 426 w 1321"/>
                <a:gd name="T95" fmla="*/ 47 h 664"/>
                <a:gd name="T96" fmla="*/ 456 w 1321"/>
                <a:gd name="T97" fmla="*/ 53 h 664"/>
                <a:gd name="T98" fmla="*/ 475 w 1321"/>
                <a:gd name="T99" fmla="*/ 57 h 664"/>
                <a:gd name="T100" fmla="*/ 514 w 1321"/>
                <a:gd name="T101" fmla="*/ 59 h 664"/>
                <a:gd name="T102" fmla="*/ 550 w 1321"/>
                <a:gd name="T103" fmla="*/ 56 h 664"/>
                <a:gd name="T104" fmla="*/ 581 w 1321"/>
                <a:gd name="T105" fmla="*/ 45 h 664"/>
                <a:gd name="T106" fmla="*/ 609 w 1321"/>
                <a:gd name="T107" fmla="*/ 26 h 664"/>
                <a:gd name="T108" fmla="*/ 633 w 1321"/>
                <a:gd name="T109"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1" h="664">
                  <a:moveTo>
                    <a:pt x="841" y="58"/>
                  </a:moveTo>
                  <a:lnTo>
                    <a:pt x="839" y="58"/>
                  </a:lnTo>
                  <a:lnTo>
                    <a:pt x="834" y="59"/>
                  </a:lnTo>
                  <a:lnTo>
                    <a:pt x="824" y="61"/>
                  </a:lnTo>
                  <a:lnTo>
                    <a:pt x="813" y="63"/>
                  </a:lnTo>
                  <a:lnTo>
                    <a:pt x="800" y="66"/>
                  </a:lnTo>
                  <a:lnTo>
                    <a:pt x="785" y="69"/>
                  </a:lnTo>
                  <a:lnTo>
                    <a:pt x="769" y="72"/>
                  </a:lnTo>
                  <a:lnTo>
                    <a:pt x="753" y="75"/>
                  </a:lnTo>
                  <a:lnTo>
                    <a:pt x="736" y="78"/>
                  </a:lnTo>
                  <a:lnTo>
                    <a:pt x="720" y="82"/>
                  </a:lnTo>
                  <a:lnTo>
                    <a:pt x="705" y="86"/>
                  </a:lnTo>
                  <a:lnTo>
                    <a:pt x="692" y="89"/>
                  </a:lnTo>
                  <a:lnTo>
                    <a:pt x="679" y="92"/>
                  </a:lnTo>
                  <a:lnTo>
                    <a:pt x="670" y="95"/>
                  </a:lnTo>
                  <a:lnTo>
                    <a:pt x="664" y="97"/>
                  </a:lnTo>
                  <a:lnTo>
                    <a:pt x="662" y="99"/>
                  </a:lnTo>
                  <a:lnTo>
                    <a:pt x="663" y="126"/>
                  </a:lnTo>
                  <a:lnTo>
                    <a:pt x="661" y="156"/>
                  </a:lnTo>
                  <a:lnTo>
                    <a:pt x="659" y="186"/>
                  </a:lnTo>
                  <a:lnTo>
                    <a:pt x="660" y="214"/>
                  </a:lnTo>
                  <a:lnTo>
                    <a:pt x="669" y="216"/>
                  </a:lnTo>
                  <a:lnTo>
                    <a:pt x="678" y="218"/>
                  </a:lnTo>
                  <a:lnTo>
                    <a:pt x="687" y="220"/>
                  </a:lnTo>
                  <a:lnTo>
                    <a:pt x="695" y="221"/>
                  </a:lnTo>
                  <a:lnTo>
                    <a:pt x="703" y="223"/>
                  </a:lnTo>
                  <a:lnTo>
                    <a:pt x="712" y="225"/>
                  </a:lnTo>
                  <a:lnTo>
                    <a:pt x="720" y="227"/>
                  </a:lnTo>
                  <a:lnTo>
                    <a:pt x="728" y="230"/>
                  </a:lnTo>
                  <a:lnTo>
                    <a:pt x="659" y="243"/>
                  </a:lnTo>
                  <a:lnTo>
                    <a:pt x="658" y="256"/>
                  </a:lnTo>
                  <a:lnTo>
                    <a:pt x="657" y="286"/>
                  </a:lnTo>
                  <a:lnTo>
                    <a:pt x="655" y="322"/>
                  </a:lnTo>
                  <a:lnTo>
                    <a:pt x="654" y="353"/>
                  </a:lnTo>
                  <a:lnTo>
                    <a:pt x="994" y="459"/>
                  </a:lnTo>
                  <a:lnTo>
                    <a:pt x="1198" y="280"/>
                  </a:lnTo>
                  <a:lnTo>
                    <a:pt x="1200" y="275"/>
                  </a:lnTo>
                  <a:lnTo>
                    <a:pt x="1204" y="267"/>
                  </a:lnTo>
                  <a:lnTo>
                    <a:pt x="1208" y="256"/>
                  </a:lnTo>
                  <a:lnTo>
                    <a:pt x="1213" y="245"/>
                  </a:lnTo>
                  <a:lnTo>
                    <a:pt x="1217" y="232"/>
                  </a:lnTo>
                  <a:lnTo>
                    <a:pt x="1223" y="220"/>
                  </a:lnTo>
                  <a:lnTo>
                    <a:pt x="1227" y="211"/>
                  </a:lnTo>
                  <a:lnTo>
                    <a:pt x="1231" y="204"/>
                  </a:lnTo>
                  <a:lnTo>
                    <a:pt x="1226" y="200"/>
                  </a:lnTo>
                  <a:lnTo>
                    <a:pt x="1215" y="196"/>
                  </a:lnTo>
                  <a:lnTo>
                    <a:pt x="1206" y="192"/>
                  </a:lnTo>
                  <a:lnTo>
                    <a:pt x="1202" y="191"/>
                  </a:lnTo>
                  <a:lnTo>
                    <a:pt x="1208" y="187"/>
                  </a:lnTo>
                  <a:lnTo>
                    <a:pt x="1213" y="183"/>
                  </a:lnTo>
                  <a:lnTo>
                    <a:pt x="1219" y="179"/>
                  </a:lnTo>
                  <a:lnTo>
                    <a:pt x="1225" y="175"/>
                  </a:lnTo>
                  <a:lnTo>
                    <a:pt x="1231" y="171"/>
                  </a:lnTo>
                  <a:lnTo>
                    <a:pt x="1236" y="167"/>
                  </a:lnTo>
                  <a:lnTo>
                    <a:pt x="1243" y="162"/>
                  </a:lnTo>
                  <a:lnTo>
                    <a:pt x="1250" y="157"/>
                  </a:lnTo>
                  <a:lnTo>
                    <a:pt x="1321" y="171"/>
                  </a:lnTo>
                  <a:lnTo>
                    <a:pt x="1102" y="465"/>
                  </a:lnTo>
                  <a:lnTo>
                    <a:pt x="953" y="634"/>
                  </a:lnTo>
                  <a:lnTo>
                    <a:pt x="923" y="664"/>
                  </a:lnTo>
                  <a:lnTo>
                    <a:pt x="865" y="651"/>
                  </a:lnTo>
                  <a:lnTo>
                    <a:pt x="643" y="582"/>
                  </a:lnTo>
                  <a:lnTo>
                    <a:pt x="481" y="524"/>
                  </a:lnTo>
                  <a:lnTo>
                    <a:pt x="332" y="466"/>
                  </a:lnTo>
                  <a:lnTo>
                    <a:pt x="188" y="406"/>
                  </a:lnTo>
                  <a:lnTo>
                    <a:pt x="177" y="401"/>
                  </a:lnTo>
                  <a:lnTo>
                    <a:pt x="167" y="395"/>
                  </a:lnTo>
                  <a:lnTo>
                    <a:pt x="156" y="390"/>
                  </a:lnTo>
                  <a:lnTo>
                    <a:pt x="145" y="385"/>
                  </a:lnTo>
                  <a:lnTo>
                    <a:pt x="133" y="379"/>
                  </a:lnTo>
                  <a:lnTo>
                    <a:pt x="122" y="374"/>
                  </a:lnTo>
                  <a:lnTo>
                    <a:pt x="111" y="369"/>
                  </a:lnTo>
                  <a:lnTo>
                    <a:pt x="100" y="364"/>
                  </a:lnTo>
                  <a:lnTo>
                    <a:pt x="88" y="359"/>
                  </a:lnTo>
                  <a:lnTo>
                    <a:pt x="77" y="354"/>
                  </a:lnTo>
                  <a:lnTo>
                    <a:pt x="66" y="350"/>
                  </a:lnTo>
                  <a:lnTo>
                    <a:pt x="55" y="345"/>
                  </a:lnTo>
                  <a:lnTo>
                    <a:pt x="44" y="340"/>
                  </a:lnTo>
                  <a:lnTo>
                    <a:pt x="32" y="335"/>
                  </a:lnTo>
                  <a:lnTo>
                    <a:pt x="21" y="330"/>
                  </a:lnTo>
                  <a:lnTo>
                    <a:pt x="10" y="325"/>
                  </a:lnTo>
                  <a:lnTo>
                    <a:pt x="7" y="320"/>
                  </a:lnTo>
                  <a:lnTo>
                    <a:pt x="4" y="314"/>
                  </a:lnTo>
                  <a:lnTo>
                    <a:pt x="2" y="308"/>
                  </a:lnTo>
                  <a:lnTo>
                    <a:pt x="0" y="301"/>
                  </a:lnTo>
                  <a:lnTo>
                    <a:pt x="10" y="306"/>
                  </a:lnTo>
                  <a:lnTo>
                    <a:pt x="20" y="311"/>
                  </a:lnTo>
                  <a:lnTo>
                    <a:pt x="31" y="316"/>
                  </a:lnTo>
                  <a:lnTo>
                    <a:pt x="44" y="321"/>
                  </a:lnTo>
                  <a:lnTo>
                    <a:pt x="55" y="326"/>
                  </a:lnTo>
                  <a:lnTo>
                    <a:pt x="67" y="331"/>
                  </a:lnTo>
                  <a:lnTo>
                    <a:pt x="79" y="336"/>
                  </a:lnTo>
                  <a:lnTo>
                    <a:pt x="92" y="340"/>
                  </a:lnTo>
                  <a:lnTo>
                    <a:pt x="104" y="343"/>
                  </a:lnTo>
                  <a:lnTo>
                    <a:pt x="116" y="344"/>
                  </a:lnTo>
                  <a:lnTo>
                    <a:pt x="128" y="345"/>
                  </a:lnTo>
                  <a:lnTo>
                    <a:pt x="142" y="344"/>
                  </a:lnTo>
                  <a:lnTo>
                    <a:pt x="153" y="342"/>
                  </a:lnTo>
                  <a:lnTo>
                    <a:pt x="165" y="338"/>
                  </a:lnTo>
                  <a:lnTo>
                    <a:pt x="177" y="331"/>
                  </a:lnTo>
                  <a:lnTo>
                    <a:pt x="188" y="323"/>
                  </a:lnTo>
                  <a:lnTo>
                    <a:pt x="196" y="317"/>
                  </a:lnTo>
                  <a:lnTo>
                    <a:pt x="201" y="310"/>
                  </a:lnTo>
                  <a:lnTo>
                    <a:pt x="206" y="302"/>
                  </a:lnTo>
                  <a:lnTo>
                    <a:pt x="211" y="295"/>
                  </a:lnTo>
                  <a:lnTo>
                    <a:pt x="214" y="287"/>
                  </a:lnTo>
                  <a:lnTo>
                    <a:pt x="217" y="278"/>
                  </a:lnTo>
                  <a:lnTo>
                    <a:pt x="220" y="269"/>
                  </a:lnTo>
                  <a:lnTo>
                    <a:pt x="223" y="261"/>
                  </a:lnTo>
                  <a:lnTo>
                    <a:pt x="225" y="262"/>
                  </a:lnTo>
                  <a:lnTo>
                    <a:pt x="232" y="264"/>
                  </a:lnTo>
                  <a:lnTo>
                    <a:pt x="244" y="268"/>
                  </a:lnTo>
                  <a:lnTo>
                    <a:pt x="258" y="274"/>
                  </a:lnTo>
                  <a:lnTo>
                    <a:pt x="275" y="280"/>
                  </a:lnTo>
                  <a:lnTo>
                    <a:pt x="294" y="288"/>
                  </a:lnTo>
                  <a:lnTo>
                    <a:pt x="314" y="295"/>
                  </a:lnTo>
                  <a:lnTo>
                    <a:pt x="335" y="303"/>
                  </a:lnTo>
                  <a:lnTo>
                    <a:pt x="357" y="310"/>
                  </a:lnTo>
                  <a:lnTo>
                    <a:pt x="377" y="318"/>
                  </a:lnTo>
                  <a:lnTo>
                    <a:pt x="397" y="325"/>
                  </a:lnTo>
                  <a:lnTo>
                    <a:pt x="414" y="331"/>
                  </a:lnTo>
                  <a:lnTo>
                    <a:pt x="429" y="337"/>
                  </a:lnTo>
                  <a:lnTo>
                    <a:pt x="441" y="341"/>
                  </a:lnTo>
                  <a:lnTo>
                    <a:pt x="449" y="344"/>
                  </a:lnTo>
                  <a:lnTo>
                    <a:pt x="453" y="345"/>
                  </a:lnTo>
                  <a:lnTo>
                    <a:pt x="601" y="205"/>
                  </a:lnTo>
                  <a:lnTo>
                    <a:pt x="607" y="187"/>
                  </a:lnTo>
                  <a:lnTo>
                    <a:pt x="607" y="166"/>
                  </a:lnTo>
                  <a:lnTo>
                    <a:pt x="602" y="147"/>
                  </a:lnTo>
                  <a:lnTo>
                    <a:pt x="593" y="129"/>
                  </a:lnTo>
                  <a:lnTo>
                    <a:pt x="579" y="121"/>
                  </a:lnTo>
                  <a:lnTo>
                    <a:pt x="275" y="20"/>
                  </a:lnTo>
                  <a:lnTo>
                    <a:pt x="276" y="8"/>
                  </a:lnTo>
                  <a:lnTo>
                    <a:pt x="284" y="10"/>
                  </a:lnTo>
                  <a:lnTo>
                    <a:pt x="295" y="13"/>
                  </a:lnTo>
                  <a:lnTo>
                    <a:pt x="308" y="16"/>
                  </a:lnTo>
                  <a:lnTo>
                    <a:pt x="321" y="20"/>
                  </a:lnTo>
                  <a:lnTo>
                    <a:pt x="336" y="24"/>
                  </a:lnTo>
                  <a:lnTo>
                    <a:pt x="352" y="27"/>
                  </a:lnTo>
                  <a:lnTo>
                    <a:pt x="367" y="31"/>
                  </a:lnTo>
                  <a:lnTo>
                    <a:pt x="383" y="35"/>
                  </a:lnTo>
                  <a:lnTo>
                    <a:pt x="399" y="40"/>
                  </a:lnTo>
                  <a:lnTo>
                    <a:pt x="413" y="43"/>
                  </a:lnTo>
                  <a:lnTo>
                    <a:pt x="426" y="47"/>
                  </a:lnTo>
                  <a:lnTo>
                    <a:pt x="439" y="49"/>
                  </a:lnTo>
                  <a:lnTo>
                    <a:pt x="448" y="52"/>
                  </a:lnTo>
                  <a:lnTo>
                    <a:pt x="456" y="53"/>
                  </a:lnTo>
                  <a:lnTo>
                    <a:pt x="460" y="55"/>
                  </a:lnTo>
                  <a:lnTo>
                    <a:pt x="462" y="55"/>
                  </a:lnTo>
                  <a:lnTo>
                    <a:pt x="475" y="57"/>
                  </a:lnTo>
                  <a:lnTo>
                    <a:pt x="489" y="58"/>
                  </a:lnTo>
                  <a:lnTo>
                    <a:pt x="502" y="59"/>
                  </a:lnTo>
                  <a:lnTo>
                    <a:pt x="514" y="59"/>
                  </a:lnTo>
                  <a:lnTo>
                    <a:pt x="526" y="59"/>
                  </a:lnTo>
                  <a:lnTo>
                    <a:pt x="539" y="58"/>
                  </a:lnTo>
                  <a:lnTo>
                    <a:pt x="550" y="56"/>
                  </a:lnTo>
                  <a:lnTo>
                    <a:pt x="561" y="53"/>
                  </a:lnTo>
                  <a:lnTo>
                    <a:pt x="571" y="50"/>
                  </a:lnTo>
                  <a:lnTo>
                    <a:pt x="581" y="45"/>
                  </a:lnTo>
                  <a:lnTo>
                    <a:pt x="591" y="40"/>
                  </a:lnTo>
                  <a:lnTo>
                    <a:pt x="600" y="33"/>
                  </a:lnTo>
                  <a:lnTo>
                    <a:pt x="609" y="26"/>
                  </a:lnTo>
                  <a:lnTo>
                    <a:pt x="617" y="19"/>
                  </a:lnTo>
                  <a:lnTo>
                    <a:pt x="625" y="10"/>
                  </a:lnTo>
                  <a:lnTo>
                    <a:pt x="633" y="0"/>
                  </a:lnTo>
                  <a:lnTo>
                    <a:pt x="718" y="24"/>
                  </a:lnTo>
                  <a:lnTo>
                    <a:pt x="841" y="58"/>
                  </a:lnTo>
                  <a:close/>
                </a:path>
              </a:pathLst>
            </a:custGeom>
            <a:solidFill>
              <a:srgbClr val="A81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7" name="Freeform 67"/>
            <p:cNvSpPr>
              <a:spLocks/>
            </p:cNvSpPr>
            <p:nvPr/>
          </p:nvSpPr>
          <p:spPr bwMode="auto">
            <a:xfrm>
              <a:off x="3206" y="1712"/>
              <a:ext cx="305" cy="533"/>
            </a:xfrm>
            <a:custGeom>
              <a:avLst/>
              <a:gdLst>
                <a:gd name="T0" fmla="*/ 110 w 305"/>
                <a:gd name="T1" fmla="*/ 78 h 533"/>
                <a:gd name="T2" fmla="*/ 142 w 305"/>
                <a:gd name="T3" fmla="*/ 85 h 533"/>
                <a:gd name="T4" fmla="*/ 175 w 305"/>
                <a:gd name="T5" fmla="*/ 87 h 533"/>
                <a:gd name="T6" fmla="*/ 207 w 305"/>
                <a:gd name="T7" fmla="*/ 92 h 533"/>
                <a:gd name="T8" fmla="*/ 230 w 305"/>
                <a:gd name="T9" fmla="*/ 123 h 533"/>
                <a:gd name="T10" fmla="*/ 226 w 305"/>
                <a:gd name="T11" fmla="*/ 177 h 533"/>
                <a:gd name="T12" fmla="*/ 230 w 305"/>
                <a:gd name="T13" fmla="*/ 263 h 533"/>
                <a:gd name="T14" fmla="*/ 259 w 305"/>
                <a:gd name="T15" fmla="*/ 408 h 533"/>
                <a:gd name="T16" fmla="*/ 268 w 305"/>
                <a:gd name="T17" fmla="*/ 433 h 533"/>
                <a:gd name="T18" fmla="*/ 280 w 305"/>
                <a:gd name="T19" fmla="*/ 459 h 533"/>
                <a:gd name="T20" fmla="*/ 294 w 305"/>
                <a:gd name="T21" fmla="*/ 483 h 533"/>
                <a:gd name="T22" fmla="*/ 304 w 305"/>
                <a:gd name="T23" fmla="*/ 500 h 533"/>
                <a:gd name="T24" fmla="*/ 305 w 305"/>
                <a:gd name="T25" fmla="*/ 514 h 533"/>
                <a:gd name="T26" fmla="*/ 291 w 305"/>
                <a:gd name="T27" fmla="*/ 525 h 533"/>
                <a:gd name="T28" fmla="*/ 264 w 305"/>
                <a:gd name="T29" fmla="*/ 532 h 533"/>
                <a:gd name="T30" fmla="*/ 237 w 305"/>
                <a:gd name="T31" fmla="*/ 532 h 533"/>
                <a:gd name="T32" fmla="*/ 210 w 305"/>
                <a:gd name="T33" fmla="*/ 529 h 533"/>
                <a:gd name="T34" fmla="*/ 185 w 305"/>
                <a:gd name="T35" fmla="*/ 522 h 533"/>
                <a:gd name="T36" fmla="*/ 158 w 305"/>
                <a:gd name="T37" fmla="*/ 512 h 533"/>
                <a:gd name="T38" fmla="*/ 133 w 305"/>
                <a:gd name="T39" fmla="*/ 500 h 533"/>
                <a:gd name="T40" fmla="*/ 110 w 305"/>
                <a:gd name="T41" fmla="*/ 487 h 533"/>
                <a:gd name="T42" fmla="*/ 75 w 305"/>
                <a:gd name="T43" fmla="*/ 464 h 533"/>
                <a:gd name="T44" fmla="*/ 42 w 305"/>
                <a:gd name="T45" fmla="*/ 421 h 533"/>
                <a:gd name="T46" fmla="*/ 22 w 305"/>
                <a:gd name="T47" fmla="*/ 371 h 533"/>
                <a:gd name="T48" fmla="*/ 11 w 305"/>
                <a:gd name="T49" fmla="*/ 317 h 533"/>
                <a:gd name="T50" fmla="*/ 0 w 305"/>
                <a:gd name="T51" fmla="*/ 234 h 533"/>
                <a:gd name="T52" fmla="*/ 6 w 305"/>
                <a:gd name="T53" fmla="*/ 122 h 533"/>
                <a:gd name="T54" fmla="*/ 22 w 305"/>
                <a:gd name="T55" fmla="*/ 59 h 533"/>
                <a:gd name="T56" fmla="*/ 30 w 305"/>
                <a:gd name="T57" fmla="*/ 39 h 533"/>
                <a:gd name="T58" fmla="*/ 42 w 305"/>
                <a:gd name="T59" fmla="*/ 20 h 533"/>
                <a:gd name="T60" fmla="*/ 58 w 305"/>
                <a:gd name="T61" fmla="*/ 6 h 533"/>
                <a:gd name="T62" fmla="*/ 74 w 305"/>
                <a:gd name="T63" fmla="*/ 9 h 533"/>
                <a:gd name="T64" fmla="*/ 78 w 305"/>
                <a:gd name="T65" fmla="*/ 27 h 533"/>
                <a:gd name="T66" fmla="*/ 78 w 305"/>
                <a:gd name="T67" fmla="*/ 45 h 533"/>
                <a:gd name="T68" fmla="*/ 87 w 305"/>
                <a:gd name="T69" fmla="*/ 6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533">
                  <a:moveTo>
                    <a:pt x="96" y="71"/>
                  </a:moveTo>
                  <a:lnTo>
                    <a:pt x="110" y="78"/>
                  </a:lnTo>
                  <a:lnTo>
                    <a:pt x="125" y="83"/>
                  </a:lnTo>
                  <a:lnTo>
                    <a:pt x="142" y="85"/>
                  </a:lnTo>
                  <a:lnTo>
                    <a:pt x="159" y="86"/>
                  </a:lnTo>
                  <a:lnTo>
                    <a:pt x="175" y="87"/>
                  </a:lnTo>
                  <a:lnTo>
                    <a:pt x="192" y="88"/>
                  </a:lnTo>
                  <a:lnTo>
                    <a:pt x="207" y="92"/>
                  </a:lnTo>
                  <a:lnTo>
                    <a:pt x="220" y="98"/>
                  </a:lnTo>
                  <a:lnTo>
                    <a:pt x="230" y="123"/>
                  </a:lnTo>
                  <a:lnTo>
                    <a:pt x="230" y="149"/>
                  </a:lnTo>
                  <a:lnTo>
                    <a:pt x="226" y="177"/>
                  </a:lnTo>
                  <a:lnTo>
                    <a:pt x="225" y="205"/>
                  </a:lnTo>
                  <a:lnTo>
                    <a:pt x="230" y="263"/>
                  </a:lnTo>
                  <a:lnTo>
                    <a:pt x="255" y="394"/>
                  </a:lnTo>
                  <a:lnTo>
                    <a:pt x="259" y="408"/>
                  </a:lnTo>
                  <a:lnTo>
                    <a:pt x="263" y="421"/>
                  </a:lnTo>
                  <a:lnTo>
                    <a:pt x="268" y="433"/>
                  </a:lnTo>
                  <a:lnTo>
                    <a:pt x="274" y="446"/>
                  </a:lnTo>
                  <a:lnTo>
                    <a:pt x="280" y="459"/>
                  </a:lnTo>
                  <a:lnTo>
                    <a:pt x="287" y="471"/>
                  </a:lnTo>
                  <a:lnTo>
                    <a:pt x="294" y="483"/>
                  </a:lnTo>
                  <a:lnTo>
                    <a:pt x="302" y="494"/>
                  </a:lnTo>
                  <a:lnTo>
                    <a:pt x="304" y="500"/>
                  </a:lnTo>
                  <a:lnTo>
                    <a:pt x="305" y="507"/>
                  </a:lnTo>
                  <a:lnTo>
                    <a:pt x="305" y="514"/>
                  </a:lnTo>
                  <a:lnTo>
                    <a:pt x="304" y="520"/>
                  </a:lnTo>
                  <a:lnTo>
                    <a:pt x="291" y="525"/>
                  </a:lnTo>
                  <a:lnTo>
                    <a:pt x="277" y="529"/>
                  </a:lnTo>
                  <a:lnTo>
                    <a:pt x="264" y="532"/>
                  </a:lnTo>
                  <a:lnTo>
                    <a:pt x="251" y="533"/>
                  </a:lnTo>
                  <a:lnTo>
                    <a:pt x="237" y="532"/>
                  </a:lnTo>
                  <a:lnTo>
                    <a:pt x="223" y="531"/>
                  </a:lnTo>
                  <a:lnTo>
                    <a:pt x="210" y="529"/>
                  </a:lnTo>
                  <a:lnTo>
                    <a:pt x="197" y="526"/>
                  </a:lnTo>
                  <a:lnTo>
                    <a:pt x="185" y="522"/>
                  </a:lnTo>
                  <a:lnTo>
                    <a:pt x="171" y="517"/>
                  </a:lnTo>
                  <a:lnTo>
                    <a:pt x="158" y="512"/>
                  </a:lnTo>
                  <a:lnTo>
                    <a:pt x="146" y="506"/>
                  </a:lnTo>
                  <a:lnTo>
                    <a:pt x="133" y="500"/>
                  </a:lnTo>
                  <a:lnTo>
                    <a:pt x="121" y="493"/>
                  </a:lnTo>
                  <a:lnTo>
                    <a:pt x="110" y="487"/>
                  </a:lnTo>
                  <a:lnTo>
                    <a:pt x="99" y="481"/>
                  </a:lnTo>
                  <a:lnTo>
                    <a:pt x="75" y="464"/>
                  </a:lnTo>
                  <a:lnTo>
                    <a:pt x="56" y="444"/>
                  </a:lnTo>
                  <a:lnTo>
                    <a:pt x="42" y="421"/>
                  </a:lnTo>
                  <a:lnTo>
                    <a:pt x="30" y="396"/>
                  </a:lnTo>
                  <a:lnTo>
                    <a:pt x="22" y="371"/>
                  </a:lnTo>
                  <a:lnTo>
                    <a:pt x="16" y="344"/>
                  </a:lnTo>
                  <a:lnTo>
                    <a:pt x="11" y="317"/>
                  </a:lnTo>
                  <a:lnTo>
                    <a:pt x="7" y="290"/>
                  </a:lnTo>
                  <a:lnTo>
                    <a:pt x="0" y="234"/>
                  </a:lnTo>
                  <a:lnTo>
                    <a:pt x="0" y="178"/>
                  </a:lnTo>
                  <a:lnTo>
                    <a:pt x="6" y="122"/>
                  </a:lnTo>
                  <a:lnTo>
                    <a:pt x="18" y="69"/>
                  </a:lnTo>
                  <a:lnTo>
                    <a:pt x="22" y="59"/>
                  </a:lnTo>
                  <a:lnTo>
                    <a:pt x="26" y="49"/>
                  </a:lnTo>
                  <a:lnTo>
                    <a:pt x="30" y="39"/>
                  </a:lnTo>
                  <a:lnTo>
                    <a:pt x="35" y="29"/>
                  </a:lnTo>
                  <a:lnTo>
                    <a:pt x="42" y="20"/>
                  </a:lnTo>
                  <a:lnTo>
                    <a:pt x="49" y="13"/>
                  </a:lnTo>
                  <a:lnTo>
                    <a:pt x="58" y="6"/>
                  </a:lnTo>
                  <a:lnTo>
                    <a:pt x="68" y="0"/>
                  </a:lnTo>
                  <a:lnTo>
                    <a:pt x="74" y="9"/>
                  </a:lnTo>
                  <a:lnTo>
                    <a:pt x="77" y="18"/>
                  </a:lnTo>
                  <a:lnTo>
                    <a:pt x="78" y="27"/>
                  </a:lnTo>
                  <a:lnTo>
                    <a:pt x="78" y="36"/>
                  </a:lnTo>
                  <a:lnTo>
                    <a:pt x="78" y="45"/>
                  </a:lnTo>
                  <a:lnTo>
                    <a:pt x="80" y="55"/>
                  </a:lnTo>
                  <a:lnTo>
                    <a:pt x="87" y="63"/>
                  </a:lnTo>
                  <a:lnTo>
                    <a:pt x="96" y="71"/>
                  </a:lnTo>
                  <a:close/>
                </a:path>
              </a:pathLst>
            </a:custGeom>
            <a:solidFill>
              <a:srgbClr val="D8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8" name="Freeform 68"/>
            <p:cNvSpPr>
              <a:spLocks/>
            </p:cNvSpPr>
            <p:nvPr/>
          </p:nvSpPr>
          <p:spPr bwMode="auto">
            <a:xfrm>
              <a:off x="4671" y="1715"/>
              <a:ext cx="327" cy="106"/>
            </a:xfrm>
            <a:custGeom>
              <a:avLst/>
              <a:gdLst>
                <a:gd name="T0" fmla="*/ 327 w 327"/>
                <a:gd name="T1" fmla="*/ 33 h 106"/>
                <a:gd name="T2" fmla="*/ 213 w 327"/>
                <a:gd name="T3" fmla="*/ 106 h 106"/>
                <a:gd name="T4" fmla="*/ 209 w 327"/>
                <a:gd name="T5" fmla="*/ 106 h 106"/>
                <a:gd name="T6" fmla="*/ 202 w 327"/>
                <a:gd name="T7" fmla="*/ 106 h 106"/>
                <a:gd name="T8" fmla="*/ 192 w 327"/>
                <a:gd name="T9" fmla="*/ 105 h 106"/>
                <a:gd name="T10" fmla="*/ 179 w 327"/>
                <a:gd name="T11" fmla="*/ 104 h 106"/>
                <a:gd name="T12" fmla="*/ 165 w 327"/>
                <a:gd name="T13" fmla="*/ 102 h 106"/>
                <a:gd name="T14" fmla="*/ 150 w 327"/>
                <a:gd name="T15" fmla="*/ 99 h 106"/>
                <a:gd name="T16" fmla="*/ 132 w 327"/>
                <a:gd name="T17" fmla="*/ 97 h 106"/>
                <a:gd name="T18" fmla="*/ 114 w 327"/>
                <a:gd name="T19" fmla="*/ 95 h 106"/>
                <a:gd name="T20" fmla="*/ 97 w 327"/>
                <a:gd name="T21" fmla="*/ 92 h 106"/>
                <a:gd name="T22" fmla="*/ 78 w 327"/>
                <a:gd name="T23" fmla="*/ 89 h 106"/>
                <a:gd name="T24" fmla="*/ 61 w 327"/>
                <a:gd name="T25" fmla="*/ 86 h 106"/>
                <a:gd name="T26" fmla="*/ 44 w 327"/>
                <a:gd name="T27" fmla="*/ 83 h 106"/>
                <a:gd name="T28" fmla="*/ 30 w 327"/>
                <a:gd name="T29" fmla="*/ 79 h 106"/>
                <a:gd name="T30" fmla="*/ 17 w 327"/>
                <a:gd name="T31" fmla="*/ 75 h 106"/>
                <a:gd name="T32" fmla="*/ 7 w 327"/>
                <a:gd name="T33" fmla="*/ 71 h 106"/>
                <a:gd name="T34" fmla="*/ 0 w 327"/>
                <a:gd name="T35" fmla="*/ 67 h 106"/>
                <a:gd name="T36" fmla="*/ 11 w 327"/>
                <a:gd name="T37" fmla="*/ 66 h 106"/>
                <a:gd name="T38" fmla="*/ 23 w 327"/>
                <a:gd name="T39" fmla="*/ 63 h 106"/>
                <a:gd name="T40" fmla="*/ 34 w 327"/>
                <a:gd name="T41" fmla="*/ 61 h 106"/>
                <a:gd name="T42" fmla="*/ 44 w 327"/>
                <a:gd name="T43" fmla="*/ 57 h 106"/>
                <a:gd name="T44" fmla="*/ 56 w 327"/>
                <a:gd name="T45" fmla="*/ 54 h 106"/>
                <a:gd name="T46" fmla="*/ 66 w 327"/>
                <a:gd name="T47" fmla="*/ 49 h 106"/>
                <a:gd name="T48" fmla="*/ 77 w 327"/>
                <a:gd name="T49" fmla="*/ 44 h 106"/>
                <a:gd name="T50" fmla="*/ 87 w 327"/>
                <a:gd name="T51" fmla="*/ 39 h 106"/>
                <a:gd name="T52" fmla="*/ 98 w 327"/>
                <a:gd name="T53" fmla="*/ 35 h 106"/>
                <a:gd name="T54" fmla="*/ 108 w 327"/>
                <a:gd name="T55" fmla="*/ 30 h 106"/>
                <a:gd name="T56" fmla="*/ 118 w 327"/>
                <a:gd name="T57" fmla="*/ 25 h 106"/>
                <a:gd name="T58" fmla="*/ 128 w 327"/>
                <a:gd name="T59" fmla="*/ 20 h 106"/>
                <a:gd name="T60" fmla="*/ 138 w 327"/>
                <a:gd name="T61" fmla="*/ 15 h 106"/>
                <a:gd name="T62" fmla="*/ 149 w 327"/>
                <a:gd name="T63" fmla="*/ 10 h 106"/>
                <a:gd name="T64" fmla="*/ 159 w 327"/>
                <a:gd name="T65" fmla="*/ 5 h 106"/>
                <a:gd name="T66" fmla="*/ 169 w 327"/>
                <a:gd name="T67" fmla="*/ 0 h 106"/>
                <a:gd name="T68" fmla="*/ 188 w 327"/>
                <a:gd name="T69" fmla="*/ 7 h 106"/>
                <a:gd name="T70" fmla="*/ 207 w 327"/>
                <a:gd name="T71" fmla="*/ 12 h 106"/>
                <a:gd name="T72" fmla="*/ 226 w 327"/>
                <a:gd name="T73" fmla="*/ 17 h 106"/>
                <a:gd name="T74" fmla="*/ 247 w 327"/>
                <a:gd name="T75" fmla="*/ 21 h 106"/>
                <a:gd name="T76" fmla="*/ 266 w 327"/>
                <a:gd name="T77" fmla="*/ 25 h 106"/>
                <a:gd name="T78" fmla="*/ 286 w 327"/>
                <a:gd name="T79" fmla="*/ 28 h 106"/>
                <a:gd name="T80" fmla="*/ 307 w 327"/>
                <a:gd name="T81" fmla="*/ 31 h 106"/>
                <a:gd name="T82" fmla="*/ 327 w 327"/>
                <a:gd name="T83" fmla="*/ 3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7" h="106">
                  <a:moveTo>
                    <a:pt x="327" y="33"/>
                  </a:moveTo>
                  <a:lnTo>
                    <a:pt x="213" y="106"/>
                  </a:lnTo>
                  <a:lnTo>
                    <a:pt x="209" y="106"/>
                  </a:lnTo>
                  <a:lnTo>
                    <a:pt x="202" y="106"/>
                  </a:lnTo>
                  <a:lnTo>
                    <a:pt x="192" y="105"/>
                  </a:lnTo>
                  <a:lnTo>
                    <a:pt x="179" y="104"/>
                  </a:lnTo>
                  <a:lnTo>
                    <a:pt x="165" y="102"/>
                  </a:lnTo>
                  <a:lnTo>
                    <a:pt x="150" y="99"/>
                  </a:lnTo>
                  <a:lnTo>
                    <a:pt x="132" y="97"/>
                  </a:lnTo>
                  <a:lnTo>
                    <a:pt x="114" y="95"/>
                  </a:lnTo>
                  <a:lnTo>
                    <a:pt x="97" y="92"/>
                  </a:lnTo>
                  <a:lnTo>
                    <a:pt x="78" y="89"/>
                  </a:lnTo>
                  <a:lnTo>
                    <a:pt x="61" y="86"/>
                  </a:lnTo>
                  <a:lnTo>
                    <a:pt x="44" y="83"/>
                  </a:lnTo>
                  <a:lnTo>
                    <a:pt x="30" y="79"/>
                  </a:lnTo>
                  <a:lnTo>
                    <a:pt x="17" y="75"/>
                  </a:lnTo>
                  <a:lnTo>
                    <a:pt x="7" y="71"/>
                  </a:lnTo>
                  <a:lnTo>
                    <a:pt x="0" y="67"/>
                  </a:lnTo>
                  <a:lnTo>
                    <a:pt x="11" y="66"/>
                  </a:lnTo>
                  <a:lnTo>
                    <a:pt x="23" y="63"/>
                  </a:lnTo>
                  <a:lnTo>
                    <a:pt x="34" y="61"/>
                  </a:lnTo>
                  <a:lnTo>
                    <a:pt x="44" y="57"/>
                  </a:lnTo>
                  <a:lnTo>
                    <a:pt x="56" y="54"/>
                  </a:lnTo>
                  <a:lnTo>
                    <a:pt x="66" y="49"/>
                  </a:lnTo>
                  <a:lnTo>
                    <a:pt x="77" y="44"/>
                  </a:lnTo>
                  <a:lnTo>
                    <a:pt x="87" y="39"/>
                  </a:lnTo>
                  <a:lnTo>
                    <a:pt x="98" y="35"/>
                  </a:lnTo>
                  <a:lnTo>
                    <a:pt x="108" y="30"/>
                  </a:lnTo>
                  <a:lnTo>
                    <a:pt x="118" y="25"/>
                  </a:lnTo>
                  <a:lnTo>
                    <a:pt x="128" y="20"/>
                  </a:lnTo>
                  <a:lnTo>
                    <a:pt x="138" y="15"/>
                  </a:lnTo>
                  <a:lnTo>
                    <a:pt x="149" y="10"/>
                  </a:lnTo>
                  <a:lnTo>
                    <a:pt x="159" y="5"/>
                  </a:lnTo>
                  <a:lnTo>
                    <a:pt x="169" y="0"/>
                  </a:lnTo>
                  <a:lnTo>
                    <a:pt x="188" y="7"/>
                  </a:lnTo>
                  <a:lnTo>
                    <a:pt x="207" y="12"/>
                  </a:lnTo>
                  <a:lnTo>
                    <a:pt x="226" y="17"/>
                  </a:lnTo>
                  <a:lnTo>
                    <a:pt x="247" y="21"/>
                  </a:lnTo>
                  <a:lnTo>
                    <a:pt x="266" y="25"/>
                  </a:lnTo>
                  <a:lnTo>
                    <a:pt x="286" y="28"/>
                  </a:lnTo>
                  <a:lnTo>
                    <a:pt x="307" y="31"/>
                  </a:lnTo>
                  <a:lnTo>
                    <a:pt x="32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9" name="Freeform 69"/>
            <p:cNvSpPr>
              <a:spLocks/>
            </p:cNvSpPr>
            <p:nvPr/>
          </p:nvSpPr>
          <p:spPr bwMode="auto">
            <a:xfrm>
              <a:off x="4081" y="1722"/>
              <a:ext cx="321" cy="251"/>
            </a:xfrm>
            <a:custGeom>
              <a:avLst/>
              <a:gdLst>
                <a:gd name="T0" fmla="*/ 321 w 321"/>
                <a:gd name="T1" fmla="*/ 103 h 251"/>
                <a:gd name="T2" fmla="*/ 316 w 321"/>
                <a:gd name="T3" fmla="*/ 109 h 251"/>
                <a:gd name="T4" fmla="*/ 303 w 321"/>
                <a:gd name="T5" fmla="*/ 126 h 251"/>
                <a:gd name="T6" fmla="*/ 285 w 321"/>
                <a:gd name="T7" fmla="*/ 150 h 251"/>
                <a:gd name="T8" fmla="*/ 264 w 321"/>
                <a:gd name="T9" fmla="*/ 176 h 251"/>
                <a:gd name="T10" fmla="*/ 242 w 321"/>
                <a:gd name="T11" fmla="*/ 204 h 251"/>
                <a:gd name="T12" fmla="*/ 224 w 321"/>
                <a:gd name="T13" fmla="*/ 227 h 251"/>
                <a:gd name="T14" fmla="*/ 211 w 321"/>
                <a:gd name="T15" fmla="*/ 244 h 251"/>
                <a:gd name="T16" fmla="*/ 206 w 321"/>
                <a:gd name="T17" fmla="*/ 251 h 251"/>
                <a:gd name="T18" fmla="*/ 206 w 321"/>
                <a:gd name="T19" fmla="*/ 250 h 251"/>
                <a:gd name="T20" fmla="*/ 1 w 321"/>
                <a:gd name="T21" fmla="*/ 169 h 251"/>
                <a:gd name="T22" fmla="*/ 0 w 321"/>
                <a:gd name="T23" fmla="*/ 169 h 251"/>
                <a:gd name="T24" fmla="*/ 5 w 321"/>
                <a:gd name="T25" fmla="*/ 134 h 251"/>
                <a:gd name="T26" fmla="*/ 12 w 321"/>
                <a:gd name="T27" fmla="*/ 99 h 251"/>
                <a:gd name="T28" fmla="*/ 18 w 321"/>
                <a:gd name="T29" fmla="*/ 63 h 251"/>
                <a:gd name="T30" fmla="*/ 24 w 321"/>
                <a:gd name="T31" fmla="*/ 27 h 251"/>
                <a:gd name="T32" fmla="*/ 273 w 321"/>
                <a:gd name="T33" fmla="*/ 115 h 251"/>
                <a:gd name="T34" fmla="*/ 275 w 321"/>
                <a:gd name="T35" fmla="*/ 115 h 251"/>
                <a:gd name="T36" fmla="*/ 276 w 321"/>
                <a:gd name="T37" fmla="*/ 112 h 251"/>
                <a:gd name="T38" fmla="*/ 276 w 321"/>
                <a:gd name="T39" fmla="*/ 109 h 251"/>
                <a:gd name="T40" fmla="*/ 276 w 321"/>
                <a:gd name="T41" fmla="*/ 108 h 251"/>
                <a:gd name="T42" fmla="*/ 26 w 321"/>
                <a:gd name="T43" fmla="*/ 14 h 251"/>
                <a:gd name="T44" fmla="*/ 27 w 321"/>
                <a:gd name="T45" fmla="*/ 0 h 251"/>
                <a:gd name="T46" fmla="*/ 321 w 321"/>
                <a:gd name="T47"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251">
                  <a:moveTo>
                    <a:pt x="321" y="103"/>
                  </a:moveTo>
                  <a:lnTo>
                    <a:pt x="316" y="109"/>
                  </a:lnTo>
                  <a:lnTo>
                    <a:pt x="303" y="126"/>
                  </a:lnTo>
                  <a:lnTo>
                    <a:pt x="285" y="150"/>
                  </a:lnTo>
                  <a:lnTo>
                    <a:pt x="264" y="176"/>
                  </a:lnTo>
                  <a:lnTo>
                    <a:pt x="242" y="204"/>
                  </a:lnTo>
                  <a:lnTo>
                    <a:pt x="224" y="227"/>
                  </a:lnTo>
                  <a:lnTo>
                    <a:pt x="211" y="244"/>
                  </a:lnTo>
                  <a:lnTo>
                    <a:pt x="206" y="251"/>
                  </a:lnTo>
                  <a:lnTo>
                    <a:pt x="206" y="250"/>
                  </a:lnTo>
                  <a:lnTo>
                    <a:pt x="1" y="169"/>
                  </a:lnTo>
                  <a:lnTo>
                    <a:pt x="0" y="169"/>
                  </a:lnTo>
                  <a:lnTo>
                    <a:pt x="5" y="134"/>
                  </a:lnTo>
                  <a:lnTo>
                    <a:pt x="12" y="99"/>
                  </a:lnTo>
                  <a:lnTo>
                    <a:pt x="18" y="63"/>
                  </a:lnTo>
                  <a:lnTo>
                    <a:pt x="24" y="27"/>
                  </a:lnTo>
                  <a:lnTo>
                    <a:pt x="273" y="115"/>
                  </a:lnTo>
                  <a:lnTo>
                    <a:pt x="275" y="115"/>
                  </a:lnTo>
                  <a:lnTo>
                    <a:pt x="276" y="112"/>
                  </a:lnTo>
                  <a:lnTo>
                    <a:pt x="276" y="109"/>
                  </a:lnTo>
                  <a:lnTo>
                    <a:pt x="276" y="108"/>
                  </a:lnTo>
                  <a:lnTo>
                    <a:pt x="26" y="14"/>
                  </a:lnTo>
                  <a:lnTo>
                    <a:pt x="27" y="0"/>
                  </a:lnTo>
                  <a:lnTo>
                    <a:pt x="321" y="10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0" name="Freeform 70"/>
            <p:cNvSpPr>
              <a:spLocks/>
            </p:cNvSpPr>
            <p:nvPr/>
          </p:nvSpPr>
          <p:spPr bwMode="auto">
            <a:xfrm>
              <a:off x="4560" y="1739"/>
              <a:ext cx="461" cy="158"/>
            </a:xfrm>
            <a:custGeom>
              <a:avLst/>
              <a:gdLst>
                <a:gd name="T0" fmla="*/ 160 w 461"/>
                <a:gd name="T1" fmla="*/ 11 h 158"/>
                <a:gd name="T2" fmla="*/ 118 w 461"/>
                <a:gd name="T3" fmla="*/ 26 h 158"/>
                <a:gd name="T4" fmla="*/ 73 w 461"/>
                <a:gd name="T5" fmla="*/ 38 h 158"/>
                <a:gd name="T6" fmla="*/ 69 w 461"/>
                <a:gd name="T7" fmla="*/ 44 h 158"/>
                <a:gd name="T8" fmla="*/ 79 w 461"/>
                <a:gd name="T9" fmla="*/ 50 h 158"/>
                <a:gd name="T10" fmla="*/ 159 w 461"/>
                <a:gd name="T11" fmla="*/ 74 h 158"/>
                <a:gd name="T12" fmla="*/ 280 w 461"/>
                <a:gd name="T13" fmla="*/ 93 h 158"/>
                <a:gd name="T14" fmla="*/ 313 w 461"/>
                <a:gd name="T15" fmla="*/ 94 h 158"/>
                <a:gd name="T16" fmla="*/ 343 w 461"/>
                <a:gd name="T17" fmla="*/ 93 h 158"/>
                <a:gd name="T18" fmla="*/ 387 w 461"/>
                <a:gd name="T19" fmla="*/ 63 h 158"/>
                <a:gd name="T20" fmla="*/ 431 w 461"/>
                <a:gd name="T21" fmla="*/ 34 h 158"/>
                <a:gd name="T22" fmla="*/ 457 w 461"/>
                <a:gd name="T23" fmla="*/ 24 h 158"/>
                <a:gd name="T24" fmla="*/ 441 w 461"/>
                <a:gd name="T25" fmla="*/ 48 h 158"/>
                <a:gd name="T26" fmla="*/ 454 w 461"/>
                <a:gd name="T27" fmla="*/ 42 h 158"/>
                <a:gd name="T28" fmla="*/ 363 w 461"/>
                <a:gd name="T29" fmla="*/ 106 h 158"/>
                <a:gd name="T30" fmla="*/ 343 w 461"/>
                <a:gd name="T31" fmla="*/ 110 h 158"/>
                <a:gd name="T32" fmla="*/ 321 w 461"/>
                <a:gd name="T33" fmla="*/ 109 h 158"/>
                <a:gd name="T34" fmla="*/ 298 w 461"/>
                <a:gd name="T35" fmla="*/ 111 h 158"/>
                <a:gd name="T36" fmla="*/ 275 w 461"/>
                <a:gd name="T37" fmla="*/ 108 h 158"/>
                <a:gd name="T38" fmla="*/ 263 w 461"/>
                <a:gd name="T39" fmla="*/ 106 h 158"/>
                <a:gd name="T40" fmla="*/ 231 w 461"/>
                <a:gd name="T41" fmla="*/ 99 h 158"/>
                <a:gd name="T42" fmla="*/ 185 w 461"/>
                <a:gd name="T43" fmla="*/ 89 h 158"/>
                <a:gd name="T44" fmla="*/ 132 w 461"/>
                <a:gd name="T45" fmla="*/ 78 h 158"/>
                <a:gd name="T46" fmla="*/ 78 w 461"/>
                <a:gd name="T47" fmla="*/ 63 h 158"/>
                <a:gd name="T48" fmla="*/ 64 w 461"/>
                <a:gd name="T49" fmla="*/ 68 h 158"/>
                <a:gd name="T50" fmla="*/ 84 w 461"/>
                <a:gd name="T51" fmla="*/ 76 h 158"/>
                <a:gd name="T52" fmla="*/ 121 w 461"/>
                <a:gd name="T53" fmla="*/ 87 h 158"/>
                <a:gd name="T54" fmla="*/ 159 w 461"/>
                <a:gd name="T55" fmla="*/ 98 h 158"/>
                <a:gd name="T56" fmla="*/ 195 w 461"/>
                <a:gd name="T57" fmla="*/ 107 h 158"/>
                <a:gd name="T58" fmla="*/ 233 w 461"/>
                <a:gd name="T59" fmla="*/ 115 h 158"/>
                <a:gd name="T60" fmla="*/ 271 w 461"/>
                <a:gd name="T61" fmla="*/ 121 h 158"/>
                <a:gd name="T62" fmla="*/ 58 w 461"/>
                <a:gd name="T63" fmla="*/ 82 h 158"/>
                <a:gd name="T64" fmla="*/ 56 w 461"/>
                <a:gd name="T65" fmla="*/ 92 h 158"/>
                <a:gd name="T66" fmla="*/ 76 w 461"/>
                <a:gd name="T67" fmla="*/ 98 h 158"/>
                <a:gd name="T68" fmla="*/ 111 w 461"/>
                <a:gd name="T69" fmla="*/ 109 h 158"/>
                <a:gd name="T70" fmla="*/ 152 w 461"/>
                <a:gd name="T71" fmla="*/ 121 h 158"/>
                <a:gd name="T72" fmla="*/ 196 w 461"/>
                <a:gd name="T73" fmla="*/ 133 h 158"/>
                <a:gd name="T74" fmla="*/ 234 w 461"/>
                <a:gd name="T75" fmla="*/ 141 h 158"/>
                <a:gd name="T76" fmla="*/ 232 w 461"/>
                <a:gd name="T77" fmla="*/ 150 h 158"/>
                <a:gd name="T78" fmla="*/ 212 w 461"/>
                <a:gd name="T79" fmla="*/ 147 h 158"/>
                <a:gd name="T80" fmla="*/ 149 w 461"/>
                <a:gd name="T81" fmla="*/ 131 h 158"/>
                <a:gd name="T82" fmla="*/ 74 w 461"/>
                <a:gd name="T83" fmla="*/ 106 h 158"/>
                <a:gd name="T84" fmla="*/ 60 w 461"/>
                <a:gd name="T85" fmla="*/ 108 h 158"/>
                <a:gd name="T86" fmla="*/ 80 w 461"/>
                <a:gd name="T87" fmla="*/ 122 h 158"/>
                <a:gd name="T88" fmla="*/ 134 w 461"/>
                <a:gd name="T89" fmla="*/ 139 h 158"/>
                <a:gd name="T90" fmla="*/ 183 w 461"/>
                <a:gd name="T91" fmla="*/ 153 h 158"/>
                <a:gd name="T92" fmla="*/ 45 w 461"/>
                <a:gd name="T93" fmla="*/ 121 h 158"/>
                <a:gd name="T94" fmla="*/ 44 w 461"/>
                <a:gd name="T95" fmla="*/ 88 h 158"/>
                <a:gd name="T96" fmla="*/ 33 w 461"/>
                <a:gd name="T97" fmla="*/ 66 h 158"/>
                <a:gd name="T98" fmla="*/ 15 w 461"/>
                <a:gd name="T99" fmla="*/ 49 h 158"/>
                <a:gd name="T100" fmla="*/ 183 w 461"/>
                <a:gd name="T10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158">
                  <a:moveTo>
                    <a:pt x="187" y="0"/>
                  </a:moveTo>
                  <a:lnTo>
                    <a:pt x="173" y="5"/>
                  </a:lnTo>
                  <a:lnTo>
                    <a:pt x="160" y="11"/>
                  </a:lnTo>
                  <a:lnTo>
                    <a:pt x="145" y="16"/>
                  </a:lnTo>
                  <a:lnTo>
                    <a:pt x="132" y="21"/>
                  </a:lnTo>
                  <a:lnTo>
                    <a:pt x="118" y="26"/>
                  </a:lnTo>
                  <a:lnTo>
                    <a:pt x="102" y="32"/>
                  </a:lnTo>
                  <a:lnTo>
                    <a:pt x="88" y="35"/>
                  </a:lnTo>
                  <a:lnTo>
                    <a:pt x="73" y="38"/>
                  </a:lnTo>
                  <a:lnTo>
                    <a:pt x="71" y="40"/>
                  </a:lnTo>
                  <a:lnTo>
                    <a:pt x="70" y="42"/>
                  </a:lnTo>
                  <a:lnTo>
                    <a:pt x="69" y="44"/>
                  </a:lnTo>
                  <a:lnTo>
                    <a:pt x="70" y="46"/>
                  </a:lnTo>
                  <a:lnTo>
                    <a:pt x="75" y="48"/>
                  </a:lnTo>
                  <a:lnTo>
                    <a:pt x="79" y="50"/>
                  </a:lnTo>
                  <a:lnTo>
                    <a:pt x="84" y="52"/>
                  </a:lnTo>
                  <a:lnTo>
                    <a:pt x="89" y="54"/>
                  </a:lnTo>
                  <a:lnTo>
                    <a:pt x="159" y="74"/>
                  </a:lnTo>
                  <a:lnTo>
                    <a:pt x="259" y="91"/>
                  </a:lnTo>
                  <a:lnTo>
                    <a:pt x="270" y="92"/>
                  </a:lnTo>
                  <a:lnTo>
                    <a:pt x="280" y="93"/>
                  </a:lnTo>
                  <a:lnTo>
                    <a:pt x="291" y="93"/>
                  </a:lnTo>
                  <a:lnTo>
                    <a:pt x="301" y="94"/>
                  </a:lnTo>
                  <a:lnTo>
                    <a:pt x="313" y="94"/>
                  </a:lnTo>
                  <a:lnTo>
                    <a:pt x="323" y="94"/>
                  </a:lnTo>
                  <a:lnTo>
                    <a:pt x="333" y="94"/>
                  </a:lnTo>
                  <a:lnTo>
                    <a:pt x="343" y="93"/>
                  </a:lnTo>
                  <a:lnTo>
                    <a:pt x="358" y="83"/>
                  </a:lnTo>
                  <a:lnTo>
                    <a:pt x="373" y="72"/>
                  </a:lnTo>
                  <a:lnTo>
                    <a:pt x="387" y="63"/>
                  </a:lnTo>
                  <a:lnTo>
                    <a:pt x="402" y="53"/>
                  </a:lnTo>
                  <a:lnTo>
                    <a:pt x="417" y="44"/>
                  </a:lnTo>
                  <a:lnTo>
                    <a:pt x="431" y="34"/>
                  </a:lnTo>
                  <a:lnTo>
                    <a:pt x="446" y="24"/>
                  </a:lnTo>
                  <a:lnTo>
                    <a:pt x="461" y="14"/>
                  </a:lnTo>
                  <a:lnTo>
                    <a:pt x="457" y="24"/>
                  </a:lnTo>
                  <a:lnTo>
                    <a:pt x="447" y="32"/>
                  </a:lnTo>
                  <a:lnTo>
                    <a:pt x="440" y="38"/>
                  </a:lnTo>
                  <a:lnTo>
                    <a:pt x="441" y="48"/>
                  </a:lnTo>
                  <a:lnTo>
                    <a:pt x="445" y="47"/>
                  </a:lnTo>
                  <a:lnTo>
                    <a:pt x="449" y="45"/>
                  </a:lnTo>
                  <a:lnTo>
                    <a:pt x="454" y="42"/>
                  </a:lnTo>
                  <a:lnTo>
                    <a:pt x="458" y="39"/>
                  </a:lnTo>
                  <a:lnTo>
                    <a:pt x="458" y="54"/>
                  </a:lnTo>
                  <a:lnTo>
                    <a:pt x="363" y="106"/>
                  </a:lnTo>
                  <a:lnTo>
                    <a:pt x="356" y="109"/>
                  </a:lnTo>
                  <a:lnTo>
                    <a:pt x="349" y="110"/>
                  </a:lnTo>
                  <a:lnTo>
                    <a:pt x="343" y="110"/>
                  </a:lnTo>
                  <a:lnTo>
                    <a:pt x="336" y="108"/>
                  </a:lnTo>
                  <a:lnTo>
                    <a:pt x="329" y="108"/>
                  </a:lnTo>
                  <a:lnTo>
                    <a:pt x="321" y="109"/>
                  </a:lnTo>
                  <a:lnTo>
                    <a:pt x="314" y="110"/>
                  </a:lnTo>
                  <a:lnTo>
                    <a:pt x="306" y="110"/>
                  </a:lnTo>
                  <a:lnTo>
                    <a:pt x="298" y="111"/>
                  </a:lnTo>
                  <a:lnTo>
                    <a:pt x="290" y="111"/>
                  </a:lnTo>
                  <a:lnTo>
                    <a:pt x="283" y="110"/>
                  </a:lnTo>
                  <a:lnTo>
                    <a:pt x="275" y="108"/>
                  </a:lnTo>
                  <a:lnTo>
                    <a:pt x="274" y="108"/>
                  </a:lnTo>
                  <a:lnTo>
                    <a:pt x="270" y="107"/>
                  </a:lnTo>
                  <a:lnTo>
                    <a:pt x="263" y="106"/>
                  </a:lnTo>
                  <a:lnTo>
                    <a:pt x="254" y="104"/>
                  </a:lnTo>
                  <a:lnTo>
                    <a:pt x="243" y="102"/>
                  </a:lnTo>
                  <a:lnTo>
                    <a:pt x="231" y="99"/>
                  </a:lnTo>
                  <a:lnTo>
                    <a:pt x="217" y="96"/>
                  </a:lnTo>
                  <a:lnTo>
                    <a:pt x="201" y="93"/>
                  </a:lnTo>
                  <a:lnTo>
                    <a:pt x="185" y="89"/>
                  </a:lnTo>
                  <a:lnTo>
                    <a:pt x="168" y="86"/>
                  </a:lnTo>
                  <a:lnTo>
                    <a:pt x="150" y="82"/>
                  </a:lnTo>
                  <a:lnTo>
                    <a:pt x="132" y="78"/>
                  </a:lnTo>
                  <a:lnTo>
                    <a:pt x="114" y="72"/>
                  </a:lnTo>
                  <a:lnTo>
                    <a:pt x="95" y="68"/>
                  </a:lnTo>
                  <a:lnTo>
                    <a:pt x="78" y="63"/>
                  </a:lnTo>
                  <a:lnTo>
                    <a:pt x="61" y="59"/>
                  </a:lnTo>
                  <a:lnTo>
                    <a:pt x="61" y="64"/>
                  </a:lnTo>
                  <a:lnTo>
                    <a:pt x="64" y="68"/>
                  </a:lnTo>
                  <a:lnTo>
                    <a:pt x="67" y="71"/>
                  </a:lnTo>
                  <a:lnTo>
                    <a:pt x="71" y="72"/>
                  </a:lnTo>
                  <a:lnTo>
                    <a:pt x="84" y="76"/>
                  </a:lnTo>
                  <a:lnTo>
                    <a:pt x="96" y="80"/>
                  </a:lnTo>
                  <a:lnTo>
                    <a:pt x="109" y="84"/>
                  </a:lnTo>
                  <a:lnTo>
                    <a:pt x="121" y="87"/>
                  </a:lnTo>
                  <a:lnTo>
                    <a:pt x="134" y="91"/>
                  </a:lnTo>
                  <a:lnTo>
                    <a:pt x="146" y="94"/>
                  </a:lnTo>
                  <a:lnTo>
                    <a:pt x="159" y="98"/>
                  </a:lnTo>
                  <a:lnTo>
                    <a:pt x="171" y="101"/>
                  </a:lnTo>
                  <a:lnTo>
                    <a:pt x="183" y="104"/>
                  </a:lnTo>
                  <a:lnTo>
                    <a:pt x="195" y="107"/>
                  </a:lnTo>
                  <a:lnTo>
                    <a:pt x="208" y="110"/>
                  </a:lnTo>
                  <a:lnTo>
                    <a:pt x="221" y="113"/>
                  </a:lnTo>
                  <a:lnTo>
                    <a:pt x="233" y="115"/>
                  </a:lnTo>
                  <a:lnTo>
                    <a:pt x="245" y="117"/>
                  </a:lnTo>
                  <a:lnTo>
                    <a:pt x="258" y="119"/>
                  </a:lnTo>
                  <a:lnTo>
                    <a:pt x="271" y="121"/>
                  </a:lnTo>
                  <a:lnTo>
                    <a:pt x="253" y="133"/>
                  </a:lnTo>
                  <a:lnTo>
                    <a:pt x="62" y="80"/>
                  </a:lnTo>
                  <a:lnTo>
                    <a:pt x="58" y="82"/>
                  </a:lnTo>
                  <a:lnTo>
                    <a:pt x="57" y="84"/>
                  </a:lnTo>
                  <a:lnTo>
                    <a:pt x="56" y="88"/>
                  </a:lnTo>
                  <a:lnTo>
                    <a:pt x="56" y="92"/>
                  </a:lnTo>
                  <a:lnTo>
                    <a:pt x="61" y="93"/>
                  </a:lnTo>
                  <a:lnTo>
                    <a:pt x="68" y="96"/>
                  </a:lnTo>
                  <a:lnTo>
                    <a:pt x="76" y="98"/>
                  </a:lnTo>
                  <a:lnTo>
                    <a:pt x="86" y="102"/>
                  </a:lnTo>
                  <a:lnTo>
                    <a:pt x="98" y="105"/>
                  </a:lnTo>
                  <a:lnTo>
                    <a:pt x="111" y="109"/>
                  </a:lnTo>
                  <a:lnTo>
                    <a:pt x="124" y="113"/>
                  </a:lnTo>
                  <a:lnTo>
                    <a:pt x="138" y="117"/>
                  </a:lnTo>
                  <a:lnTo>
                    <a:pt x="152" y="121"/>
                  </a:lnTo>
                  <a:lnTo>
                    <a:pt x="168" y="125"/>
                  </a:lnTo>
                  <a:lnTo>
                    <a:pt x="182" y="130"/>
                  </a:lnTo>
                  <a:lnTo>
                    <a:pt x="196" y="133"/>
                  </a:lnTo>
                  <a:lnTo>
                    <a:pt x="210" y="137"/>
                  </a:lnTo>
                  <a:lnTo>
                    <a:pt x="222" y="139"/>
                  </a:lnTo>
                  <a:lnTo>
                    <a:pt x="234" y="141"/>
                  </a:lnTo>
                  <a:lnTo>
                    <a:pt x="244" y="142"/>
                  </a:lnTo>
                  <a:lnTo>
                    <a:pt x="239" y="149"/>
                  </a:lnTo>
                  <a:lnTo>
                    <a:pt x="232" y="150"/>
                  </a:lnTo>
                  <a:lnTo>
                    <a:pt x="224" y="149"/>
                  </a:lnTo>
                  <a:lnTo>
                    <a:pt x="217" y="148"/>
                  </a:lnTo>
                  <a:lnTo>
                    <a:pt x="212" y="147"/>
                  </a:lnTo>
                  <a:lnTo>
                    <a:pt x="196" y="143"/>
                  </a:lnTo>
                  <a:lnTo>
                    <a:pt x="175" y="138"/>
                  </a:lnTo>
                  <a:lnTo>
                    <a:pt x="149" y="131"/>
                  </a:lnTo>
                  <a:lnTo>
                    <a:pt x="123" y="122"/>
                  </a:lnTo>
                  <a:lnTo>
                    <a:pt x="96" y="114"/>
                  </a:lnTo>
                  <a:lnTo>
                    <a:pt x="74" y="106"/>
                  </a:lnTo>
                  <a:lnTo>
                    <a:pt x="57" y="99"/>
                  </a:lnTo>
                  <a:lnTo>
                    <a:pt x="57" y="103"/>
                  </a:lnTo>
                  <a:lnTo>
                    <a:pt x="60" y="108"/>
                  </a:lnTo>
                  <a:lnTo>
                    <a:pt x="62" y="113"/>
                  </a:lnTo>
                  <a:lnTo>
                    <a:pt x="63" y="117"/>
                  </a:lnTo>
                  <a:lnTo>
                    <a:pt x="80" y="122"/>
                  </a:lnTo>
                  <a:lnTo>
                    <a:pt x="97" y="129"/>
                  </a:lnTo>
                  <a:lnTo>
                    <a:pt x="116" y="134"/>
                  </a:lnTo>
                  <a:lnTo>
                    <a:pt x="134" y="139"/>
                  </a:lnTo>
                  <a:lnTo>
                    <a:pt x="151" y="144"/>
                  </a:lnTo>
                  <a:lnTo>
                    <a:pt x="168" y="148"/>
                  </a:lnTo>
                  <a:lnTo>
                    <a:pt x="183" y="153"/>
                  </a:lnTo>
                  <a:lnTo>
                    <a:pt x="196" y="158"/>
                  </a:lnTo>
                  <a:lnTo>
                    <a:pt x="50" y="125"/>
                  </a:lnTo>
                  <a:lnTo>
                    <a:pt x="45" y="121"/>
                  </a:lnTo>
                  <a:lnTo>
                    <a:pt x="45" y="110"/>
                  </a:lnTo>
                  <a:lnTo>
                    <a:pt x="46" y="98"/>
                  </a:lnTo>
                  <a:lnTo>
                    <a:pt x="44" y="88"/>
                  </a:lnTo>
                  <a:lnTo>
                    <a:pt x="42" y="81"/>
                  </a:lnTo>
                  <a:lnTo>
                    <a:pt x="38" y="72"/>
                  </a:lnTo>
                  <a:lnTo>
                    <a:pt x="33" y="66"/>
                  </a:lnTo>
                  <a:lnTo>
                    <a:pt x="28" y="59"/>
                  </a:lnTo>
                  <a:lnTo>
                    <a:pt x="22" y="54"/>
                  </a:lnTo>
                  <a:lnTo>
                    <a:pt x="15" y="49"/>
                  </a:lnTo>
                  <a:lnTo>
                    <a:pt x="7" y="45"/>
                  </a:lnTo>
                  <a:lnTo>
                    <a:pt x="0" y="42"/>
                  </a:lnTo>
                  <a:lnTo>
                    <a:pt x="183" y="0"/>
                  </a:lnTo>
                  <a:lnTo>
                    <a:pt x="187"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1" name="Freeform 71"/>
            <p:cNvSpPr>
              <a:spLocks/>
            </p:cNvSpPr>
            <p:nvPr/>
          </p:nvSpPr>
          <p:spPr bwMode="auto">
            <a:xfrm>
              <a:off x="5036" y="1765"/>
              <a:ext cx="30" cy="17"/>
            </a:xfrm>
            <a:custGeom>
              <a:avLst/>
              <a:gdLst>
                <a:gd name="T0" fmla="*/ 30 w 30"/>
                <a:gd name="T1" fmla="*/ 0 h 17"/>
                <a:gd name="T2" fmla="*/ 22 w 30"/>
                <a:gd name="T3" fmla="*/ 5 h 17"/>
                <a:gd name="T4" fmla="*/ 15 w 30"/>
                <a:gd name="T5" fmla="*/ 9 h 17"/>
                <a:gd name="T6" fmla="*/ 8 w 30"/>
                <a:gd name="T7" fmla="*/ 13 h 17"/>
                <a:gd name="T8" fmla="*/ 1 w 30"/>
                <a:gd name="T9" fmla="*/ 17 h 17"/>
                <a:gd name="T10" fmla="*/ 1 w 30"/>
                <a:gd name="T11" fmla="*/ 14 h 17"/>
                <a:gd name="T12" fmla="*/ 2 w 30"/>
                <a:gd name="T13" fmla="*/ 10 h 17"/>
                <a:gd name="T14" fmla="*/ 1 w 30"/>
                <a:gd name="T15" fmla="*/ 7 h 17"/>
                <a:gd name="T16" fmla="*/ 0 w 30"/>
                <a:gd name="T17" fmla="*/ 4 h 17"/>
                <a:gd name="T18" fmla="*/ 7 w 30"/>
                <a:gd name="T19" fmla="*/ 3 h 17"/>
                <a:gd name="T20" fmla="*/ 15 w 30"/>
                <a:gd name="T21" fmla="*/ 2 h 17"/>
                <a:gd name="T22" fmla="*/ 22 w 30"/>
                <a:gd name="T23" fmla="*/ 2 h 17"/>
                <a:gd name="T24" fmla="*/ 30 w 3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7">
                  <a:moveTo>
                    <a:pt x="30" y="0"/>
                  </a:moveTo>
                  <a:lnTo>
                    <a:pt x="22" y="5"/>
                  </a:lnTo>
                  <a:lnTo>
                    <a:pt x="15" y="9"/>
                  </a:lnTo>
                  <a:lnTo>
                    <a:pt x="8" y="13"/>
                  </a:lnTo>
                  <a:lnTo>
                    <a:pt x="1" y="17"/>
                  </a:lnTo>
                  <a:lnTo>
                    <a:pt x="1" y="14"/>
                  </a:lnTo>
                  <a:lnTo>
                    <a:pt x="2" y="10"/>
                  </a:lnTo>
                  <a:lnTo>
                    <a:pt x="1" y="7"/>
                  </a:lnTo>
                  <a:lnTo>
                    <a:pt x="0" y="4"/>
                  </a:lnTo>
                  <a:lnTo>
                    <a:pt x="7" y="3"/>
                  </a:lnTo>
                  <a:lnTo>
                    <a:pt x="15" y="2"/>
                  </a:lnTo>
                  <a:lnTo>
                    <a:pt x="22" y="2"/>
                  </a:lnTo>
                  <a:lnTo>
                    <a:pt x="30"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2" name="Freeform 72"/>
            <p:cNvSpPr>
              <a:spLocks/>
            </p:cNvSpPr>
            <p:nvPr/>
          </p:nvSpPr>
          <p:spPr bwMode="auto">
            <a:xfrm>
              <a:off x="4524" y="1785"/>
              <a:ext cx="378" cy="177"/>
            </a:xfrm>
            <a:custGeom>
              <a:avLst/>
              <a:gdLst>
                <a:gd name="T0" fmla="*/ 63 w 378"/>
                <a:gd name="T1" fmla="*/ 51 h 177"/>
                <a:gd name="T2" fmla="*/ 61 w 378"/>
                <a:gd name="T3" fmla="*/ 74 h 177"/>
                <a:gd name="T4" fmla="*/ 66 w 378"/>
                <a:gd name="T5" fmla="*/ 87 h 177"/>
                <a:gd name="T6" fmla="*/ 85 w 378"/>
                <a:gd name="T7" fmla="*/ 93 h 177"/>
                <a:gd name="T8" fmla="*/ 116 w 378"/>
                <a:gd name="T9" fmla="*/ 100 h 177"/>
                <a:gd name="T10" fmla="*/ 154 w 378"/>
                <a:gd name="T11" fmla="*/ 109 h 177"/>
                <a:gd name="T12" fmla="*/ 192 w 378"/>
                <a:gd name="T13" fmla="*/ 117 h 177"/>
                <a:gd name="T14" fmla="*/ 228 w 378"/>
                <a:gd name="T15" fmla="*/ 124 h 177"/>
                <a:gd name="T16" fmla="*/ 257 w 378"/>
                <a:gd name="T17" fmla="*/ 131 h 177"/>
                <a:gd name="T18" fmla="*/ 274 w 378"/>
                <a:gd name="T19" fmla="*/ 135 h 177"/>
                <a:gd name="T20" fmla="*/ 281 w 378"/>
                <a:gd name="T21" fmla="*/ 129 h 177"/>
                <a:gd name="T22" fmla="*/ 292 w 378"/>
                <a:gd name="T23" fmla="*/ 117 h 177"/>
                <a:gd name="T24" fmla="*/ 302 w 378"/>
                <a:gd name="T25" fmla="*/ 106 h 177"/>
                <a:gd name="T26" fmla="*/ 313 w 378"/>
                <a:gd name="T27" fmla="*/ 96 h 177"/>
                <a:gd name="T28" fmla="*/ 326 w 378"/>
                <a:gd name="T29" fmla="*/ 89 h 177"/>
                <a:gd name="T30" fmla="*/ 341 w 378"/>
                <a:gd name="T31" fmla="*/ 84 h 177"/>
                <a:gd name="T32" fmla="*/ 356 w 378"/>
                <a:gd name="T33" fmla="*/ 83 h 177"/>
                <a:gd name="T34" fmla="*/ 371 w 378"/>
                <a:gd name="T35" fmla="*/ 85 h 177"/>
                <a:gd name="T36" fmla="*/ 371 w 378"/>
                <a:gd name="T37" fmla="*/ 110 h 177"/>
                <a:gd name="T38" fmla="*/ 355 w 378"/>
                <a:gd name="T39" fmla="*/ 155 h 177"/>
                <a:gd name="T40" fmla="*/ 342 w 378"/>
                <a:gd name="T41" fmla="*/ 175 h 177"/>
                <a:gd name="T42" fmla="*/ 309 w 378"/>
                <a:gd name="T43" fmla="*/ 167 h 177"/>
                <a:gd name="T44" fmla="*/ 259 w 378"/>
                <a:gd name="T45" fmla="*/ 155 h 177"/>
                <a:gd name="T46" fmla="*/ 199 w 378"/>
                <a:gd name="T47" fmla="*/ 140 h 177"/>
                <a:gd name="T48" fmla="*/ 135 w 378"/>
                <a:gd name="T49" fmla="*/ 124 h 177"/>
                <a:gd name="T50" fmla="*/ 76 w 378"/>
                <a:gd name="T51" fmla="*/ 110 h 177"/>
                <a:gd name="T52" fmla="*/ 30 w 378"/>
                <a:gd name="T53" fmla="*/ 99 h 177"/>
                <a:gd name="T54" fmla="*/ 4 w 378"/>
                <a:gd name="T55" fmla="*/ 93 h 177"/>
                <a:gd name="T56" fmla="*/ 0 w 378"/>
                <a:gd name="T57" fmla="*/ 82 h 177"/>
                <a:gd name="T58" fmla="*/ 1 w 378"/>
                <a:gd name="T59" fmla="*/ 27 h 177"/>
                <a:gd name="T60" fmla="*/ 9 w 378"/>
                <a:gd name="T61" fmla="*/ 2 h 177"/>
                <a:gd name="T62" fmla="*/ 27 w 378"/>
                <a:gd name="T63" fmla="*/ 8 h 177"/>
                <a:gd name="T64" fmla="*/ 44 w 378"/>
                <a:gd name="T65" fmla="*/ 18 h 177"/>
                <a:gd name="T66" fmla="*/ 58 w 378"/>
                <a:gd name="T67" fmla="*/ 3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8" h="177">
                  <a:moveTo>
                    <a:pt x="61" y="40"/>
                  </a:moveTo>
                  <a:lnTo>
                    <a:pt x="63" y="51"/>
                  </a:lnTo>
                  <a:lnTo>
                    <a:pt x="62" y="62"/>
                  </a:lnTo>
                  <a:lnTo>
                    <a:pt x="61" y="74"/>
                  </a:lnTo>
                  <a:lnTo>
                    <a:pt x="62" y="85"/>
                  </a:lnTo>
                  <a:lnTo>
                    <a:pt x="66" y="87"/>
                  </a:lnTo>
                  <a:lnTo>
                    <a:pt x="74" y="90"/>
                  </a:lnTo>
                  <a:lnTo>
                    <a:pt x="85" y="93"/>
                  </a:lnTo>
                  <a:lnTo>
                    <a:pt x="100" y="96"/>
                  </a:lnTo>
                  <a:lnTo>
                    <a:pt x="116" y="100"/>
                  </a:lnTo>
                  <a:lnTo>
                    <a:pt x="134" y="104"/>
                  </a:lnTo>
                  <a:lnTo>
                    <a:pt x="154" y="109"/>
                  </a:lnTo>
                  <a:lnTo>
                    <a:pt x="173" y="113"/>
                  </a:lnTo>
                  <a:lnTo>
                    <a:pt x="192" y="117"/>
                  </a:lnTo>
                  <a:lnTo>
                    <a:pt x="211" y="121"/>
                  </a:lnTo>
                  <a:lnTo>
                    <a:pt x="228" y="124"/>
                  </a:lnTo>
                  <a:lnTo>
                    <a:pt x="245" y="128"/>
                  </a:lnTo>
                  <a:lnTo>
                    <a:pt x="257" y="131"/>
                  </a:lnTo>
                  <a:lnTo>
                    <a:pt x="267" y="133"/>
                  </a:lnTo>
                  <a:lnTo>
                    <a:pt x="274" y="135"/>
                  </a:lnTo>
                  <a:lnTo>
                    <a:pt x="276" y="135"/>
                  </a:lnTo>
                  <a:lnTo>
                    <a:pt x="281" y="129"/>
                  </a:lnTo>
                  <a:lnTo>
                    <a:pt x="286" y="123"/>
                  </a:lnTo>
                  <a:lnTo>
                    <a:pt x="292" y="117"/>
                  </a:lnTo>
                  <a:lnTo>
                    <a:pt x="297" y="111"/>
                  </a:lnTo>
                  <a:lnTo>
                    <a:pt x="302" y="106"/>
                  </a:lnTo>
                  <a:lnTo>
                    <a:pt x="307" y="101"/>
                  </a:lnTo>
                  <a:lnTo>
                    <a:pt x="313" y="96"/>
                  </a:lnTo>
                  <a:lnTo>
                    <a:pt x="319" y="92"/>
                  </a:lnTo>
                  <a:lnTo>
                    <a:pt x="326" y="89"/>
                  </a:lnTo>
                  <a:lnTo>
                    <a:pt x="333" y="86"/>
                  </a:lnTo>
                  <a:lnTo>
                    <a:pt x="341" y="84"/>
                  </a:lnTo>
                  <a:lnTo>
                    <a:pt x="349" y="83"/>
                  </a:lnTo>
                  <a:lnTo>
                    <a:pt x="356" y="83"/>
                  </a:lnTo>
                  <a:lnTo>
                    <a:pt x="363" y="84"/>
                  </a:lnTo>
                  <a:lnTo>
                    <a:pt x="371" y="85"/>
                  </a:lnTo>
                  <a:lnTo>
                    <a:pt x="378" y="87"/>
                  </a:lnTo>
                  <a:lnTo>
                    <a:pt x="371" y="110"/>
                  </a:lnTo>
                  <a:lnTo>
                    <a:pt x="363" y="133"/>
                  </a:lnTo>
                  <a:lnTo>
                    <a:pt x="355" y="155"/>
                  </a:lnTo>
                  <a:lnTo>
                    <a:pt x="349" y="177"/>
                  </a:lnTo>
                  <a:lnTo>
                    <a:pt x="342" y="175"/>
                  </a:lnTo>
                  <a:lnTo>
                    <a:pt x="328" y="172"/>
                  </a:lnTo>
                  <a:lnTo>
                    <a:pt x="309" y="167"/>
                  </a:lnTo>
                  <a:lnTo>
                    <a:pt x="285" y="161"/>
                  </a:lnTo>
                  <a:lnTo>
                    <a:pt x="259" y="155"/>
                  </a:lnTo>
                  <a:lnTo>
                    <a:pt x="229" y="148"/>
                  </a:lnTo>
                  <a:lnTo>
                    <a:pt x="199" y="140"/>
                  </a:lnTo>
                  <a:lnTo>
                    <a:pt x="167" y="133"/>
                  </a:lnTo>
                  <a:lnTo>
                    <a:pt x="135" y="124"/>
                  </a:lnTo>
                  <a:lnTo>
                    <a:pt x="105" y="117"/>
                  </a:lnTo>
                  <a:lnTo>
                    <a:pt x="76" y="110"/>
                  </a:lnTo>
                  <a:lnTo>
                    <a:pt x="52" y="104"/>
                  </a:lnTo>
                  <a:lnTo>
                    <a:pt x="30" y="99"/>
                  </a:lnTo>
                  <a:lnTo>
                    <a:pt x="14" y="95"/>
                  </a:lnTo>
                  <a:lnTo>
                    <a:pt x="4" y="93"/>
                  </a:lnTo>
                  <a:lnTo>
                    <a:pt x="0" y="92"/>
                  </a:lnTo>
                  <a:lnTo>
                    <a:pt x="0" y="82"/>
                  </a:lnTo>
                  <a:lnTo>
                    <a:pt x="1" y="58"/>
                  </a:lnTo>
                  <a:lnTo>
                    <a:pt x="1" y="27"/>
                  </a:lnTo>
                  <a:lnTo>
                    <a:pt x="1" y="0"/>
                  </a:lnTo>
                  <a:lnTo>
                    <a:pt x="9" y="2"/>
                  </a:lnTo>
                  <a:lnTo>
                    <a:pt x="18" y="5"/>
                  </a:lnTo>
                  <a:lnTo>
                    <a:pt x="27" y="8"/>
                  </a:lnTo>
                  <a:lnTo>
                    <a:pt x="36" y="12"/>
                  </a:lnTo>
                  <a:lnTo>
                    <a:pt x="44" y="18"/>
                  </a:lnTo>
                  <a:lnTo>
                    <a:pt x="52" y="24"/>
                  </a:lnTo>
                  <a:lnTo>
                    <a:pt x="58" y="32"/>
                  </a:lnTo>
                  <a:lnTo>
                    <a:pt x="61" y="4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3" name="Freeform 73"/>
            <p:cNvSpPr>
              <a:spLocks/>
            </p:cNvSpPr>
            <p:nvPr/>
          </p:nvSpPr>
          <p:spPr bwMode="auto">
            <a:xfrm>
              <a:off x="3347" y="1818"/>
              <a:ext cx="116" cy="411"/>
            </a:xfrm>
            <a:custGeom>
              <a:avLst/>
              <a:gdLst>
                <a:gd name="T0" fmla="*/ 54 w 116"/>
                <a:gd name="T1" fmla="*/ 12 h 411"/>
                <a:gd name="T2" fmla="*/ 59 w 116"/>
                <a:gd name="T3" fmla="*/ 20 h 411"/>
                <a:gd name="T4" fmla="*/ 60 w 116"/>
                <a:gd name="T5" fmla="*/ 28 h 411"/>
                <a:gd name="T6" fmla="*/ 58 w 116"/>
                <a:gd name="T7" fmla="*/ 36 h 411"/>
                <a:gd name="T8" fmla="*/ 54 w 116"/>
                <a:gd name="T9" fmla="*/ 43 h 411"/>
                <a:gd name="T10" fmla="*/ 48 w 116"/>
                <a:gd name="T11" fmla="*/ 51 h 411"/>
                <a:gd name="T12" fmla="*/ 43 w 116"/>
                <a:gd name="T13" fmla="*/ 55 h 411"/>
                <a:gd name="T14" fmla="*/ 37 w 116"/>
                <a:gd name="T15" fmla="*/ 58 h 411"/>
                <a:gd name="T16" fmla="*/ 34 w 116"/>
                <a:gd name="T17" fmla="*/ 59 h 411"/>
                <a:gd name="T18" fmla="*/ 37 w 116"/>
                <a:gd name="T19" fmla="*/ 53 h 411"/>
                <a:gd name="T20" fmla="*/ 40 w 116"/>
                <a:gd name="T21" fmla="*/ 45 h 411"/>
                <a:gd name="T22" fmla="*/ 40 w 116"/>
                <a:gd name="T23" fmla="*/ 39 h 411"/>
                <a:gd name="T24" fmla="*/ 39 w 116"/>
                <a:gd name="T25" fmla="*/ 32 h 411"/>
                <a:gd name="T26" fmla="*/ 38 w 116"/>
                <a:gd name="T27" fmla="*/ 29 h 411"/>
                <a:gd name="T28" fmla="*/ 35 w 116"/>
                <a:gd name="T29" fmla="*/ 27 h 411"/>
                <a:gd name="T30" fmla="*/ 32 w 116"/>
                <a:gd name="T31" fmla="*/ 26 h 411"/>
                <a:gd name="T32" fmla="*/ 30 w 116"/>
                <a:gd name="T33" fmla="*/ 27 h 411"/>
                <a:gd name="T34" fmla="*/ 24 w 116"/>
                <a:gd name="T35" fmla="*/ 34 h 411"/>
                <a:gd name="T36" fmla="*/ 21 w 116"/>
                <a:gd name="T37" fmla="*/ 44 h 411"/>
                <a:gd name="T38" fmla="*/ 21 w 116"/>
                <a:gd name="T39" fmla="*/ 55 h 411"/>
                <a:gd name="T40" fmla="*/ 21 w 116"/>
                <a:gd name="T41" fmla="*/ 65 h 411"/>
                <a:gd name="T42" fmla="*/ 25 w 116"/>
                <a:gd name="T43" fmla="*/ 108 h 411"/>
                <a:gd name="T44" fmla="*/ 30 w 116"/>
                <a:gd name="T45" fmla="*/ 150 h 411"/>
                <a:gd name="T46" fmla="*/ 37 w 116"/>
                <a:gd name="T47" fmla="*/ 191 h 411"/>
                <a:gd name="T48" fmla="*/ 46 w 116"/>
                <a:gd name="T49" fmla="*/ 232 h 411"/>
                <a:gd name="T50" fmla="*/ 56 w 116"/>
                <a:gd name="T51" fmla="*/ 272 h 411"/>
                <a:gd name="T52" fmla="*/ 69 w 116"/>
                <a:gd name="T53" fmla="*/ 312 h 411"/>
                <a:gd name="T54" fmla="*/ 83 w 116"/>
                <a:gd name="T55" fmla="*/ 350 h 411"/>
                <a:gd name="T56" fmla="*/ 101 w 116"/>
                <a:gd name="T57" fmla="*/ 387 h 411"/>
                <a:gd name="T58" fmla="*/ 105 w 116"/>
                <a:gd name="T59" fmla="*/ 392 h 411"/>
                <a:gd name="T60" fmla="*/ 110 w 116"/>
                <a:gd name="T61" fmla="*/ 399 h 411"/>
                <a:gd name="T62" fmla="*/ 113 w 116"/>
                <a:gd name="T63" fmla="*/ 405 h 411"/>
                <a:gd name="T64" fmla="*/ 116 w 116"/>
                <a:gd name="T65" fmla="*/ 411 h 411"/>
                <a:gd name="T66" fmla="*/ 107 w 116"/>
                <a:gd name="T67" fmla="*/ 410 h 411"/>
                <a:gd name="T68" fmla="*/ 100 w 116"/>
                <a:gd name="T69" fmla="*/ 407 h 411"/>
                <a:gd name="T70" fmla="*/ 93 w 116"/>
                <a:gd name="T71" fmla="*/ 402 h 411"/>
                <a:gd name="T72" fmla="*/ 86 w 116"/>
                <a:gd name="T73" fmla="*/ 396 h 411"/>
                <a:gd name="T74" fmla="*/ 80 w 116"/>
                <a:gd name="T75" fmla="*/ 388 h 411"/>
                <a:gd name="T76" fmla="*/ 75 w 116"/>
                <a:gd name="T77" fmla="*/ 381 h 411"/>
                <a:gd name="T78" fmla="*/ 69 w 116"/>
                <a:gd name="T79" fmla="*/ 374 h 411"/>
                <a:gd name="T80" fmla="*/ 64 w 116"/>
                <a:gd name="T81" fmla="*/ 367 h 411"/>
                <a:gd name="T82" fmla="*/ 52 w 116"/>
                <a:gd name="T83" fmla="*/ 335 h 411"/>
                <a:gd name="T84" fmla="*/ 40 w 116"/>
                <a:gd name="T85" fmla="*/ 304 h 411"/>
                <a:gd name="T86" fmla="*/ 30 w 116"/>
                <a:gd name="T87" fmla="*/ 271 h 411"/>
                <a:gd name="T88" fmla="*/ 21 w 116"/>
                <a:gd name="T89" fmla="*/ 238 h 411"/>
                <a:gd name="T90" fmla="*/ 14 w 116"/>
                <a:gd name="T91" fmla="*/ 205 h 411"/>
                <a:gd name="T92" fmla="*/ 8 w 116"/>
                <a:gd name="T93" fmla="*/ 171 h 411"/>
                <a:gd name="T94" fmla="*/ 4 w 116"/>
                <a:gd name="T95" fmla="*/ 136 h 411"/>
                <a:gd name="T96" fmla="*/ 1 w 116"/>
                <a:gd name="T97" fmla="*/ 101 h 411"/>
                <a:gd name="T98" fmla="*/ 0 w 116"/>
                <a:gd name="T99" fmla="*/ 77 h 411"/>
                <a:gd name="T100" fmla="*/ 0 w 116"/>
                <a:gd name="T101" fmla="*/ 54 h 411"/>
                <a:gd name="T102" fmla="*/ 2 w 116"/>
                <a:gd name="T103" fmla="*/ 31 h 411"/>
                <a:gd name="T104" fmla="*/ 8 w 116"/>
                <a:gd name="T105" fmla="*/ 10 h 411"/>
                <a:gd name="T106" fmla="*/ 12 w 116"/>
                <a:gd name="T107" fmla="*/ 5 h 411"/>
                <a:gd name="T108" fmla="*/ 17 w 116"/>
                <a:gd name="T109" fmla="*/ 2 h 411"/>
                <a:gd name="T110" fmla="*/ 24 w 116"/>
                <a:gd name="T111" fmla="*/ 1 h 411"/>
                <a:gd name="T112" fmla="*/ 31 w 116"/>
                <a:gd name="T113" fmla="*/ 0 h 411"/>
                <a:gd name="T114" fmla="*/ 38 w 116"/>
                <a:gd name="T115" fmla="*/ 1 h 411"/>
                <a:gd name="T116" fmla="*/ 45 w 116"/>
                <a:gd name="T117" fmla="*/ 3 h 411"/>
                <a:gd name="T118" fmla="*/ 50 w 116"/>
                <a:gd name="T119" fmla="*/ 7 h 411"/>
                <a:gd name="T120" fmla="*/ 54 w 116"/>
                <a:gd name="T121" fmla="*/ 1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 h="411">
                  <a:moveTo>
                    <a:pt x="54" y="12"/>
                  </a:moveTo>
                  <a:lnTo>
                    <a:pt x="59" y="20"/>
                  </a:lnTo>
                  <a:lnTo>
                    <a:pt x="60" y="28"/>
                  </a:lnTo>
                  <a:lnTo>
                    <a:pt x="58" y="36"/>
                  </a:lnTo>
                  <a:lnTo>
                    <a:pt x="54" y="43"/>
                  </a:lnTo>
                  <a:lnTo>
                    <a:pt x="48" y="51"/>
                  </a:lnTo>
                  <a:lnTo>
                    <a:pt x="43" y="55"/>
                  </a:lnTo>
                  <a:lnTo>
                    <a:pt x="37" y="58"/>
                  </a:lnTo>
                  <a:lnTo>
                    <a:pt x="34" y="59"/>
                  </a:lnTo>
                  <a:lnTo>
                    <a:pt x="37" y="53"/>
                  </a:lnTo>
                  <a:lnTo>
                    <a:pt x="40" y="45"/>
                  </a:lnTo>
                  <a:lnTo>
                    <a:pt x="40" y="39"/>
                  </a:lnTo>
                  <a:lnTo>
                    <a:pt x="39" y="32"/>
                  </a:lnTo>
                  <a:lnTo>
                    <a:pt x="38" y="29"/>
                  </a:lnTo>
                  <a:lnTo>
                    <a:pt x="35" y="27"/>
                  </a:lnTo>
                  <a:lnTo>
                    <a:pt x="32" y="26"/>
                  </a:lnTo>
                  <a:lnTo>
                    <a:pt x="30" y="27"/>
                  </a:lnTo>
                  <a:lnTo>
                    <a:pt x="24" y="34"/>
                  </a:lnTo>
                  <a:lnTo>
                    <a:pt x="21" y="44"/>
                  </a:lnTo>
                  <a:lnTo>
                    <a:pt x="21" y="55"/>
                  </a:lnTo>
                  <a:lnTo>
                    <a:pt x="21" y="65"/>
                  </a:lnTo>
                  <a:lnTo>
                    <a:pt x="25" y="108"/>
                  </a:lnTo>
                  <a:lnTo>
                    <a:pt x="30" y="150"/>
                  </a:lnTo>
                  <a:lnTo>
                    <a:pt x="37" y="191"/>
                  </a:lnTo>
                  <a:lnTo>
                    <a:pt x="46" y="232"/>
                  </a:lnTo>
                  <a:lnTo>
                    <a:pt x="56" y="272"/>
                  </a:lnTo>
                  <a:lnTo>
                    <a:pt x="69" y="312"/>
                  </a:lnTo>
                  <a:lnTo>
                    <a:pt x="83" y="350"/>
                  </a:lnTo>
                  <a:lnTo>
                    <a:pt x="101" y="387"/>
                  </a:lnTo>
                  <a:lnTo>
                    <a:pt x="105" y="392"/>
                  </a:lnTo>
                  <a:lnTo>
                    <a:pt x="110" y="399"/>
                  </a:lnTo>
                  <a:lnTo>
                    <a:pt x="113" y="405"/>
                  </a:lnTo>
                  <a:lnTo>
                    <a:pt x="116" y="411"/>
                  </a:lnTo>
                  <a:lnTo>
                    <a:pt x="107" y="410"/>
                  </a:lnTo>
                  <a:lnTo>
                    <a:pt x="100" y="407"/>
                  </a:lnTo>
                  <a:lnTo>
                    <a:pt x="93" y="402"/>
                  </a:lnTo>
                  <a:lnTo>
                    <a:pt x="86" y="396"/>
                  </a:lnTo>
                  <a:lnTo>
                    <a:pt x="80" y="388"/>
                  </a:lnTo>
                  <a:lnTo>
                    <a:pt x="75" y="381"/>
                  </a:lnTo>
                  <a:lnTo>
                    <a:pt x="69" y="374"/>
                  </a:lnTo>
                  <a:lnTo>
                    <a:pt x="64" y="367"/>
                  </a:lnTo>
                  <a:lnTo>
                    <a:pt x="52" y="335"/>
                  </a:lnTo>
                  <a:lnTo>
                    <a:pt x="40" y="304"/>
                  </a:lnTo>
                  <a:lnTo>
                    <a:pt x="30" y="271"/>
                  </a:lnTo>
                  <a:lnTo>
                    <a:pt x="21" y="238"/>
                  </a:lnTo>
                  <a:lnTo>
                    <a:pt x="14" y="205"/>
                  </a:lnTo>
                  <a:lnTo>
                    <a:pt x="8" y="171"/>
                  </a:lnTo>
                  <a:lnTo>
                    <a:pt x="4" y="136"/>
                  </a:lnTo>
                  <a:lnTo>
                    <a:pt x="1" y="101"/>
                  </a:lnTo>
                  <a:lnTo>
                    <a:pt x="0" y="77"/>
                  </a:lnTo>
                  <a:lnTo>
                    <a:pt x="0" y="54"/>
                  </a:lnTo>
                  <a:lnTo>
                    <a:pt x="2" y="31"/>
                  </a:lnTo>
                  <a:lnTo>
                    <a:pt x="8" y="10"/>
                  </a:lnTo>
                  <a:lnTo>
                    <a:pt x="12" y="5"/>
                  </a:lnTo>
                  <a:lnTo>
                    <a:pt x="17" y="2"/>
                  </a:lnTo>
                  <a:lnTo>
                    <a:pt x="24" y="1"/>
                  </a:lnTo>
                  <a:lnTo>
                    <a:pt x="31" y="0"/>
                  </a:lnTo>
                  <a:lnTo>
                    <a:pt x="38" y="1"/>
                  </a:lnTo>
                  <a:lnTo>
                    <a:pt x="45" y="3"/>
                  </a:lnTo>
                  <a:lnTo>
                    <a:pt x="50" y="7"/>
                  </a:lnTo>
                  <a:lnTo>
                    <a:pt x="5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4" name="Freeform 74"/>
            <p:cNvSpPr>
              <a:spLocks/>
            </p:cNvSpPr>
            <p:nvPr/>
          </p:nvSpPr>
          <p:spPr bwMode="auto">
            <a:xfrm>
              <a:off x="4300" y="1849"/>
              <a:ext cx="120" cy="146"/>
            </a:xfrm>
            <a:custGeom>
              <a:avLst/>
              <a:gdLst>
                <a:gd name="T0" fmla="*/ 4 w 120"/>
                <a:gd name="T1" fmla="*/ 142 h 146"/>
                <a:gd name="T2" fmla="*/ 0 w 120"/>
                <a:gd name="T3" fmla="*/ 146 h 146"/>
                <a:gd name="T4" fmla="*/ 4 w 120"/>
                <a:gd name="T5" fmla="*/ 134 h 146"/>
                <a:gd name="T6" fmla="*/ 9 w 120"/>
                <a:gd name="T7" fmla="*/ 123 h 146"/>
                <a:gd name="T8" fmla="*/ 15 w 120"/>
                <a:gd name="T9" fmla="*/ 112 h 146"/>
                <a:gd name="T10" fmla="*/ 23 w 120"/>
                <a:gd name="T11" fmla="*/ 103 h 146"/>
                <a:gd name="T12" fmla="*/ 98 w 120"/>
                <a:gd name="T13" fmla="*/ 21 h 146"/>
                <a:gd name="T14" fmla="*/ 117 w 120"/>
                <a:gd name="T15" fmla="*/ 0 h 146"/>
                <a:gd name="T16" fmla="*/ 120 w 120"/>
                <a:gd name="T17" fmla="*/ 30 h 146"/>
                <a:gd name="T18" fmla="*/ 4 w 120"/>
                <a:gd name="T19" fmla="*/ 1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46">
                  <a:moveTo>
                    <a:pt x="4" y="142"/>
                  </a:moveTo>
                  <a:lnTo>
                    <a:pt x="0" y="146"/>
                  </a:lnTo>
                  <a:lnTo>
                    <a:pt x="4" y="134"/>
                  </a:lnTo>
                  <a:lnTo>
                    <a:pt x="9" y="123"/>
                  </a:lnTo>
                  <a:lnTo>
                    <a:pt x="15" y="112"/>
                  </a:lnTo>
                  <a:lnTo>
                    <a:pt x="23" y="103"/>
                  </a:lnTo>
                  <a:lnTo>
                    <a:pt x="98" y="21"/>
                  </a:lnTo>
                  <a:lnTo>
                    <a:pt x="117" y="0"/>
                  </a:lnTo>
                  <a:lnTo>
                    <a:pt x="120" y="30"/>
                  </a:lnTo>
                  <a:lnTo>
                    <a:pt x="4" y="14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5" name="Freeform 75"/>
            <p:cNvSpPr>
              <a:spLocks/>
            </p:cNvSpPr>
            <p:nvPr/>
          </p:nvSpPr>
          <p:spPr bwMode="auto">
            <a:xfrm>
              <a:off x="4546" y="1887"/>
              <a:ext cx="489" cy="169"/>
            </a:xfrm>
            <a:custGeom>
              <a:avLst/>
              <a:gdLst>
                <a:gd name="T0" fmla="*/ 306 w 489"/>
                <a:gd name="T1" fmla="*/ 114 h 169"/>
                <a:gd name="T2" fmla="*/ 276 w 489"/>
                <a:gd name="T3" fmla="*/ 119 h 169"/>
                <a:gd name="T4" fmla="*/ 247 w 489"/>
                <a:gd name="T5" fmla="*/ 136 h 169"/>
                <a:gd name="T6" fmla="*/ 222 w 489"/>
                <a:gd name="T7" fmla="*/ 157 h 169"/>
                <a:gd name="T8" fmla="*/ 49 w 489"/>
                <a:gd name="T9" fmla="*/ 126 h 169"/>
                <a:gd name="T10" fmla="*/ 45 w 489"/>
                <a:gd name="T11" fmla="*/ 103 h 169"/>
                <a:gd name="T12" fmla="*/ 37 w 489"/>
                <a:gd name="T13" fmla="*/ 80 h 169"/>
                <a:gd name="T14" fmla="*/ 21 w 489"/>
                <a:gd name="T15" fmla="*/ 60 h 169"/>
                <a:gd name="T16" fmla="*/ 0 w 489"/>
                <a:gd name="T17" fmla="*/ 46 h 169"/>
                <a:gd name="T18" fmla="*/ 21 w 489"/>
                <a:gd name="T19" fmla="*/ 42 h 169"/>
                <a:gd name="T20" fmla="*/ 44 w 489"/>
                <a:gd name="T21" fmla="*/ 37 h 169"/>
                <a:gd name="T22" fmla="*/ 64 w 489"/>
                <a:gd name="T23" fmla="*/ 36 h 169"/>
                <a:gd name="T24" fmla="*/ 85 w 489"/>
                <a:gd name="T25" fmla="*/ 41 h 169"/>
                <a:gd name="T26" fmla="*/ 72 w 489"/>
                <a:gd name="T27" fmla="*/ 47 h 169"/>
                <a:gd name="T28" fmla="*/ 59 w 489"/>
                <a:gd name="T29" fmla="*/ 52 h 169"/>
                <a:gd name="T30" fmla="*/ 47 w 489"/>
                <a:gd name="T31" fmla="*/ 58 h 169"/>
                <a:gd name="T32" fmla="*/ 37 w 489"/>
                <a:gd name="T33" fmla="*/ 66 h 169"/>
                <a:gd name="T34" fmla="*/ 50 w 489"/>
                <a:gd name="T35" fmla="*/ 83 h 169"/>
                <a:gd name="T36" fmla="*/ 68 w 489"/>
                <a:gd name="T37" fmla="*/ 90 h 169"/>
                <a:gd name="T38" fmla="*/ 90 w 489"/>
                <a:gd name="T39" fmla="*/ 92 h 169"/>
                <a:gd name="T40" fmla="*/ 114 w 489"/>
                <a:gd name="T41" fmla="*/ 95 h 169"/>
                <a:gd name="T42" fmla="*/ 241 w 489"/>
                <a:gd name="T43" fmla="*/ 119 h 169"/>
                <a:gd name="T44" fmla="*/ 251 w 489"/>
                <a:gd name="T45" fmla="*/ 120 h 169"/>
                <a:gd name="T46" fmla="*/ 256 w 489"/>
                <a:gd name="T47" fmla="*/ 111 h 169"/>
                <a:gd name="T48" fmla="*/ 248 w 489"/>
                <a:gd name="T49" fmla="*/ 107 h 169"/>
                <a:gd name="T50" fmla="*/ 71 w 489"/>
                <a:gd name="T51" fmla="*/ 70 h 169"/>
                <a:gd name="T52" fmla="*/ 68 w 489"/>
                <a:gd name="T53" fmla="*/ 68 h 169"/>
                <a:gd name="T54" fmla="*/ 64 w 489"/>
                <a:gd name="T55" fmla="*/ 67 h 169"/>
                <a:gd name="T56" fmla="*/ 71 w 489"/>
                <a:gd name="T57" fmla="*/ 61 h 169"/>
                <a:gd name="T58" fmla="*/ 82 w 489"/>
                <a:gd name="T59" fmla="*/ 57 h 169"/>
                <a:gd name="T60" fmla="*/ 91 w 489"/>
                <a:gd name="T61" fmla="*/ 53 h 169"/>
                <a:gd name="T62" fmla="*/ 98 w 489"/>
                <a:gd name="T63" fmla="*/ 45 h 169"/>
                <a:gd name="T64" fmla="*/ 97 w 489"/>
                <a:gd name="T65" fmla="*/ 43 h 169"/>
                <a:gd name="T66" fmla="*/ 115 w 489"/>
                <a:gd name="T67" fmla="*/ 47 h 169"/>
                <a:gd name="T68" fmla="*/ 146 w 489"/>
                <a:gd name="T69" fmla="*/ 55 h 169"/>
                <a:gd name="T70" fmla="*/ 185 w 489"/>
                <a:gd name="T71" fmla="*/ 64 h 169"/>
                <a:gd name="T72" fmla="*/ 227 w 489"/>
                <a:gd name="T73" fmla="*/ 74 h 169"/>
                <a:gd name="T74" fmla="*/ 267 w 489"/>
                <a:gd name="T75" fmla="*/ 84 h 169"/>
                <a:gd name="T76" fmla="*/ 300 w 489"/>
                <a:gd name="T77" fmla="*/ 92 h 169"/>
                <a:gd name="T78" fmla="*/ 322 w 489"/>
                <a:gd name="T79" fmla="*/ 96 h 169"/>
                <a:gd name="T80" fmla="*/ 472 w 489"/>
                <a:gd name="T81" fmla="*/ 0 h 169"/>
                <a:gd name="T82" fmla="*/ 324 w 489"/>
                <a:gd name="T83" fmla="*/ 1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169">
                  <a:moveTo>
                    <a:pt x="324" y="116"/>
                  </a:moveTo>
                  <a:lnTo>
                    <a:pt x="306" y="114"/>
                  </a:lnTo>
                  <a:lnTo>
                    <a:pt x="291" y="115"/>
                  </a:lnTo>
                  <a:lnTo>
                    <a:pt x="276" y="119"/>
                  </a:lnTo>
                  <a:lnTo>
                    <a:pt x="260" y="126"/>
                  </a:lnTo>
                  <a:lnTo>
                    <a:pt x="247" y="136"/>
                  </a:lnTo>
                  <a:lnTo>
                    <a:pt x="234" y="146"/>
                  </a:lnTo>
                  <a:lnTo>
                    <a:pt x="222" y="157"/>
                  </a:lnTo>
                  <a:lnTo>
                    <a:pt x="209" y="169"/>
                  </a:lnTo>
                  <a:lnTo>
                    <a:pt x="49" y="126"/>
                  </a:lnTo>
                  <a:lnTo>
                    <a:pt x="48" y="115"/>
                  </a:lnTo>
                  <a:lnTo>
                    <a:pt x="45" y="103"/>
                  </a:lnTo>
                  <a:lnTo>
                    <a:pt x="42" y="92"/>
                  </a:lnTo>
                  <a:lnTo>
                    <a:pt x="37" y="80"/>
                  </a:lnTo>
                  <a:lnTo>
                    <a:pt x="30" y="69"/>
                  </a:lnTo>
                  <a:lnTo>
                    <a:pt x="21" y="60"/>
                  </a:lnTo>
                  <a:lnTo>
                    <a:pt x="11" y="52"/>
                  </a:lnTo>
                  <a:lnTo>
                    <a:pt x="0" y="46"/>
                  </a:lnTo>
                  <a:lnTo>
                    <a:pt x="11" y="45"/>
                  </a:lnTo>
                  <a:lnTo>
                    <a:pt x="21" y="42"/>
                  </a:lnTo>
                  <a:lnTo>
                    <a:pt x="33" y="40"/>
                  </a:lnTo>
                  <a:lnTo>
                    <a:pt x="44" y="37"/>
                  </a:lnTo>
                  <a:lnTo>
                    <a:pt x="54" y="36"/>
                  </a:lnTo>
                  <a:lnTo>
                    <a:pt x="64" y="36"/>
                  </a:lnTo>
                  <a:lnTo>
                    <a:pt x="75" y="37"/>
                  </a:lnTo>
                  <a:lnTo>
                    <a:pt x="85" y="41"/>
                  </a:lnTo>
                  <a:lnTo>
                    <a:pt x="79" y="44"/>
                  </a:lnTo>
                  <a:lnTo>
                    <a:pt x="72" y="47"/>
                  </a:lnTo>
                  <a:lnTo>
                    <a:pt x="66" y="50"/>
                  </a:lnTo>
                  <a:lnTo>
                    <a:pt x="59" y="52"/>
                  </a:lnTo>
                  <a:lnTo>
                    <a:pt x="53" y="55"/>
                  </a:lnTo>
                  <a:lnTo>
                    <a:pt x="47" y="58"/>
                  </a:lnTo>
                  <a:lnTo>
                    <a:pt x="42" y="61"/>
                  </a:lnTo>
                  <a:lnTo>
                    <a:pt x="37" y="66"/>
                  </a:lnTo>
                  <a:lnTo>
                    <a:pt x="43" y="76"/>
                  </a:lnTo>
                  <a:lnTo>
                    <a:pt x="50" y="83"/>
                  </a:lnTo>
                  <a:lnTo>
                    <a:pt x="58" y="87"/>
                  </a:lnTo>
                  <a:lnTo>
                    <a:pt x="68" y="90"/>
                  </a:lnTo>
                  <a:lnTo>
                    <a:pt x="79" y="91"/>
                  </a:lnTo>
                  <a:lnTo>
                    <a:pt x="90" y="92"/>
                  </a:lnTo>
                  <a:lnTo>
                    <a:pt x="102" y="93"/>
                  </a:lnTo>
                  <a:lnTo>
                    <a:pt x="114" y="95"/>
                  </a:lnTo>
                  <a:lnTo>
                    <a:pt x="237" y="118"/>
                  </a:lnTo>
                  <a:lnTo>
                    <a:pt x="241" y="119"/>
                  </a:lnTo>
                  <a:lnTo>
                    <a:pt x="246" y="120"/>
                  </a:lnTo>
                  <a:lnTo>
                    <a:pt x="251" y="120"/>
                  </a:lnTo>
                  <a:lnTo>
                    <a:pt x="255" y="117"/>
                  </a:lnTo>
                  <a:lnTo>
                    <a:pt x="256" y="111"/>
                  </a:lnTo>
                  <a:lnTo>
                    <a:pt x="252" y="108"/>
                  </a:lnTo>
                  <a:lnTo>
                    <a:pt x="248" y="107"/>
                  </a:lnTo>
                  <a:lnTo>
                    <a:pt x="243" y="105"/>
                  </a:lnTo>
                  <a:lnTo>
                    <a:pt x="71" y="70"/>
                  </a:lnTo>
                  <a:lnTo>
                    <a:pt x="69" y="69"/>
                  </a:lnTo>
                  <a:lnTo>
                    <a:pt x="68" y="68"/>
                  </a:lnTo>
                  <a:lnTo>
                    <a:pt x="66" y="67"/>
                  </a:lnTo>
                  <a:lnTo>
                    <a:pt x="64" y="67"/>
                  </a:lnTo>
                  <a:lnTo>
                    <a:pt x="67" y="63"/>
                  </a:lnTo>
                  <a:lnTo>
                    <a:pt x="71" y="61"/>
                  </a:lnTo>
                  <a:lnTo>
                    <a:pt x="77" y="59"/>
                  </a:lnTo>
                  <a:lnTo>
                    <a:pt x="82" y="57"/>
                  </a:lnTo>
                  <a:lnTo>
                    <a:pt x="86" y="55"/>
                  </a:lnTo>
                  <a:lnTo>
                    <a:pt x="91" y="53"/>
                  </a:lnTo>
                  <a:lnTo>
                    <a:pt x="95" y="50"/>
                  </a:lnTo>
                  <a:lnTo>
                    <a:pt x="98" y="45"/>
                  </a:lnTo>
                  <a:lnTo>
                    <a:pt x="95" y="42"/>
                  </a:lnTo>
                  <a:lnTo>
                    <a:pt x="97" y="43"/>
                  </a:lnTo>
                  <a:lnTo>
                    <a:pt x="104" y="44"/>
                  </a:lnTo>
                  <a:lnTo>
                    <a:pt x="115" y="47"/>
                  </a:lnTo>
                  <a:lnTo>
                    <a:pt x="130" y="50"/>
                  </a:lnTo>
                  <a:lnTo>
                    <a:pt x="146" y="55"/>
                  </a:lnTo>
                  <a:lnTo>
                    <a:pt x="164" y="59"/>
                  </a:lnTo>
                  <a:lnTo>
                    <a:pt x="185" y="64"/>
                  </a:lnTo>
                  <a:lnTo>
                    <a:pt x="206" y="69"/>
                  </a:lnTo>
                  <a:lnTo>
                    <a:pt x="227" y="74"/>
                  </a:lnTo>
                  <a:lnTo>
                    <a:pt x="247" y="80"/>
                  </a:lnTo>
                  <a:lnTo>
                    <a:pt x="267" y="84"/>
                  </a:lnTo>
                  <a:lnTo>
                    <a:pt x="285" y="89"/>
                  </a:lnTo>
                  <a:lnTo>
                    <a:pt x="300" y="92"/>
                  </a:lnTo>
                  <a:lnTo>
                    <a:pt x="313" y="95"/>
                  </a:lnTo>
                  <a:lnTo>
                    <a:pt x="322" y="96"/>
                  </a:lnTo>
                  <a:lnTo>
                    <a:pt x="327" y="97"/>
                  </a:lnTo>
                  <a:lnTo>
                    <a:pt x="472" y="0"/>
                  </a:lnTo>
                  <a:lnTo>
                    <a:pt x="489" y="4"/>
                  </a:lnTo>
                  <a:lnTo>
                    <a:pt x="324" y="11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6" name="Freeform 76"/>
            <p:cNvSpPr>
              <a:spLocks/>
            </p:cNvSpPr>
            <p:nvPr/>
          </p:nvSpPr>
          <p:spPr bwMode="auto">
            <a:xfrm>
              <a:off x="4067" y="1907"/>
              <a:ext cx="212" cy="98"/>
            </a:xfrm>
            <a:custGeom>
              <a:avLst/>
              <a:gdLst>
                <a:gd name="T0" fmla="*/ 212 w 212"/>
                <a:gd name="T1" fmla="*/ 82 h 98"/>
                <a:gd name="T2" fmla="*/ 212 w 212"/>
                <a:gd name="T3" fmla="*/ 86 h 98"/>
                <a:gd name="T4" fmla="*/ 211 w 212"/>
                <a:gd name="T5" fmla="*/ 90 h 98"/>
                <a:gd name="T6" fmla="*/ 210 w 212"/>
                <a:gd name="T7" fmla="*/ 94 h 98"/>
                <a:gd name="T8" fmla="*/ 210 w 212"/>
                <a:gd name="T9" fmla="*/ 98 h 98"/>
                <a:gd name="T10" fmla="*/ 0 w 212"/>
                <a:gd name="T11" fmla="*/ 19 h 98"/>
                <a:gd name="T12" fmla="*/ 6 w 212"/>
                <a:gd name="T13" fmla="*/ 0 h 98"/>
                <a:gd name="T14" fmla="*/ 212 w 212"/>
                <a:gd name="T15" fmla="*/ 82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98">
                  <a:moveTo>
                    <a:pt x="212" y="82"/>
                  </a:moveTo>
                  <a:lnTo>
                    <a:pt x="212" y="86"/>
                  </a:lnTo>
                  <a:lnTo>
                    <a:pt x="211" y="90"/>
                  </a:lnTo>
                  <a:lnTo>
                    <a:pt x="210" y="94"/>
                  </a:lnTo>
                  <a:lnTo>
                    <a:pt x="210" y="98"/>
                  </a:lnTo>
                  <a:lnTo>
                    <a:pt x="0" y="19"/>
                  </a:lnTo>
                  <a:lnTo>
                    <a:pt x="6" y="0"/>
                  </a:lnTo>
                  <a:lnTo>
                    <a:pt x="212" y="8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7" name="Freeform 77"/>
            <p:cNvSpPr>
              <a:spLocks/>
            </p:cNvSpPr>
            <p:nvPr/>
          </p:nvSpPr>
          <p:spPr bwMode="auto">
            <a:xfrm>
              <a:off x="4510" y="1942"/>
              <a:ext cx="352" cy="180"/>
            </a:xfrm>
            <a:custGeom>
              <a:avLst/>
              <a:gdLst>
                <a:gd name="T0" fmla="*/ 67 w 352"/>
                <a:gd name="T1" fmla="*/ 78 h 180"/>
                <a:gd name="T2" fmla="*/ 71 w 352"/>
                <a:gd name="T3" fmla="*/ 80 h 180"/>
                <a:gd name="T4" fmla="*/ 78 w 352"/>
                <a:gd name="T5" fmla="*/ 84 h 180"/>
                <a:gd name="T6" fmla="*/ 88 w 352"/>
                <a:gd name="T7" fmla="*/ 87 h 180"/>
                <a:gd name="T8" fmla="*/ 100 w 352"/>
                <a:gd name="T9" fmla="*/ 92 h 180"/>
                <a:gd name="T10" fmla="*/ 114 w 352"/>
                <a:gd name="T11" fmla="*/ 96 h 180"/>
                <a:gd name="T12" fmla="*/ 129 w 352"/>
                <a:gd name="T13" fmla="*/ 101 h 180"/>
                <a:gd name="T14" fmla="*/ 145 w 352"/>
                <a:gd name="T15" fmla="*/ 106 h 180"/>
                <a:gd name="T16" fmla="*/ 162 w 352"/>
                <a:gd name="T17" fmla="*/ 110 h 180"/>
                <a:gd name="T18" fmla="*/ 178 w 352"/>
                <a:gd name="T19" fmla="*/ 115 h 180"/>
                <a:gd name="T20" fmla="*/ 194 w 352"/>
                <a:gd name="T21" fmla="*/ 119 h 180"/>
                <a:gd name="T22" fmla="*/ 210 w 352"/>
                <a:gd name="T23" fmla="*/ 123 h 180"/>
                <a:gd name="T24" fmla="*/ 223 w 352"/>
                <a:gd name="T25" fmla="*/ 127 h 180"/>
                <a:gd name="T26" fmla="*/ 235 w 352"/>
                <a:gd name="T27" fmla="*/ 129 h 180"/>
                <a:gd name="T28" fmla="*/ 245 w 352"/>
                <a:gd name="T29" fmla="*/ 130 h 180"/>
                <a:gd name="T30" fmla="*/ 253 w 352"/>
                <a:gd name="T31" fmla="*/ 131 h 180"/>
                <a:gd name="T32" fmla="*/ 258 w 352"/>
                <a:gd name="T33" fmla="*/ 130 h 180"/>
                <a:gd name="T34" fmla="*/ 268 w 352"/>
                <a:gd name="T35" fmla="*/ 120 h 180"/>
                <a:gd name="T36" fmla="*/ 278 w 352"/>
                <a:gd name="T37" fmla="*/ 110 h 180"/>
                <a:gd name="T38" fmla="*/ 289 w 352"/>
                <a:gd name="T39" fmla="*/ 100 h 180"/>
                <a:gd name="T40" fmla="*/ 300 w 352"/>
                <a:gd name="T41" fmla="*/ 91 h 180"/>
                <a:gd name="T42" fmla="*/ 312 w 352"/>
                <a:gd name="T43" fmla="*/ 84 h 180"/>
                <a:gd name="T44" fmla="*/ 324 w 352"/>
                <a:gd name="T45" fmla="*/ 78 h 180"/>
                <a:gd name="T46" fmla="*/ 338 w 352"/>
                <a:gd name="T47" fmla="*/ 75 h 180"/>
                <a:gd name="T48" fmla="*/ 352 w 352"/>
                <a:gd name="T49" fmla="*/ 74 h 180"/>
                <a:gd name="T50" fmla="*/ 324 w 352"/>
                <a:gd name="T51" fmla="*/ 180 h 180"/>
                <a:gd name="T52" fmla="*/ 0 w 352"/>
                <a:gd name="T53" fmla="*/ 82 h 180"/>
                <a:gd name="T54" fmla="*/ 6 w 352"/>
                <a:gd name="T55" fmla="*/ 0 h 180"/>
                <a:gd name="T56" fmla="*/ 19 w 352"/>
                <a:gd name="T57" fmla="*/ 5 h 180"/>
                <a:gd name="T58" fmla="*/ 29 w 352"/>
                <a:gd name="T59" fmla="*/ 12 h 180"/>
                <a:gd name="T60" fmla="*/ 39 w 352"/>
                <a:gd name="T61" fmla="*/ 20 h 180"/>
                <a:gd name="T62" fmla="*/ 47 w 352"/>
                <a:gd name="T63" fmla="*/ 31 h 180"/>
                <a:gd name="T64" fmla="*/ 54 w 352"/>
                <a:gd name="T65" fmla="*/ 42 h 180"/>
                <a:gd name="T66" fmla="*/ 61 w 352"/>
                <a:gd name="T67" fmla="*/ 53 h 180"/>
                <a:gd name="T68" fmla="*/ 65 w 352"/>
                <a:gd name="T69" fmla="*/ 65 h 180"/>
                <a:gd name="T70" fmla="*/ 67 w 352"/>
                <a:gd name="T71" fmla="*/ 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 h="180">
                  <a:moveTo>
                    <a:pt x="67" y="78"/>
                  </a:moveTo>
                  <a:lnTo>
                    <a:pt x="71" y="80"/>
                  </a:lnTo>
                  <a:lnTo>
                    <a:pt x="78" y="84"/>
                  </a:lnTo>
                  <a:lnTo>
                    <a:pt x="88" y="87"/>
                  </a:lnTo>
                  <a:lnTo>
                    <a:pt x="100" y="92"/>
                  </a:lnTo>
                  <a:lnTo>
                    <a:pt x="114" y="96"/>
                  </a:lnTo>
                  <a:lnTo>
                    <a:pt x="129" y="101"/>
                  </a:lnTo>
                  <a:lnTo>
                    <a:pt x="145" y="106"/>
                  </a:lnTo>
                  <a:lnTo>
                    <a:pt x="162" y="110"/>
                  </a:lnTo>
                  <a:lnTo>
                    <a:pt x="178" y="115"/>
                  </a:lnTo>
                  <a:lnTo>
                    <a:pt x="194" y="119"/>
                  </a:lnTo>
                  <a:lnTo>
                    <a:pt x="210" y="123"/>
                  </a:lnTo>
                  <a:lnTo>
                    <a:pt x="223" y="127"/>
                  </a:lnTo>
                  <a:lnTo>
                    <a:pt x="235" y="129"/>
                  </a:lnTo>
                  <a:lnTo>
                    <a:pt x="245" y="130"/>
                  </a:lnTo>
                  <a:lnTo>
                    <a:pt x="253" y="131"/>
                  </a:lnTo>
                  <a:lnTo>
                    <a:pt x="258" y="130"/>
                  </a:lnTo>
                  <a:lnTo>
                    <a:pt x="268" y="120"/>
                  </a:lnTo>
                  <a:lnTo>
                    <a:pt x="278" y="110"/>
                  </a:lnTo>
                  <a:lnTo>
                    <a:pt x="289" y="100"/>
                  </a:lnTo>
                  <a:lnTo>
                    <a:pt x="300" y="91"/>
                  </a:lnTo>
                  <a:lnTo>
                    <a:pt x="312" y="84"/>
                  </a:lnTo>
                  <a:lnTo>
                    <a:pt x="324" y="78"/>
                  </a:lnTo>
                  <a:lnTo>
                    <a:pt x="338" y="75"/>
                  </a:lnTo>
                  <a:lnTo>
                    <a:pt x="352" y="74"/>
                  </a:lnTo>
                  <a:lnTo>
                    <a:pt x="324" y="180"/>
                  </a:lnTo>
                  <a:lnTo>
                    <a:pt x="0" y="82"/>
                  </a:lnTo>
                  <a:lnTo>
                    <a:pt x="6" y="0"/>
                  </a:lnTo>
                  <a:lnTo>
                    <a:pt x="19" y="5"/>
                  </a:lnTo>
                  <a:lnTo>
                    <a:pt x="29" y="12"/>
                  </a:lnTo>
                  <a:lnTo>
                    <a:pt x="39" y="20"/>
                  </a:lnTo>
                  <a:lnTo>
                    <a:pt x="47" y="31"/>
                  </a:lnTo>
                  <a:lnTo>
                    <a:pt x="54" y="42"/>
                  </a:lnTo>
                  <a:lnTo>
                    <a:pt x="61" y="53"/>
                  </a:lnTo>
                  <a:lnTo>
                    <a:pt x="65" y="65"/>
                  </a:lnTo>
                  <a:lnTo>
                    <a:pt x="67" y="7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8" name="Freeform 78"/>
            <p:cNvSpPr>
              <a:spLocks/>
            </p:cNvSpPr>
            <p:nvPr/>
          </p:nvSpPr>
          <p:spPr bwMode="auto">
            <a:xfrm>
              <a:off x="4600" y="1983"/>
              <a:ext cx="170" cy="42"/>
            </a:xfrm>
            <a:custGeom>
              <a:avLst/>
              <a:gdLst>
                <a:gd name="T0" fmla="*/ 170 w 170"/>
                <a:gd name="T1" fmla="*/ 36 h 42"/>
                <a:gd name="T2" fmla="*/ 170 w 170"/>
                <a:gd name="T3" fmla="*/ 42 h 42"/>
                <a:gd name="T4" fmla="*/ 147 w 170"/>
                <a:gd name="T5" fmla="*/ 40 h 42"/>
                <a:gd name="T6" fmla="*/ 1 w 170"/>
                <a:gd name="T7" fmla="*/ 13 h 42"/>
                <a:gd name="T8" fmla="*/ 0 w 170"/>
                <a:gd name="T9" fmla="*/ 10 h 42"/>
                <a:gd name="T10" fmla="*/ 1 w 170"/>
                <a:gd name="T11" fmla="*/ 6 h 42"/>
                <a:gd name="T12" fmla="*/ 2 w 170"/>
                <a:gd name="T13" fmla="*/ 3 h 42"/>
                <a:gd name="T14" fmla="*/ 4 w 170"/>
                <a:gd name="T15" fmla="*/ 0 h 42"/>
                <a:gd name="T16" fmla="*/ 100 w 170"/>
                <a:gd name="T17" fmla="*/ 20 h 42"/>
                <a:gd name="T18" fmla="*/ 170 w 170"/>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42">
                  <a:moveTo>
                    <a:pt x="170" y="36"/>
                  </a:moveTo>
                  <a:lnTo>
                    <a:pt x="170" y="42"/>
                  </a:lnTo>
                  <a:lnTo>
                    <a:pt x="147" y="40"/>
                  </a:lnTo>
                  <a:lnTo>
                    <a:pt x="1" y="13"/>
                  </a:lnTo>
                  <a:lnTo>
                    <a:pt x="0" y="10"/>
                  </a:lnTo>
                  <a:lnTo>
                    <a:pt x="1" y="6"/>
                  </a:lnTo>
                  <a:lnTo>
                    <a:pt x="2" y="3"/>
                  </a:lnTo>
                  <a:lnTo>
                    <a:pt x="4" y="0"/>
                  </a:lnTo>
                  <a:lnTo>
                    <a:pt x="100" y="20"/>
                  </a:lnTo>
                  <a:lnTo>
                    <a:pt x="17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9" name="Freeform 79"/>
            <p:cNvSpPr>
              <a:spLocks/>
            </p:cNvSpPr>
            <p:nvPr/>
          </p:nvSpPr>
          <p:spPr bwMode="auto">
            <a:xfrm>
              <a:off x="4269" y="2039"/>
              <a:ext cx="536" cy="254"/>
            </a:xfrm>
            <a:custGeom>
              <a:avLst/>
              <a:gdLst>
                <a:gd name="T0" fmla="*/ 108 w 536"/>
                <a:gd name="T1" fmla="*/ 0 h 254"/>
                <a:gd name="T2" fmla="*/ 109 w 536"/>
                <a:gd name="T3" fmla="*/ 3 h 254"/>
                <a:gd name="T4" fmla="*/ 111 w 536"/>
                <a:gd name="T5" fmla="*/ 4 h 254"/>
                <a:gd name="T6" fmla="*/ 114 w 536"/>
                <a:gd name="T7" fmla="*/ 5 h 254"/>
                <a:gd name="T8" fmla="*/ 116 w 536"/>
                <a:gd name="T9" fmla="*/ 6 h 254"/>
                <a:gd name="T10" fmla="*/ 159 w 536"/>
                <a:gd name="T11" fmla="*/ 19 h 254"/>
                <a:gd name="T12" fmla="*/ 287 w 536"/>
                <a:gd name="T13" fmla="*/ 62 h 254"/>
                <a:gd name="T14" fmla="*/ 292 w 536"/>
                <a:gd name="T15" fmla="*/ 59 h 254"/>
                <a:gd name="T16" fmla="*/ 298 w 536"/>
                <a:gd name="T17" fmla="*/ 56 h 254"/>
                <a:gd name="T18" fmla="*/ 304 w 536"/>
                <a:gd name="T19" fmla="*/ 52 h 254"/>
                <a:gd name="T20" fmla="*/ 309 w 536"/>
                <a:gd name="T21" fmla="*/ 48 h 254"/>
                <a:gd name="T22" fmla="*/ 315 w 536"/>
                <a:gd name="T23" fmla="*/ 45 h 254"/>
                <a:gd name="T24" fmla="*/ 320 w 536"/>
                <a:gd name="T25" fmla="*/ 43 h 254"/>
                <a:gd name="T26" fmla="*/ 327 w 536"/>
                <a:gd name="T27" fmla="*/ 42 h 254"/>
                <a:gd name="T28" fmla="*/ 334 w 536"/>
                <a:gd name="T29" fmla="*/ 44 h 254"/>
                <a:gd name="T30" fmla="*/ 514 w 536"/>
                <a:gd name="T31" fmla="*/ 125 h 254"/>
                <a:gd name="T32" fmla="*/ 521 w 536"/>
                <a:gd name="T33" fmla="*/ 129 h 254"/>
                <a:gd name="T34" fmla="*/ 530 w 536"/>
                <a:gd name="T35" fmla="*/ 132 h 254"/>
                <a:gd name="T36" fmla="*/ 536 w 536"/>
                <a:gd name="T37" fmla="*/ 136 h 254"/>
                <a:gd name="T38" fmla="*/ 534 w 536"/>
                <a:gd name="T39" fmla="*/ 145 h 254"/>
                <a:gd name="T40" fmla="*/ 420 w 536"/>
                <a:gd name="T41" fmla="*/ 254 h 254"/>
                <a:gd name="T42" fmla="*/ 412 w 536"/>
                <a:gd name="T43" fmla="*/ 251 h 254"/>
                <a:gd name="T44" fmla="*/ 324 w 536"/>
                <a:gd name="T45" fmla="*/ 192 h 254"/>
                <a:gd name="T46" fmla="*/ 319 w 536"/>
                <a:gd name="T47" fmla="*/ 191 h 254"/>
                <a:gd name="T48" fmla="*/ 314 w 536"/>
                <a:gd name="T49" fmla="*/ 192 h 254"/>
                <a:gd name="T50" fmla="*/ 310 w 536"/>
                <a:gd name="T51" fmla="*/ 194 h 254"/>
                <a:gd name="T52" fmla="*/ 307 w 536"/>
                <a:gd name="T53" fmla="*/ 198 h 254"/>
                <a:gd name="T54" fmla="*/ 303 w 536"/>
                <a:gd name="T55" fmla="*/ 201 h 254"/>
                <a:gd name="T56" fmla="*/ 299 w 536"/>
                <a:gd name="T57" fmla="*/ 205 h 254"/>
                <a:gd name="T58" fmla="*/ 295 w 536"/>
                <a:gd name="T59" fmla="*/ 208 h 254"/>
                <a:gd name="T60" fmla="*/ 291 w 536"/>
                <a:gd name="T61" fmla="*/ 210 h 254"/>
                <a:gd name="T62" fmla="*/ 90 w 536"/>
                <a:gd name="T63" fmla="*/ 125 h 254"/>
                <a:gd name="T64" fmla="*/ 7 w 536"/>
                <a:gd name="T65" fmla="*/ 89 h 254"/>
                <a:gd name="T66" fmla="*/ 6 w 536"/>
                <a:gd name="T67" fmla="*/ 85 h 254"/>
                <a:gd name="T68" fmla="*/ 2 w 536"/>
                <a:gd name="T69" fmla="*/ 83 h 254"/>
                <a:gd name="T70" fmla="*/ 0 w 536"/>
                <a:gd name="T71" fmla="*/ 80 h 254"/>
                <a:gd name="T72" fmla="*/ 1 w 536"/>
                <a:gd name="T73" fmla="*/ 76 h 254"/>
                <a:gd name="T74" fmla="*/ 14 w 536"/>
                <a:gd name="T75" fmla="*/ 66 h 254"/>
                <a:gd name="T76" fmla="*/ 27 w 536"/>
                <a:gd name="T77" fmla="*/ 57 h 254"/>
                <a:gd name="T78" fmla="*/ 40 w 536"/>
                <a:gd name="T79" fmla="*/ 48 h 254"/>
                <a:gd name="T80" fmla="*/ 52 w 536"/>
                <a:gd name="T81" fmla="*/ 39 h 254"/>
                <a:gd name="T82" fmla="*/ 66 w 536"/>
                <a:gd name="T83" fmla="*/ 30 h 254"/>
                <a:gd name="T84" fmla="*/ 79 w 536"/>
                <a:gd name="T85" fmla="*/ 19 h 254"/>
                <a:gd name="T86" fmla="*/ 91 w 536"/>
                <a:gd name="T87" fmla="*/ 10 h 254"/>
                <a:gd name="T88" fmla="*/ 103 w 536"/>
                <a:gd name="T89" fmla="*/ 0 h 254"/>
                <a:gd name="T90" fmla="*/ 108 w 536"/>
                <a:gd name="T9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6" h="254">
                  <a:moveTo>
                    <a:pt x="108" y="0"/>
                  </a:moveTo>
                  <a:lnTo>
                    <a:pt x="109" y="3"/>
                  </a:lnTo>
                  <a:lnTo>
                    <a:pt x="111" y="4"/>
                  </a:lnTo>
                  <a:lnTo>
                    <a:pt x="114" y="5"/>
                  </a:lnTo>
                  <a:lnTo>
                    <a:pt x="116" y="6"/>
                  </a:lnTo>
                  <a:lnTo>
                    <a:pt x="159" y="19"/>
                  </a:lnTo>
                  <a:lnTo>
                    <a:pt x="287" y="62"/>
                  </a:lnTo>
                  <a:lnTo>
                    <a:pt x="292" y="59"/>
                  </a:lnTo>
                  <a:lnTo>
                    <a:pt x="298" y="56"/>
                  </a:lnTo>
                  <a:lnTo>
                    <a:pt x="304" y="52"/>
                  </a:lnTo>
                  <a:lnTo>
                    <a:pt x="309" y="48"/>
                  </a:lnTo>
                  <a:lnTo>
                    <a:pt x="315" y="45"/>
                  </a:lnTo>
                  <a:lnTo>
                    <a:pt x="320" y="43"/>
                  </a:lnTo>
                  <a:lnTo>
                    <a:pt x="327" y="42"/>
                  </a:lnTo>
                  <a:lnTo>
                    <a:pt x="334" y="44"/>
                  </a:lnTo>
                  <a:lnTo>
                    <a:pt x="514" y="125"/>
                  </a:lnTo>
                  <a:lnTo>
                    <a:pt x="521" y="129"/>
                  </a:lnTo>
                  <a:lnTo>
                    <a:pt x="530" y="132"/>
                  </a:lnTo>
                  <a:lnTo>
                    <a:pt x="536" y="136"/>
                  </a:lnTo>
                  <a:lnTo>
                    <a:pt x="534" y="145"/>
                  </a:lnTo>
                  <a:lnTo>
                    <a:pt x="420" y="254"/>
                  </a:lnTo>
                  <a:lnTo>
                    <a:pt x="412" y="251"/>
                  </a:lnTo>
                  <a:lnTo>
                    <a:pt x="324" y="192"/>
                  </a:lnTo>
                  <a:lnTo>
                    <a:pt x="319" y="191"/>
                  </a:lnTo>
                  <a:lnTo>
                    <a:pt x="314" y="192"/>
                  </a:lnTo>
                  <a:lnTo>
                    <a:pt x="310" y="194"/>
                  </a:lnTo>
                  <a:lnTo>
                    <a:pt x="307" y="198"/>
                  </a:lnTo>
                  <a:lnTo>
                    <a:pt x="303" y="201"/>
                  </a:lnTo>
                  <a:lnTo>
                    <a:pt x="299" y="205"/>
                  </a:lnTo>
                  <a:lnTo>
                    <a:pt x="295" y="208"/>
                  </a:lnTo>
                  <a:lnTo>
                    <a:pt x="291" y="210"/>
                  </a:lnTo>
                  <a:lnTo>
                    <a:pt x="90" y="125"/>
                  </a:lnTo>
                  <a:lnTo>
                    <a:pt x="7" y="89"/>
                  </a:lnTo>
                  <a:lnTo>
                    <a:pt x="6" y="85"/>
                  </a:lnTo>
                  <a:lnTo>
                    <a:pt x="2" y="83"/>
                  </a:lnTo>
                  <a:lnTo>
                    <a:pt x="0" y="80"/>
                  </a:lnTo>
                  <a:lnTo>
                    <a:pt x="1" y="76"/>
                  </a:lnTo>
                  <a:lnTo>
                    <a:pt x="14" y="66"/>
                  </a:lnTo>
                  <a:lnTo>
                    <a:pt x="27" y="57"/>
                  </a:lnTo>
                  <a:lnTo>
                    <a:pt x="40" y="48"/>
                  </a:lnTo>
                  <a:lnTo>
                    <a:pt x="52" y="39"/>
                  </a:lnTo>
                  <a:lnTo>
                    <a:pt x="66" y="30"/>
                  </a:lnTo>
                  <a:lnTo>
                    <a:pt x="79" y="19"/>
                  </a:lnTo>
                  <a:lnTo>
                    <a:pt x="91" y="10"/>
                  </a:lnTo>
                  <a:lnTo>
                    <a:pt x="103" y="0"/>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0" name="Freeform 80"/>
            <p:cNvSpPr>
              <a:spLocks/>
            </p:cNvSpPr>
            <p:nvPr/>
          </p:nvSpPr>
          <p:spPr bwMode="auto">
            <a:xfrm>
              <a:off x="4297" y="2055"/>
              <a:ext cx="345" cy="177"/>
            </a:xfrm>
            <a:custGeom>
              <a:avLst/>
              <a:gdLst>
                <a:gd name="T0" fmla="*/ 261 w 345"/>
                <a:gd name="T1" fmla="*/ 177 h 177"/>
                <a:gd name="T2" fmla="*/ 254 w 345"/>
                <a:gd name="T3" fmla="*/ 175 h 177"/>
                <a:gd name="T4" fmla="*/ 248 w 345"/>
                <a:gd name="T5" fmla="*/ 173 h 177"/>
                <a:gd name="T6" fmla="*/ 241 w 345"/>
                <a:gd name="T7" fmla="*/ 171 h 177"/>
                <a:gd name="T8" fmla="*/ 235 w 345"/>
                <a:gd name="T9" fmla="*/ 168 h 177"/>
                <a:gd name="T10" fmla="*/ 229 w 345"/>
                <a:gd name="T11" fmla="*/ 166 h 177"/>
                <a:gd name="T12" fmla="*/ 222 w 345"/>
                <a:gd name="T13" fmla="*/ 163 h 177"/>
                <a:gd name="T14" fmla="*/ 216 w 345"/>
                <a:gd name="T15" fmla="*/ 159 h 177"/>
                <a:gd name="T16" fmla="*/ 210 w 345"/>
                <a:gd name="T17" fmla="*/ 155 h 177"/>
                <a:gd name="T18" fmla="*/ 44 w 345"/>
                <a:gd name="T19" fmla="*/ 84 h 177"/>
                <a:gd name="T20" fmla="*/ 0 w 345"/>
                <a:gd name="T21" fmla="*/ 66 h 177"/>
                <a:gd name="T22" fmla="*/ 83 w 345"/>
                <a:gd name="T23" fmla="*/ 0 h 177"/>
                <a:gd name="T24" fmla="*/ 345 w 345"/>
                <a:gd name="T25" fmla="*/ 92 h 177"/>
                <a:gd name="T26" fmla="*/ 261 w 345"/>
                <a:gd name="T2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77">
                  <a:moveTo>
                    <a:pt x="261" y="177"/>
                  </a:moveTo>
                  <a:lnTo>
                    <a:pt x="254" y="175"/>
                  </a:lnTo>
                  <a:lnTo>
                    <a:pt x="248" y="173"/>
                  </a:lnTo>
                  <a:lnTo>
                    <a:pt x="241" y="171"/>
                  </a:lnTo>
                  <a:lnTo>
                    <a:pt x="235" y="168"/>
                  </a:lnTo>
                  <a:lnTo>
                    <a:pt x="229" y="166"/>
                  </a:lnTo>
                  <a:lnTo>
                    <a:pt x="222" y="163"/>
                  </a:lnTo>
                  <a:lnTo>
                    <a:pt x="216" y="159"/>
                  </a:lnTo>
                  <a:lnTo>
                    <a:pt x="210" y="155"/>
                  </a:lnTo>
                  <a:lnTo>
                    <a:pt x="44" y="84"/>
                  </a:lnTo>
                  <a:lnTo>
                    <a:pt x="0" y="66"/>
                  </a:lnTo>
                  <a:lnTo>
                    <a:pt x="83" y="0"/>
                  </a:lnTo>
                  <a:lnTo>
                    <a:pt x="345" y="92"/>
                  </a:lnTo>
                  <a:lnTo>
                    <a:pt x="261"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1" name="Freeform 81"/>
            <p:cNvSpPr>
              <a:spLocks/>
            </p:cNvSpPr>
            <p:nvPr/>
          </p:nvSpPr>
          <p:spPr bwMode="auto">
            <a:xfrm>
              <a:off x="4372" y="2093"/>
              <a:ext cx="158" cy="71"/>
            </a:xfrm>
            <a:custGeom>
              <a:avLst/>
              <a:gdLst>
                <a:gd name="T0" fmla="*/ 87 w 158"/>
                <a:gd name="T1" fmla="*/ 28 h 71"/>
                <a:gd name="T2" fmla="*/ 94 w 158"/>
                <a:gd name="T3" fmla="*/ 30 h 71"/>
                <a:gd name="T4" fmla="*/ 101 w 158"/>
                <a:gd name="T5" fmla="*/ 33 h 71"/>
                <a:gd name="T6" fmla="*/ 107 w 158"/>
                <a:gd name="T7" fmla="*/ 37 h 71"/>
                <a:gd name="T8" fmla="*/ 113 w 158"/>
                <a:gd name="T9" fmla="*/ 42 h 71"/>
                <a:gd name="T10" fmla="*/ 119 w 158"/>
                <a:gd name="T11" fmla="*/ 46 h 71"/>
                <a:gd name="T12" fmla="*/ 126 w 158"/>
                <a:gd name="T13" fmla="*/ 50 h 71"/>
                <a:gd name="T14" fmla="*/ 133 w 158"/>
                <a:gd name="T15" fmla="*/ 52 h 71"/>
                <a:gd name="T16" fmla="*/ 140 w 158"/>
                <a:gd name="T17" fmla="*/ 53 h 71"/>
                <a:gd name="T18" fmla="*/ 146 w 158"/>
                <a:gd name="T19" fmla="*/ 55 h 71"/>
                <a:gd name="T20" fmla="*/ 153 w 158"/>
                <a:gd name="T21" fmla="*/ 59 h 71"/>
                <a:gd name="T22" fmla="*/ 156 w 158"/>
                <a:gd name="T23" fmla="*/ 63 h 71"/>
                <a:gd name="T24" fmla="*/ 158 w 158"/>
                <a:gd name="T25" fmla="*/ 68 h 71"/>
                <a:gd name="T26" fmla="*/ 152 w 158"/>
                <a:gd name="T27" fmla="*/ 71 h 71"/>
                <a:gd name="T28" fmla="*/ 146 w 158"/>
                <a:gd name="T29" fmla="*/ 67 h 71"/>
                <a:gd name="T30" fmla="*/ 141 w 158"/>
                <a:gd name="T31" fmla="*/ 62 h 71"/>
                <a:gd name="T32" fmla="*/ 135 w 158"/>
                <a:gd name="T33" fmla="*/ 60 h 71"/>
                <a:gd name="T34" fmla="*/ 124 w 158"/>
                <a:gd name="T35" fmla="*/ 55 h 71"/>
                <a:gd name="T36" fmla="*/ 114 w 158"/>
                <a:gd name="T37" fmla="*/ 50 h 71"/>
                <a:gd name="T38" fmla="*/ 103 w 158"/>
                <a:gd name="T39" fmla="*/ 45 h 71"/>
                <a:gd name="T40" fmla="*/ 92 w 158"/>
                <a:gd name="T41" fmla="*/ 40 h 71"/>
                <a:gd name="T42" fmla="*/ 81 w 158"/>
                <a:gd name="T43" fmla="*/ 35 h 71"/>
                <a:gd name="T44" fmla="*/ 70 w 158"/>
                <a:gd name="T45" fmla="*/ 32 h 71"/>
                <a:gd name="T46" fmla="*/ 58 w 158"/>
                <a:gd name="T47" fmla="*/ 30 h 71"/>
                <a:gd name="T48" fmla="*/ 45 w 158"/>
                <a:gd name="T49" fmla="*/ 29 h 71"/>
                <a:gd name="T50" fmla="*/ 39 w 158"/>
                <a:gd name="T51" fmla="*/ 27 h 71"/>
                <a:gd name="T52" fmla="*/ 33 w 158"/>
                <a:gd name="T53" fmla="*/ 24 h 71"/>
                <a:gd name="T54" fmla="*/ 28 w 158"/>
                <a:gd name="T55" fmla="*/ 20 h 71"/>
                <a:gd name="T56" fmla="*/ 23 w 158"/>
                <a:gd name="T57" fmla="*/ 17 h 71"/>
                <a:gd name="T58" fmla="*/ 17 w 158"/>
                <a:gd name="T59" fmla="*/ 13 h 71"/>
                <a:gd name="T60" fmla="*/ 12 w 158"/>
                <a:gd name="T61" fmla="*/ 10 h 71"/>
                <a:gd name="T62" fmla="*/ 7 w 158"/>
                <a:gd name="T63" fmla="*/ 8 h 71"/>
                <a:gd name="T64" fmla="*/ 0 w 158"/>
                <a:gd name="T65" fmla="*/ 6 h 71"/>
                <a:gd name="T66" fmla="*/ 4 w 158"/>
                <a:gd name="T67" fmla="*/ 0 h 71"/>
                <a:gd name="T68" fmla="*/ 15 w 158"/>
                <a:gd name="T69" fmla="*/ 2 h 71"/>
                <a:gd name="T70" fmla="*/ 25 w 158"/>
                <a:gd name="T71" fmla="*/ 6 h 71"/>
                <a:gd name="T72" fmla="*/ 35 w 158"/>
                <a:gd name="T73" fmla="*/ 9 h 71"/>
                <a:gd name="T74" fmla="*/ 45 w 158"/>
                <a:gd name="T75" fmla="*/ 13 h 71"/>
                <a:gd name="T76" fmla="*/ 56 w 158"/>
                <a:gd name="T77" fmla="*/ 18 h 71"/>
                <a:gd name="T78" fmla="*/ 66 w 158"/>
                <a:gd name="T79" fmla="*/ 22 h 71"/>
                <a:gd name="T80" fmla="*/ 76 w 158"/>
                <a:gd name="T81" fmla="*/ 26 h 71"/>
                <a:gd name="T82" fmla="*/ 87 w 158"/>
                <a:gd name="T83"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1">
                  <a:moveTo>
                    <a:pt x="87" y="28"/>
                  </a:moveTo>
                  <a:lnTo>
                    <a:pt x="94" y="30"/>
                  </a:lnTo>
                  <a:lnTo>
                    <a:pt x="101" y="33"/>
                  </a:lnTo>
                  <a:lnTo>
                    <a:pt x="107" y="37"/>
                  </a:lnTo>
                  <a:lnTo>
                    <a:pt x="113" y="42"/>
                  </a:lnTo>
                  <a:lnTo>
                    <a:pt x="119" y="46"/>
                  </a:lnTo>
                  <a:lnTo>
                    <a:pt x="126" y="50"/>
                  </a:lnTo>
                  <a:lnTo>
                    <a:pt x="133" y="52"/>
                  </a:lnTo>
                  <a:lnTo>
                    <a:pt x="140" y="53"/>
                  </a:lnTo>
                  <a:lnTo>
                    <a:pt x="146" y="55"/>
                  </a:lnTo>
                  <a:lnTo>
                    <a:pt x="153" y="59"/>
                  </a:lnTo>
                  <a:lnTo>
                    <a:pt x="156" y="63"/>
                  </a:lnTo>
                  <a:lnTo>
                    <a:pt x="158" y="68"/>
                  </a:lnTo>
                  <a:lnTo>
                    <a:pt x="152" y="71"/>
                  </a:lnTo>
                  <a:lnTo>
                    <a:pt x="146" y="67"/>
                  </a:lnTo>
                  <a:lnTo>
                    <a:pt x="141" y="62"/>
                  </a:lnTo>
                  <a:lnTo>
                    <a:pt x="135" y="60"/>
                  </a:lnTo>
                  <a:lnTo>
                    <a:pt x="124" y="55"/>
                  </a:lnTo>
                  <a:lnTo>
                    <a:pt x="114" y="50"/>
                  </a:lnTo>
                  <a:lnTo>
                    <a:pt x="103" y="45"/>
                  </a:lnTo>
                  <a:lnTo>
                    <a:pt x="92" y="40"/>
                  </a:lnTo>
                  <a:lnTo>
                    <a:pt x="81" y="35"/>
                  </a:lnTo>
                  <a:lnTo>
                    <a:pt x="70" y="32"/>
                  </a:lnTo>
                  <a:lnTo>
                    <a:pt x="58" y="30"/>
                  </a:lnTo>
                  <a:lnTo>
                    <a:pt x="45" y="29"/>
                  </a:lnTo>
                  <a:lnTo>
                    <a:pt x="39" y="27"/>
                  </a:lnTo>
                  <a:lnTo>
                    <a:pt x="33" y="24"/>
                  </a:lnTo>
                  <a:lnTo>
                    <a:pt x="28" y="20"/>
                  </a:lnTo>
                  <a:lnTo>
                    <a:pt x="23" y="17"/>
                  </a:lnTo>
                  <a:lnTo>
                    <a:pt x="17" y="13"/>
                  </a:lnTo>
                  <a:lnTo>
                    <a:pt x="12" y="10"/>
                  </a:lnTo>
                  <a:lnTo>
                    <a:pt x="7" y="8"/>
                  </a:lnTo>
                  <a:lnTo>
                    <a:pt x="0" y="6"/>
                  </a:lnTo>
                  <a:lnTo>
                    <a:pt x="4" y="0"/>
                  </a:lnTo>
                  <a:lnTo>
                    <a:pt x="15" y="2"/>
                  </a:lnTo>
                  <a:lnTo>
                    <a:pt x="25" y="6"/>
                  </a:lnTo>
                  <a:lnTo>
                    <a:pt x="35" y="9"/>
                  </a:lnTo>
                  <a:lnTo>
                    <a:pt x="45" y="13"/>
                  </a:lnTo>
                  <a:lnTo>
                    <a:pt x="56" y="18"/>
                  </a:lnTo>
                  <a:lnTo>
                    <a:pt x="66" y="22"/>
                  </a:lnTo>
                  <a:lnTo>
                    <a:pt x="76" y="26"/>
                  </a:lnTo>
                  <a:lnTo>
                    <a:pt x="8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2" name="Freeform 82"/>
            <p:cNvSpPr>
              <a:spLocks/>
            </p:cNvSpPr>
            <p:nvPr/>
          </p:nvSpPr>
          <p:spPr bwMode="auto">
            <a:xfrm>
              <a:off x="4578" y="2094"/>
              <a:ext cx="207" cy="180"/>
            </a:xfrm>
            <a:custGeom>
              <a:avLst/>
              <a:gdLst>
                <a:gd name="T0" fmla="*/ 207 w 207"/>
                <a:gd name="T1" fmla="*/ 86 h 180"/>
                <a:gd name="T2" fmla="*/ 22 w 207"/>
                <a:gd name="T3" fmla="*/ 124 h 180"/>
                <a:gd name="T4" fmla="*/ 35 w 207"/>
                <a:gd name="T5" fmla="*/ 107 h 180"/>
                <a:gd name="T6" fmla="*/ 47 w 207"/>
                <a:gd name="T7" fmla="*/ 114 h 180"/>
                <a:gd name="T8" fmla="*/ 58 w 207"/>
                <a:gd name="T9" fmla="*/ 122 h 180"/>
                <a:gd name="T10" fmla="*/ 70 w 207"/>
                <a:gd name="T11" fmla="*/ 130 h 180"/>
                <a:gd name="T12" fmla="*/ 83 w 207"/>
                <a:gd name="T13" fmla="*/ 134 h 180"/>
                <a:gd name="T14" fmla="*/ 85 w 207"/>
                <a:gd name="T15" fmla="*/ 132 h 180"/>
                <a:gd name="T16" fmla="*/ 85 w 207"/>
                <a:gd name="T17" fmla="*/ 128 h 180"/>
                <a:gd name="T18" fmla="*/ 76 w 207"/>
                <a:gd name="T19" fmla="*/ 120 h 180"/>
                <a:gd name="T20" fmla="*/ 65 w 207"/>
                <a:gd name="T21" fmla="*/ 112 h 180"/>
                <a:gd name="T22" fmla="*/ 55 w 207"/>
                <a:gd name="T23" fmla="*/ 106 h 180"/>
                <a:gd name="T24" fmla="*/ 44 w 207"/>
                <a:gd name="T25" fmla="*/ 100 h 180"/>
                <a:gd name="T26" fmla="*/ 61 w 207"/>
                <a:gd name="T27" fmla="*/ 90 h 180"/>
                <a:gd name="T28" fmla="*/ 69 w 207"/>
                <a:gd name="T29" fmla="*/ 96 h 180"/>
                <a:gd name="T30" fmla="*/ 75 w 207"/>
                <a:gd name="T31" fmla="*/ 104 h 180"/>
                <a:gd name="T32" fmla="*/ 82 w 207"/>
                <a:gd name="T33" fmla="*/ 110 h 180"/>
                <a:gd name="T34" fmla="*/ 91 w 207"/>
                <a:gd name="T35" fmla="*/ 118 h 180"/>
                <a:gd name="T36" fmla="*/ 103 w 207"/>
                <a:gd name="T37" fmla="*/ 123 h 180"/>
                <a:gd name="T38" fmla="*/ 112 w 207"/>
                <a:gd name="T39" fmla="*/ 123 h 180"/>
                <a:gd name="T40" fmla="*/ 113 w 207"/>
                <a:gd name="T41" fmla="*/ 118 h 180"/>
                <a:gd name="T42" fmla="*/ 110 w 207"/>
                <a:gd name="T43" fmla="*/ 111 h 180"/>
                <a:gd name="T44" fmla="*/ 100 w 207"/>
                <a:gd name="T45" fmla="*/ 106 h 180"/>
                <a:gd name="T46" fmla="*/ 89 w 207"/>
                <a:gd name="T47" fmla="*/ 104 h 180"/>
                <a:gd name="T48" fmla="*/ 81 w 207"/>
                <a:gd name="T49" fmla="*/ 97 h 180"/>
                <a:gd name="T50" fmla="*/ 64 w 207"/>
                <a:gd name="T51" fmla="*/ 81 h 180"/>
                <a:gd name="T52" fmla="*/ 80 w 207"/>
                <a:gd name="T53" fmla="*/ 64 h 180"/>
                <a:gd name="T54" fmla="*/ 88 w 207"/>
                <a:gd name="T55" fmla="*/ 45 h 180"/>
                <a:gd name="T56" fmla="*/ 66 w 207"/>
                <a:gd name="T57" fmla="*/ 37 h 180"/>
                <a:gd name="T58" fmla="*/ 45 w 207"/>
                <a:gd name="T59" fmla="*/ 29 h 180"/>
                <a:gd name="T60" fmla="*/ 22 w 207"/>
                <a:gd name="T61" fmla="*/ 21 h 180"/>
                <a:gd name="T62" fmla="*/ 0 w 207"/>
                <a:gd name="T63" fmla="*/ 12 h 180"/>
                <a:gd name="T64" fmla="*/ 105 w 207"/>
                <a:gd name="T65"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80">
                  <a:moveTo>
                    <a:pt x="206" y="84"/>
                  </a:moveTo>
                  <a:lnTo>
                    <a:pt x="207" y="86"/>
                  </a:lnTo>
                  <a:lnTo>
                    <a:pt x="110" y="180"/>
                  </a:lnTo>
                  <a:lnTo>
                    <a:pt x="22" y="124"/>
                  </a:lnTo>
                  <a:lnTo>
                    <a:pt x="21" y="122"/>
                  </a:lnTo>
                  <a:lnTo>
                    <a:pt x="35" y="107"/>
                  </a:lnTo>
                  <a:lnTo>
                    <a:pt x="42" y="110"/>
                  </a:lnTo>
                  <a:lnTo>
                    <a:pt x="47" y="114"/>
                  </a:lnTo>
                  <a:lnTo>
                    <a:pt x="53" y="118"/>
                  </a:lnTo>
                  <a:lnTo>
                    <a:pt x="58" y="122"/>
                  </a:lnTo>
                  <a:lnTo>
                    <a:pt x="64" y="126"/>
                  </a:lnTo>
                  <a:lnTo>
                    <a:pt x="70" y="130"/>
                  </a:lnTo>
                  <a:lnTo>
                    <a:pt x="76" y="132"/>
                  </a:lnTo>
                  <a:lnTo>
                    <a:pt x="83" y="134"/>
                  </a:lnTo>
                  <a:lnTo>
                    <a:pt x="84" y="133"/>
                  </a:lnTo>
                  <a:lnTo>
                    <a:pt x="85" y="132"/>
                  </a:lnTo>
                  <a:lnTo>
                    <a:pt x="85" y="130"/>
                  </a:lnTo>
                  <a:lnTo>
                    <a:pt x="85" y="128"/>
                  </a:lnTo>
                  <a:lnTo>
                    <a:pt x="80" y="124"/>
                  </a:lnTo>
                  <a:lnTo>
                    <a:pt x="76" y="120"/>
                  </a:lnTo>
                  <a:lnTo>
                    <a:pt x="70" y="115"/>
                  </a:lnTo>
                  <a:lnTo>
                    <a:pt x="65" y="112"/>
                  </a:lnTo>
                  <a:lnTo>
                    <a:pt x="60" y="109"/>
                  </a:lnTo>
                  <a:lnTo>
                    <a:pt x="55" y="106"/>
                  </a:lnTo>
                  <a:lnTo>
                    <a:pt x="49" y="103"/>
                  </a:lnTo>
                  <a:lnTo>
                    <a:pt x="44" y="100"/>
                  </a:lnTo>
                  <a:lnTo>
                    <a:pt x="56" y="88"/>
                  </a:lnTo>
                  <a:lnTo>
                    <a:pt x="61" y="90"/>
                  </a:lnTo>
                  <a:lnTo>
                    <a:pt x="65" y="92"/>
                  </a:lnTo>
                  <a:lnTo>
                    <a:pt x="69" y="96"/>
                  </a:lnTo>
                  <a:lnTo>
                    <a:pt x="72" y="100"/>
                  </a:lnTo>
                  <a:lnTo>
                    <a:pt x="75" y="104"/>
                  </a:lnTo>
                  <a:lnTo>
                    <a:pt x="78" y="108"/>
                  </a:lnTo>
                  <a:lnTo>
                    <a:pt x="82" y="110"/>
                  </a:lnTo>
                  <a:lnTo>
                    <a:pt x="87" y="112"/>
                  </a:lnTo>
                  <a:lnTo>
                    <a:pt x="91" y="118"/>
                  </a:lnTo>
                  <a:lnTo>
                    <a:pt x="96" y="121"/>
                  </a:lnTo>
                  <a:lnTo>
                    <a:pt x="103" y="123"/>
                  </a:lnTo>
                  <a:lnTo>
                    <a:pt x="110" y="125"/>
                  </a:lnTo>
                  <a:lnTo>
                    <a:pt x="112" y="123"/>
                  </a:lnTo>
                  <a:lnTo>
                    <a:pt x="113" y="121"/>
                  </a:lnTo>
                  <a:lnTo>
                    <a:pt x="113" y="118"/>
                  </a:lnTo>
                  <a:lnTo>
                    <a:pt x="113" y="116"/>
                  </a:lnTo>
                  <a:lnTo>
                    <a:pt x="110" y="111"/>
                  </a:lnTo>
                  <a:lnTo>
                    <a:pt x="105" y="108"/>
                  </a:lnTo>
                  <a:lnTo>
                    <a:pt x="100" y="106"/>
                  </a:lnTo>
                  <a:lnTo>
                    <a:pt x="95" y="105"/>
                  </a:lnTo>
                  <a:lnTo>
                    <a:pt x="89" y="104"/>
                  </a:lnTo>
                  <a:lnTo>
                    <a:pt x="84" y="101"/>
                  </a:lnTo>
                  <a:lnTo>
                    <a:pt x="81" y="97"/>
                  </a:lnTo>
                  <a:lnTo>
                    <a:pt x="80" y="91"/>
                  </a:lnTo>
                  <a:lnTo>
                    <a:pt x="64" y="81"/>
                  </a:lnTo>
                  <a:lnTo>
                    <a:pt x="72" y="73"/>
                  </a:lnTo>
                  <a:lnTo>
                    <a:pt x="80" y="64"/>
                  </a:lnTo>
                  <a:lnTo>
                    <a:pt x="87" y="56"/>
                  </a:lnTo>
                  <a:lnTo>
                    <a:pt x="88" y="45"/>
                  </a:lnTo>
                  <a:lnTo>
                    <a:pt x="77" y="41"/>
                  </a:lnTo>
                  <a:lnTo>
                    <a:pt x="66" y="37"/>
                  </a:lnTo>
                  <a:lnTo>
                    <a:pt x="55" y="33"/>
                  </a:lnTo>
                  <a:lnTo>
                    <a:pt x="45" y="29"/>
                  </a:lnTo>
                  <a:lnTo>
                    <a:pt x="33" y="25"/>
                  </a:lnTo>
                  <a:lnTo>
                    <a:pt x="22" y="21"/>
                  </a:lnTo>
                  <a:lnTo>
                    <a:pt x="11" y="16"/>
                  </a:lnTo>
                  <a:lnTo>
                    <a:pt x="0" y="12"/>
                  </a:lnTo>
                  <a:lnTo>
                    <a:pt x="18" y="0"/>
                  </a:lnTo>
                  <a:lnTo>
                    <a:pt x="105" y="39"/>
                  </a:lnTo>
                  <a:lnTo>
                    <a:pt x="206"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3" name="Freeform 83"/>
            <p:cNvSpPr>
              <a:spLocks/>
            </p:cNvSpPr>
            <p:nvPr/>
          </p:nvSpPr>
          <p:spPr bwMode="auto">
            <a:xfrm>
              <a:off x="4391" y="2122"/>
              <a:ext cx="105" cy="45"/>
            </a:xfrm>
            <a:custGeom>
              <a:avLst/>
              <a:gdLst>
                <a:gd name="T0" fmla="*/ 32 w 105"/>
                <a:gd name="T1" fmla="*/ 13 h 45"/>
                <a:gd name="T2" fmla="*/ 38 w 105"/>
                <a:gd name="T3" fmla="*/ 16 h 45"/>
                <a:gd name="T4" fmla="*/ 45 w 105"/>
                <a:gd name="T5" fmla="*/ 17 h 45"/>
                <a:gd name="T6" fmla="*/ 52 w 105"/>
                <a:gd name="T7" fmla="*/ 19 h 45"/>
                <a:gd name="T8" fmla="*/ 59 w 105"/>
                <a:gd name="T9" fmla="*/ 20 h 45"/>
                <a:gd name="T10" fmla="*/ 65 w 105"/>
                <a:gd name="T11" fmla="*/ 21 h 45"/>
                <a:gd name="T12" fmla="*/ 71 w 105"/>
                <a:gd name="T13" fmla="*/ 24 h 45"/>
                <a:gd name="T14" fmla="*/ 77 w 105"/>
                <a:gd name="T15" fmla="*/ 27 h 45"/>
                <a:gd name="T16" fmla="*/ 83 w 105"/>
                <a:gd name="T17" fmla="*/ 33 h 45"/>
                <a:gd name="T18" fmla="*/ 89 w 105"/>
                <a:gd name="T19" fmla="*/ 34 h 45"/>
                <a:gd name="T20" fmla="*/ 95 w 105"/>
                <a:gd name="T21" fmla="*/ 35 h 45"/>
                <a:gd name="T22" fmla="*/ 100 w 105"/>
                <a:gd name="T23" fmla="*/ 37 h 45"/>
                <a:gd name="T24" fmla="*/ 105 w 105"/>
                <a:gd name="T25" fmla="*/ 39 h 45"/>
                <a:gd name="T26" fmla="*/ 103 w 105"/>
                <a:gd name="T27" fmla="*/ 45 h 45"/>
                <a:gd name="T28" fmla="*/ 94 w 105"/>
                <a:gd name="T29" fmla="*/ 45 h 45"/>
                <a:gd name="T30" fmla="*/ 85 w 105"/>
                <a:gd name="T31" fmla="*/ 43 h 45"/>
                <a:gd name="T32" fmla="*/ 77 w 105"/>
                <a:gd name="T33" fmla="*/ 38 h 45"/>
                <a:gd name="T34" fmla="*/ 70 w 105"/>
                <a:gd name="T35" fmla="*/ 33 h 45"/>
                <a:gd name="T36" fmla="*/ 62 w 105"/>
                <a:gd name="T37" fmla="*/ 28 h 45"/>
                <a:gd name="T38" fmla="*/ 55 w 105"/>
                <a:gd name="T39" fmla="*/ 25 h 45"/>
                <a:gd name="T40" fmla="*/ 46 w 105"/>
                <a:gd name="T41" fmla="*/ 23 h 45"/>
                <a:gd name="T42" fmla="*/ 37 w 105"/>
                <a:gd name="T43" fmla="*/ 25 h 45"/>
                <a:gd name="T44" fmla="*/ 32 w 105"/>
                <a:gd name="T45" fmla="*/ 23 h 45"/>
                <a:gd name="T46" fmla="*/ 27 w 105"/>
                <a:gd name="T47" fmla="*/ 22 h 45"/>
                <a:gd name="T48" fmla="*/ 22 w 105"/>
                <a:gd name="T49" fmla="*/ 20 h 45"/>
                <a:gd name="T50" fmla="*/ 17 w 105"/>
                <a:gd name="T51" fmla="*/ 19 h 45"/>
                <a:gd name="T52" fmla="*/ 12 w 105"/>
                <a:gd name="T53" fmla="*/ 17 h 45"/>
                <a:gd name="T54" fmla="*/ 8 w 105"/>
                <a:gd name="T55" fmla="*/ 14 h 45"/>
                <a:gd name="T56" fmla="*/ 4 w 105"/>
                <a:gd name="T57" fmla="*/ 10 h 45"/>
                <a:gd name="T58" fmla="*/ 0 w 105"/>
                <a:gd name="T59" fmla="*/ 5 h 45"/>
                <a:gd name="T60" fmla="*/ 0 w 105"/>
                <a:gd name="T61" fmla="*/ 4 h 45"/>
                <a:gd name="T62" fmla="*/ 1 w 105"/>
                <a:gd name="T63" fmla="*/ 2 h 45"/>
                <a:gd name="T64" fmla="*/ 2 w 105"/>
                <a:gd name="T65" fmla="*/ 1 h 45"/>
                <a:gd name="T66" fmla="*/ 3 w 105"/>
                <a:gd name="T67" fmla="*/ 0 h 45"/>
                <a:gd name="T68" fmla="*/ 10 w 105"/>
                <a:gd name="T69" fmla="*/ 3 h 45"/>
                <a:gd name="T70" fmla="*/ 17 w 105"/>
                <a:gd name="T71" fmla="*/ 9 h 45"/>
                <a:gd name="T72" fmla="*/ 23 w 105"/>
                <a:gd name="T73" fmla="*/ 14 h 45"/>
                <a:gd name="T74" fmla="*/ 32 w 105"/>
                <a:gd name="T75"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45">
                  <a:moveTo>
                    <a:pt x="32" y="13"/>
                  </a:moveTo>
                  <a:lnTo>
                    <a:pt x="38" y="16"/>
                  </a:lnTo>
                  <a:lnTo>
                    <a:pt x="45" y="17"/>
                  </a:lnTo>
                  <a:lnTo>
                    <a:pt x="52" y="19"/>
                  </a:lnTo>
                  <a:lnTo>
                    <a:pt x="59" y="20"/>
                  </a:lnTo>
                  <a:lnTo>
                    <a:pt x="65" y="21"/>
                  </a:lnTo>
                  <a:lnTo>
                    <a:pt x="71" y="24"/>
                  </a:lnTo>
                  <a:lnTo>
                    <a:pt x="77" y="27"/>
                  </a:lnTo>
                  <a:lnTo>
                    <a:pt x="83" y="33"/>
                  </a:lnTo>
                  <a:lnTo>
                    <a:pt x="89" y="34"/>
                  </a:lnTo>
                  <a:lnTo>
                    <a:pt x="95" y="35"/>
                  </a:lnTo>
                  <a:lnTo>
                    <a:pt x="100" y="37"/>
                  </a:lnTo>
                  <a:lnTo>
                    <a:pt x="105" y="39"/>
                  </a:lnTo>
                  <a:lnTo>
                    <a:pt x="103" y="45"/>
                  </a:lnTo>
                  <a:lnTo>
                    <a:pt x="94" y="45"/>
                  </a:lnTo>
                  <a:lnTo>
                    <a:pt x="85" y="43"/>
                  </a:lnTo>
                  <a:lnTo>
                    <a:pt x="77" y="38"/>
                  </a:lnTo>
                  <a:lnTo>
                    <a:pt x="70" y="33"/>
                  </a:lnTo>
                  <a:lnTo>
                    <a:pt x="62" y="28"/>
                  </a:lnTo>
                  <a:lnTo>
                    <a:pt x="55" y="25"/>
                  </a:lnTo>
                  <a:lnTo>
                    <a:pt x="46" y="23"/>
                  </a:lnTo>
                  <a:lnTo>
                    <a:pt x="37" y="25"/>
                  </a:lnTo>
                  <a:lnTo>
                    <a:pt x="32" y="23"/>
                  </a:lnTo>
                  <a:lnTo>
                    <a:pt x="27" y="22"/>
                  </a:lnTo>
                  <a:lnTo>
                    <a:pt x="22" y="20"/>
                  </a:lnTo>
                  <a:lnTo>
                    <a:pt x="17" y="19"/>
                  </a:lnTo>
                  <a:lnTo>
                    <a:pt x="12" y="17"/>
                  </a:lnTo>
                  <a:lnTo>
                    <a:pt x="8" y="14"/>
                  </a:lnTo>
                  <a:lnTo>
                    <a:pt x="4" y="10"/>
                  </a:lnTo>
                  <a:lnTo>
                    <a:pt x="0" y="5"/>
                  </a:lnTo>
                  <a:lnTo>
                    <a:pt x="0" y="4"/>
                  </a:lnTo>
                  <a:lnTo>
                    <a:pt x="1" y="2"/>
                  </a:lnTo>
                  <a:lnTo>
                    <a:pt x="2" y="1"/>
                  </a:lnTo>
                  <a:lnTo>
                    <a:pt x="3" y="0"/>
                  </a:lnTo>
                  <a:lnTo>
                    <a:pt x="10" y="3"/>
                  </a:lnTo>
                  <a:lnTo>
                    <a:pt x="17" y="9"/>
                  </a:lnTo>
                  <a:lnTo>
                    <a:pt x="23" y="14"/>
                  </a:lnTo>
                  <a:lnTo>
                    <a:pt x="3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4" name="Freeform 84"/>
            <p:cNvSpPr>
              <a:spLocks/>
            </p:cNvSpPr>
            <p:nvPr/>
          </p:nvSpPr>
          <p:spPr bwMode="auto">
            <a:xfrm>
              <a:off x="4557" y="2144"/>
              <a:ext cx="44" cy="38"/>
            </a:xfrm>
            <a:custGeom>
              <a:avLst/>
              <a:gdLst>
                <a:gd name="T0" fmla="*/ 44 w 44"/>
                <a:gd name="T1" fmla="*/ 14 h 38"/>
                <a:gd name="T2" fmla="*/ 37 w 44"/>
                <a:gd name="T3" fmla="*/ 21 h 38"/>
                <a:gd name="T4" fmla="*/ 32 w 44"/>
                <a:gd name="T5" fmla="*/ 29 h 38"/>
                <a:gd name="T6" fmla="*/ 25 w 44"/>
                <a:gd name="T7" fmla="*/ 35 h 38"/>
                <a:gd name="T8" fmla="*/ 17 w 44"/>
                <a:gd name="T9" fmla="*/ 38 h 38"/>
                <a:gd name="T10" fmla="*/ 15 w 44"/>
                <a:gd name="T11" fmla="*/ 36 h 38"/>
                <a:gd name="T12" fmla="*/ 13 w 44"/>
                <a:gd name="T13" fmla="*/ 33 h 38"/>
                <a:gd name="T14" fmla="*/ 11 w 44"/>
                <a:gd name="T15" fmla="*/ 31 h 38"/>
                <a:gd name="T16" fmla="*/ 8 w 44"/>
                <a:gd name="T17" fmla="*/ 29 h 38"/>
                <a:gd name="T18" fmla="*/ 6 w 44"/>
                <a:gd name="T19" fmla="*/ 29 h 38"/>
                <a:gd name="T20" fmla="*/ 4 w 44"/>
                <a:gd name="T21" fmla="*/ 29 h 38"/>
                <a:gd name="T22" fmla="*/ 1 w 44"/>
                <a:gd name="T23" fmla="*/ 29 h 38"/>
                <a:gd name="T24" fmla="*/ 0 w 44"/>
                <a:gd name="T25" fmla="*/ 27 h 38"/>
                <a:gd name="T26" fmla="*/ 4 w 44"/>
                <a:gd name="T27" fmla="*/ 20 h 38"/>
                <a:gd name="T28" fmla="*/ 10 w 44"/>
                <a:gd name="T29" fmla="*/ 13 h 38"/>
                <a:gd name="T30" fmla="*/ 16 w 44"/>
                <a:gd name="T31" fmla="*/ 6 h 38"/>
                <a:gd name="T32" fmla="*/ 22 w 44"/>
                <a:gd name="T33" fmla="*/ 0 h 38"/>
                <a:gd name="T34" fmla="*/ 28 w 44"/>
                <a:gd name="T35" fmla="*/ 4 h 38"/>
                <a:gd name="T36" fmla="*/ 36 w 44"/>
                <a:gd name="T37" fmla="*/ 5 h 38"/>
                <a:gd name="T38" fmla="*/ 43 w 44"/>
                <a:gd name="T39" fmla="*/ 7 h 38"/>
                <a:gd name="T40" fmla="*/ 44 w 44"/>
                <a:gd name="T41"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8">
                  <a:moveTo>
                    <a:pt x="44" y="14"/>
                  </a:moveTo>
                  <a:lnTo>
                    <a:pt x="37" y="21"/>
                  </a:lnTo>
                  <a:lnTo>
                    <a:pt x="32" y="29"/>
                  </a:lnTo>
                  <a:lnTo>
                    <a:pt x="25" y="35"/>
                  </a:lnTo>
                  <a:lnTo>
                    <a:pt x="17" y="38"/>
                  </a:lnTo>
                  <a:lnTo>
                    <a:pt x="15" y="36"/>
                  </a:lnTo>
                  <a:lnTo>
                    <a:pt x="13" y="33"/>
                  </a:lnTo>
                  <a:lnTo>
                    <a:pt x="11" y="31"/>
                  </a:lnTo>
                  <a:lnTo>
                    <a:pt x="8" y="29"/>
                  </a:lnTo>
                  <a:lnTo>
                    <a:pt x="6" y="29"/>
                  </a:lnTo>
                  <a:lnTo>
                    <a:pt x="4" y="29"/>
                  </a:lnTo>
                  <a:lnTo>
                    <a:pt x="1" y="29"/>
                  </a:lnTo>
                  <a:lnTo>
                    <a:pt x="0" y="27"/>
                  </a:lnTo>
                  <a:lnTo>
                    <a:pt x="4" y="20"/>
                  </a:lnTo>
                  <a:lnTo>
                    <a:pt x="10" y="13"/>
                  </a:lnTo>
                  <a:lnTo>
                    <a:pt x="16" y="6"/>
                  </a:lnTo>
                  <a:lnTo>
                    <a:pt x="22" y="0"/>
                  </a:lnTo>
                  <a:lnTo>
                    <a:pt x="28" y="4"/>
                  </a:lnTo>
                  <a:lnTo>
                    <a:pt x="36" y="5"/>
                  </a:lnTo>
                  <a:lnTo>
                    <a:pt x="43" y="7"/>
                  </a:lnTo>
                  <a:lnTo>
                    <a:pt x="4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5" name="Freeform 85"/>
            <p:cNvSpPr>
              <a:spLocks/>
            </p:cNvSpPr>
            <p:nvPr/>
          </p:nvSpPr>
          <p:spPr bwMode="auto">
            <a:xfrm>
              <a:off x="4701" y="2171"/>
              <a:ext cx="49" cy="39"/>
            </a:xfrm>
            <a:custGeom>
              <a:avLst/>
              <a:gdLst>
                <a:gd name="T0" fmla="*/ 49 w 49"/>
                <a:gd name="T1" fmla="*/ 14 h 39"/>
                <a:gd name="T2" fmla="*/ 46 w 49"/>
                <a:gd name="T3" fmla="*/ 21 h 39"/>
                <a:gd name="T4" fmla="*/ 41 w 49"/>
                <a:gd name="T5" fmla="*/ 28 h 39"/>
                <a:gd name="T6" fmla="*/ 35 w 49"/>
                <a:gd name="T7" fmla="*/ 34 h 39"/>
                <a:gd name="T8" fmla="*/ 28 w 49"/>
                <a:gd name="T9" fmla="*/ 39 h 39"/>
                <a:gd name="T10" fmla="*/ 21 w 49"/>
                <a:gd name="T11" fmla="*/ 36 h 39"/>
                <a:gd name="T12" fmla="*/ 13 w 49"/>
                <a:gd name="T13" fmla="*/ 33 h 39"/>
                <a:gd name="T14" fmla="*/ 6 w 49"/>
                <a:gd name="T15" fmla="*/ 28 h 39"/>
                <a:gd name="T16" fmla="*/ 0 w 49"/>
                <a:gd name="T17" fmla="*/ 24 h 39"/>
                <a:gd name="T18" fmla="*/ 4 w 49"/>
                <a:gd name="T19" fmla="*/ 17 h 39"/>
                <a:gd name="T20" fmla="*/ 10 w 49"/>
                <a:gd name="T21" fmla="*/ 12 h 39"/>
                <a:gd name="T22" fmla="*/ 17 w 49"/>
                <a:gd name="T23" fmla="*/ 7 h 39"/>
                <a:gd name="T24" fmla="*/ 21 w 49"/>
                <a:gd name="T25" fmla="*/ 0 h 39"/>
                <a:gd name="T26" fmla="*/ 28 w 49"/>
                <a:gd name="T27" fmla="*/ 3 h 39"/>
                <a:gd name="T28" fmla="*/ 35 w 49"/>
                <a:gd name="T29" fmla="*/ 5 h 39"/>
                <a:gd name="T30" fmla="*/ 43 w 49"/>
                <a:gd name="T31" fmla="*/ 9 h 39"/>
                <a:gd name="T32" fmla="*/ 49 w 49"/>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9">
                  <a:moveTo>
                    <a:pt x="49" y="14"/>
                  </a:moveTo>
                  <a:lnTo>
                    <a:pt x="46" y="21"/>
                  </a:lnTo>
                  <a:lnTo>
                    <a:pt x="41" y="28"/>
                  </a:lnTo>
                  <a:lnTo>
                    <a:pt x="35" y="34"/>
                  </a:lnTo>
                  <a:lnTo>
                    <a:pt x="28" y="39"/>
                  </a:lnTo>
                  <a:lnTo>
                    <a:pt x="21" y="36"/>
                  </a:lnTo>
                  <a:lnTo>
                    <a:pt x="13" y="33"/>
                  </a:lnTo>
                  <a:lnTo>
                    <a:pt x="6" y="28"/>
                  </a:lnTo>
                  <a:lnTo>
                    <a:pt x="0" y="24"/>
                  </a:lnTo>
                  <a:lnTo>
                    <a:pt x="4" y="17"/>
                  </a:lnTo>
                  <a:lnTo>
                    <a:pt x="10" y="12"/>
                  </a:lnTo>
                  <a:lnTo>
                    <a:pt x="17" y="7"/>
                  </a:lnTo>
                  <a:lnTo>
                    <a:pt x="21" y="0"/>
                  </a:lnTo>
                  <a:lnTo>
                    <a:pt x="28" y="3"/>
                  </a:lnTo>
                  <a:lnTo>
                    <a:pt x="35" y="5"/>
                  </a:lnTo>
                  <a:lnTo>
                    <a:pt x="43" y="9"/>
                  </a:lnTo>
                  <a:lnTo>
                    <a:pt x="4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6" name="Freeform 86"/>
            <p:cNvSpPr>
              <a:spLocks/>
            </p:cNvSpPr>
            <p:nvPr/>
          </p:nvSpPr>
          <p:spPr bwMode="auto">
            <a:xfrm>
              <a:off x="3352" y="2249"/>
              <a:ext cx="184" cy="303"/>
            </a:xfrm>
            <a:custGeom>
              <a:avLst/>
              <a:gdLst>
                <a:gd name="T0" fmla="*/ 36 w 184"/>
                <a:gd name="T1" fmla="*/ 11 h 303"/>
                <a:gd name="T2" fmla="*/ 89 w 184"/>
                <a:gd name="T3" fmla="*/ 163 h 303"/>
                <a:gd name="T4" fmla="*/ 98 w 184"/>
                <a:gd name="T5" fmla="*/ 182 h 303"/>
                <a:gd name="T6" fmla="*/ 107 w 184"/>
                <a:gd name="T7" fmla="*/ 200 h 303"/>
                <a:gd name="T8" fmla="*/ 118 w 184"/>
                <a:gd name="T9" fmla="*/ 219 h 303"/>
                <a:gd name="T10" fmla="*/ 129 w 184"/>
                <a:gd name="T11" fmla="*/ 237 h 303"/>
                <a:gd name="T12" fmla="*/ 142 w 184"/>
                <a:gd name="T13" fmla="*/ 254 h 303"/>
                <a:gd name="T14" fmla="*/ 155 w 184"/>
                <a:gd name="T15" fmla="*/ 272 h 303"/>
                <a:gd name="T16" fmla="*/ 169 w 184"/>
                <a:gd name="T17" fmla="*/ 288 h 303"/>
                <a:gd name="T18" fmla="*/ 184 w 184"/>
                <a:gd name="T19" fmla="*/ 303 h 303"/>
                <a:gd name="T20" fmla="*/ 162 w 184"/>
                <a:gd name="T21" fmla="*/ 296 h 303"/>
                <a:gd name="T22" fmla="*/ 141 w 184"/>
                <a:gd name="T23" fmla="*/ 282 h 303"/>
                <a:gd name="T24" fmla="*/ 120 w 184"/>
                <a:gd name="T25" fmla="*/ 261 h 303"/>
                <a:gd name="T26" fmla="*/ 101 w 184"/>
                <a:gd name="T27" fmla="*/ 237 h 303"/>
                <a:gd name="T28" fmla="*/ 83 w 184"/>
                <a:gd name="T29" fmla="*/ 210 h 303"/>
                <a:gd name="T30" fmla="*/ 68 w 184"/>
                <a:gd name="T31" fmla="*/ 183 h 303"/>
                <a:gd name="T32" fmla="*/ 54 w 184"/>
                <a:gd name="T33" fmla="*/ 155 h 303"/>
                <a:gd name="T34" fmla="*/ 42 w 184"/>
                <a:gd name="T35" fmla="*/ 129 h 303"/>
                <a:gd name="T36" fmla="*/ 35 w 184"/>
                <a:gd name="T37" fmla="*/ 114 h 303"/>
                <a:gd name="T38" fmla="*/ 29 w 184"/>
                <a:gd name="T39" fmla="*/ 98 h 303"/>
                <a:gd name="T40" fmla="*/ 23 w 184"/>
                <a:gd name="T41" fmla="*/ 82 h 303"/>
                <a:gd name="T42" fmla="*/ 18 w 184"/>
                <a:gd name="T43" fmla="*/ 66 h 303"/>
                <a:gd name="T44" fmla="*/ 13 w 184"/>
                <a:gd name="T45" fmla="*/ 50 h 303"/>
                <a:gd name="T46" fmla="*/ 8 w 184"/>
                <a:gd name="T47" fmla="*/ 34 h 303"/>
                <a:gd name="T48" fmla="*/ 4 w 184"/>
                <a:gd name="T49" fmla="*/ 17 h 303"/>
                <a:gd name="T50" fmla="*/ 0 w 184"/>
                <a:gd name="T51" fmla="*/ 0 h 303"/>
                <a:gd name="T52" fmla="*/ 4 w 184"/>
                <a:gd name="T53" fmla="*/ 2 h 303"/>
                <a:gd name="T54" fmla="*/ 9 w 184"/>
                <a:gd name="T55" fmla="*/ 3 h 303"/>
                <a:gd name="T56" fmla="*/ 13 w 184"/>
                <a:gd name="T57" fmla="*/ 5 h 303"/>
                <a:gd name="T58" fmla="*/ 18 w 184"/>
                <a:gd name="T59" fmla="*/ 7 h 303"/>
                <a:gd name="T60" fmla="*/ 22 w 184"/>
                <a:gd name="T61" fmla="*/ 8 h 303"/>
                <a:gd name="T62" fmla="*/ 27 w 184"/>
                <a:gd name="T63" fmla="*/ 9 h 303"/>
                <a:gd name="T64" fmla="*/ 31 w 184"/>
                <a:gd name="T65" fmla="*/ 10 h 303"/>
                <a:gd name="T66" fmla="*/ 36 w 184"/>
                <a:gd name="T67" fmla="*/ 1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303">
                  <a:moveTo>
                    <a:pt x="36" y="11"/>
                  </a:moveTo>
                  <a:lnTo>
                    <a:pt x="89" y="163"/>
                  </a:lnTo>
                  <a:lnTo>
                    <a:pt x="98" y="182"/>
                  </a:lnTo>
                  <a:lnTo>
                    <a:pt x="107" y="200"/>
                  </a:lnTo>
                  <a:lnTo>
                    <a:pt x="118" y="219"/>
                  </a:lnTo>
                  <a:lnTo>
                    <a:pt x="129" y="237"/>
                  </a:lnTo>
                  <a:lnTo>
                    <a:pt x="142" y="254"/>
                  </a:lnTo>
                  <a:lnTo>
                    <a:pt x="155" y="272"/>
                  </a:lnTo>
                  <a:lnTo>
                    <a:pt x="169" y="288"/>
                  </a:lnTo>
                  <a:lnTo>
                    <a:pt x="184" y="303"/>
                  </a:lnTo>
                  <a:lnTo>
                    <a:pt x="162" y="296"/>
                  </a:lnTo>
                  <a:lnTo>
                    <a:pt x="141" y="282"/>
                  </a:lnTo>
                  <a:lnTo>
                    <a:pt x="120" y="261"/>
                  </a:lnTo>
                  <a:lnTo>
                    <a:pt x="101" y="237"/>
                  </a:lnTo>
                  <a:lnTo>
                    <a:pt x="83" y="210"/>
                  </a:lnTo>
                  <a:lnTo>
                    <a:pt x="68" y="183"/>
                  </a:lnTo>
                  <a:lnTo>
                    <a:pt x="54" y="155"/>
                  </a:lnTo>
                  <a:lnTo>
                    <a:pt x="42" y="129"/>
                  </a:lnTo>
                  <a:lnTo>
                    <a:pt x="35" y="114"/>
                  </a:lnTo>
                  <a:lnTo>
                    <a:pt x="29" y="98"/>
                  </a:lnTo>
                  <a:lnTo>
                    <a:pt x="23" y="82"/>
                  </a:lnTo>
                  <a:lnTo>
                    <a:pt x="18" y="66"/>
                  </a:lnTo>
                  <a:lnTo>
                    <a:pt x="13" y="50"/>
                  </a:lnTo>
                  <a:lnTo>
                    <a:pt x="8" y="34"/>
                  </a:lnTo>
                  <a:lnTo>
                    <a:pt x="4" y="17"/>
                  </a:lnTo>
                  <a:lnTo>
                    <a:pt x="0" y="0"/>
                  </a:lnTo>
                  <a:lnTo>
                    <a:pt x="4" y="2"/>
                  </a:lnTo>
                  <a:lnTo>
                    <a:pt x="9" y="3"/>
                  </a:lnTo>
                  <a:lnTo>
                    <a:pt x="13" y="5"/>
                  </a:lnTo>
                  <a:lnTo>
                    <a:pt x="18" y="7"/>
                  </a:lnTo>
                  <a:lnTo>
                    <a:pt x="22" y="8"/>
                  </a:lnTo>
                  <a:lnTo>
                    <a:pt x="27" y="9"/>
                  </a:lnTo>
                  <a:lnTo>
                    <a:pt x="31" y="10"/>
                  </a:lnTo>
                  <a:lnTo>
                    <a:pt x="36" y="11"/>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7" name="Freeform 87"/>
            <p:cNvSpPr>
              <a:spLocks/>
            </p:cNvSpPr>
            <p:nvPr/>
          </p:nvSpPr>
          <p:spPr bwMode="auto">
            <a:xfrm>
              <a:off x="3406" y="2263"/>
              <a:ext cx="205" cy="299"/>
            </a:xfrm>
            <a:custGeom>
              <a:avLst/>
              <a:gdLst>
                <a:gd name="T0" fmla="*/ 29 w 205"/>
                <a:gd name="T1" fmla="*/ 9 h 299"/>
                <a:gd name="T2" fmla="*/ 37 w 205"/>
                <a:gd name="T3" fmla="*/ 44 h 299"/>
                <a:gd name="T4" fmla="*/ 47 w 205"/>
                <a:gd name="T5" fmla="*/ 79 h 299"/>
                <a:gd name="T6" fmla="*/ 60 w 205"/>
                <a:gd name="T7" fmla="*/ 113 h 299"/>
                <a:gd name="T8" fmla="*/ 75 w 205"/>
                <a:gd name="T9" fmla="*/ 145 h 299"/>
                <a:gd name="T10" fmla="*/ 93 w 205"/>
                <a:gd name="T11" fmla="*/ 177 h 299"/>
                <a:gd name="T12" fmla="*/ 113 w 205"/>
                <a:gd name="T13" fmla="*/ 208 h 299"/>
                <a:gd name="T14" fmla="*/ 135 w 205"/>
                <a:gd name="T15" fmla="*/ 237 h 299"/>
                <a:gd name="T16" fmla="*/ 159 w 205"/>
                <a:gd name="T17" fmla="*/ 266 h 299"/>
                <a:gd name="T18" fmla="*/ 164 w 205"/>
                <a:gd name="T19" fmla="*/ 271 h 299"/>
                <a:gd name="T20" fmla="*/ 169 w 205"/>
                <a:gd name="T21" fmla="*/ 276 h 299"/>
                <a:gd name="T22" fmla="*/ 174 w 205"/>
                <a:gd name="T23" fmla="*/ 280 h 299"/>
                <a:gd name="T24" fmla="*/ 181 w 205"/>
                <a:gd name="T25" fmla="*/ 284 h 299"/>
                <a:gd name="T26" fmla="*/ 187 w 205"/>
                <a:gd name="T27" fmla="*/ 287 h 299"/>
                <a:gd name="T28" fmla="*/ 193 w 205"/>
                <a:gd name="T29" fmla="*/ 290 h 299"/>
                <a:gd name="T30" fmla="*/ 199 w 205"/>
                <a:gd name="T31" fmla="*/ 293 h 299"/>
                <a:gd name="T32" fmla="*/ 205 w 205"/>
                <a:gd name="T33" fmla="*/ 296 h 299"/>
                <a:gd name="T34" fmla="*/ 184 w 205"/>
                <a:gd name="T35" fmla="*/ 299 h 299"/>
                <a:gd name="T36" fmla="*/ 163 w 205"/>
                <a:gd name="T37" fmla="*/ 292 h 299"/>
                <a:gd name="T38" fmla="*/ 146 w 205"/>
                <a:gd name="T39" fmla="*/ 280 h 299"/>
                <a:gd name="T40" fmla="*/ 129 w 205"/>
                <a:gd name="T41" fmla="*/ 263 h 299"/>
                <a:gd name="T42" fmla="*/ 114 w 205"/>
                <a:gd name="T43" fmla="*/ 241 h 299"/>
                <a:gd name="T44" fmla="*/ 100 w 205"/>
                <a:gd name="T45" fmla="*/ 220 h 299"/>
                <a:gd name="T46" fmla="*/ 87 w 205"/>
                <a:gd name="T47" fmla="*/ 199 h 299"/>
                <a:gd name="T48" fmla="*/ 74 w 205"/>
                <a:gd name="T49" fmla="*/ 180 h 299"/>
                <a:gd name="T50" fmla="*/ 29 w 205"/>
                <a:gd name="T51" fmla="*/ 90 h 299"/>
                <a:gd name="T52" fmla="*/ 21 w 205"/>
                <a:gd name="T53" fmla="*/ 68 h 299"/>
                <a:gd name="T54" fmla="*/ 12 w 205"/>
                <a:gd name="T55" fmla="*/ 46 h 299"/>
                <a:gd name="T56" fmla="*/ 4 w 205"/>
                <a:gd name="T57" fmla="*/ 24 h 299"/>
                <a:gd name="T58" fmla="*/ 0 w 205"/>
                <a:gd name="T59" fmla="*/ 0 h 299"/>
                <a:gd name="T60" fmla="*/ 7 w 205"/>
                <a:gd name="T61" fmla="*/ 3 h 299"/>
                <a:gd name="T62" fmla="*/ 15 w 205"/>
                <a:gd name="T63" fmla="*/ 4 h 299"/>
                <a:gd name="T64" fmla="*/ 23 w 205"/>
                <a:gd name="T65" fmla="*/ 5 h 299"/>
                <a:gd name="T66" fmla="*/ 29 w 205"/>
                <a:gd name="T67" fmla="*/ 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299">
                  <a:moveTo>
                    <a:pt x="29" y="9"/>
                  </a:moveTo>
                  <a:lnTo>
                    <a:pt x="37" y="44"/>
                  </a:lnTo>
                  <a:lnTo>
                    <a:pt x="47" y="79"/>
                  </a:lnTo>
                  <a:lnTo>
                    <a:pt x="60" y="113"/>
                  </a:lnTo>
                  <a:lnTo>
                    <a:pt x="75" y="145"/>
                  </a:lnTo>
                  <a:lnTo>
                    <a:pt x="93" y="177"/>
                  </a:lnTo>
                  <a:lnTo>
                    <a:pt x="113" y="208"/>
                  </a:lnTo>
                  <a:lnTo>
                    <a:pt x="135" y="237"/>
                  </a:lnTo>
                  <a:lnTo>
                    <a:pt x="159" y="266"/>
                  </a:lnTo>
                  <a:lnTo>
                    <a:pt x="164" y="271"/>
                  </a:lnTo>
                  <a:lnTo>
                    <a:pt x="169" y="276"/>
                  </a:lnTo>
                  <a:lnTo>
                    <a:pt x="174" y="280"/>
                  </a:lnTo>
                  <a:lnTo>
                    <a:pt x="181" y="284"/>
                  </a:lnTo>
                  <a:lnTo>
                    <a:pt x="187" y="287"/>
                  </a:lnTo>
                  <a:lnTo>
                    <a:pt x="193" y="290"/>
                  </a:lnTo>
                  <a:lnTo>
                    <a:pt x="199" y="293"/>
                  </a:lnTo>
                  <a:lnTo>
                    <a:pt x="205" y="296"/>
                  </a:lnTo>
                  <a:lnTo>
                    <a:pt x="184" y="299"/>
                  </a:lnTo>
                  <a:lnTo>
                    <a:pt x="163" y="292"/>
                  </a:lnTo>
                  <a:lnTo>
                    <a:pt x="146" y="280"/>
                  </a:lnTo>
                  <a:lnTo>
                    <a:pt x="129" y="263"/>
                  </a:lnTo>
                  <a:lnTo>
                    <a:pt x="114" y="241"/>
                  </a:lnTo>
                  <a:lnTo>
                    <a:pt x="100" y="220"/>
                  </a:lnTo>
                  <a:lnTo>
                    <a:pt x="87" y="199"/>
                  </a:lnTo>
                  <a:lnTo>
                    <a:pt x="74" y="180"/>
                  </a:lnTo>
                  <a:lnTo>
                    <a:pt x="29" y="90"/>
                  </a:lnTo>
                  <a:lnTo>
                    <a:pt x="21" y="68"/>
                  </a:lnTo>
                  <a:lnTo>
                    <a:pt x="12" y="46"/>
                  </a:lnTo>
                  <a:lnTo>
                    <a:pt x="4" y="24"/>
                  </a:lnTo>
                  <a:lnTo>
                    <a:pt x="0" y="0"/>
                  </a:lnTo>
                  <a:lnTo>
                    <a:pt x="7" y="3"/>
                  </a:lnTo>
                  <a:lnTo>
                    <a:pt x="15" y="4"/>
                  </a:lnTo>
                  <a:lnTo>
                    <a:pt x="23" y="5"/>
                  </a:lnTo>
                  <a:lnTo>
                    <a:pt x="29" y="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8" name="Freeform 88"/>
            <p:cNvSpPr>
              <a:spLocks/>
            </p:cNvSpPr>
            <p:nvPr/>
          </p:nvSpPr>
          <p:spPr bwMode="auto">
            <a:xfrm>
              <a:off x="3573" y="2433"/>
              <a:ext cx="410" cy="99"/>
            </a:xfrm>
            <a:custGeom>
              <a:avLst/>
              <a:gdLst>
                <a:gd name="T0" fmla="*/ 410 w 410"/>
                <a:gd name="T1" fmla="*/ 0 h 99"/>
                <a:gd name="T2" fmla="*/ 402 w 410"/>
                <a:gd name="T3" fmla="*/ 6 h 99"/>
                <a:gd name="T4" fmla="*/ 394 w 410"/>
                <a:gd name="T5" fmla="*/ 10 h 99"/>
                <a:gd name="T6" fmla="*/ 385 w 410"/>
                <a:gd name="T7" fmla="*/ 14 h 99"/>
                <a:gd name="T8" fmla="*/ 376 w 410"/>
                <a:gd name="T9" fmla="*/ 18 h 99"/>
                <a:gd name="T10" fmla="*/ 367 w 410"/>
                <a:gd name="T11" fmla="*/ 21 h 99"/>
                <a:gd name="T12" fmla="*/ 356 w 410"/>
                <a:gd name="T13" fmla="*/ 25 h 99"/>
                <a:gd name="T14" fmla="*/ 346 w 410"/>
                <a:gd name="T15" fmla="*/ 29 h 99"/>
                <a:gd name="T16" fmla="*/ 337 w 410"/>
                <a:gd name="T17" fmla="*/ 33 h 99"/>
                <a:gd name="T18" fmla="*/ 174 w 410"/>
                <a:gd name="T19" fmla="*/ 77 h 99"/>
                <a:gd name="T20" fmla="*/ 156 w 410"/>
                <a:gd name="T21" fmla="*/ 82 h 99"/>
                <a:gd name="T22" fmla="*/ 139 w 410"/>
                <a:gd name="T23" fmla="*/ 86 h 99"/>
                <a:gd name="T24" fmla="*/ 122 w 410"/>
                <a:gd name="T25" fmla="*/ 89 h 99"/>
                <a:gd name="T26" fmla="*/ 104 w 410"/>
                <a:gd name="T27" fmla="*/ 91 h 99"/>
                <a:gd name="T28" fmla="*/ 86 w 410"/>
                <a:gd name="T29" fmla="*/ 94 h 99"/>
                <a:gd name="T30" fmla="*/ 69 w 410"/>
                <a:gd name="T31" fmla="*/ 96 h 99"/>
                <a:gd name="T32" fmla="*/ 50 w 410"/>
                <a:gd name="T33" fmla="*/ 97 h 99"/>
                <a:gd name="T34" fmla="*/ 32 w 410"/>
                <a:gd name="T35" fmla="*/ 99 h 99"/>
                <a:gd name="T36" fmla="*/ 0 w 410"/>
                <a:gd name="T37" fmla="*/ 65 h 99"/>
                <a:gd name="T38" fmla="*/ 18 w 410"/>
                <a:gd name="T39" fmla="*/ 65 h 99"/>
                <a:gd name="T40" fmla="*/ 36 w 410"/>
                <a:gd name="T41" fmla="*/ 65 h 99"/>
                <a:gd name="T42" fmla="*/ 53 w 410"/>
                <a:gd name="T43" fmla="*/ 64 h 99"/>
                <a:gd name="T44" fmla="*/ 71 w 410"/>
                <a:gd name="T45" fmla="*/ 63 h 99"/>
                <a:gd name="T46" fmla="*/ 88 w 410"/>
                <a:gd name="T47" fmla="*/ 61 h 99"/>
                <a:gd name="T48" fmla="*/ 104 w 410"/>
                <a:gd name="T49" fmla="*/ 59 h 99"/>
                <a:gd name="T50" fmla="*/ 122 w 410"/>
                <a:gd name="T51" fmla="*/ 57 h 99"/>
                <a:gd name="T52" fmla="*/ 138 w 410"/>
                <a:gd name="T53" fmla="*/ 54 h 99"/>
                <a:gd name="T54" fmla="*/ 155 w 410"/>
                <a:gd name="T55" fmla="*/ 51 h 99"/>
                <a:gd name="T56" fmla="*/ 172 w 410"/>
                <a:gd name="T57" fmla="*/ 48 h 99"/>
                <a:gd name="T58" fmla="*/ 188 w 410"/>
                <a:gd name="T59" fmla="*/ 44 h 99"/>
                <a:gd name="T60" fmla="*/ 204 w 410"/>
                <a:gd name="T61" fmla="*/ 41 h 99"/>
                <a:gd name="T62" fmla="*/ 221 w 410"/>
                <a:gd name="T63" fmla="*/ 37 h 99"/>
                <a:gd name="T64" fmla="*/ 237 w 410"/>
                <a:gd name="T65" fmla="*/ 32 h 99"/>
                <a:gd name="T66" fmla="*/ 253 w 410"/>
                <a:gd name="T67" fmla="*/ 27 h 99"/>
                <a:gd name="T68" fmla="*/ 270 w 410"/>
                <a:gd name="T69" fmla="*/ 23 h 99"/>
                <a:gd name="T70" fmla="*/ 286 w 410"/>
                <a:gd name="T71" fmla="*/ 18 h 99"/>
                <a:gd name="T72" fmla="*/ 303 w 410"/>
                <a:gd name="T73" fmla="*/ 13 h 99"/>
                <a:gd name="T74" fmla="*/ 321 w 410"/>
                <a:gd name="T75" fmla="*/ 10 h 99"/>
                <a:gd name="T76" fmla="*/ 338 w 410"/>
                <a:gd name="T77" fmla="*/ 6 h 99"/>
                <a:gd name="T78" fmla="*/ 355 w 410"/>
                <a:gd name="T79" fmla="*/ 4 h 99"/>
                <a:gd name="T80" fmla="*/ 374 w 410"/>
                <a:gd name="T81" fmla="*/ 2 h 99"/>
                <a:gd name="T82" fmla="*/ 391 w 410"/>
                <a:gd name="T83" fmla="*/ 0 h 99"/>
                <a:gd name="T84" fmla="*/ 410 w 410"/>
                <a:gd name="T8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 h="99">
                  <a:moveTo>
                    <a:pt x="410" y="0"/>
                  </a:moveTo>
                  <a:lnTo>
                    <a:pt x="402" y="6"/>
                  </a:lnTo>
                  <a:lnTo>
                    <a:pt x="394" y="10"/>
                  </a:lnTo>
                  <a:lnTo>
                    <a:pt x="385" y="14"/>
                  </a:lnTo>
                  <a:lnTo>
                    <a:pt x="376" y="18"/>
                  </a:lnTo>
                  <a:lnTo>
                    <a:pt x="367" y="21"/>
                  </a:lnTo>
                  <a:lnTo>
                    <a:pt x="356" y="25"/>
                  </a:lnTo>
                  <a:lnTo>
                    <a:pt x="346" y="29"/>
                  </a:lnTo>
                  <a:lnTo>
                    <a:pt x="337" y="33"/>
                  </a:lnTo>
                  <a:lnTo>
                    <a:pt x="174" y="77"/>
                  </a:lnTo>
                  <a:lnTo>
                    <a:pt x="156" y="82"/>
                  </a:lnTo>
                  <a:lnTo>
                    <a:pt x="139" y="86"/>
                  </a:lnTo>
                  <a:lnTo>
                    <a:pt x="122" y="89"/>
                  </a:lnTo>
                  <a:lnTo>
                    <a:pt x="104" y="91"/>
                  </a:lnTo>
                  <a:lnTo>
                    <a:pt x="86" y="94"/>
                  </a:lnTo>
                  <a:lnTo>
                    <a:pt x="69" y="96"/>
                  </a:lnTo>
                  <a:lnTo>
                    <a:pt x="50" y="97"/>
                  </a:lnTo>
                  <a:lnTo>
                    <a:pt x="32" y="99"/>
                  </a:lnTo>
                  <a:lnTo>
                    <a:pt x="0" y="65"/>
                  </a:lnTo>
                  <a:lnTo>
                    <a:pt x="18" y="65"/>
                  </a:lnTo>
                  <a:lnTo>
                    <a:pt x="36" y="65"/>
                  </a:lnTo>
                  <a:lnTo>
                    <a:pt x="53" y="64"/>
                  </a:lnTo>
                  <a:lnTo>
                    <a:pt x="71" y="63"/>
                  </a:lnTo>
                  <a:lnTo>
                    <a:pt x="88" y="61"/>
                  </a:lnTo>
                  <a:lnTo>
                    <a:pt x="104" y="59"/>
                  </a:lnTo>
                  <a:lnTo>
                    <a:pt x="122" y="57"/>
                  </a:lnTo>
                  <a:lnTo>
                    <a:pt x="138" y="54"/>
                  </a:lnTo>
                  <a:lnTo>
                    <a:pt x="155" y="51"/>
                  </a:lnTo>
                  <a:lnTo>
                    <a:pt x="172" y="48"/>
                  </a:lnTo>
                  <a:lnTo>
                    <a:pt x="188" y="44"/>
                  </a:lnTo>
                  <a:lnTo>
                    <a:pt x="204" y="41"/>
                  </a:lnTo>
                  <a:lnTo>
                    <a:pt x="221" y="37"/>
                  </a:lnTo>
                  <a:lnTo>
                    <a:pt x="237" y="32"/>
                  </a:lnTo>
                  <a:lnTo>
                    <a:pt x="253" y="27"/>
                  </a:lnTo>
                  <a:lnTo>
                    <a:pt x="270" y="23"/>
                  </a:lnTo>
                  <a:lnTo>
                    <a:pt x="286" y="18"/>
                  </a:lnTo>
                  <a:lnTo>
                    <a:pt x="303" y="13"/>
                  </a:lnTo>
                  <a:lnTo>
                    <a:pt x="321" y="10"/>
                  </a:lnTo>
                  <a:lnTo>
                    <a:pt x="338" y="6"/>
                  </a:lnTo>
                  <a:lnTo>
                    <a:pt x="355" y="4"/>
                  </a:lnTo>
                  <a:lnTo>
                    <a:pt x="374" y="2"/>
                  </a:lnTo>
                  <a:lnTo>
                    <a:pt x="391" y="0"/>
                  </a:lnTo>
                  <a:lnTo>
                    <a:pt x="410" y="0"/>
                  </a:lnTo>
                  <a:close/>
                </a:path>
              </a:pathLst>
            </a:custGeom>
            <a:solidFill>
              <a:srgbClr val="D8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38200" y="48768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79"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24580" name="Rectangle 8"/>
          <p:cNvSpPr>
            <a:spLocks noGrp="1" noChangeArrowheads="1"/>
          </p:cNvSpPr>
          <p:nvPr>
            <p:ph type="title"/>
          </p:nvPr>
        </p:nvSpPr>
        <p:spPr/>
        <p:txBody>
          <a:bodyPr/>
          <a:lstStyle/>
          <a:p>
            <a:pPr eaLnBrk="1" hangingPunct="1"/>
            <a:r>
              <a:rPr lang="en-US" altLang="en-US" smtClean="0"/>
              <a:t>E-learning Production Process</a:t>
            </a:r>
          </a:p>
        </p:txBody>
      </p:sp>
      <p:sp>
        <p:nvSpPr>
          <p:cNvPr id="24581" name="Text Box 10"/>
          <p:cNvSpPr txBox="1">
            <a:spLocks noChangeArrowheads="1"/>
          </p:cNvSpPr>
          <p:nvPr/>
        </p:nvSpPr>
        <p:spPr bwMode="auto">
          <a:xfrm>
            <a:off x="5029200" y="3783013"/>
            <a:ext cx="39624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ct val="50000"/>
              </a:spcBef>
              <a:buFontTx/>
              <a:buChar char="•"/>
            </a:pPr>
            <a:r>
              <a:rPr lang="en-US" altLang="en-US" dirty="0" smtClean="0"/>
              <a:t>Deliver </a:t>
            </a:r>
            <a:r>
              <a:rPr lang="en-US" altLang="en-US" dirty="0"/>
              <a:t>built course to client</a:t>
            </a:r>
          </a:p>
          <a:p>
            <a:pPr marL="114300" indent="-114300" eaLnBrk="1" hangingPunct="1">
              <a:spcBef>
                <a:spcPct val="50000"/>
              </a:spcBef>
              <a:buFontTx/>
              <a:buChar char="•"/>
            </a:pPr>
            <a:r>
              <a:rPr lang="en-US" altLang="en-US" dirty="0" smtClean="0"/>
              <a:t>Client </a:t>
            </a:r>
            <a:r>
              <a:rPr lang="en-US" altLang="en-US" dirty="0"/>
              <a:t>reviews course, notes bugs</a:t>
            </a:r>
          </a:p>
          <a:p>
            <a:pPr marL="114300" indent="-114300" eaLnBrk="1" hangingPunct="1">
              <a:spcBef>
                <a:spcPct val="50000"/>
              </a:spcBef>
              <a:buFontTx/>
              <a:buChar char="•"/>
            </a:pPr>
            <a:r>
              <a:rPr lang="en-US" altLang="en-US" dirty="0" smtClean="0"/>
              <a:t>IDs </a:t>
            </a:r>
            <a:r>
              <a:rPr lang="en-US" altLang="en-US" dirty="0"/>
              <a:t>and Developers fix bugs and address client change requests</a:t>
            </a:r>
          </a:p>
          <a:p>
            <a:pPr marL="114300" indent="-114300" eaLnBrk="1" hangingPunct="1">
              <a:spcBef>
                <a:spcPct val="50000"/>
              </a:spcBef>
              <a:buFontTx/>
              <a:buChar char="•"/>
            </a:pPr>
            <a:r>
              <a:rPr lang="en-US" altLang="en-US" dirty="0" smtClean="0"/>
              <a:t>Rebuild </a:t>
            </a:r>
            <a:r>
              <a:rPr lang="en-US" altLang="en-US" dirty="0"/>
              <a:t>course, incorporating client-requested changes</a:t>
            </a:r>
          </a:p>
        </p:txBody>
      </p:sp>
      <p:pic>
        <p:nvPicPr>
          <p:cNvPr id="24582" name="Picture 28" descr="MPj04021870000[1]"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90663"/>
            <a:ext cx="32766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3392" y="1391036"/>
            <a:ext cx="1587933" cy="228243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38200" y="5334000"/>
            <a:ext cx="3429000" cy="533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03" name="Rectangle 3"/>
          <p:cNvSpPr>
            <a:spLocks noGrp="1" noChangeArrowheads="1"/>
          </p:cNvSpPr>
          <p:nvPr>
            <p:ph type="body" sz="half" idx="1"/>
          </p:nvPr>
        </p:nvSpPr>
        <p:spPr/>
        <p:txBody>
          <a:bodyPr/>
          <a:lstStyle/>
          <a:p>
            <a:pPr eaLnBrk="1" hangingPunct="1">
              <a:lnSpc>
                <a:spcPct val="90000"/>
              </a:lnSpc>
              <a:buFontTx/>
              <a:buNone/>
            </a:pPr>
            <a:r>
              <a:rPr lang="en-US" altLang="en-US" sz="2800" smtClean="0"/>
              <a:t>Phases:</a:t>
            </a:r>
          </a:p>
          <a:p>
            <a:pPr eaLnBrk="1" hangingPunct="1">
              <a:lnSpc>
                <a:spcPct val="90000"/>
              </a:lnSpc>
            </a:pPr>
            <a:r>
              <a:rPr lang="en-US" altLang="en-US" sz="2800" smtClean="0"/>
              <a:t>Sales / Proposal</a:t>
            </a:r>
          </a:p>
          <a:p>
            <a:pPr eaLnBrk="1" hangingPunct="1">
              <a:lnSpc>
                <a:spcPct val="90000"/>
              </a:lnSpc>
            </a:pPr>
            <a:r>
              <a:rPr lang="en-US" altLang="en-US" sz="2800" smtClean="0"/>
              <a:t>Discovery</a:t>
            </a:r>
          </a:p>
          <a:p>
            <a:pPr eaLnBrk="1" hangingPunct="1">
              <a:lnSpc>
                <a:spcPct val="90000"/>
              </a:lnSpc>
            </a:pPr>
            <a:r>
              <a:rPr lang="en-US" altLang="en-US" sz="2800" smtClean="0"/>
              <a:t>Interaction Design</a:t>
            </a:r>
          </a:p>
          <a:p>
            <a:pPr eaLnBrk="1" hangingPunct="1">
              <a:lnSpc>
                <a:spcPct val="90000"/>
              </a:lnSpc>
            </a:pPr>
            <a:r>
              <a:rPr lang="en-US" altLang="en-US" sz="2800" smtClean="0"/>
              <a:t>Content Design</a:t>
            </a:r>
          </a:p>
          <a:p>
            <a:pPr eaLnBrk="1" hangingPunct="1">
              <a:lnSpc>
                <a:spcPct val="90000"/>
              </a:lnSpc>
            </a:pPr>
            <a:r>
              <a:rPr lang="en-US" altLang="en-US" sz="2800" smtClean="0"/>
              <a:t>Scripting</a:t>
            </a:r>
          </a:p>
          <a:p>
            <a:pPr eaLnBrk="1" hangingPunct="1">
              <a:lnSpc>
                <a:spcPct val="90000"/>
              </a:lnSpc>
            </a:pPr>
            <a:r>
              <a:rPr lang="en-US" altLang="en-US" sz="2800" smtClean="0"/>
              <a:t>Build</a:t>
            </a:r>
          </a:p>
          <a:p>
            <a:pPr eaLnBrk="1" hangingPunct="1">
              <a:lnSpc>
                <a:spcPct val="90000"/>
              </a:lnSpc>
            </a:pPr>
            <a:r>
              <a:rPr lang="en-US" altLang="en-US" sz="2800" smtClean="0"/>
              <a:t>Alpha Delivery</a:t>
            </a:r>
          </a:p>
          <a:p>
            <a:pPr eaLnBrk="1" hangingPunct="1">
              <a:lnSpc>
                <a:spcPct val="90000"/>
              </a:lnSpc>
            </a:pPr>
            <a:r>
              <a:rPr lang="en-US" altLang="en-US" sz="2800" smtClean="0"/>
              <a:t>Beta / Final Delivery</a:t>
            </a:r>
          </a:p>
        </p:txBody>
      </p:sp>
      <p:sp>
        <p:nvSpPr>
          <p:cNvPr id="25604" name="Rectangle 8"/>
          <p:cNvSpPr>
            <a:spLocks noGrp="1" noChangeArrowheads="1"/>
          </p:cNvSpPr>
          <p:nvPr>
            <p:ph type="title"/>
          </p:nvPr>
        </p:nvSpPr>
        <p:spPr/>
        <p:txBody>
          <a:bodyPr/>
          <a:lstStyle/>
          <a:p>
            <a:pPr eaLnBrk="1" hangingPunct="1"/>
            <a:r>
              <a:rPr lang="en-US" altLang="en-US" smtClean="0"/>
              <a:t>E-learning Production Process</a:t>
            </a:r>
          </a:p>
        </p:txBody>
      </p:sp>
      <p:pic>
        <p:nvPicPr>
          <p:cNvPr id="25605" name="Picture 9" descr="Script-results2"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05000"/>
            <a:ext cx="32004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0"/>
          <p:cNvSpPr txBox="1">
            <a:spLocks noChangeArrowheads="1"/>
          </p:cNvSpPr>
          <p:nvPr/>
        </p:nvSpPr>
        <p:spPr bwMode="auto">
          <a:xfrm>
            <a:off x="5029200" y="4232275"/>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4300" indent="-114300" eaLnBrk="1" hangingPunct="1">
              <a:spcBef>
                <a:spcPct val="50000"/>
              </a:spcBef>
              <a:buFontTx/>
              <a:buChar char="•"/>
            </a:pPr>
            <a:r>
              <a:rPr lang="en-US" altLang="en-US" dirty="0" smtClean="0"/>
              <a:t>Deliver </a:t>
            </a:r>
            <a:r>
              <a:rPr lang="en-US" altLang="en-US" dirty="0"/>
              <a:t>bug-free course to client for final approval</a:t>
            </a:r>
          </a:p>
          <a:p>
            <a:pPr marL="114300" indent="-114300" eaLnBrk="1" hangingPunct="1">
              <a:spcBef>
                <a:spcPct val="50000"/>
              </a:spcBef>
              <a:buFontTx/>
              <a:buChar char="•"/>
            </a:pPr>
            <a:r>
              <a:rPr lang="en-US" altLang="en-US" dirty="0" smtClean="0"/>
              <a:t>Collect </a:t>
            </a:r>
            <a:r>
              <a:rPr lang="en-US" altLang="en-US" dirty="0"/>
              <a:t>money for a job well done!</a:t>
            </a:r>
          </a:p>
        </p:txBody>
      </p:sp>
      <p:pic>
        <p:nvPicPr>
          <p:cNvPr id="25607" name="Picture 11" descr="MPj04021870000[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05000"/>
            <a:ext cx="32766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MPj04071680000[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65275"/>
            <a:ext cx="3276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725" y="2024946"/>
            <a:ext cx="3064975" cy="19429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7"/>
          <p:cNvSpPr txBox="1">
            <a:spLocks noChangeArrowheads="1"/>
          </p:cNvSpPr>
          <p:nvPr/>
        </p:nvSpPr>
        <p:spPr bwMode="auto">
          <a:xfrm>
            <a:off x="3054350" y="3892550"/>
            <a:ext cx="1371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t>
            </a:r>
          </a:p>
        </p:txBody>
      </p:sp>
      <p:sp>
        <p:nvSpPr>
          <p:cNvPr id="26627" name="Rectangle 6"/>
          <p:cNvSpPr>
            <a:spLocks noGrp="1" noChangeArrowheads="1"/>
          </p:cNvSpPr>
          <p:nvPr>
            <p:ph type="title"/>
          </p:nvPr>
        </p:nvSpPr>
        <p:spPr/>
        <p:txBody>
          <a:bodyPr/>
          <a:lstStyle/>
          <a:p>
            <a:pPr eaLnBrk="1" hangingPunct="1"/>
            <a:r>
              <a:rPr lang="en-US" altLang="en-US" smtClean="0"/>
              <a:t>E-learning Production Process</a:t>
            </a:r>
          </a:p>
        </p:txBody>
      </p:sp>
      <p:sp>
        <p:nvSpPr>
          <p:cNvPr id="26628" name="Text Box 7"/>
          <p:cNvSpPr txBox="1">
            <a:spLocks noChangeArrowheads="1"/>
          </p:cNvSpPr>
          <p:nvPr/>
        </p:nvSpPr>
        <p:spPr bwMode="auto">
          <a:xfrm rot="-5400000">
            <a:off x="-266700" y="38481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Roles</a:t>
            </a:r>
          </a:p>
        </p:txBody>
      </p:sp>
      <p:sp>
        <p:nvSpPr>
          <p:cNvPr id="26629" name="Text Box 8"/>
          <p:cNvSpPr txBox="1">
            <a:spLocks noChangeArrowheads="1"/>
          </p:cNvSpPr>
          <p:nvPr/>
        </p:nvSpPr>
        <p:spPr bwMode="auto">
          <a:xfrm>
            <a:off x="762000" y="3886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a:t>IDs</a:t>
            </a:r>
          </a:p>
        </p:txBody>
      </p:sp>
      <p:sp>
        <p:nvSpPr>
          <p:cNvPr id="26630" name="Text Box 9"/>
          <p:cNvSpPr txBox="1">
            <a:spLocks noChangeArrowheads="1"/>
          </p:cNvSpPr>
          <p:nvPr/>
        </p:nvSpPr>
        <p:spPr bwMode="auto">
          <a:xfrm>
            <a:off x="685800" y="3429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a:t>Dev</a:t>
            </a:r>
          </a:p>
        </p:txBody>
      </p:sp>
      <p:sp>
        <p:nvSpPr>
          <p:cNvPr id="26631" name="Text Box 10"/>
          <p:cNvSpPr txBox="1">
            <a:spLocks noChangeArrowheads="1"/>
          </p:cNvSpPr>
          <p:nvPr/>
        </p:nvSpPr>
        <p:spPr bwMode="auto">
          <a:xfrm>
            <a:off x="4419600" y="3884613"/>
            <a:ext cx="1905000" cy="460375"/>
          </a:xfrm>
          <a:prstGeom prst="rect">
            <a:avLst/>
          </a:prstGeom>
          <a:solidFill>
            <a:schemeClr val="accent1"/>
          </a:solidFill>
          <a:ln w="9525">
            <a:solidFill>
              <a:schemeClr val="tx1"/>
            </a:solidFill>
            <a:miter lim="800000"/>
            <a:headEnd/>
            <a:tailEnd/>
          </a:ln>
        </p:spPr>
        <p:txBody>
          <a:bodyPr tIns="91440" bIns="9144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Content Design</a:t>
            </a:r>
          </a:p>
        </p:txBody>
      </p:sp>
      <p:sp>
        <p:nvSpPr>
          <p:cNvPr id="26632" name="Text Box 11"/>
          <p:cNvSpPr txBox="1">
            <a:spLocks noChangeArrowheads="1"/>
          </p:cNvSpPr>
          <p:nvPr/>
        </p:nvSpPr>
        <p:spPr bwMode="auto">
          <a:xfrm>
            <a:off x="1828800" y="3522663"/>
            <a:ext cx="1219200" cy="1201737"/>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altLang="en-US"/>
          </a:p>
          <a:p>
            <a:pPr algn="ctr" eaLnBrk="1" hangingPunct="1">
              <a:spcBef>
                <a:spcPct val="50000"/>
              </a:spcBef>
            </a:pPr>
            <a:endParaRPr lang="en-US" altLang="en-US"/>
          </a:p>
          <a:p>
            <a:pPr algn="ctr" eaLnBrk="1" hangingPunct="1">
              <a:spcBef>
                <a:spcPct val="50000"/>
              </a:spcBef>
            </a:pPr>
            <a:r>
              <a:rPr lang="en-US" altLang="en-US"/>
              <a:t>Discovery</a:t>
            </a:r>
          </a:p>
        </p:txBody>
      </p:sp>
      <p:sp>
        <p:nvSpPr>
          <p:cNvPr id="26633" name="Text Box 12"/>
          <p:cNvSpPr txBox="1">
            <a:spLocks noChangeArrowheads="1"/>
          </p:cNvSpPr>
          <p:nvPr/>
        </p:nvSpPr>
        <p:spPr bwMode="auto">
          <a:xfrm>
            <a:off x="3048000" y="3521075"/>
            <a:ext cx="1371600" cy="365125"/>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Int. Design</a:t>
            </a:r>
          </a:p>
        </p:txBody>
      </p:sp>
      <p:sp>
        <p:nvSpPr>
          <p:cNvPr id="26634" name="Text Box 13"/>
          <p:cNvSpPr txBox="1">
            <a:spLocks noChangeArrowheads="1"/>
          </p:cNvSpPr>
          <p:nvPr/>
        </p:nvSpPr>
        <p:spPr bwMode="auto">
          <a:xfrm>
            <a:off x="6324600" y="3884613"/>
            <a:ext cx="1219200" cy="460375"/>
          </a:xfrm>
          <a:prstGeom prst="rect">
            <a:avLst/>
          </a:prstGeom>
          <a:solidFill>
            <a:schemeClr val="accent1"/>
          </a:solidFill>
          <a:ln w="9525">
            <a:solidFill>
              <a:schemeClr val="tx1"/>
            </a:solidFill>
            <a:miter lim="800000"/>
            <a:headEnd/>
            <a:tailEnd/>
          </a:ln>
        </p:spPr>
        <p:txBody>
          <a:bodyPr tIns="91440" bIns="9144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Scripting</a:t>
            </a:r>
          </a:p>
        </p:txBody>
      </p:sp>
      <p:sp>
        <p:nvSpPr>
          <p:cNvPr id="26635" name="Text Box 14"/>
          <p:cNvSpPr txBox="1">
            <a:spLocks noChangeArrowheads="1"/>
          </p:cNvSpPr>
          <p:nvPr/>
        </p:nvSpPr>
        <p:spPr bwMode="auto">
          <a:xfrm>
            <a:off x="7543800" y="3505200"/>
            <a:ext cx="762000" cy="376238"/>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Build</a:t>
            </a:r>
          </a:p>
        </p:txBody>
      </p:sp>
      <p:sp>
        <p:nvSpPr>
          <p:cNvPr id="26636" name="Text Box 15"/>
          <p:cNvSpPr txBox="1">
            <a:spLocks noChangeArrowheads="1"/>
          </p:cNvSpPr>
          <p:nvPr/>
        </p:nvSpPr>
        <p:spPr bwMode="auto">
          <a:xfrm>
            <a:off x="533400" y="4343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a:t>PMs</a:t>
            </a:r>
          </a:p>
        </p:txBody>
      </p:sp>
      <p:sp>
        <p:nvSpPr>
          <p:cNvPr id="26637" name="Text Box 16"/>
          <p:cNvSpPr txBox="1">
            <a:spLocks noChangeArrowheads="1"/>
          </p:cNvSpPr>
          <p:nvPr/>
        </p:nvSpPr>
        <p:spPr bwMode="auto">
          <a:xfrm>
            <a:off x="161925" y="5943600"/>
            <a:ext cx="8982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i="1">
                <a:solidFill>
                  <a:srgbClr val="CC3300"/>
                </a:solidFill>
                <a:latin typeface="Times New Roman" pitchFamily="18" charset="0"/>
              </a:rPr>
              <a:t>Note: Roles not shown </a:t>
            </a:r>
            <a:r>
              <a:rPr lang="en-US" altLang="en-US" i="1">
                <a:solidFill>
                  <a:srgbClr val="CC3300"/>
                </a:solidFill>
                <a:latin typeface="Times New Roman" pitchFamily="18" charset="0"/>
                <a:sym typeface="Wingdings" pitchFamily="2" charset="2"/>
              </a:rPr>
              <a:t> Sales, Copyeditors, Internal Content Reviewers, Voice Actors, etc.</a:t>
            </a:r>
            <a:endParaRPr lang="en-US" altLang="en-US" i="1">
              <a:solidFill>
                <a:srgbClr val="CC3300"/>
              </a:solidFill>
              <a:latin typeface="Times New Roman" pitchFamily="18" charset="0"/>
            </a:endParaRPr>
          </a:p>
        </p:txBody>
      </p:sp>
      <p:sp>
        <p:nvSpPr>
          <p:cNvPr id="26638" name="Line 17"/>
          <p:cNvSpPr>
            <a:spLocks noChangeShapeType="1"/>
          </p:cNvSpPr>
          <p:nvPr/>
        </p:nvSpPr>
        <p:spPr bwMode="auto">
          <a:xfrm>
            <a:off x="1295400" y="33528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8"/>
          <p:cNvSpPr>
            <a:spLocks noChangeShapeType="1"/>
          </p:cNvSpPr>
          <p:nvPr/>
        </p:nvSpPr>
        <p:spPr bwMode="auto">
          <a:xfrm>
            <a:off x="1295400" y="4876800"/>
            <a:ext cx="716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Text Box 19"/>
          <p:cNvSpPr txBox="1">
            <a:spLocks noChangeArrowheads="1"/>
          </p:cNvSpPr>
          <p:nvPr/>
        </p:nvSpPr>
        <p:spPr bwMode="auto">
          <a:xfrm>
            <a:off x="2133600" y="52578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a:t>Production Phases</a:t>
            </a:r>
          </a:p>
        </p:txBody>
      </p:sp>
      <p:sp>
        <p:nvSpPr>
          <p:cNvPr id="26641" name="Text Box 20"/>
          <p:cNvSpPr txBox="1">
            <a:spLocks noChangeArrowheads="1"/>
          </p:cNvSpPr>
          <p:nvPr/>
        </p:nvSpPr>
        <p:spPr bwMode="auto">
          <a:xfrm>
            <a:off x="533400" y="18288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t>This class will primarily be concerned with the following production phases:</a:t>
            </a:r>
          </a:p>
        </p:txBody>
      </p:sp>
      <p:sp>
        <p:nvSpPr>
          <p:cNvPr id="26642" name="Rectangle 21"/>
          <p:cNvSpPr>
            <a:spLocks noChangeArrowheads="1"/>
          </p:cNvSpPr>
          <p:nvPr/>
        </p:nvSpPr>
        <p:spPr bwMode="auto">
          <a:xfrm>
            <a:off x="3048000" y="4343400"/>
            <a:ext cx="1371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643" name="Rectangle 22"/>
          <p:cNvSpPr>
            <a:spLocks noChangeArrowheads="1"/>
          </p:cNvSpPr>
          <p:nvPr/>
        </p:nvSpPr>
        <p:spPr bwMode="auto">
          <a:xfrm>
            <a:off x="4419600" y="4343400"/>
            <a:ext cx="19050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644" name="Rectangle 23"/>
          <p:cNvSpPr>
            <a:spLocks noChangeArrowheads="1"/>
          </p:cNvSpPr>
          <p:nvPr/>
        </p:nvSpPr>
        <p:spPr bwMode="auto">
          <a:xfrm>
            <a:off x="6324600" y="4343400"/>
            <a:ext cx="12192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645" name="Rectangle 24"/>
          <p:cNvSpPr>
            <a:spLocks noChangeArrowheads="1"/>
          </p:cNvSpPr>
          <p:nvPr/>
        </p:nvSpPr>
        <p:spPr bwMode="auto">
          <a:xfrm>
            <a:off x="7543800" y="4343400"/>
            <a:ext cx="7620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6646" name="Line 25"/>
          <p:cNvSpPr>
            <a:spLocks noChangeShapeType="1"/>
          </p:cNvSpPr>
          <p:nvPr/>
        </p:nvSpPr>
        <p:spPr bwMode="auto">
          <a:xfrm flipH="1">
            <a:off x="1828800" y="4343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26"/>
          <p:cNvSpPr>
            <a:spLocks noChangeShapeType="1"/>
          </p:cNvSpPr>
          <p:nvPr/>
        </p:nvSpPr>
        <p:spPr bwMode="auto">
          <a:xfrm flipH="1">
            <a:off x="1828800" y="38862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39"/>
          <p:cNvSpPr txBox="1">
            <a:spLocks noChangeArrowheads="1"/>
          </p:cNvSpPr>
          <p:nvPr/>
        </p:nvSpPr>
        <p:spPr bwMode="auto">
          <a:xfrm>
            <a:off x="7356475" y="5260975"/>
            <a:ext cx="1476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Continued on next slide</a:t>
            </a:r>
          </a:p>
        </p:txBody>
      </p:sp>
      <p:sp>
        <p:nvSpPr>
          <p:cNvPr id="143" name="Flowchart: Off-page Connector 142"/>
          <p:cNvSpPr/>
          <p:nvPr/>
        </p:nvSpPr>
        <p:spPr>
          <a:xfrm>
            <a:off x="7346950" y="5313363"/>
            <a:ext cx="1465263" cy="601662"/>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1" name="Straight Arrow Connector 140"/>
          <p:cNvCxnSpPr/>
          <p:nvPr/>
        </p:nvCxnSpPr>
        <p:spPr>
          <a:xfrm rot="5400000">
            <a:off x="8045450" y="5067300"/>
            <a:ext cx="4651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570163" y="5046663"/>
            <a:ext cx="15684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758032" y="2413794"/>
            <a:ext cx="4635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a:off x="8049419" y="4280694"/>
            <a:ext cx="4635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7283450" y="4273550"/>
            <a:ext cx="4651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8051800" y="3370263"/>
            <a:ext cx="4651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a:off x="7287419" y="3383756"/>
            <a:ext cx="4635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7716045" y="1862931"/>
            <a:ext cx="436562"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378450" y="1630363"/>
            <a:ext cx="15700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5291138" y="3676650"/>
            <a:ext cx="3349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a:off x="5573713" y="4016375"/>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6319837" y="4643438"/>
            <a:ext cx="3349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05313" y="5041900"/>
            <a:ext cx="15700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1963738" y="1790700"/>
            <a:ext cx="1154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878931" y="2590007"/>
            <a:ext cx="4984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333375" y="4159250"/>
            <a:ext cx="7889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Flowchart: Document 49"/>
          <p:cNvSpPr/>
          <p:nvPr/>
        </p:nvSpPr>
        <p:spPr>
          <a:xfrm>
            <a:off x="363538" y="2655888"/>
            <a:ext cx="1447800" cy="1143000"/>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Arrow Connector 37"/>
          <p:cNvCxnSpPr/>
          <p:nvPr/>
        </p:nvCxnSpPr>
        <p:spPr>
          <a:xfrm rot="10800000">
            <a:off x="3405188" y="3240088"/>
            <a:ext cx="457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1963738" y="2711450"/>
            <a:ext cx="1447800" cy="1143000"/>
          </a:xfrm>
          <a:prstGeom prst="flowChartDocument">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640138" y="286385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10" name="Rectangle 9"/>
          <p:cNvSpPr/>
          <p:nvPr/>
        </p:nvSpPr>
        <p:spPr>
          <a:xfrm>
            <a:off x="3944938" y="172085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7673" name="TextBox 10"/>
          <p:cNvSpPr txBox="1">
            <a:spLocks noChangeArrowheads="1"/>
          </p:cNvSpPr>
          <p:nvPr/>
        </p:nvSpPr>
        <p:spPr bwMode="auto">
          <a:xfrm>
            <a:off x="3944938" y="17605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Meet w/ Client</a:t>
            </a:r>
          </a:p>
        </p:txBody>
      </p:sp>
      <p:cxnSp>
        <p:nvCxnSpPr>
          <p:cNvPr id="17" name="Straight Arrow Connector 16"/>
          <p:cNvCxnSpPr>
            <a:stCxn id="10" idx="2"/>
          </p:cNvCxnSpPr>
          <p:nvPr/>
        </p:nvCxnSpPr>
        <p:spPr>
          <a:xfrm rot="5400000">
            <a:off x="4288632" y="2674144"/>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5" name="TextBox 30"/>
          <p:cNvSpPr txBox="1">
            <a:spLocks noChangeArrowheads="1"/>
          </p:cNvSpPr>
          <p:nvPr/>
        </p:nvSpPr>
        <p:spPr bwMode="auto">
          <a:xfrm>
            <a:off x="3640138" y="286385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Meet w/ SMEs</a:t>
            </a:r>
          </a:p>
        </p:txBody>
      </p:sp>
      <p:sp>
        <p:nvSpPr>
          <p:cNvPr id="27676" name="TextBox 33"/>
          <p:cNvSpPr txBox="1">
            <a:spLocks noChangeArrowheads="1"/>
          </p:cNvSpPr>
          <p:nvPr/>
        </p:nvSpPr>
        <p:spPr bwMode="auto">
          <a:xfrm>
            <a:off x="1963738" y="2711450"/>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Sample Interaction Deck</a:t>
            </a:r>
          </a:p>
        </p:txBody>
      </p:sp>
      <p:cxnSp>
        <p:nvCxnSpPr>
          <p:cNvPr id="42" name="Straight Connector 41"/>
          <p:cNvCxnSpPr/>
          <p:nvPr/>
        </p:nvCxnSpPr>
        <p:spPr>
          <a:xfrm rot="5400000">
            <a:off x="3583781" y="3920332"/>
            <a:ext cx="582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131888" y="4221163"/>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V="1">
            <a:off x="877888" y="3967163"/>
            <a:ext cx="508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0" name="TextBox 51"/>
          <p:cNvSpPr txBox="1">
            <a:spLocks noChangeArrowheads="1"/>
          </p:cNvSpPr>
          <p:nvPr/>
        </p:nvSpPr>
        <p:spPr bwMode="auto">
          <a:xfrm>
            <a:off x="360363" y="2635250"/>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E-learning Design Document</a:t>
            </a:r>
          </a:p>
        </p:txBody>
      </p:sp>
      <p:sp>
        <p:nvSpPr>
          <p:cNvPr id="57" name="Flowchart: Decision 56"/>
          <p:cNvSpPr/>
          <p:nvPr/>
        </p:nvSpPr>
        <p:spPr>
          <a:xfrm>
            <a:off x="342900" y="4564063"/>
            <a:ext cx="788988" cy="1112837"/>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lowchart: Decision 57"/>
          <p:cNvSpPr/>
          <p:nvPr/>
        </p:nvSpPr>
        <p:spPr>
          <a:xfrm>
            <a:off x="2740025" y="1225550"/>
            <a:ext cx="788988" cy="111125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3" name="TextBox 58"/>
          <p:cNvSpPr txBox="1">
            <a:spLocks noChangeArrowheads="1"/>
          </p:cNvSpPr>
          <p:nvPr/>
        </p:nvSpPr>
        <p:spPr bwMode="auto">
          <a:xfrm>
            <a:off x="2754313" y="1489075"/>
            <a:ext cx="935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Client Approves?</a:t>
            </a:r>
          </a:p>
        </p:txBody>
      </p:sp>
      <p:cxnSp>
        <p:nvCxnSpPr>
          <p:cNvPr id="61" name="Straight Arrow Connector 60"/>
          <p:cNvCxnSpPr/>
          <p:nvPr/>
        </p:nvCxnSpPr>
        <p:spPr>
          <a:xfrm rot="5400000" flipH="1" flipV="1">
            <a:off x="-347662" y="4389438"/>
            <a:ext cx="1377950" cy="2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5" name="TextBox 62"/>
          <p:cNvSpPr txBox="1">
            <a:spLocks noChangeArrowheads="1"/>
          </p:cNvSpPr>
          <p:nvPr/>
        </p:nvSpPr>
        <p:spPr bwMode="auto">
          <a:xfrm>
            <a:off x="34925" y="4598988"/>
            <a:ext cx="411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a:t>
            </a:r>
          </a:p>
        </p:txBody>
      </p:sp>
      <p:cxnSp>
        <p:nvCxnSpPr>
          <p:cNvPr id="67" name="Straight Arrow Connector 66"/>
          <p:cNvCxnSpPr>
            <a:stCxn id="57" idx="3"/>
          </p:cNvCxnSpPr>
          <p:nvPr/>
        </p:nvCxnSpPr>
        <p:spPr>
          <a:xfrm flipV="1">
            <a:off x="1131888" y="5114925"/>
            <a:ext cx="47942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258219" y="2261394"/>
            <a:ext cx="942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8" name="TextBox 62"/>
          <p:cNvSpPr txBox="1">
            <a:spLocks noChangeArrowheads="1"/>
          </p:cNvSpPr>
          <p:nvPr/>
        </p:nvSpPr>
        <p:spPr bwMode="auto">
          <a:xfrm>
            <a:off x="2411413" y="2143125"/>
            <a:ext cx="411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a:t>
            </a:r>
          </a:p>
        </p:txBody>
      </p:sp>
      <p:sp>
        <p:nvSpPr>
          <p:cNvPr id="27689" name="TextBox 62"/>
          <p:cNvSpPr txBox="1">
            <a:spLocks noChangeArrowheads="1"/>
          </p:cNvSpPr>
          <p:nvPr/>
        </p:nvSpPr>
        <p:spPr bwMode="auto">
          <a:xfrm>
            <a:off x="2171700" y="1550988"/>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Yes</a:t>
            </a:r>
          </a:p>
        </p:txBody>
      </p:sp>
      <p:sp>
        <p:nvSpPr>
          <p:cNvPr id="40" name="Flowchart: Stored Data 39"/>
          <p:cNvSpPr/>
          <p:nvPr/>
        </p:nvSpPr>
        <p:spPr>
          <a:xfrm>
            <a:off x="260350" y="1219200"/>
            <a:ext cx="2066925" cy="1236663"/>
          </a:xfrm>
          <a:prstGeom prst="flowChartOnlineStorage">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91" name="TextBox 33"/>
          <p:cNvSpPr txBox="1">
            <a:spLocks noChangeArrowheads="1"/>
          </p:cNvSpPr>
          <p:nvPr/>
        </p:nvSpPr>
        <p:spPr bwMode="auto">
          <a:xfrm>
            <a:off x="527050" y="1222375"/>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Sample Interaction Deck—</a:t>
            </a:r>
            <a:r>
              <a:rPr lang="en-US" altLang="en-US" b="1" i="1"/>
              <a:t>Approved</a:t>
            </a:r>
            <a:r>
              <a:rPr lang="en-US" altLang="en-US"/>
              <a:t> </a:t>
            </a:r>
          </a:p>
        </p:txBody>
      </p:sp>
      <p:sp>
        <p:nvSpPr>
          <p:cNvPr id="27692" name="TextBox 58"/>
          <p:cNvSpPr txBox="1">
            <a:spLocks noChangeArrowheads="1"/>
          </p:cNvSpPr>
          <p:nvPr/>
        </p:nvSpPr>
        <p:spPr bwMode="auto">
          <a:xfrm>
            <a:off x="339725" y="4914900"/>
            <a:ext cx="935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Client Approves?</a:t>
            </a:r>
          </a:p>
        </p:txBody>
      </p:sp>
      <p:sp>
        <p:nvSpPr>
          <p:cNvPr id="52" name="Flowchart: Document 51"/>
          <p:cNvSpPr/>
          <p:nvPr/>
        </p:nvSpPr>
        <p:spPr>
          <a:xfrm>
            <a:off x="4132263" y="4792663"/>
            <a:ext cx="1447800" cy="66516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94" name="TextBox 51"/>
          <p:cNvSpPr txBox="1">
            <a:spLocks noChangeArrowheads="1"/>
          </p:cNvSpPr>
          <p:nvPr/>
        </p:nvSpPr>
        <p:spPr bwMode="auto">
          <a:xfrm>
            <a:off x="4159250" y="4876800"/>
            <a:ext cx="1379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Script</a:t>
            </a:r>
          </a:p>
        </p:txBody>
      </p:sp>
      <p:sp>
        <p:nvSpPr>
          <p:cNvPr id="70" name="Flowchart: Stored Data 69"/>
          <p:cNvSpPr/>
          <p:nvPr/>
        </p:nvSpPr>
        <p:spPr>
          <a:xfrm>
            <a:off x="1620838" y="4533900"/>
            <a:ext cx="2265362" cy="12049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96" name="TextBox 33"/>
          <p:cNvSpPr txBox="1">
            <a:spLocks noChangeArrowheads="1"/>
          </p:cNvSpPr>
          <p:nvPr/>
        </p:nvSpPr>
        <p:spPr bwMode="auto">
          <a:xfrm>
            <a:off x="2008188" y="4543425"/>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E-learning Design Doc—</a:t>
            </a:r>
            <a:r>
              <a:rPr lang="en-US" altLang="en-US" b="1" i="1"/>
              <a:t>Approved</a:t>
            </a:r>
            <a:r>
              <a:rPr lang="en-US" altLang="en-US"/>
              <a:t> </a:t>
            </a:r>
          </a:p>
        </p:txBody>
      </p:sp>
      <p:sp>
        <p:nvSpPr>
          <p:cNvPr id="74" name="Rectangle 73"/>
          <p:cNvSpPr/>
          <p:nvPr/>
        </p:nvSpPr>
        <p:spPr>
          <a:xfrm>
            <a:off x="5975350" y="4699000"/>
            <a:ext cx="1066800" cy="762000"/>
          </a:xfrm>
          <a:prstGeom prst="rect">
            <a:avLst/>
          </a:prstGeom>
          <a:solidFill>
            <a:srgbClr val="3D83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7698" name="TextBox 30"/>
          <p:cNvSpPr txBox="1">
            <a:spLocks noChangeArrowheads="1"/>
          </p:cNvSpPr>
          <p:nvPr/>
        </p:nvSpPr>
        <p:spPr bwMode="auto">
          <a:xfrm>
            <a:off x="5975350" y="4741863"/>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Copy Edit</a:t>
            </a:r>
          </a:p>
        </p:txBody>
      </p:sp>
      <p:sp>
        <p:nvSpPr>
          <p:cNvPr id="76" name="Rectangle 75"/>
          <p:cNvSpPr/>
          <p:nvPr/>
        </p:nvSpPr>
        <p:spPr>
          <a:xfrm>
            <a:off x="5970588" y="3459163"/>
            <a:ext cx="1066800" cy="103346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7700" name="TextBox 30"/>
          <p:cNvSpPr txBox="1">
            <a:spLocks noChangeArrowheads="1"/>
          </p:cNvSpPr>
          <p:nvPr/>
        </p:nvSpPr>
        <p:spPr bwMode="auto">
          <a:xfrm>
            <a:off x="5981700" y="3500438"/>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Accept/Reject changes</a:t>
            </a:r>
          </a:p>
        </p:txBody>
      </p:sp>
      <p:sp>
        <p:nvSpPr>
          <p:cNvPr id="79" name="Flowchart: Document 78"/>
          <p:cNvSpPr/>
          <p:nvPr/>
        </p:nvSpPr>
        <p:spPr>
          <a:xfrm>
            <a:off x="4138613" y="3792538"/>
            <a:ext cx="1447800" cy="66516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02" name="TextBox 51"/>
          <p:cNvSpPr txBox="1">
            <a:spLocks noChangeArrowheads="1"/>
          </p:cNvSpPr>
          <p:nvPr/>
        </p:nvSpPr>
        <p:spPr bwMode="auto">
          <a:xfrm>
            <a:off x="4167188" y="3875088"/>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Script</a:t>
            </a:r>
          </a:p>
        </p:txBody>
      </p:sp>
      <p:sp>
        <p:nvSpPr>
          <p:cNvPr id="83" name="Flowchart: Decision 82"/>
          <p:cNvSpPr/>
          <p:nvPr/>
        </p:nvSpPr>
        <p:spPr>
          <a:xfrm>
            <a:off x="5073650" y="2395538"/>
            <a:ext cx="788988" cy="1112837"/>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04" name="TextBox 58"/>
          <p:cNvSpPr txBox="1">
            <a:spLocks noChangeArrowheads="1"/>
          </p:cNvSpPr>
          <p:nvPr/>
        </p:nvSpPr>
        <p:spPr bwMode="auto">
          <a:xfrm>
            <a:off x="5072063" y="2746375"/>
            <a:ext cx="935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Client Approves?</a:t>
            </a:r>
          </a:p>
        </p:txBody>
      </p:sp>
      <p:sp>
        <p:nvSpPr>
          <p:cNvPr id="27705" name="TextBox 62"/>
          <p:cNvSpPr txBox="1">
            <a:spLocks noChangeArrowheads="1"/>
          </p:cNvSpPr>
          <p:nvPr/>
        </p:nvSpPr>
        <p:spPr bwMode="auto">
          <a:xfrm>
            <a:off x="4738688" y="3338513"/>
            <a:ext cx="411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a:t>
            </a:r>
          </a:p>
        </p:txBody>
      </p:sp>
      <p:cxnSp>
        <p:nvCxnSpPr>
          <p:cNvPr id="87" name="Straight Arrow Connector 86"/>
          <p:cNvCxnSpPr>
            <a:stCxn id="27704" idx="1"/>
          </p:cNvCxnSpPr>
          <p:nvPr/>
        </p:nvCxnSpPr>
        <p:spPr>
          <a:xfrm rot="10800000" flipV="1">
            <a:off x="5054600" y="2978150"/>
            <a:ext cx="17463" cy="8159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Flowchart: Stored Data 90"/>
          <p:cNvSpPr/>
          <p:nvPr/>
        </p:nvSpPr>
        <p:spPr>
          <a:xfrm>
            <a:off x="5184775" y="1365250"/>
            <a:ext cx="1412875" cy="608013"/>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08" name="TextBox 51"/>
          <p:cNvSpPr txBox="1">
            <a:spLocks noChangeArrowheads="1"/>
          </p:cNvSpPr>
          <p:nvPr/>
        </p:nvSpPr>
        <p:spPr bwMode="auto">
          <a:xfrm>
            <a:off x="5099050" y="1325563"/>
            <a:ext cx="137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Script—</a:t>
            </a:r>
            <a:r>
              <a:rPr lang="en-US" altLang="en-US" b="1" i="1"/>
              <a:t>Approved</a:t>
            </a:r>
            <a:r>
              <a:rPr lang="en-US" altLang="en-US"/>
              <a:t> </a:t>
            </a:r>
          </a:p>
        </p:txBody>
      </p:sp>
      <p:cxnSp>
        <p:nvCxnSpPr>
          <p:cNvPr id="97" name="Straight Arrow Connector 96"/>
          <p:cNvCxnSpPr/>
          <p:nvPr/>
        </p:nvCxnSpPr>
        <p:spPr>
          <a:xfrm rot="5400000" flipH="1" flipV="1">
            <a:off x="5353050" y="2460626"/>
            <a:ext cx="1011237" cy="17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710" name="TextBox 62"/>
          <p:cNvSpPr txBox="1">
            <a:spLocks noChangeArrowheads="1"/>
          </p:cNvSpPr>
          <p:nvPr/>
        </p:nvSpPr>
        <p:spPr bwMode="auto">
          <a:xfrm>
            <a:off x="1128713" y="4841875"/>
            <a:ext cx="43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Yes</a:t>
            </a:r>
          </a:p>
        </p:txBody>
      </p:sp>
      <p:sp>
        <p:nvSpPr>
          <p:cNvPr id="27711" name="TextBox 62"/>
          <p:cNvSpPr txBox="1">
            <a:spLocks noChangeArrowheads="1"/>
          </p:cNvSpPr>
          <p:nvPr/>
        </p:nvSpPr>
        <p:spPr bwMode="auto">
          <a:xfrm>
            <a:off x="5500688" y="2136775"/>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Yes</a:t>
            </a:r>
          </a:p>
        </p:txBody>
      </p:sp>
      <p:sp>
        <p:nvSpPr>
          <p:cNvPr id="108" name="Flowchart: Document 107"/>
          <p:cNvSpPr/>
          <p:nvPr/>
        </p:nvSpPr>
        <p:spPr>
          <a:xfrm>
            <a:off x="6969125" y="1374775"/>
            <a:ext cx="1447800" cy="560388"/>
          </a:xfrm>
          <a:prstGeom prst="flowChartDocument">
            <a:avLst/>
          </a:prstGeom>
          <a:solidFill>
            <a:srgbClr val="CC66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13" name="TextBox 51"/>
          <p:cNvSpPr txBox="1">
            <a:spLocks noChangeArrowheads="1"/>
          </p:cNvSpPr>
          <p:nvPr/>
        </p:nvSpPr>
        <p:spPr bwMode="auto">
          <a:xfrm>
            <a:off x="7016750" y="144780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Alpha Build</a:t>
            </a:r>
          </a:p>
        </p:txBody>
      </p:sp>
      <p:sp>
        <p:nvSpPr>
          <p:cNvPr id="110" name="Rectangle 109"/>
          <p:cNvSpPr/>
          <p:nvPr/>
        </p:nvSpPr>
        <p:spPr>
          <a:xfrm>
            <a:off x="7380288" y="2090738"/>
            <a:ext cx="1066800" cy="12588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7715" name="TextBox 10"/>
          <p:cNvSpPr txBox="1">
            <a:spLocks noChangeArrowheads="1"/>
          </p:cNvSpPr>
          <p:nvPr/>
        </p:nvSpPr>
        <p:spPr bwMode="auto">
          <a:xfrm>
            <a:off x="7380288" y="2130425"/>
            <a:ext cx="1066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Review and Report Bugs</a:t>
            </a:r>
          </a:p>
        </p:txBody>
      </p:sp>
      <p:sp>
        <p:nvSpPr>
          <p:cNvPr id="112" name="Rectangle 111"/>
          <p:cNvSpPr/>
          <p:nvPr/>
        </p:nvSpPr>
        <p:spPr>
          <a:xfrm>
            <a:off x="7156450" y="3605213"/>
            <a:ext cx="792163" cy="762000"/>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7717" name="TextBox 30"/>
          <p:cNvSpPr txBox="1">
            <a:spLocks noChangeArrowheads="1"/>
          </p:cNvSpPr>
          <p:nvPr/>
        </p:nvSpPr>
        <p:spPr bwMode="auto">
          <a:xfrm>
            <a:off x="7156450" y="3646488"/>
            <a:ext cx="792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Fix Bugs</a:t>
            </a:r>
          </a:p>
        </p:txBody>
      </p:sp>
      <p:sp>
        <p:nvSpPr>
          <p:cNvPr id="114" name="Rectangle 113"/>
          <p:cNvSpPr/>
          <p:nvPr/>
        </p:nvSpPr>
        <p:spPr>
          <a:xfrm>
            <a:off x="8159750" y="3602038"/>
            <a:ext cx="793750" cy="76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7719" name="TextBox 30"/>
          <p:cNvSpPr txBox="1">
            <a:spLocks noChangeArrowheads="1"/>
          </p:cNvSpPr>
          <p:nvPr/>
        </p:nvSpPr>
        <p:spPr bwMode="auto">
          <a:xfrm>
            <a:off x="8159750" y="3643313"/>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Fix Bugs</a:t>
            </a:r>
          </a:p>
        </p:txBody>
      </p:sp>
      <p:sp>
        <p:nvSpPr>
          <p:cNvPr id="116" name="Flowchart: Document 115"/>
          <p:cNvSpPr/>
          <p:nvPr/>
        </p:nvSpPr>
        <p:spPr>
          <a:xfrm>
            <a:off x="7318375" y="4530725"/>
            <a:ext cx="1447800" cy="739775"/>
          </a:xfrm>
          <a:prstGeom prst="flowChartDocument">
            <a:avLst/>
          </a:prstGeom>
          <a:solidFill>
            <a:srgbClr val="CC66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21" name="TextBox 51"/>
          <p:cNvSpPr txBox="1">
            <a:spLocks noChangeArrowheads="1"/>
          </p:cNvSpPr>
          <p:nvPr/>
        </p:nvSpPr>
        <p:spPr bwMode="auto">
          <a:xfrm>
            <a:off x="7367588" y="4529138"/>
            <a:ext cx="1371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Bug-Fixed Alpha Build</a:t>
            </a:r>
          </a:p>
        </p:txBody>
      </p:sp>
      <p:sp>
        <p:nvSpPr>
          <p:cNvPr id="129" name="Rectangle 128"/>
          <p:cNvSpPr/>
          <p:nvPr/>
        </p:nvSpPr>
        <p:spPr>
          <a:xfrm>
            <a:off x="146050" y="6470650"/>
            <a:ext cx="249238" cy="19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p:cNvSpPr/>
          <p:nvPr/>
        </p:nvSpPr>
        <p:spPr>
          <a:xfrm>
            <a:off x="931863" y="6477000"/>
            <a:ext cx="249237" cy="198438"/>
          </a:xfrm>
          <a:prstGeom prst="rect">
            <a:avLst/>
          </a:prstGeom>
          <a:solidFill>
            <a:schemeClr val="accent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p:cNvSpPr/>
          <p:nvPr/>
        </p:nvSpPr>
        <p:spPr>
          <a:xfrm>
            <a:off x="3308350" y="6484938"/>
            <a:ext cx="24923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p:cNvSpPr/>
          <p:nvPr/>
        </p:nvSpPr>
        <p:spPr>
          <a:xfrm>
            <a:off x="4478338" y="6480175"/>
            <a:ext cx="249237" cy="198438"/>
          </a:xfrm>
          <a:prstGeom prst="rect">
            <a:avLst/>
          </a:prstGeom>
          <a:solidFill>
            <a:srgbClr val="3D83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ectangle 132"/>
          <p:cNvSpPr/>
          <p:nvPr/>
        </p:nvSpPr>
        <p:spPr>
          <a:xfrm>
            <a:off x="7716838" y="6480175"/>
            <a:ext cx="249237" cy="198438"/>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27" name="TextBox 133"/>
          <p:cNvSpPr txBox="1">
            <a:spLocks noChangeArrowheads="1"/>
          </p:cNvSpPr>
          <p:nvPr/>
        </p:nvSpPr>
        <p:spPr bwMode="auto">
          <a:xfrm>
            <a:off x="363538" y="6408738"/>
            <a:ext cx="550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ID</a:t>
            </a:r>
          </a:p>
        </p:txBody>
      </p:sp>
      <p:sp>
        <p:nvSpPr>
          <p:cNvPr id="27728" name="TextBox 134"/>
          <p:cNvSpPr txBox="1">
            <a:spLocks noChangeArrowheads="1"/>
          </p:cNvSpPr>
          <p:nvPr/>
        </p:nvSpPr>
        <p:spPr bwMode="auto">
          <a:xfrm>
            <a:off x="1160463" y="6402388"/>
            <a:ext cx="215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Creative Designer</a:t>
            </a:r>
          </a:p>
        </p:txBody>
      </p:sp>
      <p:sp>
        <p:nvSpPr>
          <p:cNvPr id="27729" name="TextBox 135"/>
          <p:cNvSpPr txBox="1">
            <a:spLocks noChangeArrowheads="1"/>
          </p:cNvSpPr>
          <p:nvPr/>
        </p:nvSpPr>
        <p:spPr bwMode="auto">
          <a:xfrm>
            <a:off x="3519488" y="6403975"/>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Client</a:t>
            </a:r>
          </a:p>
        </p:txBody>
      </p:sp>
      <p:sp>
        <p:nvSpPr>
          <p:cNvPr id="27730" name="TextBox 136"/>
          <p:cNvSpPr txBox="1">
            <a:spLocks noChangeArrowheads="1"/>
          </p:cNvSpPr>
          <p:nvPr/>
        </p:nvSpPr>
        <p:spPr bwMode="auto">
          <a:xfrm>
            <a:off x="4692650" y="6402388"/>
            <a:ext cx="3027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Copy Editor or Proofreader</a:t>
            </a:r>
          </a:p>
        </p:txBody>
      </p:sp>
      <p:sp>
        <p:nvSpPr>
          <p:cNvPr id="27731" name="TextBox 138"/>
          <p:cNvSpPr txBox="1">
            <a:spLocks noChangeArrowheads="1"/>
          </p:cNvSpPr>
          <p:nvPr/>
        </p:nvSpPr>
        <p:spPr bwMode="auto">
          <a:xfrm>
            <a:off x="7974013" y="6400800"/>
            <a:ext cx="143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Developer</a:t>
            </a:r>
          </a:p>
        </p:txBody>
      </p:sp>
      <p:sp>
        <p:nvSpPr>
          <p:cNvPr id="27732" name="TextBox 143"/>
          <p:cNvSpPr txBox="1">
            <a:spLocks noChangeArrowheads="1"/>
          </p:cNvSpPr>
          <p:nvPr/>
        </p:nvSpPr>
        <p:spPr bwMode="auto">
          <a:xfrm>
            <a:off x="3897313" y="1219200"/>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i="1">
                <a:solidFill>
                  <a:srgbClr val="FF3300"/>
                </a:solidFill>
              </a:rPr>
              <a:t>Start</a:t>
            </a:r>
          </a:p>
        </p:txBody>
      </p:sp>
      <p:cxnSp>
        <p:nvCxnSpPr>
          <p:cNvPr id="145" name="Straight Arrow Connector 144"/>
          <p:cNvCxnSpPr/>
          <p:nvPr/>
        </p:nvCxnSpPr>
        <p:spPr>
          <a:xfrm rot="5400000">
            <a:off x="4385469" y="1608931"/>
            <a:ext cx="177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itle 91"/>
          <p:cNvSpPr>
            <a:spLocks noGrp="1"/>
          </p:cNvSpPr>
          <p:nvPr>
            <p:ph type="title" idx="4294967295"/>
          </p:nvPr>
        </p:nvSpPr>
        <p:spPr/>
        <p:txBody>
          <a:bodyPr/>
          <a:lstStyle/>
          <a:p>
            <a:pPr>
              <a:defRPr/>
            </a:pPr>
            <a:r>
              <a:rPr lang="en-US" dirty="0" smtClean="0">
                <a:ea typeface="+mn-ea"/>
                <a:cs typeface="+mn-cs"/>
              </a:rPr>
              <a:t>E-learning Production Process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3" name="Straight Arrow Connector 182"/>
          <p:cNvCxnSpPr/>
          <p:nvPr/>
        </p:nvCxnSpPr>
        <p:spPr>
          <a:xfrm rot="10800000">
            <a:off x="4665663" y="3789363"/>
            <a:ext cx="1216025" cy="1008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5195888" y="5053013"/>
            <a:ext cx="47942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4175125" y="4338638"/>
            <a:ext cx="6207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3194050" y="3808413"/>
            <a:ext cx="47942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rot="5400000" flipH="1" flipV="1">
            <a:off x="2436813" y="3352800"/>
            <a:ext cx="8366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flipH="1" flipV="1">
            <a:off x="2439194" y="4769644"/>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5400000">
            <a:off x="720725" y="4310063"/>
            <a:ext cx="3000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263525" y="4484688"/>
            <a:ext cx="1357313" cy="1304925"/>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8682" name="TextBox 30"/>
          <p:cNvSpPr txBox="1">
            <a:spLocks noChangeArrowheads="1"/>
          </p:cNvSpPr>
          <p:nvPr/>
        </p:nvSpPr>
        <p:spPr bwMode="auto">
          <a:xfrm>
            <a:off x="249238" y="4525963"/>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Replace Temp Audio with final audio</a:t>
            </a:r>
          </a:p>
        </p:txBody>
      </p:sp>
      <p:cxnSp>
        <p:nvCxnSpPr>
          <p:cNvPr id="104" name="Straight Arrow Connector 103"/>
          <p:cNvCxnSpPr/>
          <p:nvPr/>
        </p:nvCxnSpPr>
        <p:spPr>
          <a:xfrm rot="5400000">
            <a:off x="658019" y="1880394"/>
            <a:ext cx="4635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txBox="1">
            <a:spLocks noChangeArrowheads="1"/>
          </p:cNvSpPr>
          <p:nvPr/>
        </p:nvSpPr>
        <p:spPr>
          <a:xfrm>
            <a:off x="457200" y="76200"/>
            <a:ext cx="8229600" cy="990600"/>
          </a:xfrm>
          <a:prstGeom prst="rect">
            <a:avLst/>
          </a:prstGeom>
        </p:spPr>
        <p:txBody>
          <a:bodyPr/>
          <a:lstStyle/>
          <a:p>
            <a:pPr>
              <a:defRPr/>
            </a:pPr>
            <a:r>
              <a:rPr lang="en-US" sz="4400" kern="0" dirty="0">
                <a:solidFill>
                  <a:srgbClr val="FFFF99"/>
                </a:solidFill>
                <a:latin typeface="+mj-lt"/>
                <a:ea typeface="+mj-ea"/>
                <a:cs typeface="+mj-cs"/>
              </a:rPr>
              <a:t>E-learning Production Process</a:t>
            </a:r>
          </a:p>
        </p:txBody>
      </p:sp>
      <p:sp>
        <p:nvSpPr>
          <p:cNvPr id="58" name="Flowchart: Decision 57"/>
          <p:cNvSpPr/>
          <p:nvPr/>
        </p:nvSpPr>
        <p:spPr>
          <a:xfrm>
            <a:off x="495300" y="2122488"/>
            <a:ext cx="788988" cy="111125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p:cNvSpPr/>
          <p:nvPr/>
        </p:nvSpPr>
        <p:spPr>
          <a:xfrm>
            <a:off x="319088" y="6477000"/>
            <a:ext cx="249237" cy="198438"/>
          </a:xfrm>
          <a:prstGeom prst="rect">
            <a:avLst/>
          </a:prstGeom>
          <a:solidFill>
            <a:srgbClr val="7030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p:cNvSpPr/>
          <p:nvPr/>
        </p:nvSpPr>
        <p:spPr>
          <a:xfrm>
            <a:off x="2871788" y="6484938"/>
            <a:ext cx="249237"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ectangle 132"/>
          <p:cNvSpPr/>
          <p:nvPr/>
        </p:nvSpPr>
        <p:spPr>
          <a:xfrm>
            <a:off x="4111625" y="6480175"/>
            <a:ext cx="249238" cy="19843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9" name="TextBox 134"/>
          <p:cNvSpPr txBox="1">
            <a:spLocks noChangeArrowheads="1"/>
          </p:cNvSpPr>
          <p:nvPr/>
        </p:nvSpPr>
        <p:spPr bwMode="auto">
          <a:xfrm>
            <a:off x="547688" y="6402388"/>
            <a:ext cx="2247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Recording Engineer</a:t>
            </a:r>
          </a:p>
        </p:txBody>
      </p:sp>
      <p:sp>
        <p:nvSpPr>
          <p:cNvPr id="28690" name="TextBox 135"/>
          <p:cNvSpPr txBox="1">
            <a:spLocks noChangeArrowheads="1"/>
          </p:cNvSpPr>
          <p:nvPr/>
        </p:nvSpPr>
        <p:spPr bwMode="auto">
          <a:xfrm>
            <a:off x="3082925" y="6403975"/>
            <a:ext cx="81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Client</a:t>
            </a:r>
          </a:p>
        </p:txBody>
      </p:sp>
      <p:sp>
        <p:nvSpPr>
          <p:cNvPr id="28691" name="TextBox 138"/>
          <p:cNvSpPr txBox="1">
            <a:spLocks noChangeArrowheads="1"/>
          </p:cNvSpPr>
          <p:nvPr/>
        </p:nvSpPr>
        <p:spPr bwMode="auto">
          <a:xfrm>
            <a:off x="4378325" y="64008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Project Manager</a:t>
            </a:r>
          </a:p>
        </p:txBody>
      </p:sp>
      <p:sp>
        <p:nvSpPr>
          <p:cNvPr id="98" name="Flowchart: Off-page Connector 97"/>
          <p:cNvSpPr/>
          <p:nvPr/>
        </p:nvSpPr>
        <p:spPr>
          <a:xfrm>
            <a:off x="166688" y="1304925"/>
            <a:ext cx="1465262" cy="603250"/>
          </a:xfrm>
          <a:prstGeom prst="flowChartOffpage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93" name="TextBox 101"/>
          <p:cNvSpPr txBox="1">
            <a:spLocks noChangeArrowheads="1"/>
          </p:cNvSpPr>
          <p:nvPr/>
        </p:nvSpPr>
        <p:spPr bwMode="auto">
          <a:xfrm>
            <a:off x="207963" y="1295400"/>
            <a:ext cx="1360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From last slide</a:t>
            </a:r>
          </a:p>
        </p:txBody>
      </p:sp>
      <p:sp>
        <p:nvSpPr>
          <p:cNvPr id="28694" name="TextBox 58"/>
          <p:cNvSpPr txBox="1">
            <a:spLocks noChangeArrowheads="1"/>
          </p:cNvSpPr>
          <p:nvPr/>
        </p:nvSpPr>
        <p:spPr bwMode="auto">
          <a:xfrm>
            <a:off x="430213" y="2397125"/>
            <a:ext cx="935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a:t>Client Approves?</a:t>
            </a:r>
          </a:p>
        </p:txBody>
      </p:sp>
      <p:cxnSp>
        <p:nvCxnSpPr>
          <p:cNvPr id="119" name="Straight Arrow Connector 118"/>
          <p:cNvCxnSpPr/>
          <p:nvPr/>
        </p:nvCxnSpPr>
        <p:spPr>
          <a:xfrm rot="5400000" flipH="1" flipV="1">
            <a:off x="74612" y="2268538"/>
            <a:ext cx="8366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6" name="TextBox 62"/>
          <p:cNvSpPr txBox="1">
            <a:spLocks noChangeArrowheads="1"/>
          </p:cNvSpPr>
          <p:nvPr/>
        </p:nvSpPr>
        <p:spPr bwMode="auto">
          <a:xfrm>
            <a:off x="160338" y="2400300"/>
            <a:ext cx="411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a:t>
            </a:r>
          </a:p>
        </p:txBody>
      </p:sp>
      <p:cxnSp>
        <p:nvCxnSpPr>
          <p:cNvPr id="144" name="Straight Arrow Connector 143"/>
          <p:cNvCxnSpPr/>
          <p:nvPr/>
        </p:nvCxnSpPr>
        <p:spPr>
          <a:xfrm rot="5400000">
            <a:off x="735013" y="3348038"/>
            <a:ext cx="30003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8" name="TextBox 62"/>
          <p:cNvSpPr txBox="1">
            <a:spLocks noChangeArrowheads="1"/>
          </p:cNvSpPr>
          <p:nvPr/>
        </p:nvSpPr>
        <p:spPr bwMode="auto">
          <a:xfrm>
            <a:off x="920750" y="3203575"/>
            <a:ext cx="433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Yes</a:t>
            </a:r>
          </a:p>
        </p:txBody>
      </p:sp>
      <p:sp>
        <p:nvSpPr>
          <p:cNvPr id="147" name="Rectangle 146"/>
          <p:cNvSpPr/>
          <p:nvPr/>
        </p:nvSpPr>
        <p:spPr>
          <a:xfrm>
            <a:off x="488950" y="3529013"/>
            <a:ext cx="792163" cy="76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8700" name="TextBox 30"/>
          <p:cNvSpPr txBox="1">
            <a:spLocks noChangeArrowheads="1"/>
          </p:cNvSpPr>
          <p:nvPr/>
        </p:nvSpPr>
        <p:spPr bwMode="auto">
          <a:xfrm>
            <a:off x="404813" y="3570288"/>
            <a:ext cx="955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chemeClr val="bg1"/>
                </a:solidFill>
              </a:rPr>
              <a:t>Record Audio</a:t>
            </a:r>
          </a:p>
        </p:txBody>
      </p:sp>
      <p:cxnSp>
        <p:nvCxnSpPr>
          <p:cNvPr id="156" name="Straight Arrow Connector 155"/>
          <p:cNvCxnSpPr/>
          <p:nvPr/>
        </p:nvCxnSpPr>
        <p:spPr>
          <a:xfrm flipV="1">
            <a:off x="1624013" y="5056188"/>
            <a:ext cx="47942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Flowchart: Decision 156"/>
          <p:cNvSpPr/>
          <p:nvPr/>
        </p:nvSpPr>
        <p:spPr>
          <a:xfrm>
            <a:off x="2470150" y="3271838"/>
            <a:ext cx="788988" cy="1112837"/>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03" name="TextBox 58"/>
          <p:cNvSpPr txBox="1">
            <a:spLocks noChangeArrowheads="1"/>
          </p:cNvSpPr>
          <p:nvPr/>
        </p:nvSpPr>
        <p:spPr bwMode="auto">
          <a:xfrm>
            <a:off x="2405063" y="3508375"/>
            <a:ext cx="935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a:t>Client Approves?</a:t>
            </a:r>
          </a:p>
        </p:txBody>
      </p:sp>
      <p:sp>
        <p:nvSpPr>
          <p:cNvPr id="28704" name="TextBox 62"/>
          <p:cNvSpPr txBox="1">
            <a:spLocks noChangeArrowheads="1"/>
          </p:cNvSpPr>
          <p:nvPr/>
        </p:nvSpPr>
        <p:spPr bwMode="auto">
          <a:xfrm>
            <a:off x="2465388" y="3043238"/>
            <a:ext cx="433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Yes</a:t>
            </a:r>
          </a:p>
        </p:txBody>
      </p:sp>
      <p:sp>
        <p:nvSpPr>
          <p:cNvPr id="162" name="Flowchart: Stored Data 161"/>
          <p:cNvSpPr/>
          <p:nvPr/>
        </p:nvSpPr>
        <p:spPr>
          <a:xfrm>
            <a:off x="2160588" y="2324100"/>
            <a:ext cx="1414462" cy="60960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06" name="TextBox 30"/>
          <p:cNvSpPr txBox="1">
            <a:spLocks noChangeArrowheads="1"/>
          </p:cNvSpPr>
          <p:nvPr/>
        </p:nvSpPr>
        <p:spPr bwMode="auto">
          <a:xfrm>
            <a:off x="2432050" y="2459038"/>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i="1"/>
              <a:t>Done</a:t>
            </a:r>
          </a:p>
        </p:txBody>
      </p:sp>
      <p:sp>
        <p:nvSpPr>
          <p:cNvPr id="28707" name="TextBox 62"/>
          <p:cNvSpPr txBox="1">
            <a:spLocks noChangeArrowheads="1"/>
          </p:cNvSpPr>
          <p:nvPr/>
        </p:nvSpPr>
        <p:spPr bwMode="auto">
          <a:xfrm>
            <a:off x="3232150" y="3567113"/>
            <a:ext cx="411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a:t>
            </a:r>
          </a:p>
        </p:txBody>
      </p:sp>
      <p:sp>
        <p:nvSpPr>
          <p:cNvPr id="166" name="Rectangle 165"/>
          <p:cNvSpPr/>
          <p:nvPr/>
        </p:nvSpPr>
        <p:spPr>
          <a:xfrm>
            <a:off x="3678238" y="3424238"/>
            <a:ext cx="1008062" cy="7620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28709" name="TextBox 30"/>
          <p:cNvSpPr txBox="1">
            <a:spLocks noChangeArrowheads="1"/>
          </p:cNvSpPr>
          <p:nvPr/>
        </p:nvSpPr>
        <p:spPr bwMode="auto">
          <a:xfrm>
            <a:off x="3595688" y="3467100"/>
            <a:ext cx="115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Find out why</a:t>
            </a:r>
          </a:p>
        </p:txBody>
      </p:sp>
      <p:sp>
        <p:nvSpPr>
          <p:cNvPr id="170" name="Flowchart: Document 169"/>
          <p:cNvSpPr/>
          <p:nvPr/>
        </p:nvSpPr>
        <p:spPr>
          <a:xfrm>
            <a:off x="3792538" y="4695825"/>
            <a:ext cx="1447800" cy="825500"/>
          </a:xfrm>
          <a:prstGeom prst="flowChartDocument">
            <a:avLst/>
          </a:prstGeom>
          <a:solidFill>
            <a:srgbClr val="CC66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11" name="TextBox 51"/>
          <p:cNvSpPr txBox="1">
            <a:spLocks noChangeArrowheads="1"/>
          </p:cNvSpPr>
          <p:nvPr/>
        </p:nvSpPr>
        <p:spPr bwMode="auto">
          <a:xfrm>
            <a:off x="3730625" y="4695825"/>
            <a:ext cx="156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Release Candidate 2+</a:t>
            </a:r>
          </a:p>
        </p:txBody>
      </p:sp>
      <p:sp>
        <p:nvSpPr>
          <p:cNvPr id="172" name="Flowchart: Decision 171"/>
          <p:cNvSpPr/>
          <p:nvPr/>
        </p:nvSpPr>
        <p:spPr>
          <a:xfrm>
            <a:off x="5681663" y="4498975"/>
            <a:ext cx="788987" cy="1112838"/>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13" name="TextBox 58"/>
          <p:cNvSpPr txBox="1">
            <a:spLocks noChangeArrowheads="1"/>
          </p:cNvSpPr>
          <p:nvPr/>
        </p:nvSpPr>
        <p:spPr bwMode="auto">
          <a:xfrm>
            <a:off x="5605463" y="4733925"/>
            <a:ext cx="935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a:t>Client Approves?</a:t>
            </a:r>
          </a:p>
        </p:txBody>
      </p:sp>
      <p:sp>
        <p:nvSpPr>
          <p:cNvPr id="28714" name="TextBox 62"/>
          <p:cNvSpPr txBox="1">
            <a:spLocks noChangeArrowheads="1"/>
          </p:cNvSpPr>
          <p:nvPr/>
        </p:nvSpPr>
        <p:spPr bwMode="auto">
          <a:xfrm>
            <a:off x="6069013" y="4006850"/>
            <a:ext cx="636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Yes</a:t>
            </a:r>
          </a:p>
        </p:txBody>
      </p:sp>
      <p:cxnSp>
        <p:nvCxnSpPr>
          <p:cNvPr id="177" name="Straight Arrow Connector 176"/>
          <p:cNvCxnSpPr/>
          <p:nvPr/>
        </p:nvCxnSpPr>
        <p:spPr>
          <a:xfrm rot="10800000">
            <a:off x="3335338" y="2593975"/>
            <a:ext cx="275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2" idx="0"/>
          </p:cNvCxnSpPr>
          <p:nvPr/>
        </p:nvCxnSpPr>
        <p:spPr>
          <a:xfrm rot="5400000" flipH="1" flipV="1">
            <a:off x="5129213" y="3549650"/>
            <a:ext cx="189547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17" name="TextBox 62"/>
          <p:cNvSpPr txBox="1">
            <a:spLocks noChangeArrowheads="1"/>
          </p:cNvSpPr>
          <p:nvPr/>
        </p:nvSpPr>
        <p:spPr bwMode="auto">
          <a:xfrm>
            <a:off x="5122863" y="3986213"/>
            <a:ext cx="411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a:t>
            </a:r>
          </a:p>
        </p:txBody>
      </p:sp>
      <p:sp>
        <p:nvSpPr>
          <p:cNvPr id="154" name="Flowchart: Document 153"/>
          <p:cNvSpPr/>
          <p:nvPr/>
        </p:nvSpPr>
        <p:spPr>
          <a:xfrm>
            <a:off x="2133600" y="4578350"/>
            <a:ext cx="1447800" cy="1298575"/>
          </a:xfrm>
          <a:prstGeom prst="flowChartDocument">
            <a:avLst/>
          </a:prstGeom>
          <a:solidFill>
            <a:srgbClr val="CC66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19" name="TextBox 51"/>
          <p:cNvSpPr txBox="1">
            <a:spLocks noChangeArrowheads="1"/>
          </p:cNvSpPr>
          <p:nvPr/>
        </p:nvSpPr>
        <p:spPr bwMode="auto">
          <a:xfrm>
            <a:off x="2109788" y="4543425"/>
            <a:ext cx="145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Release Candidate 1 (aka “Beta” Release)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en-US" altLang="en-US" smtClean="0"/>
              <a:t>Writing for E-learning</a:t>
            </a:r>
          </a:p>
        </p:txBody>
      </p:sp>
      <p:sp>
        <p:nvSpPr>
          <p:cNvPr id="29699" name="Subtitle 6"/>
          <p:cNvSpPr>
            <a:spLocks noGrp="1"/>
          </p:cNvSpPr>
          <p:nvPr>
            <p:ph type="subTitle" idx="1"/>
          </p:nvPr>
        </p:nvSpPr>
        <p:spPr/>
        <p:txBody>
          <a:bodyPr/>
          <a:lstStyle/>
          <a:p>
            <a:r>
              <a:rPr lang="en-US" altLang="en-US" smtClean="0"/>
              <a:t>Style Guidelines: </a:t>
            </a:r>
            <a:br>
              <a:rPr lang="en-US" altLang="en-US" smtClean="0"/>
            </a:br>
            <a:r>
              <a:rPr lang="en-US" altLang="en-US" smtClean="0"/>
              <a:t>Why Do We Need Them?</a:t>
            </a:r>
          </a:p>
        </p:txBody>
      </p:sp>
      <p:sp>
        <p:nvSpPr>
          <p:cNvPr id="29700"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01"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02"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03"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Benefits of Style Guidelines</a:t>
            </a:r>
          </a:p>
        </p:txBody>
      </p:sp>
      <p:sp>
        <p:nvSpPr>
          <p:cNvPr id="30723" name="Content Placeholder 2"/>
          <p:cNvSpPr>
            <a:spLocks noGrp="1"/>
          </p:cNvSpPr>
          <p:nvPr>
            <p:ph idx="1"/>
          </p:nvPr>
        </p:nvSpPr>
        <p:spPr/>
        <p:txBody>
          <a:bodyPr/>
          <a:lstStyle/>
          <a:p>
            <a:r>
              <a:rPr lang="en-US" altLang="en-US" sz="2000" dirty="0" smtClean="0"/>
              <a:t>Helps all team members write with a consistent voice</a:t>
            </a:r>
          </a:p>
          <a:p>
            <a:r>
              <a:rPr lang="en-US" altLang="en-US" sz="2000" dirty="0" smtClean="0"/>
              <a:t>Improves the quality of on-screen text by raising awareness of common punctuation and grammar errors</a:t>
            </a:r>
          </a:p>
          <a:p>
            <a:r>
              <a:rPr lang="en-US" altLang="en-US" sz="2000" dirty="0" smtClean="0"/>
              <a:t>Enables a formal or semi-formal copy edit phase in the development cycle</a:t>
            </a:r>
          </a:p>
          <a:p>
            <a:r>
              <a:rPr lang="en-US" altLang="en-US" sz="2000" dirty="0" smtClean="0"/>
              <a:t>Captures some evidence-based instructional design best practices (e.g., using second-person POV)</a:t>
            </a:r>
          </a:p>
          <a:p>
            <a:endParaRPr lang="en-US"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fade">
                                      <p:cBhvr>
                                        <p:cTn id="1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pPr eaLnBrk="1" hangingPunct="1"/>
            <a:r>
              <a:rPr lang="en-US" altLang="en-US" smtClean="0"/>
              <a:t>ITEC 715</a:t>
            </a:r>
          </a:p>
        </p:txBody>
      </p:sp>
      <p:sp>
        <p:nvSpPr>
          <p:cNvPr id="410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Syllabus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063" y="1057275"/>
            <a:ext cx="3457308" cy="4467225"/>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46" y="1053084"/>
            <a:ext cx="3612315" cy="4471416"/>
          </a:xfrm>
          <a:prstGeom prst="rect">
            <a:avLst/>
          </a:prstGeom>
          <a:effectLst>
            <a:outerShdw blurRad="50800" dist="38100" dir="2700000" algn="tl" rotWithShape="0">
              <a:prstClr val="black">
                <a:alpha val="40000"/>
              </a:prstClr>
            </a:outerShdw>
          </a:effectLst>
        </p:spPr>
      </p:pic>
      <p:sp>
        <p:nvSpPr>
          <p:cNvPr id="4" name="Oval 3"/>
          <p:cNvSpPr/>
          <p:nvPr/>
        </p:nvSpPr>
        <p:spPr>
          <a:xfrm>
            <a:off x="439746" y="2381250"/>
            <a:ext cx="1208079" cy="333375"/>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647825" y="2414587"/>
            <a:ext cx="3171825" cy="300038"/>
          </a:xfrm>
          <a:prstGeom prst="rightArrow">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071" y="5572125"/>
            <a:ext cx="3836979" cy="369332"/>
          </a:xfrm>
          <a:prstGeom prst="rect">
            <a:avLst/>
          </a:prstGeom>
          <a:noFill/>
        </p:spPr>
        <p:txBody>
          <a:bodyPr wrap="square" rtlCol="0">
            <a:spAutoFit/>
          </a:bodyPr>
          <a:lstStyle/>
          <a:p>
            <a:r>
              <a:rPr lang="en-US" dirty="0" smtClean="0"/>
              <a:t>http://www.oldkingcole.com/itec715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r>
              <a:rPr lang="en-US" altLang="en-US" smtClean="0"/>
              <a:t>Writing for E-learning</a:t>
            </a:r>
          </a:p>
        </p:txBody>
      </p:sp>
      <p:sp>
        <p:nvSpPr>
          <p:cNvPr id="31747" name="Subtitle 6"/>
          <p:cNvSpPr>
            <a:spLocks noGrp="1"/>
          </p:cNvSpPr>
          <p:nvPr>
            <p:ph type="subTitle" idx="1"/>
          </p:nvPr>
        </p:nvSpPr>
        <p:spPr/>
        <p:txBody>
          <a:bodyPr/>
          <a:lstStyle/>
          <a:p>
            <a:r>
              <a:rPr lang="en-US" altLang="en-US" smtClean="0"/>
              <a:t>General Guidelines</a:t>
            </a:r>
          </a:p>
        </p:txBody>
      </p:sp>
      <p:sp>
        <p:nvSpPr>
          <p:cNvPr id="31748"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1749"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1750"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1751"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474075" cy="639763"/>
          </a:xfrm>
        </p:spPr>
        <p:txBody>
          <a:bodyPr/>
          <a:lstStyle/>
          <a:p>
            <a:r>
              <a:rPr lang="en-US" altLang="en-US" smtClean="0"/>
              <a:t>Use the Chicago Manual of Style</a:t>
            </a:r>
          </a:p>
        </p:txBody>
      </p:sp>
      <p:sp>
        <p:nvSpPr>
          <p:cNvPr id="32771" name="Content Placeholder 2"/>
          <p:cNvSpPr>
            <a:spLocks noGrp="1"/>
          </p:cNvSpPr>
          <p:nvPr>
            <p:ph idx="1"/>
          </p:nvPr>
        </p:nvSpPr>
        <p:spPr/>
        <p:txBody>
          <a:bodyPr/>
          <a:lstStyle/>
          <a:p>
            <a:r>
              <a:rPr lang="en-US" altLang="en-US" sz="2000" smtClean="0"/>
              <a:t>As a baseline, you’ll use the </a:t>
            </a:r>
            <a:r>
              <a:rPr lang="en-US" altLang="en-US" sz="2000" i="1" smtClean="0"/>
              <a:t>Chicago Manual of Style.</a:t>
            </a:r>
            <a:r>
              <a:rPr lang="en-US" altLang="en-US" sz="2000" smtClean="0"/>
              <a:t> You will then supplement these guidelines with some additional guidelines covering situations specific to e-learning</a:t>
            </a:r>
            <a:endParaRPr lang="en-US" altLang="en-US" sz="2000" i="1" smtClean="0"/>
          </a:p>
        </p:txBody>
      </p:sp>
      <p:pic>
        <p:nvPicPr>
          <p:cNvPr id="4" name="Picture 3" descr="Chicago_Manual_of_Style.jpeg"/>
          <p:cNvPicPr>
            <a:picLocks noChangeAspect="1"/>
          </p:cNvPicPr>
          <p:nvPr/>
        </p:nvPicPr>
        <p:blipFill>
          <a:blip r:embed="rId2"/>
          <a:stretch>
            <a:fillRect/>
          </a:stretch>
        </p:blipFill>
        <p:spPr>
          <a:xfrm>
            <a:off x="3857625" y="3086100"/>
            <a:ext cx="1428750" cy="21526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Capitalization</a:t>
            </a:r>
          </a:p>
        </p:txBody>
      </p:sp>
      <p:sp>
        <p:nvSpPr>
          <p:cNvPr id="3" name="Content Placeholder 2"/>
          <p:cNvSpPr>
            <a:spLocks noGrp="1"/>
          </p:cNvSpPr>
          <p:nvPr>
            <p:ph idx="1"/>
          </p:nvPr>
        </p:nvSpPr>
        <p:spPr>
          <a:xfrm>
            <a:off x="457200" y="1292225"/>
            <a:ext cx="8356600" cy="4630738"/>
          </a:xfrm>
        </p:spPr>
        <p:txBody>
          <a:bodyPr/>
          <a:lstStyle/>
          <a:p>
            <a:r>
              <a:rPr lang="en-US" altLang="en-US" sz="2000" dirty="0" smtClean="0">
                <a:latin typeface="Arial Black" pitchFamily="34" charset="0"/>
              </a:rPr>
              <a:t>Guideline: </a:t>
            </a:r>
            <a:r>
              <a:rPr lang="en-US" altLang="en-US" sz="2000" dirty="0" smtClean="0"/>
              <a:t>Whenever a term can be interpreted either as a proper name for something, or a generic term, favor the generic term interpretation and do not capitalize it.</a:t>
            </a:r>
          </a:p>
          <a:p>
            <a:r>
              <a:rPr lang="en-US" altLang="en-US" sz="2000" dirty="0" smtClean="0"/>
              <a:t>Example:</a:t>
            </a:r>
          </a:p>
          <a:p>
            <a:pPr lvl="1"/>
            <a:r>
              <a:rPr lang="en-US" altLang="en-US" sz="1600" dirty="0" smtClean="0"/>
              <a:t>“Mary sent out the employee engagement survey to all employees last week.”</a:t>
            </a:r>
          </a:p>
          <a:p>
            <a:pPr lvl="1"/>
            <a:r>
              <a:rPr lang="en-US" altLang="en-US" sz="1600" dirty="0" smtClean="0"/>
              <a:t>“Employee engagement” could be interpreted as the name of the survey, in which case it should be capitalized. Or, it could be interpreted as a generic adjective describing the survey, not its proper name. In this latter case, “employee engagement” would not be capitalized. Since either interpretation is possible, the guidelines say to favor the non-capitalized interpretation.</a:t>
            </a:r>
          </a:p>
          <a:p>
            <a:r>
              <a:rPr lang="en-US" altLang="en-US" sz="2000" dirty="0" smtClean="0"/>
              <a:t>In general, this guideline boils down to: “Try to minimize the use of capitalization.”</a:t>
            </a:r>
          </a:p>
          <a:p>
            <a:r>
              <a:rPr lang="en-US" altLang="en-US" sz="2000" b="1" dirty="0" smtClean="0"/>
              <a:t>NOTE: </a:t>
            </a:r>
            <a:r>
              <a:rPr lang="en-US" altLang="en-US" sz="2000" dirty="0" smtClean="0"/>
              <a:t>It’s extremely easy to fall into the habit of capitalizing Important Words (</a:t>
            </a:r>
            <a:r>
              <a:rPr lang="en-US" altLang="en-US" sz="2000" i="1" dirty="0" smtClean="0"/>
              <a:t>sic</a:t>
            </a:r>
            <a:r>
              <a:rPr lang="en-US" altLang="en-US" sz="2000" dirty="0" smtClean="0"/>
              <a:t>) even when there is no grammatical justification for doing so, so following this guideline requires some vigilance.</a:t>
            </a:r>
          </a:p>
          <a:p>
            <a:endParaRPr lang="en-US" altLang="en-US" sz="2000" dirty="0" smtClean="0"/>
          </a:p>
          <a:p>
            <a:endParaRPr lang="en-US" altLang="en-US" sz="2000" dirty="0" smtClean="0"/>
          </a:p>
          <a:p>
            <a:endParaRPr lang="en-US"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Things to Avoid</a:t>
            </a:r>
          </a:p>
        </p:txBody>
      </p:sp>
      <p:sp>
        <p:nvSpPr>
          <p:cNvPr id="3" name="Content Placeholder 2"/>
          <p:cNvSpPr>
            <a:spLocks noGrp="1"/>
          </p:cNvSpPr>
          <p:nvPr>
            <p:ph idx="1"/>
          </p:nvPr>
        </p:nvSpPr>
        <p:spPr>
          <a:xfrm>
            <a:off x="457200" y="1504950"/>
            <a:ext cx="8229600" cy="4267200"/>
          </a:xfrm>
        </p:spPr>
        <p:txBody>
          <a:bodyPr/>
          <a:lstStyle/>
          <a:p>
            <a:pPr>
              <a:defRPr/>
            </a:pPr>
            <a:r>
              <a:rPr lang="en-US" sz="2000" dirty="0" smtClean="0">
                <a:latin typeface="Arial Black" pitchFamily="34" charset="0"/>
              </a:rPr>
              <a:t>Guideline: </a:t>
            </a:r>
            <a:r>
              <a:rPr lang="en-US" sz="2000" dirty="0" smtClean="0"/>
              <a:t>Minimize your use of “utilize.”</a:t>
            </a:r>
          </a:p>
          <a:p>
            <a:pPr>
              <a:buFontTx/>
              <a:buNone/>
              <a:defRPr/>
            </a:pPr>
            <a:endParaRPr lang="en-US" sz="1100" dirty="0" smtClean="0"/>
          </a:p>
          <a:p>
            <a:pPr marL="0" indent="0">
              <a:buFontTx/>
              <a:buNone/>
              <a:defRPr/>
            </a:pPr>
            <a:r>
              <a:rPr lang="en-US" sz="2000" dirty="0" smtClean="0"/>
              <a:t>“Utilize” is a word that you should seldom utilize. Often, “utilize” is just a pretentious substitute for “use.” Unless you are writing dialog for an officious bureaucrat, “use” is usually more appropriate.</a:t>
            </a:r>
          </a:p>
          <a:p>
            <a:pPr marL="0" indent="0">
              <a:defRPr/>
            </a:pPr>
            <a:endParaRPr lang="en-US" sz="1100" dirty="0" smtClean="0"/>
          </a:p>
          <a:p>
            <a:pPr marL="339725" indent="-339725">
              <a:defRPr/>
            </a:pPr>
            <a:r>
              <a:rPr lang="en-US" sz="2000" dirty="0" smtClean="0">
                <a:latin typeface="Arial Black" pitchFamily="34" charset="0"/>
              </a:rPr>
              <a:t>Guideline: </a:t>
            </a:r>
            <a:r>
              <a:rPr lang="en-US" sz="2000" dirty="0" smtClean="0"/>
              <a:t>Don’t use “their” as a gender-neutral singular pronoun.</a:t>
            </a:r>
          </a:p>
          <a:p>
            <a:pPr>
              <a:defRPr/>
            </a:pPr>
            <a:endParaRPr lang="en-US" sz="2400" dirty="0"/>
          </a:p>
        </p:txBody>
      </p:sp>
      <p:graphicFrame>
        <p:nvGraphicFramePr>
          <p:cNvPr id="4" name="Table 3"/>
          <p:cNvGraphicFramePr>
            <a:graphicFrameLocks noGrp="1"/>
          </p:cNvGraphicFramePr>
          <p:nvPr/>
        </p:nvGraphicFramePr>
        <p:xfrm>
          <a:off x="352425" y="4111625"/>
          <a:ext cx="8439150" cy="1011238"/>
        </p:xfrm>
        <a:graphic>
          <a:graphicData uri="http://schemas.openxmlformats.org/drawingml/2006/table">
            <a:tbl>
              <a:tblPr firstRow="1" bandRow="1">
                <a:tableStyleId>{5C22544A-7EE6-4342-B048-85BDC9FD1C3A}</a:tableStyleId>
              </a:tblPr>
              <a:tblGrid>
                <a:gridCol w="4032951"/>
                <a:gridCol w="4406199"/>
              </a:tblGrid>
              <a:tr h="370957">
                <a:tc>
                  <a:txBody>
                    <a:bodyPr/>
                    <a:lstStyle/>
                    <a:p>
                      <a:pPr algn="r"/>
                      <a:r>
                        <a:rPr lang="en-US" sz="1800" dirty="0" smtClean="0"/>
                        <a:t>Don’t</a:t>
                      </a:r>
                      <a:r>
                        <a:rPr lang="en-US" sz="1800" baseline="0" dirty="0" smtClean="0"/>
                        <a:t> write</a:t>
                      </a:r>
                      <a:endParaRPr lang="en-US" sz="1800" dirty="0"/>
                    </a:p>
                  </a:txBody>
                  <a:tcPr marT="45734" marB="45734">
                    <a:solidFill>
                      <a:schemeClr val="accent1">
                        <a:lumMod val="50000"/>
                      </a:schemeClr>
                    </a:solidFill>
                  </a:tcPr>
                </a:tc>
                <a:tc>
                  <a:txBody>
                    <a:bodyPr/>
                    <a:lstStyle/>
                    <a:p>
                      <a:pPr algn="l"/>
                      <a:r>
                        <a:rPr lang="en-US" sz="1800" dirty="0" smtClean="0"/>
                        <a:t>Do Write</a:t>
                      </a:r>
                      <a:endParaRPr lang="en-US" sz="1800" dirty="0"/>
                    </a:p>
                  </a:txBody>
                  <a:tcPr marT="45734" marB="45734">
                    <a:solidFill>
                      <a:schemeClr val="accent1">
                        <a:lumMod val="50000"/>
                      </a:schemeClr>
                    </a:solidFill>
                  </a:tcPr>
                </a:tc>
              </a:tr>
              <a:tr h="640281">
                <a:tc>
                  <a:txBody>
                    <a:bodyPr/>
                    <a:lstStyle/>
                    <a:p>
                      <a:pPr marL="0" algn="r" defTabSz="914400" rtl="0" eaLnBrk="1" latinLnBrk="0" hangingPunct="1"/>
                      <a:r>
                        <a:rPr lang="en-US" sz="1800" b="1" kern="1200" dirty="0" smtClean="0">
                          <a:solidFill>
                            <a:schemeClr val="bg1"/>
                          </a:solidFill>
                          <a:latin typeface="+mn-lt"/>
                          <a:ea typeface="+mn-ea"/>
                          <a:cs typeface="+mn-cs"/>
                        </a:rPr>
                        <a:t>The manager</a:t>
                      </a:r>
                      <a:r>
                        <a:rPr lang="en-US" sz="1800" b="1" kern="1200" baseline="0" dirty="0" smtClean="0">
                          <a:solidFill>
                            <a:schemeClr val="bg1"/>
                          </a:solidFill>
                          <a:latin typeface="+mn-lt"/>
                          <a:ea typeface="+mn-ea"/>
                          <a:cs typeface="+mn-cs"/>
                        </a:rPr>
                        <a:t> must ask their direct reports.</a:t>
                      </a:r>
                      <a:endParaRPr lang="en-US" sz="1800" b="1" kern="1200" dirty="0">
                        <a:solidFill>
                          <a:schemeClr val="bg1"/>
                        </a:solidFill>
                        <a:latin typeface="+mn-lt"/>
                        <a:ea typeface="+mn-ea"/>
                        <a:cs typeface="+mn-cs"/>
                      </a:endParaRPr>
                    </a:p>
                  </a:txBody>
                  <a:tcPr marT="45734" marB="45734">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Managers</a:t>
                      </a:r>
                      <a:r>
                        <a:rPr lang="en-US" sz="1800" b="1" kern="1200" baseline="0" noProof="0" dirty="0" smtClean="0">
                          <a:solidFill>
                            <a:schemeClr val="bg1"/>
                          </a:solidFill>
                          <a:latin typeface="+mn-lt"/>
                          <a:ea typeface="+mn-ea"/>
                          <a:cs typeface="+mn-cs"/>
                        </a:rPr>
                        <a:t> must ask their direct reports.</a:t>
                      </a:r>
                      <a:endParaRPr lang="en-US" sz="1800" b="1" kern="1200" noProof="0" dirty="0">
                        <a:solidFill>
                          <a:schemeClr val="bg1"/>
                        </a:solidFill>
                        <a:latin typeface="+mn-lt"/>
                        <a:ea typeface="+mn-ea"/>
                        <a:cs typeface="+mn-cs"/>
                      </a:endParaRPr>
                    </a:p>
                  </a:txBody>
                  <a:tcPr marT="45734" marB="45734">
                    <a:solidFill>
                      <a:schemeClr val="accent1">
                        <a:lumMod val="25000"/>
                      </a:schemeClr>
                    </a:solidFill>
                  </a:tcPr>
                </a:tc>
              </a:tr>
            </a:tbl>
          </a:graphicData>
        </a:graphic>
      </p:graphicFrame>
      <p:sp>
        <p:nvSpPr>
          <p:cNvPr id="5" name="TextBox 4"/>
          <p:cNvSpPr txBox="1">
            <a:spLocks noChangeArrowheads="1"/>
          </p:cNvSpPr>
          <p:nvPr/>
        </p:nvSpPr>
        <p:spPr bwMode="auto">
          <a:xfrm>
            <a:off x="400050" y="5259388"/>
            <a:ext cx="8067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Note how changing the subject to plural often solves this problem. Use “his or her” if you must maintain a singular subject.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Things to Avoid</a:t>
            </a:r>
          </a:p>
        </p:txBody>
      </p:sp>
      <p:sp>
        <p:nvSpPr>
          <p:cNvPr id="3" name="Content Placeholder 2"/>
          <p:cNvSpPr>
            <a:spLocks noGrp="1"/>
          </p:cNvSpPr>
          <p:nvPr>
            <p:ph idx="1"/>
          </p:nvPr>
        </p:nvSpPr>
        <p:spPr>
          <a:xfrm>
            <a:off x="457200" y="1504950"/>
            <a:ext cx="8229600" cy="4267200"/>
          </a:xfrm>
        </p:spPr>
        <p:txBody>
          <a:bodyPr/>
          <a:lstStyle/>
          <a:p>
            <a:pPr>
              <a:defRPr/>
            </a:pPr>
            <a:r>
              <a:rPr lang="en-US" sz="2000" dirty="0" smtClean="0">
                <a:latin typeface="Arial Black" pitchFamily="34" charset="0"/>
              </a:rPr>
              <a:t>Guideline: </a:t>
            </a:r>
            <a:r>
              <a:rPr lang="en-US" sz="2000" dirty="0"/>
              <a:t>Use </a:t>
            </a:r>
            <a:r>
              <a:rPr lang="en-US" sz="2000" i="1" dirty="0"/>
              <a:t>italics</a:t>
            </a:r>
            <a:r>
              <a:rPr lang="en-US" sz="2000" dirty="0"/>
              <a:t> for emphasis, not </a:t>
            </a:r>
            <a:r>
              <a:rPr lang="en-US" sz="2000" u="sng" dirty="0"/>
              <a:t>underlines</a:t>
            </a:r>
            <a:r>
              <a:rPr lang="en-US" sz="2000" dirty="0"/>
              <a:t>.</a:t>
            </a:r>
          </a:p>
          <a:p>
            <a:pPr>
              <a:buFontTx/>
              <a:buNone/>
              <a:defRPr/>
            </a:pPr>
            <a:endParaRPr lang="en-US" sz="1100" dirty="0" smtClean="0"/>
          </a:p>
          <a:p>
            <a:pPr marL="0" indent="0">
              <a:buFontTx/>
              <a:buNone/>
              <a:defRPr/>
            </a:pPr>
            <a:r>
              <a:rPr lang="en-US" sz="2000" dirty="0" smtClean="0"/>
              <a:t>The early years of the World Wide Web have caused nearly everyone to associate underlined text with hyperlinks. If you underline on-screen text, someone will most likely try to click it. So don’t use underlines for emphasis. Instead, use italics.</a:t>
            </a:r>
          </a:p>
          <a:p>
            <a:pPr marL="0" indent="0">
              <a:buFontTx/>
              <a:buNone/>
              <a:defRPr/>
            </a:pPr>
            <a:endParaRPr lang="en-US" sz="1100" dirty="0" smtClean="0"/>
          </a:p>
        </p:txBody>
      </p:sp>
      <p:graphicFrame>
        <p:nvGraphicFramePr>
          <p:cNvPr id="4" name="Table 3"/>
          <p:cNvGraphicFramePr>
            <a:graphicFrameLocks noGrp="1"/>
          </p:cNvGraphicFramePr>
          <p:nvPr/>
        </p:nvGraphicFramePr>
        <p:xfrm>
          <a:off x="585788" y="3568700"/>
          <a:ext cx="7972425" cy="1011238"/>
        </p:xfrm>
        <a:graphic>
          <a:graphicData uri="http://schemas.openxmlformats.org/drawingml/2006/table">
            <a:tbl>
              <a:tblPr firstRow="1" bandRow="1">
                <a:tableStyleId>{5C22544A-7EE6-4342-B048-85BDC9FD1C3A}</a:tableStyleId>
              </a:tblPr>
              <a:tblGrid>
                <a:gridCol w="4032727"/>
                <a:gridCol w="3939698"/>
              </a:tblGrid>
              <a:tr h="370957">
                <a:tc>
                  <a:txBody>
                    <a:bodyPr/>
                    <a:lstStyle/>
                    <a:p>
                      <a:pPr algn="r"/>
                      <a:r>
                        <a:rPr lang="en-US" sz="1800" dirty="0" smtClean="0"/>
                        <a:t>Don’t</a:t>
                      </a:r>
                      <a:r>
                        <a:rPr lang="en-US" sz="1800" baseline="0" dirty="0" smtClean="0"/>
                        <a:t> write</a:t>
                      </a:r>
                      <a:endParaRPr lang="en-US" sz="1800" dirty="0"/>
                    </a:p>
                  </a:txBody>
                  <a:tcPr marL="91435" marR="91435" marT="45734" marB="45734">
                    <a:solidFill>
                      <a:schemeClr val="accent1">
                        <a:lumMod val="50000"/>
                      </a:schemeClr>
                    </a:solidFill>
                  </a:tcPr>
                </a:tc>
                <a:tc>
                  <a:txBody>
                    <a:bodyPr/>
                    <a:lstStyle/>
                    <a:p>
                      <a:pPr algn="l"/>
                      <a:r>
                        <a:rPr lang="en-US" sz="1800" dirty="0" smtClean="0"/>
                        <a:t>Do Write</a:t>
                      </a:r>
                      <a:endParaRPr lang="en-US" sz="1800" dirty="0"/>
                    </a:p>
                  </a:txBody>
                  <a:tcPr marL="91435" marR="91435" marT="45734" marB="45734">
                    <a:solidFill>
                      <a:schemeClr val="accent1">
                        <a:lumMod val="50000"/>
                      </a:schemeClr>
                    </a:solidFill>
                  </a:tcPr>
                </a:tc>
              </a:tr>
              <a:tr h="640281">
                <a:tc>
                  <a:txBody>
                    <a:bodyPr/>
                    <a:lstStyle/>
                    <a:p>
                      <a:pPr marL="0" algn="r" defTabSz="914400" rtl="0" eaLnBrk="1" latinLnBrk="0" hangingPunct="1"/>
                      <a:r>
                        <a:rPr lang="en-US" sz="1800" b="1" kern="1200" dirty="0" smtClean="0">
                          <a:solidFill>
                            <a:schemeClr val="bg1"/>
                          </a:solidFill>
                          <a:latin typeface="+mn-lt"/>
                          <a:ea typeface="+mn-ea"/>
                          <a:cs typeface="+mn-cs"/>
                        </a:rPr>
                        <a:t>Remember, you </a:t>
                      </a:r>
                      <a:r>
                        <a:rPr lang="en-US" sz="1800" b="1" u="none" kern="1200" dirty="0" smtClean="0">
                          <a:solidFill>
                            <a:schemeClr val="bg1"/>
                          </a:solidFill>
                          <a:latin typeface="+mn-lt"/>
                          <a:ea typeface="+mn-ea"/>
                          <a:cs typeface="+mn-cs"/>
                        </a:rPr>
                        <a:t>must</a:t>
                      </a:r>
                      <a:r>
                        <a:rPr lang="en-US" sz="1800" b="1" kern="1200" dirty="0" smtClean="0">
                          <a:solidFill>
                            <a:schemeClr val="bg1"/>
                          </a:solidFill>
                          <a:latin typeface="+mn-lt"/>
                          <a:ea typeface="+mn-ea"/>
                          <a:cs typeface="+mn-cs"/>
                        </a:rPr>
                        <a:t> do this </a:t>
                      </a:r>
                      <a:r>
                        <a:rPr lang="en-US" sz="1800" b="1" u="sng" kern="1200" dirty="0" smtClean="0">
                          <a:solidFill>
                            <a:schemeClr val="bg1"/>
                          </a:solidFill>
                          <a:latin typeface="+mn-lt"/>
                          <a:ea typeface="+mn-ea"/>
                          <a:cs typeface="+mn-cs"/>
                        </a:rPr>
                        <a:t>before</a:t>
                      </a:r>
                      <a:r>
                        <a:rPr lang="en-US" sz="1800" b="1" kern="1200" dirty="0" smtClean="0">
                          <a:solidFill>
                            <a:schemeClr val="bg1"/>
                          </a:solidFill>
                          <a:latin typeface="+mn-lt"/>
                          <a:ea typeface="+mn-ea"/>
                          <a:cs typeface="+mn-cs"/>
                        </a:rPr>
                        <a:t> you enter</a:t>
                      </a:r>
                      <a:r>
                        <a:rPr lang="en-US" sz="1800" b="1" kern="1200" baseline="0" dirty="0" smtClean="0">
                          <a:solidFill>
                            <a:schemeClr val="bg1"/>
                          </a:solidFill>
                          <a:latin typeface="+mn-lt"/>
                          <a:ea typeface="+mn-ea"/>
                          <a:cs typeface="+mn-cs"/>
                        </a:rPr>
                        <a:t> the vault.</a:t>
                      </a:r>
                      <a:endParaRPr lang="en-US" sz="1800" b="1" kern="1200" dirty="0">
                        <a:solidFill>
                          <a:schemeClr val="bg1"/>
                        </a:solidFill>
                        <a:latin typeface="+mn-lt"/>
                        <a:ea typeface="+mn-ea"/>
                        <a:cs typeface="+mn-cs"/>
                      </a:endParaRPr>
                    </a:p>
                  </a:txBody>
                  <a:tcPr marL="91435" marR="91435" marT="45734" marB="45734">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Remember, you </a:t>
                      </a:r>
                      <a:r>
                        <a:rPr lang="en-US" sz="1800" b="1" i="0" kern="1200" noProof="0" dirty="0" smtClean="0">
                          <a:solidFill>
                            <a:schemeClr val="bg1"/>
                          </a:solidFill>
                          <a:latin typeface="+mn-lt"/>
                          <a:ea typeface="+mn-ea"/>
                          <a:cs typeface="+mn-cs"/>
                        </a:rPr>
                        <a:t>must do this </a:t>
                      </a:r>
                      <a:r>
                        <a:rPr lang="en-US" sz="1800" b="1" i="1" kern="1200" noProof="0" dirty="0" smtClean="0">
                          <a:solidFill>
                            <a:schemeClr val="bg1"/>
                          </a:solidFill>
                          <a:latin typeface="+mn-lt"/>
                          <a:ea typeface="+mn-ea"/>
                          <a:cs typeface="+mn-cs"/>
                        </a:rPr>
                        <a:t>before</a:t>
                      </a:r>
                      <a:r>
                        <a:rPr lang="en-US" sz="1800" b="1" i="0" kern="1200" noProof="0" dirty="0" smtClean="0">
                          <a:solidFill>
                            <a:schemeClr val="bg1"/>
                          </a:solidFill>
                          <a:latin typeface="+mn-lt"/>
                          <a:ea typeface="+mn-ea"/>
                          <a:cs typeface="+mn-cs"/>
                        </a:rPr>
                        <a:t> you enter the vault.</a:t>
                      </a:r>
                      <a:endParaRPr lang="en-US" sz="1800" b="1" kern="1200" noProof="0" dirty="0">
                        <a:solidFill>
                          <a:schemeClr val="bg1"/>
                        </a:solidFill>
                        <a:latin typeface="+mn-lt"/>
                        <a:ea typeface="+mn-ea"/>
                        <a:cs typeface="+mn-cs"/>
                      </a:endParaRPr>
                    </a:p>
                  </a:txBody>
                  <a:tcPr marL="91435" marR="91435" marT="45734" marB="45734">
                    <a:solidFill>
                      <a:schemeClr val="accent1">
                        <a:lumMod val="2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r>
              <a:rPr lang="en-US" altLang="en-US" smtClean="0"/>
              <a:t>Writing for E-learning</a:t>
            </a:r>
          </a:p>
        </p:txBody>
      </p:sp>
      <p:sp>
        <p:nvSpPr>
          <p:cNvPr id="36867" name="Subtitle 6"/>
          <p:cNvSpPr>
            <a:spLocks noGrp="1"/>
          </p:cNvSpPr>
          <p:nvPr>
            <p:ph type="subTitle" idx="1"/>
          </p:nvPr>
        </p:nvSpPr>
        <p:spPr/>
        <p:txBody>
          <a:bodyPr/>
          <a:lstStyle/>
          <a:p>
            <a:r>
              <a:rPr lang="en-US" altLang="en-US" smtClean="0"/>
              <a:t>A Look at Some Learning Research</a:t>
            </a:r>
          </a:p>
        </p:txBody>
      </p:sp>
      <p:sp>
        <p:nvSpPr>
          <p:cNvPr id="36868"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69"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70"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6871"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Two Similar Courses Compared</a:t>
            </a:r>
          </a:p>
        </p:txBody>
      </p:sp>
      <p:sp>
        <p:nvSpPr>
          <p:cNvPr id="3" name="Content Placeholder 2"/>
          <p:cNvSpPr>
            <a:spLocks noGrp="1"/>
          </p:cNvSpPr>
          <p:nvPr>
            <p:ph idx="1"/>
          </p:nvPr>
        </p:nvSpPr>
        <p:spPr>
          <a:xfrm>
            <a:off x="457200" y="1295400"/>
            <a:ext cx="8229600" cy="4267200"/>
          </a:xfrm>
        </p:spPr>
        <p:txBody>
          <a:bodyPr/>
          <a:lstStyle/>
          <a:p>
            <a:pPr marL="233363" indent="-233363">
              <a:defRPr/>
            </a:pPr>
            <a:r>
              <a:rPr lang="en-US" sz="2000" dirty="0" smtClean="0">
                <a:cs typeface="Arial" pitchFamily="34" charset="0"/>
              </a:rPr>
              <a:t>Researchers at the University of California, Santa Barbara studied* two versions of an instructional biology module (structured as a game) </a:t>
            </a:r>
          </a:p>
          <a:p>
            <a:pPr marL="519113" lvl="1" indent="-233363">
              <a:buFont typeface="Arial" pitchFamily="34" charset="0"/>
              <a:buChar char="•"/>
              <a:defRPr/>
            </a:pPr>
            <a:r>
              <a:rPr lang="en-US" sz="1800" dirty="0" smtClean="0">
                <a:cs typeface="Arial" pitchFamily="34" charset="0"/>
              </a:rPr>
              <a:t>Formal language</a:t>
            </a:r>
          </a:p>
          <a:p>
            <a:pPr marL="519113" lvl="1" indent="-233363">
              <a:buFont typeface="Arial" pitchFamily="34" charset="0"/>
              <a:buChar char="•"/>
              <a:defRPr/>
            </a:pPr>
            <a:r>
              <a:rPr lang="en-US" sz="1800" dirty="0" smtClean="0">
                <a:cs typeface="Arial" pitchFamily="34" charset="0"/>
              </a:rPr>
              <a:t>Personalized language</a:t>
            </a:r>
          </a:p>
          <a:p>
            <a:pPr>
              <a:buFontTx/>
              <a:buNone/>
              <a:defRPr/>
            </a:pPr>
            <a:r>
              <a:rPr lang="en-US" sz="2000" b="1" dirty="0" smtClean="0">
                <a:cs typeface="Arial" pitchFamily="34" charset="0"/>
              </a:rPr>
              <a:t>Example:</a:t>
            </a:r>
          </a:p>
          <a:p>
            <a:pPr>
              <a:defRPr/>
            </a:pPr>
            <a:endParaRPr lang="en-US" dirty="0"/>
          </a:p>
        </p:txBody>
      </p:sp>
      <p:sp>
        <p:nvSpPr>
          <p:cNvPr id="37892" name="Text Box 9"/>
          <p:cNvSpPr txBox="1">
            <a:spLocks noChangeArrowheads="1"/>
          </p:cNvSpPr>
          <p:nvPr/>
        </p:nvSpPr>
        <p:spPr bwMode="auto">
          <a:xfrm>
            <a:off x="381000" y="3352800"/>
            <a:ext cx="3962400" cy="247015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t>Formal Version:</a:t>
            </a:r>
            <a:r>
              <a:rPr lang="en-US" altLang="en-US"/>
              <a:t> </a:t>
            </a:r>
          </a:p>
          <a:p>
            <a:pPr lvl="1" eaLnBrk="1" hangingPunct="1"/>
            <a:r>
              <a:rPr lang="en-US" altLang="en-US" sz="1600"/>
              <a:t>“This program is about what type of plants survive on different planets. For each planet, a plant will be designed. The goal is to learn what type of roots, stem, and leaves allow the plant to survive in each environment. Some hints are provided throughout the program.”</a:t>
            </a:r>
          </a:p>
        </p:txBody>
      </p:sp>
      <p:sp>
        <p:nvSpPr>
          <p:cNvPr id="37893" name="Text Box 10"/>
          <p:cNvSpPr txBox="1">
            <a:spLocks noChangeArrowheads="1"/>
          </p:cNvSpPr>
          <p:nvPr/>
        </p:nvSpPr>
        <p:spPr bwMode="auto">
          <a:xfrm>
            <a:off x="4572000" y="3352800"/>
            <a:ext cx="4267200" cy="247015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dirty="0"/>
              <a:t>Personalized Version:</a:t>
            </a:r>
            <a:r>
              <a:rPr lang="en-US" altLang="en-US" dirty="0"/>
              <a:t> </a:t>
            </a:r>
          </a:p>
          <a:p>
            <a:pPr lvl="1" eaLnBrk="1" hangingPunct="1"/>
            <a:r>
              <a:rPr lang="en-US" altLang="en-US" sz="1600" dirty="0"/>
              <a:t>“You  are about to start a journey where you will be visiting different planets. For each planet, you will need to design a plant. Your mission is to learn what type of roots, stem, and leaves will allow your plant to survive in each environment. I will be guiding you </a:t>
            </a:r>
            <a:r>
              <a:rPr lang="en-US" altLang="en-US" sz="1600" dirty="0" smtClean="0"/>
              <a:t>throughout </a:t>
            </a:r>
            <a:r>
              <a:rPr lang="en-US" altLang="en-US" sz="1600" dirty="0"/>
              <a:t>by giving out some hints.”</a:t>
            </a:r>
          </a:p>
        </p:txBody>
      </p:sp>
      <p:sp>
        <p:nvSpPr>
          <p:cNvPr id="37894" name="TextBox 5"/>
          <p:cNvSpPr txBox="1">
            <a:spLocks noChangeArrowheads="1"/>
          </p:cNvSpPr>
          <p:nvPr/>
        </p:nvSpPr>
        <p:spPr bwMode="auto">
          <a:xfrm>
            <a:off x="228600" y="6248400"/>
            <a:ext cx="8696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r>
              <a:rPr lang="en-US" altLang="en-US" sz="1200">
                <a:solidFill>
                  <a:schemeClr val="bg1"/>
                </a:solidFill>
              </a:rPr>
              <a:t>*Moreno, R., and Mayer, R.E. (2000). Engaging Students in Active Learning: The Case for Personalized Multimedia Messages. </a:t>
            </a:r>
            <a:r>
              <a:rPr lang="en-US" altLang="en-US" sz="1200" i="1">
                <a:solidFill>
                  <a:schemeClr val="bg1"/>
                </a:solidFill>
              </a:rPr>
              <a:t>Journal of Educational Psychology, 93, </a:t>
            </a:r>
            <a:r>
              <a:rPr lang="en-US" altLang="en-US" sz="1200">
                <a:solidFill>
                  <a:schemeClr val="bg1"/>
                </a:solidFill>
              </a:rPr>
              <a:t>724-733 (as reported in Ruth Clark and Richard Mayer’s book </a:t>
            </a:r>
            <a:r>
              <a:rPr lang="en-US" altLang="en-US" sz="1200" i="1">
                <a:solidFill>
                  <a:schemeClr val="bg1"/>
                </a:solidFill>
              </a:rPr>
              <a:t>E-Learning and the Science of Instruction</a:t>
            </a:r>
            <a:r>
              <a:rPr lang="en-US" altLang="en-US" sz="1200">
                <a:solidFill>
                  <a:schemeClr val="bg1"/>
                </a:solidFill>
              </a:rPr>
              <a:t>, page 137) </a:t>
            </a:r>
          </a:p>
          <a:p>
            <a:pPr eaLnBrk="1" hangingPunct="1"/>
            <a:endParaRPr lang="en-US" altLang="en-US" sz="14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Results?</a:t>
            </a:r>
          </a:p>
        </p:txBody>
      </p:sp>
      <p:sp>
        <p:nvSpPr>
          <p:cNvPr id="38915" name="Content Placeholder 2"/>
          <p:cNvSpPr>
            <a:spLocks noGrp="1"/>
          </p:cNvSpPr>
          <p:nvPr>
            <p:ph idx="1"/>
          </p:nvPr>
        </p:nvSpPr>
        <p:spPr>
          <a:xfrm>
            <a:off x="457200" y="1295400"/>
            <a:ext cx="8229600" cy="4267200"/>
          </a:xfrm>
        </p:spPr>
        <p:txBody>
          <a:bodyPr/>
          <a:lstStyle/>
          <a:p>
            <a:r>
              <a:rPr lang="en-US" altLang="en-US" sz="2400" smtClean="0"/>
              <a:t>Four other similar studies surveyed</a:t>
            </a:r>
            <a:r>
              <a:rPr lang="en-US" altLang="en-US" sz="2400" baseline="30000" smtClean="0"/>
              <a:t>1</a:t>
            </a:r>
          </a:p>
          <a:p>
            <a:r>
              <a:rPr lang="en-US" altLang="en-US" sz="2400" smtClean="0"/>
              <a:t>Clark &amp; Mayer report</a:t>
            </a:r>
            <a:r>
              <a:rPr lang="en-US" altLang="en-US" sz="2400" baseline="30000" smtClean="0"/>
              <a:t>2</a:t>
            </a:r>
            <a:r>
              <a:rPr lang="en-US" altLang="en-US" sz="2400" smtClean="0"/>
              <a:t>:</a:t>
            </a:r>
          </a:p>
          <a:p>
            <a:pPr lvl="1">
              <a:buFont typeface="Arial" charset="0"/>
              <a:buChar char="•"/>
            </a:pPr>
            <a:endParaRPr lang="en-US" altLang="en-US" sz="2000" smtClean="0"/>
          </a:p>
          <a:p>
            <a:pPr lvl="1">
              <a:buFont typeface="Arial" charset="0"/>
              <a:buChar char="•"/>
            </a:pPr>
            <a:r>
              <a:rPr lang="en-US" altLang="en-US" sz="2000" smtClean="0"/>
              <a:t>“In five out of five studies, students who learned with personalized text performed better on subsequent transfer tests than students who learned with formal text” [p. 136-7]</a:t>
            </a:r>
          </a:p>
          <a:p>
            <a:pPr lvl="1">
              <a:buFont typeface="Arial" charset="0"/>
              <a:buChar char="•"/>
            </a:pPr>
            <a:r>
              <a:rPr lang="en-US" altLang="en-US" sz="2000" smtClean="0"/>
              <a:t>“Overall, participants in the personalized group produced between 20 and 46 per cent more solutions to transfer problems than the formal group.” [p. 137]</a:t>
            </a:r>
          </a:p>
          <a:p>
            <a:endParaRPr lang="en-US" altLang="en-US" smtClean="0"/>
          </a:p>
        </p:txBody>
      </p:sp>
      <p:sp>
        <p:nvSpPr>
          <p:cNvPr id="6" name="TextBox 5"/>
          <p:cNvSpPr txBox="1"/>
          <p:nvPr/>
        </p:nvSpPr>
        <p:spPr>
          <a:xfrm>
            <a:off x="228600" y="4800600"/>
            <a:ext cx="8696325" cy="1384300"/>
          </a:xfrm>
          <a:prstGeom prst="rect">
            <a:avLst/>
          </a:prstGeom>
          <a:noFill/>
        </p:spPr>
        <p:txBody>
          <a:bodyPr>
            <a:spAutoFit/>
          </a:bodyPr>
          <a:lstStyle/>
          <a:p>
            <a:pPr marL="57150" indent="-57150">
              <a:defRPr/>
            </a:pPr>
            <a:r>
              <a:rPr lang="en-US" sz="1400" baseline="30000" dirty="0"/>
              <a:t>1</a:t>
            </a:r>
            <a:r>
              <a:rPr lang="en-US" sz="1400" dirty="0"/>
              <a:t>Moreno, R., and Mayer, R.E. (2000). Engaging Students in Active Learning: The Case for Personalized Multimedia Messages. </a:t>
            </a:r>
            <a:r>
              <a:rPr lang="en-US" sz="1400" i="1" dirty="0"/>
              <a:t>Journal of Educational Psychology, 93, </a:t>
            </a:r>
            <a:r>
              <a:rPr lang="en-US" sz="1400" dirty="0"/>
              <a:t>724-733 (available, as of 2/7/2011, at </a:t>
            </a:r>
            <a:r>
              <a:rPr lang="en-US" sz="1400" dirty="0">
                <a:hlinkClick r:id="rId2"/>
              </a:rPr>
              <a:t>http://ldt.stanford.edu/~educ39105/paul/articles_2006/Engaging%20students%20in%20active%20learning-The%20case%20for%20personalizaed%20multimedia%20messages.pdf</a:t>
            </a:r>
            <a:r>
              <a:rPr lang="en-US" sz="1400" dirty="0"/>
              <a:t> )</a:t>
            </a:r>
          </a:p>
          <a:p>
            <a:pPr>
              <a:defRPr/>
            </a:pPr>
            <a:r>
              <a:rPr lang="en-US" sz="1400" baseline="30000" dirty="0"/>
              <a:t>2</a:t>
            </a:r>
            <a:r>
              <a:rPr lang="en-US" sz="1400" dirty="0"/>
              <a:t>Ruth Clark and Richard Mayer, </a:t>
            </a:r>
            <a:r>
              <a:rPr lang="en-US" sz="1400" i="1" dirty="0"/>
              <a:t>E-Learning and the Science of Instruction, </a:t>
            </a:r>
            <a:r>
              <a:rPr lang="en-US" sz="1400" dirty="0"/>
              <a:t>2002</a:t>
            </a:r>
          </a:p>
          <a:p>
            <a:pPr>
              <a:defRPr/>
            </a:pPr>
            <a:endParaRPr lang="en-US" sz="1400" dirty="0" err="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Formal vs. Personalized</a:t>
            </a:r>
          </a:p>
        </p:txBody>
      </p:sp>
      <p:sp>
        <p:nvSpPr>
          <p:cNvPr id="39939" name="Content Placeholder 2"/>
          <p:cNvSpPr>
            <a:spLocks noGrp="1"/>
          </p:cNvSpPr>
          <p:nvPr>
            <p:ph idx="1"/>
          </p:nvPr>
        </p:nvSpPr>
        <p:spPr>
          <a:xfrm>
            <a:off x="457200" y="1143000"/>
            <a:ext cx="8229600" cy="4267200"/>
          </a:xfrm>
        </p:spPr>
        <p:txBody>
          <a:bodyPr/>
          <a:lstStyle/>
          <a:p>
            <a:r>
              <a:rPr lang="en-US" altLang="en-US" sz="2400" smtClean="0"/>
              <a:t>There is no important difference in content</a:t>
            </a:r>
          </a:p>
          <a:p>
            <a:r>
              <a:rPr lang="en-US" altLang="en-US" sz="2400" smtClean="0"/>
              <a:t>Differences exist primarily in voice and point of view</a:t>
            </a:r>
          </a:p>
          <a:p>
            <a:endParaRPr lang="en-US" altLang="en-US" smtClean="0"/>
          </a:p>
        </p:txBody>
      </p:sp>
      <p:sp>
        <p:nvSpPr>
          <p:cNvPr id="39940" name="Text Box 9"/>
          <p:cNvSpPr txBox="1">
            <a:spLocks noChangeArrowheads="1"/>
          </p:cNvSpPr>
          <p:nvPr/>
        </p:nvSpPr>
        <p:spPr bwMode="auto">
          <a:xfrm>
            <a:off x="381000" y="2133600"/>
            <a:ext cx="3962400" cy="1938338"/>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Arial Narrow" pitchFamily="34" charset="0"/>
              </a:rPr>
              <a:t>Formal Version:</a:t>
            </a:r>
            <a:r>
              <a:rPr lang="en-US" altLang="en-US" sz="1600">
                <a:latin typeface="Arial Narrow" pitchFamily="34" charset="0"/>
              </a:rPr>
              <a:t> </a:t>
            </a:r>
          </a:p>
          <a:p>
            <a:pPr eaLnBrk="1" hangingPunct="1"/>
            <a:r>
              <a:rPr lang="en-US" altLang="en-US" sz="1600" b="1">
                <a:latin typeface="Arial Narrow" pitchFamily="34" charset="0"/>
              </a:rPr>
              <a:t>“This program is about what type of plants survive on different planets. For each planet, a plant will be designed. The goal is to learn what type of roots, stem, and leaves allow the plant to survive in each environment. Some hints are provided throughout the program.”</a:t>
            </a:r>
          </a:p>
        </p:txBody>
      </p:sp>
      <p:sp>
        <p:nvSpPr>
          <p:cNvPr id="39941" name="Text Box 10"/>
          <p:cNvSpPr txBox="1">
            <a:spLocks noChangeArrowheads="1"/>
          </p:cNvSpPr>
          <p:nvPr/>
        </p:nvSpPr>
        <p:spPr bwMode="auto">
          <a:xfrm>
            <a:off x="4572000" y="2133600"/>
            <a:ext cx="4419600" cy="1938338"/>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dirty="0">
                <a:latin typeface="Arial Narrow" pitchFamily="34" charset="0"/>
              </a:rPr>
              <a:t>Personalized Version:</a:t>
            </a:r>
            <a:r>
              <a:rPr lang="en-US" altLang="en-US" dirty="0">
                <a:latin typeface="Arial Narrow" pitchFamily="34" charset="0"/>
              </a:rPr>
              <a:t> </a:t>
            </a:r>
          </a:p>
          <a:p>
            <a:pPr eaLnBrk="1" hangingPunct="1"/>
            <a:r>
              <a:rPr lang="en-US" altLang="en-US" sz="1600" b="1" dirty="0">
                <a:latin typeface="Arial Narrow" pitchFamily="34" charset="0"/>
              </a:rPr>
              <a:t>“You  are about to start a journey where you will be visiting different planets. For each planet, you will need to design a plant. Your mission is to learn what type of roots, stem, and leaves will allow your plant to survive in each environment. I will be guiding you </a:t>
            </a:r>
            <a:r>
              <a:rPr lang="en-US" altLang="en-US" sz="1600" b="1" dirty="0" smtClean="0">
                <a:latin typeface="Arial Narrow" pitchFamily="34" charset="0"/>
              </a:rPr>
              <a:t>throughout </a:t>
            </a:r>
            <a:r>
              <a:rPr lang="en-US" altLang="en-US" sz="1600" b="1" dirty="0">
                <a:latin typeface="Arial Narrow" pitchFamily="34" charset="0"/>
              </a:rPr>
              <a:t>by giving out some hints.”</a:t>
            </a:r>
          </a:p>
        </p:txBody>
      </p:sp>
      <p:sp>
        <p:nvSpPr>
          <p:cNvPr id="6" name="Rectangle 5"/>
          <p:cNvSpPr/>
          <p:nvPr/>
        </p:nvSpPr>
        <p:spPr>
          <a:xfrm>
            <a:off x="381000" y="4151313"/>
            <a:ext cx="3962400" cy="954087"/>
          </a:xfrm>
          <a:prstGeom prst="rect">
            <a:avLst/>
          </a:prstGeom>
        </p:spPr>
        <p:txBody>
          <a:bodyPr>
            <a:spAutoFit/>
          </a:bodyPr>
          <a:lstStyle/>
          <a:p>
            <a:pPr algn="ctr">
              <a:defRPr/>
            </a:pPr>
            <a:r>
              <a:rPr lang="en-US" sz="2000" b="1" dirty="0"/>
              <a:t>Formal:</a:t>
            </a:r>
          </a:p>
          <a:p>
            <a:pPr marL="228600" indent="-114300" algn="ctr">
              <a:buFont typeface="Arial" pitchFamily="34" charset="0"/>
              <a:buChar char="•"/>
              <a:defRPr/>
            </a:pPr>
            <a:r>
              <a:rPr lang="en-US" b="1" dirty="0"/>
              <a:t>Passive voice</a:t>
            </a:r>
          </a:p>
          <a:p>
            <a:pPr marL="228600" indent="-114300" algn="ctr">
              <a:buFont typeface="Arial" pitchFamily="34" charset="0"/>
              <a:buChar char="•"/>
              <a:defRPr/>
            </a:pPr>
            <a:r>
              <a:rPr lang="en-US" b="1" dirty="0"/>
              <a:t>Third person</a:t>
            </a:r>
          </a:p>
        </p:txBody>
      </p:sp>
      <p:sp>
        <p:nvSpPr>
          <p:cNvPr id="7" name="Rectangle 6"/>
          <p:cNvSpPr/>
          <p:nvPr/>
        </p:nvSpPr>
        <p:spPr>
          <a:xfrm>
            <a:off x="4572000" y="4151313"/>
            <a:ext cx="4267200" cy="954087"/>
          </a:xfrm>
          <a:prstGeom prst="rect">
            <a:avLst/>
          </a:prstGeom>
        </p:spPr>
        <p:txBody>
          <a:bodyPr>
            <a:spAutoFit/>
          </a:bodyPr>
          <a:lstStyle/>
          <a:p>
            <a:pPr algn="ctr">
              <a:defRPr/>
            </a:pPr>
            <a:r>
              <a:rPr lang="en-US" sz="2000" b="1" dirty="0"/>
              <a:t>Personalized:</a:t>
            </a:r>
          </a:p>
          <a:p>
            <a:pPr marL="228600" indent="-114300" algn="ctr">
              <a:buFont typeface="Arial" pitchFamily="34" charset="0"/>
              <a:buChar char="•"/>
              <a:defRPr/>
            </a:pPr>
            <a:r>
              <a:rPr lang="en-US" b="1" dirty="0"/>
              <a:t>Active voice</a:t>
            </a:r>
          </a:p>
          <a:p>
            <a:pPr marL="228600" indent="-114300" algn="ctr">
              <a:buFont typeface="Arial" pitchFamily="34" charset="0"/>
              <a:buChar char="•"/>
              <a:defRPr/>
            </a:pPr>
            <a:r>
              <a:rPr lang="en-US" b="1" dirty="0"/>
              <a:t>Second Person (mostly)</a:t>
            </a:r>
          </a:p>
        </p:txBody>
      </p:sp>
      <p:sp>
        <p:nvSpPr>
          <p:cNvPr id="8" name="TextBox 7"/>
          <p:cNvSpPr txBox="1"/>
          <p:nvPr/>
        </p:nvSpPr>
        <p:spPr>
          <a:xfrm>
            <a:off x="457200" y="5105400"/>
            <a:ext cx="8477250" cy="708025"/>
          </a:xfrm>
          <a:prstGeom prst="rect">
            <a:avLst/>
          </a:prstGeom>
          <a:noFill/>
        </p:spPr>
        <p:txBody>
          <a:bodyPr>
            <a:spAutoFit/>
          </a:bodyPr>
          <a:lstStyle/>
          <a:p>
            <a:pPr marL="233363" indent="-233363">
              <a:spcBef>
                <a:spcPts val="0"/>
              </a:spcBef>
              <a:buClr>
                <a:srgbClr val="4F81BD"/>
              </a:buClr>
              <a:buSzPct val="80000"/>
              <a:defRPr/>
            </a:pPr>
            <a:r>
              <a:rPr lang="en-US" sz="2000" kern="0" dirty="0">
                <a:latin typeface="Arial Black" pitchFamily="34" charset="0"/>
                <a:cs typeface="Arial" pitchFamily="34" charset="0"/>
                <a:sym typeface="Wingdings" pitchFamily="2" charset="2"/>
              </a:rPr>
              <a:t>Guideline</a:t>
            </a:r>
            <a:r>
              <a:rPr lang="en-US" sz="2000" kern="0" dirty="0">
                <a:latin typeface="Arial Narrow"/>
                <a:cs typeface="Arial" pitchFamily="34" charset="0"/>
                <a:sym typeface="Wingdings" pitchFamily="2" charset="2"/>
              </a:rPr>
              <a:t>: Use </a:t>
            </a:r>
            <a:r>
              <a:rPr lang="en-US" sz="2000" i="1" kern="0" dirty="0">
                <a:latin typeface="Arial Narrow"/>
                <a:cs typeface="Arial" pitchFamily="34" charset="0"/>
                <a:sym typeface="Wingdings" pitchFamily="2" charset="2"/>
              </a:rPr>
              <a:t>active voice </a:t>
            </a:r>
          </a:p>
          <a:p>
            <a:pPr marL="233363" indent="-233363">
              <a:spcBef>
                <a:spcPts val="0"/>
              </a:spcBef>
              <a:buClr>
                <a:srgbClr val="4F81BD"/>
              </a:buClr>
              <a:buSzPct val="80000"/>
              <a:defRPr/>
            </a:pPr>
            <a:r>
              <a:rPr lang="en-US" sz="2000" kern="0" dirty="0">
                <a:latin typeface="Arial Black" pitchFamily="34" charset="0"/>
                <a:cs typeface="Arial" pitchFamily="34" charset="0"/>
                <a:sym typeface="Wingdings" pitchFamily="2" charset="2"/>
              </a:rPr>
              <a:t>Guideline: </a:t>
            </a:r>
            <a:r>
              <a:rPr lang="en-US" sz="2000" kern="0" dirty="0">
                <a:latin typeface="Arial Narrow"/>
                <a:cs typeface="Arial" pitchFamily="34" charset="0"/>
                <a:sym typeface="Wingdings" pitchFamily="2" charset="2"/>
              </a:rPr>
              <a:t>Use </a:t>
            </a:r>
            <a:r>
              <a:rPr lang="en-US" sz="2000" i="1" kern="0" dirty="0">
                <a:latin typeface="Arial Narrow"/>
                <a:cs typeface="Arial" pitchFamily="34" charset="0"/>
                <a:sym typeface="Wingdings" pitchFamily="2" charset="2"/>
              </a:rPr>
              <a:t>second person </a:t>
            </a:r>
            <a:r>
              <a:rPr lang="en-US" sz="2000" kern="0" dirty="0">
                <a:latin typeface="Arial Narrow"/>
                <a:cs typeface="Arial" pitchFamily="34" charset="0"/>
                <a:sym typeface="Wingdings" pitchFamily="2" charset="2"/>
              </a:rPr>
              <a:t>point of view</a:t>
            </a:r>
            <a:endParaRPr lang="en-US" sz="2000" kern="0" dirty="0">
              <a:latin typeface="Arial Narrow"/>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ctrTitle"/>
          </p:nvPr>
        </p:nvSpPr>
        <p:spPr/>
        <p:txBody>
          <a:bodyPr/>
          <a:lstStyle/>
          <a:p>
            <a:r>
              <a:rPr lang="en-US" altLang="en-US" smtClean="0"/>
              <a:t>Voice</a:t>
            </a:r>
          </a:p>
        </p:txBody>
      </p:sp>
      <p:sp>
        <p:nvSpPr>
          <p:cNvPr id="40963" name="Subtitle 6"/>
          <p:cNvSpPr>
            <a:spLocks noGrp="1"/>
          </p:cNvSpPr>
          <p:nvPr>
            <p:ph type="subTitle" idx="1"/>
          </p:nvPr>
        </p:nvSpPr>
        <p:spPr/>
        <p:txBody>
          <a:bodyPr/>
          <a:lstStyle/>
          <a:p>
            <a:r>
              <a:rPr lang="en-US" altLang="en-US" smtClean="0"/>
              <a:t>Passive Voice vs. Active Voice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p:txBody>
          <a:bodyPr/>
          <a:lstStyle/>
          <a:p>
            <a:pPr eaLnBrk="1" hangingPunct="1"/>
            <a:r>
              <a:rPr lang="en-US" altLang="en-US" smtClean="0"/>
              <a:t>Each person, introduce yourself</a:t>
            </a:r>
          </a:p>
          <a:p>
            <a:pPr lvl="1" eaLnBrk="1" hangingPunct="1"/>
            <a:r>
              <a:rPr lang="en-US" altLang="en-US" smtClean="0"/>
              <a:t>Your name</a:t>
            </a:r>
          </a:p>
          <a:p>
            <a:pPr lvl="1" eaLnBrk="1" hangingPunct="1"/>
            <a:r>
              <a:rPr lang="en-US" altLang="en-US" smtClean="0"/>
              <a:t>How far along are you in your studies?</a:t>
            </a:r>
          </a:p>
          <a:p>
            <a:pPr lvl="1" eaLnBrk="1" hangingPunct="1"/>
            <a:r>
              <a:rPr lang="en-US" altLang="en-US" smtClean="0"/>
              <a:t>Any prior ID experience?</a:t>
            </a:r>
          </a:p>
          <a:p>
            <a:pPr lvl="1" eaLnBrk="1" hangingPunct="1"/>
            <a:r>
              <a:rPr lang="en-US" altLang="en-US" smtClean="0"/>
              <a:t>Any prior multimedia experience?</a:t>
            </a:r>
          </a:p>
          <a:p>
            <a:pPr lvl="1" eaLnBrk="1" hangingPunct="1"/>
            <a:r>
              <a:rPr lang="en-US" altLang="en-US" smtClean="0"/>
              <a:t>Any particular areas of interest?</a:t>
            </a:r>
          </a:p>
        </p:txBody>
      </p:sp>
      <p:sp>
        <p:nvSpPr>
          <p:cNvPr id="5123" name="Rectangle 3"/>
          <p:cNvSpPr>
            <a:spLocks noGrp="1" noChangeArrowheads="1"/>
          </p:cNvSpPr>
          <p:nvPr>
            <p:ph type="title"/>
          </p:nvPr>
        </p:nvSpPr>
        <p:spPr/>
        <p:txBody>
          <a:bodyPr/>
          <a:lstStyle/>
          <a:p>
            <a:pPr eaLnBrk="1" hangingPunct="1"/>
            <a:r>
              <a:rPr lang="en-US" altLang="en-US" smtClean="0"/>
              <a:t>ITEC 715</a:t>
            </a:r>
          </a:p>
        </p:txBody>
      </p:sp>
      <p:sp>
        <p:nvSpPr>
          <p:cNvPr id="512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Introductions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Voice: Passive and Active</a:t>
            </a:r>
          </a:p>
        </p:txBody>
      </p:sp>
      <p:sp>
        <p:nvSpPr>
          <p:cNvPr id="3" name="Content Placeholder 2"/>
          <p:cNvSpPr>
            <a:spLocks noGrp="1"/>
          </p:cNvSpPr>
          <p:nvPr>
            <p:ph idx="1"/>
          </p:nvPr>
        </p:nvSpPr>
        <p:spPr>
          <a:xfrm>
            <a:off x="457200" y="1143000"/>
            <a:ext cx="8229600" cy="4800600"/>
          </a:xfrm>
        </p:spPr>
        <p:txBody>
          <a:bodyPr/>
          <a:lstStyle/>
          <a:p>
            <a:pPr>
              <a:spcBef>
                <a:spcPts val="600"/>
              </a:spcBef>
            </a:pPr>
            <a:r>
              <a:rPr lang="en-US" altLang="en-US" sz="1800" smtClean="0"/>
              <a:t>In active voice, the subject comes before the verb in the sentence:</a:t>
            </a:r>
          </a:p>
          <a:p>
            <a:pPr lvl="1">
              <a:spcBef>
                <a:spcPts val="600"/>
              </a:spcBef>
            </a:pPr>
            <a:r>
              <a:rPr lang="en-US" altLang="en-US" sz="1600" smtClean="0"/>
              <a:t>Joe purchased the software.</a:t>
            </a:r>
          </a:p>
          <a:p>
            <a:pPr>
              <a:spcBef>
                <a:spcPts val="600"/>
              </a:spcBef>
            </a:pPr>
            <a:r>
              <a:rPr lang="en-US" altLang="en-US" sz="1800" smtClean="0"/>
              <a:t>In passive voice, the subject comes </a:t>
            </a:r>
            <a:r>
              <a:rPr lang="en-US" altLang="en-US" sz="1800" i="1" smtClean="0"/>
              <a:t>after</a:t>
            </a:r>
            <a:r>
              <a:rPr lang="en-US" altLang="en-US" sz="1800" smtClean="0"/>
              <a:t> the verb in the sentence:</a:t>
            </a:r>
          </a:p>
          <a:p>
            <a:pPr lvl="1">
              <a:spcBef>
                <a:spcPts val="600"/>
              </a:spcBef>
            </a:pPr>
            <a:r>
              <a:rPr lang="en-US" altLang="en-US" sz="1600" smtClean="0"/>
              <a:t>The software was purchased by Joe.</a:t>
            </a:r>
          </a:p>
          <a:p>
            <a:pPr>
              <a:spcBef>
                <a:spcPts val="600"/>
              </a:spcBef>
            </a:pPr>
            <a:r>
              <a:rPr lang="en-US" altLang="en-US" sz="1800" smtClean="0"/>
              <a:t>Note that a passive voice sentence is grammatically correct, even if you omit the subject:</a:t>
            </a:r>
          </a:p>
          <a:p>
            <a:pPr lvl="1">
              <a:spcBef>
                <a:spcPts val="600"/>
              </a:spcBef>
              <a:spcAft>
                <a:spcPts val="1200"/>
              </a:spcAft>
            </a:pPr>
            <a:r>
              <a:rPr lang="en-US" altLang="en-US" sz="1600" smtClean="0"/>
              <a:t>The software was purchased.</a:t>
            </a:r>
          </a:p>
          <a:p>
            <a:pPr>
              <a:spcBef>
                <a:spcPts val="600"/>
              </a:spcBef>
            </a:pPr>
            <a:r>
              <a:rPr lang="en-US" altLang="en-US" sz="1800" smtClean="0"/>
              <a:t>Instructionally, passive voice is bad for a number of reasons:</a:t>
            </a:r>
          </a:p>
          <a:p>
            <a:pPr lvl="1">
              <a:spcBef>
                <a:spcPct val="0"/>
              </a:spcBef>
            </a:pPr>
            <a:r>
              <a:rPr lang="en-US" altLang="en-US" sz="1600" smtClean="0"/>
              <a:t>Leaving out the subject can hide the fact that you don’t know who performed the action</a:t>
            </a:r>
          </a:p>
          <a:p>
            <a:pPr lvl="1">
              <a:spcBef>
                <a:spcPct val="0"/>
              </a:spcBef>
            </a:pPr>
            <a:r>
              <a:rPr lang="en-US" altLang="en-US" sz="1600" smtClean="0"/>
              <a:t>Passive voice sentences tend to be longer than the equivalent active voice sentences</a:t>
            </a:r>
          </a:p>
          <a:p>
            <a:pPr lvl="1">
              <a:spcBef>
                <a:spcPct val="0"/>
              </a:spcBef>
            </a:pPr>
            <a:r>
              <a:rPr lang="en-US" altLang="en-US" sz="1600" smtClean="0"/>
              <a:t>Passages that rely heavily on passive voice sound more formal, stuffy, and boring</a:t>
            </a:r>
          </a:p>
          <a:p>
            <a:pPr lvl="1">
              <a:spcBef>
                <a:spcPct val="0"/>
              </a:spcBef>
            </a:pPr>
            <a:r>
              <a:rPr lang="en-US" altLang="en-US" sz="1600" smtClean="0"/>
              <a:t>Passages that rely heavily on passive voice can be harder to read and understand</a:t>
            </a:r>
          </a:p>
          <a:p>
            <a:pPr>
              <a:spcBef>
                <a:spcPts val="600"/>
              </a:spcBef>
            </a:pPr>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title"/>
          </p:nvPr>
        </p:nvSpPr>
        <p:spPr/>
        <p:txBody>
          <a:bodyPr/>
          <a:lstStyle/>
          <a:p>
            <a:pPr eaLnBrk="1" hangingPunct="1"/>
            <a:r>
              <a:rPr lang="en-US" altLang="en-US" smtClean="0"/>
              <a:t>Passive vs. Active Voice</a:t>
            </a:r>
          </a:p>
        </p:txBody>
      </p:sp>
      <p:graphicFrame>
        <p:nvGraphicFramePr>
          <p:cNvPr id="41004" name="Group 44"/>
          <p:cNvGraphicFramePr>
            <a:graphicFrameLocks noGrp="1"/>
          </p:cNvGraphicFramePr>
          <p:nvPr>
            <p:ph idx="1"/>
          </p:nvPr>
        </p:nvGraphicFramePr>
        <p:xfrm>
          <a:off x="457200" y="2057400"/>
          <a:ext cx="8229600" cy="2865438"/>
        </p:xfrm>
        <a:graphic>
          <a:graphicData uri="http://schemas.openxmlformats.org/drawingml/2006/table">
            <a:tbl>
              <a:tblPr/>
              <a:tblGrid>
                <a:gridCol w="4114800"/>
                <a:gridCol w="4114800"/>
              </a:tblGrid>
              <a:tr h="3353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Arial Narrow" pitchFamily="34" charset="0"/>
                          <a:cs typeface="Times New Roman" pitchFamily="18" charset="0"/>
                        </a:rPr>
                        <a:t>Passive Voice</a:t>
                      </a:r>
                      <a:endParaRPr kumimoji="0" lang="fr-FR" sz="1600" b="0"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FF"/>
                          </a:solidFill>
                          <a:effectLst/>
                          <a:latin typeface="Arial Narrow" pitchFamily="34" charset="0"/>
                          <a:cs typeface="Times New Roman" pitchFamily="18" charset="0"/>
                        </a:rPr>
                        <a:t>Active Voice</a:t>
                      </a:r>
                      <a:endParaRPr kumimoji="0" lang="fr-FR" sz="1600" b="0"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r>
              <a:tr h="25301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In 1952, a crucial experiment on </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bacteriophage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(bak-tee’-ree-oh-fayj), a variety of virus that infests bacterial cells, was performed by two biochemists, Alfred D. Hershey and M. Chase. A cell is entered by one, multiplication occurs so that the viruses become numerous, and finally the cell is killed by them. The cell membrane is burst and, where the cell had been entered by one virus, emergence is done by many.</a:t>
                      </a:r>
                      <a:endParaRPr kumimoji="0" lang="en-US" sz="16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In 1952, two biochemists, Alfred D. Hershey and M. Chase, performed a crucial experiment on </a:t>
                      </a:r>
                      <a:r>
                        <a:rPr kumimoji="0" lang="en-US" sz="1600" b="0" i="1" u="none" strike="noStrike" cap="none" normalizeH="0" baseline="0" dirty="0" err="1" smtClean="0">
                          <a:ln>
                            <a:noFill/>
                          </a:ln>
                          <a:solidFill>
                            <a:schemeClr val="tx1"/>
                          </a:solidFill>
                          <a:effectLst/>
                          <a:latin typeface="Times New Roman" pitchFamily="18" charset="0"/>
                          <a:cs typeface="Times New Roman" pitchFamily="18" charset="0"/>
                        </a:rPr>
                        <a:t>bacteriophage</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bak</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-tee’-</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ree</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-oh-</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fayj</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 variety of virus that infests bacterial cells. They enter a cell, multiply and become numerous, and finally kill the cell. The cell membrane bursts and, where one virus had entered, many emerge.</a:t>
                      </a:r>
                      <a:endParaRPr kumimoji="0" lang="en-US" sz="16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bl>
          </a:graphicData>
        </a:graphic>
      </p:graphicFrame>
      <p:sp>
        <p:nvSpPr>
          <p:cNvPr id="43022" name="Text Box 45"/>
          <p:cNvSpPr txBox="1">
            <a:spLocks noChangeArrowheads="1"/>
          </p:cNvSpPr>
          <p:nvPr/>
        </p:nvSpPr>
        <p:spPr bwMode="auto">
          <a:xfrm>
            <a:off x="457200" y="13716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Here are two versions of the same paragraph, adapted from page 101 of Isaac Asimov’s 1962 book, </a:t>
            </a:r>
            <a:r>
              <a:rPr lang="en-US" altLang="en-US" i="1"/>
              <a:t>The Genetic Code</a:t>
            </a:r>
            <a:r>
              <a:rPr lang="en-US" altLang="en-US"/>
              <a:t>:</a:t>
            </a:r>
          </a:p>
        </p:txBody>
      </p:sp>
      <p:sp>
        <p:nvSpPr>
          <p:cNvPr id="22547" name="Text Box 46"/>
          <p:cNvSpPr txBox="1">
            <a:spLocks noChangeArrowheads="1"/>
          </p:cNvSpPr>
          <p:nvPr/>
        </p:nvSpPr>
        <p:spPr bwMode="auto">
          <a:xfrm>
            <a:off x="457200" y="5029200"/>
            <a:ext cx="8229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Which passage is easier to read?</a:t>
            </a:r>
          </a:p>
          <a:p>
            <a:pPr eaLnBrk="1" hangingPunct="1">
              <a:spcBef>
                <a:spcPct val="50000"/>
              </a:spcBef>
            </a:pPr>
            <a:r>
              <a:rPr lang="en-US" altLang="en-US"/>
              <a:t>(NOTE: Asimov’s version is the one in the “Active Voice” column)</a:t>
            </a:r>
          </a:p>
        </p:txBody>
      </p:sp>
      <p:sp>
        <p:nvSpPr>
          <p:cNvPr id="43024" name="Text Box 47"/>
          <p:cNvSpPr txBox="1">
            <a:spLocks noChangeArrowheads="1"/>
          </p:cNvSpPr>
          <p:nvPr/>
        </p:nvSpPr>
        <p:spPr bwMode="auto">
          <a:xfrm>
            <a:off x="446088" y="5921375"/>
            <a:ext cx="8697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a:latin typeface="Arial Narrow" pitchFamily="34" charset="0"/>
              </a:rPr>
              <a:t>Read:</a:t>
            </a:r>
            <a:r>
              <a:rPr lang="en-US" altLang="en-US" sz="1600" b="1">
                <a:solidFill>
                  <a:srgbClr val="CC3300"/>
                </a:solidFill>
                <a:latin typeface="Arial Narrow" pitchFamily="34" charset="0"/>
              </a:rPr>
              <a:t> </a:t>
            </a:r>
            <a:r>
              <a:rPr lang="en-US" altLang="en-US" sz="1600">
                <a:latin typeface="Arial Narrow" pitchFamily="34" charset="0"/>
                <a:hlinkClick r:id="rId3"/>
              </a:rPr>
              <a:t>http://www.winthrop.edu/wcenter/handoutsandlinks/passive.htm </a:t>
            </a:r>
            <a:r>
              <a:rPr lang="en-US" altLang="en-US" sz="1600" b="1">
                <a:latin typeface="Arial Narrow" pitchFamily="34" charset="0"/>
              </a:rPr>
              <a:t>to learn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47">
                                            <p:txEl>
                                              <p:pRg st="0" end="0"/>
                                            </p:txEl>
                                          </p:spTgt>
                                        </p:tgtEl>
                                        <p:attrNameLst>
                                          <p:attrName>style.visibility</p:attrName>
                                        </p:attrNameLst>
                                      </p:cBhvr>
                                      <p:to>
                                        <p:strVal val="visible"/>
                                      </p:to>
                                    </p:set>
                                    <p:animEffect transition="in" filter="fade">
                                      <p:cBhvr>
                                        <p:cTn id="7" dur="500"/>
                                        <p:tgtEl>
                                          <p:spTgt spid="22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47">
                                            <p:txEl>
                                              <p:pRg st="1" end="1"/>
                                            </p:txEl>
                                          </p:spTgt>
                                        </p:tgtEl>
                                        <p:attrNameLst>
                                          <p:attrName>style.visibility</p:attrName>
                                        </p:attrNameLst>
                                      </p:cBhvr>
                                      <p:to>
                                        <p:strVal val="visible"/>
                                      </p:to>
                                    </p:set>
                                    <p:animEffect transition="in" filter="fade">
                                      <p:cBhvr>
                                        <p:cTn id="12" dur="500"/>
                                        <p:tgtEl>
                                          <p:spTgt spid="22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uiExpand="1"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title"/>
          </p:nvPr>
        </p:nvSpPr>
        <p:spPr>
          <a:xfrm>
            <a:off x="457200" y="0"/>
            <a:ext cx="8686800" cy="990600"/>
          </a:xfrm>
        </p:spPr>
        <p:txBody>
          <a:bodyPr/>
          <a:lstStyle/>
          <a:p>
            <a:pPr eaLnBrk="1" hangingPunct="1"/>
            <a:r>
              <a:rPr lang="en-US" altLang="en-US" dirty="0" smtClean="0"/>
              <a:t>Passive vs. Active Voice Exercise</a:t>
            </a:r>
          </a:p>
        </p:txBody>
      </p:sp>
      <p:sp>
        <p:nvSpPr>
          <p:cNvPr id="3" name="TextBox 2"/>
          <p:cNvSpPr txBox="1"/>
          <p:nvPr/>
        </p:nvSpPr>
        <p:spPr>
          <a:xfrm>
            <a:off x="371475" y="1495425"/>
            <a:ext cx="8505825"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a:t>
            </a:r>
            <a:r>
              <a:rPr lang="en-US" b="1" dirty="0" smtClean="0"/>
              <a:t>Go </a:t>
            </a:r>
            <a:r>
              <a:rPr lang="en-US" b="1" dirty="0" smtClean="0">
                <a:sym typeface="Wingdings" panose="05000000000000000000" pitchFamily="2" charset="2"/>
              </a:rPr>
              <a:t>Connect to Server</a:t>
            </a:r>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Enter </a:t>
            </a:r>
            <a:r>
              <a:rPr lang="en-US" b="1" dirty="0" smtClean="0">
                <a:sym typeface="Wingdings" panose="05000000000000000000" pitchFamily="2" charset="2"/>
              </a:rPr>
              <a:t>afp://coe.sfsu.edu</a:t>
            </a:r>
            <a:r>
              <a:rPr lang="en-US" dirty="0" smtClean="0">
                <a:sym typeface="Wingdings" panose="05000000000000000000" pitchFamily="2" charset="2"/>
              </a:rPr>
              <a:t> if it (or </a:t>
            </a:r>
            <a:r>
              <a:rPr lang="en-US" b="1" dirty="0" err="1" smtClean="0">
                <a:sym typeface="Wingdings" panose="05000000000000000000" pitchFamily="2" charset="2"/>
              </a:rPr>
              <a:t>coe</a:t>
            </a:r>
            <a:r>
              <a:rPr lang="en-US" dirty="0" smtClean="0">
                <a:sym typeface="Wingdings" panose="05000000000000000000" pitchFamily="2" charset="2"/>
              </a:rPr>
              <a:t>) is not already present in the location bar.</a:t>
            </a:r>
          </a:p>
          <a:p>
            <a:pPr marL="285750" indent="-285750">
              <a:buFont typeface="Arial" panose="020B0604020202020204" pitchFamily="34" charset="0"/>
              <a:buChar char="•"/>
            </a:pPr>
            <a:r>
              <a:rPr lang="en-US" dirty="0" smtClean="0">
                <a:sym typeface="Wingdings" panose="05000000000000000000" pitchFamily="2" charset="2"/>
              </a:rPr>
              <a:t>Click </a:t>
            </a:r>
            <a:r>
              <a:rPr lang="en-US" b="1" dirty="0" smtClean="0">
                <a:sym typeface="Wingdings" panose="05000000000000000000" pitchFamily="2" charset="2"/>
              </a:rPr>
              <a:t>Classroom</a:t>
            </a:r>
            <a:r>
              <a:rPr lang="en-US" dirty="0" smtClean="0">
                <a:sym typeface="Wingdings" panose="05000000000000000000" pitchFamily="2" charset="2"/>
              </a:rPr>
              <a:t>, then navigate through the following folders:</a:t>
            </a:r>
          </a:p>
          <a:p>
            <a:pPr marL="742950" lvl="1" indent="-285750">
              <a:buFont typeface="Arial" panose="020B0604020202020204" pitchFamily="34" charset="0"/>
              <a:buChar char="•"/>
            </a:pPr>
            <a:r>
              <a:rPr lang="en-US" b="1" dirty="0" smtClean="0">
                <a:sym typeface="Wingdings" panose="05000000000000000000" pitchFamily="2" charset="2"/>
              </a:rPr>
              <a:t>ITEC715</a:t>
            </a:r>
          </a:p>
          <a:p>
            <a:pPr marL="742950" lvl="1" indent="-285750">
              <a:buFont typeface="Arial" panose="020B0604020202020204" pitchFamily="34" charset="0"/>
              <a:buChar char="•"/>
            </a:pPr>
            <a:r>
              <a:rPr lang="en-US" b="1" dirty="0" smtClean="0">
                <a:sym typeface="Wingdings" panose="05000000000000000000" pitchFamily="2" charset="2"/>
              </a:rPr>
              <a:t>2014_Spring</a:t>
            </a:r>
          </a:p>
          <a:p>
            <a:pPr marL="742950" lvl="1" indent="-285750">
              <a:buFont typeface="Arial" panose="020B0604020202020204" pitchFamily="34" charset="0"/>
              <a:buChar char="•"/>
            </a:pPr>
            <a:r>
              <a:rPr lang="en-US" b="1" dirty="0" smtClean="0">
                <a:sym typeface="Wingdings" panose="05000000000000000000" pitchFamily="2" charset="2"/>
              </a:rPr>
              <a:t>Week01</a:t>
            </a:r>
          </a:p>
          <a:p>
            <a:pPr marL="742950" lvl="1" indent="-285750">
              <a:buFont typeface="Arial" panose="020B0604020202020204" pitchFamily="34" charset="0"/>
              <a:buChar char="•"/>
            </a:pPr>
            <a:r>
              <a:rPr lang="en-US" b="1" dirty="0" smtClean="0">
                <a:sym typeface="Wingdings" panose="05000000000000000000" pitchFamily="2" charset="2"/>
              </a:rPr>
              <a:t>In-Class</a:t>
            </a:r>
            <a:endParaRPr lang="en-US" dirty="0" smtClean="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There you will find seven word documents. Copy the one with your assigned number by dragging it to your desktop.</a:t>
            </a:r>
          </a:p>
          <a:p>
            <a:pPr marL="285750" indent="-285750">
              <a:buFont typeface="Arial" panose="020B0604020202020204" pitchFamily="34" charset="0"/>
              <a:buChar char="•"/>
            </a:pPr>
            <a:r>
              <a:rPr lang="en-US" dirty="0" smtClean="0">
                <a:sym typeface="Wingdings" panose="05000000000000000000" pitchFamily="2" charset="2"/>
              </a:rPr>
              <a:t>Then, double-click your desktop copy to open it.</a:t>
            </a: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When you are done, write your file back to the class server by saving it in the </a:t>
            </a:r>
            <a:r>
              <a:rPr lang="en-US" b="1" dirty="0" smtClean="0">
                <a:sym typeface="Wingdings" panose="05000000000000000000" pitchFamily="2" charset="2"/>
              </a:rPr>
              <a:t>In-</a:t>
            </a:r>
            <a:r>
              <a:rPr lang="en-US" b="1" dirty="0" err="1" smtClean="0">
                <a:sym typeface="Wingdings" panose="05000000000000000000" pitchFamily="2" charset="2"/>
              </a:rPr>
              <a:t>Class_Student_Work</a:t>
            </a:r>
            <a:r>
              <a:rPr lang="en-US" dirty="0" smtClean="0">
                <a:sym typeface="Wingdings" panose="05000000000000000000" pitchFamily="2" charset="2"/>
              </a:rPr>
              <a:t> folder (located inside the </a:t>
            </a:r>
            <a:r>
              <a:rPr lang="en-US" b="1" dirty="0" smtClean="0">
                <a:sym typeface="Wingdings" panose="05000000000000000000" pitchFamily="2" charset="2"/>
              </a:rPr>
              <a:t>In-Class</a:t>
            </a:r>
            <a:r>
              <a:rPr lang="en-US" dirty="0" smtClean="0">
                <a:sym typeface="Wingdings" panose="05000000000000000000" pitchFamily="2" charset="2"/>
              </a:rPr>
              <a:t> folder).</a:t>
            </a:r>
            <a:endParaRPr lang="en-US" dirty="0"/>
          </a:p>
        </p:txBody>
      </p:sp>
    </p:spTree>
    <p:extLst>
      <p:ext uri="{BB962C8B-B14F-4D97-AF65-F5344CB8AC3E}">
        <p14:creationId xmlns:p14="http://schemas.microsoft.com/office/powerpoint/2010/main" val="3315244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r>
              <a:rPr lang="en-US" altLang="en-US" smtClean="0"/>
              <a:t>Point of View</a:t>
            </a:r>
          </a:p>
        </p:txBody>
      </p:sp>
      <p:sp>
        <p:nvSpPr>
          <p:cNvPr id="44035" name="Subtitle 3"/>
          <p:cNvSpPr>
            <a:spLocks noGrp="1"/>
          </p:cNvSpPr>
          <p:nvPr>
            <p:ph type="subTitle" idx="1"/>
          </p:nvPr>
        </p:nvSpPr>
        <p:spPr/>
        <p:txBody>
          <a:bodyPr/>
          <a:lstStyle/>
          <a:p>
            <a:r>
              <a:rPr lang="en-US" altLang="en-US" smtClean="0"/>
              <a:t>First Person, Second Person, and Third Person Points of View</a:t>
            </a:r>
          </a:p>
          <a:p>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First and Third Person POV</a:t>
            </a:r>
          </a:p>
        </p:txBody>
      </p:sp>
      <p:sp>
        <p:nvSpPr>
          <p:cNvPr id="45059" name="Content Placeholder 2"/>
          <p:cNvSpPr>
            <a:spLocks noGrp="1"/>
          </p:cNvSpPr>
          <p:nvPr>
            <p:ph idx="1"/>
          </p:nvPr>
        </p:nvSpPr>
        <p:spPr>
          <a:xfrm>
            <a:off x="457200" y="1268413"/>
            <a:ext cx="8229600" cy="4267200"/>
          </a:xfrm>
        </p:spPr>
        <p:txBody>
          <a:bodyPr/>
          <a:lstStyle/>
          <a:p>
            <a:r>
              <a:rPr lang="en-US" altLang="en-US" sz="2000" smtClean="0">
                <a:latin typeface="Arial Narrow" pitchFamily="34" charset="0"/>
              </a:rPr>
              <a:t>Most novelists and short story authors write their tales in one of two common points of view: first person singular, or various flavors of third person.</a:t>
            </a:r>
          </a:p>
          <a:p>
            <a:endParaRPr lang="en-US" altLang="en-US" smtClean="0">
              <a:latin typeface="Arial Narrow" pitchFamily="34" charset="0"/>
            </a:endParaRPr>
          </a:p>
        </p:txBody>
      </p:sp>
      <p:graphicFrame>
        <p:nvGraphicFramePr>
          <p:cNvPr id="4" name="Table 3"/>
          <p:cNvGraphicFramePr>
            <a:graphicFrameLocks noGrp="1"/>
          </p:cNvGraphicFramePr>
          <p:nvPr/>
        </p:nvGraphicFramePr>
        <p:xfrm>
          <a:off x="911225" y="2235200"/>
          <a:ext cx="7321551" cy="3114676"/>
        </p:xfrm>
        <a:graphic>
          <a:graphicData uri="http://schemas.openxmlformats.org/drawingml/2006/table">
            <a:tbl>
              <a:tblPr firstRow="1" bandRow="1">
                <a:tableStyleId>{5C22544A-7EE6-4342-B048-85BDC9FD1C3A}</a:tableStyleId>
              </a:tblPr>
              <a:tblGrid>
                <a:gridCol w="2013116"/>
                <a:gridCol w="2115203"/>
                <a:gridCol w="3193232"/>
              </a:tblGrid>
              <a:tr h="370916">
                <a:tc>
                  <a:txBody>
                    <a:bodyPr/>
                    <a:lstStyle/>
                    <a:p>
                      <a:pPr algn="r"/>
                      <a:r>
                        <a:rPr lang="en-US" sz="1800" dirty="0" smtClean="0">
                          <a:latin typeface="Arial Narrow" pitchFamily="34" charset="0"/>
                        </a:rPr>
                        <a:t>Point of View</a:t>
                      </a:r>
                      <a:endParaRPr lang="en-US" sz="1800" dirty="0">
                        <a:latin typeface="Arial Narrow" pitchFamily="34" charset="0"/>
                      </a:endParaRPr>
                    </a:p>
                  </a:txBody>
                  <a:tcPr marL="91431" marR="91431" marT="45729" marB="45729">
                    <a:solidFill>
                      <a:schemeClr val="accent1">
                        <a:lumMod val="50000"/>
                      </a:schemeClr>
                    </a:solidFill>
                  </a:tcPr>
                </a:tc>
                <a:tc>
                  <a:txBody>
                    <a:bodyPr/>
                    <a:lstStyle/>
                    <a:p>
                      <a:pPr algn="l"/>
                      <a:r>
                        <a:rPr lang="en-US" sz="1800" dirty="0" smtClean="0">
                          <a:latin typeface="Arial Narrow" pitchFamily="34" charset="0"/>
                        </a:rPr>
                        <a:t>Comments</a:t>
                      </a:r>
                      <a:endParaRPr lang="en-US" sz="1800" dirty="0">
                        <a:latin typeface="Arial Narrow" pitchFamily="34" charset="0"/>
                      </a:endParaRPr>
                    </a:p>
                  </a:txBody>
                  <a:tcPr marL="91431" marR="91431" marT="45729" marB="45729">
                    <a:solidFill>
                      <a:schemeClr val="accent1">
                        <a:lumMod val="50000"/>
                      </a:schemeClr>
                    </a:solidFill>
                  </a:tcPr>
                </a:tc>
                <a:tc>
                  <a:txBody>
                    <a:bodyPr/>
                    <a:lstStyle/>
                    <a:p>
                      <a:pPr algn="l"/>
                      <a:r>
                        <a:rPr lang="en-US" sz="1800" dirty="0" smtClean="0">
                          <a:latin typeface="Arial Narrow" pitchFamily="34" charset="0"/>
                        </a:rPr>
                        <a:t>Example</a:t>
                      </a:r>
                      <a:endParaRPr lang="en-US" sz="1800" dirty="0">
                        <a:latin typeface="Arial Narrow" pitchFamily="34" charset="0"/>
                      </a:endParaRPr>
                    </a:p>
                  </a:txBody>
                  <a:tcPr marL="91431" marR="91431" marT="45729" marB="45729">
                    <a:solidFill>
                      <a:schemeClr val="accent1">
                        <a:lumMod val="50000"/>
                      </a:schemeClr>
                    </a:solidFill>
                  </a:tcPr>
                </a:tc>
              </a:tr>
              <a:tr h="1371880">
                <a:tc>
                  <a:txBody>
                    <a:bodyPr/>
                    <a:lstStyle/>
                    <a:p>
                      <a:pPr algn="r"/>
                      <a:r>
                        <a:rPr lang="en-US" sz="1800" b="1" dirty="0" smtClean="0">
                          <a:solidFill>
                            <a:schemeClr val="bg1"/>
                          </a:solidFill>
                          <a:latin typeface="Arial Narrow" pitchFamily="34" charset="0"/>
                        </a:rPr>
                        <a:t>First Person Singular</a:t>
                      </a:r>
                      <a:endParaRPr lang="en-US" sz="1800" b="1" dirty="0">
                        <a:solidFill>
                          <a:schemeClr val="bg1"/>
                        </a:solidFill>
                        <a:latin typeface="Arial Narrow" pitchFamily="34" charset="0"/>
                      </a:endParaRPr>
                    </a:p>
                  </a:txBody>
                  <a:tcPr marL="91431" marR="91431" marT="45729" marB="45729">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Verdana" pitchFamily="34" charset="0"/>
                          <a:cs typeface="Verdana" pitchFamily="34" charset="0"/>
                        </a:rPr>
                        <a:t>In the first person singular point of view, the story is narrated by a single individual, who refers to himself or herself as “I” throughout the narrative.</a:t>
                      </a:r>
                    </a:p>
                  </a:txBody>
                  <a:tcPr marL="91431" marR="91431" marT="45729" marB="45729">
                    <a:solidFill>
                      <a:schemeClr val="accent1">
                        <a:lumMod val="25000"/>
                      </a:schemeClr>
                    </a:solidFill>
                  </a:tcPr>
                </a:tc>
                <a:tc>
                  <a:txBody>
                    <a:bodyPr/>
                    <a:lstStyle/>
                    <a:p>
                      <a:r>
                        <a:rPr lang="en-US" sz="1400" b="0" i="1" dirty="0" smtClean="0">
                          <a:solidFill>
                            <a:schemeClr val="bg1"/>
                          </a:solidFill>
                          <a:latin typeface="Arial Narrow" pitchFamily="34" charset="0"/>
                          <a:ea typeface="Verdana" pitchFamily="34" charset="0"/>
                          <a:cs typeface="Verdana" pitchFamily="34" charset="0"/>
                        </a:rPr>
                        <a:t>I first knew something was wrong when I discovered </a:t>
                      </a:r>
                      <a:r>
                        <a:rPr lang="en-US" sz="1400" b="0" i="1" dirty="0" err="1" smtClean="0">
                          <a:solidFill>
                            <a:schemeClr val="bg1"/>
                          </a:solidFill>
                          <a:latin typeface="Arial Narrow" pitchFamily="34" charset="0"/>
                          <a:ea typeface="Verdana" pitchFamily="34" charset="0"/>
                          <a:cs typeface="Verdana" pitchFamily="34" charset="0"/>
                        </a:rPr>
                        <a:t>Clelland</a:t>
                      </a:r>
                      <a:r>
                        <a:rPr lang="en-US" sz="1400" b="0" i="1" dirty="0" smtClean="0">
                          <a:solidFill>
                            <a:schemeClr val="bg1"/>
                          </a:solidFill>
                          <a:latin typeface="Arial Narrow" pitchFamily="34" charset="0"/>
                          <a:ea typeface="Verdana" pitchFamily="34" charset="0"/>
                          <a:cs typeface="Verdana" pitchFamily="34" charset="0"/>
                        </a:rPr>
                        <a:t> </a:t>
                      </a:r>
                      <a:r>
                        <a:rPr lang="en-US" sz="1400" b="0" i="1" dirty="0" err="1" smtClean="0">
                          <a:solidFill>
                            <a:schemeClr val="bg1"/>
                          </a:solidFill>
                          <a:latin typeface="Arial Narrow" pitchFamily="34" charset="0"/>
                          <a:ea typeface="Verdana" pitchFamily="34" charset="0"/>
                          <a:cs typeface="Verdana" pitchFamily="34" charset="0"/>
                        </a:rPr>
                        <a:t>Nostropolis</a:t>
                      </a:r>
                      <a:r>
                        <a:rPr lang="en-US" sz="1400" b="0" i="1" dirty="0" smtClean="0">
                          <a:solidFill>
                            <a:schemeClr val="bg1"/>
                          </a:solidFill>
                          <a:latin typeface="Arial Narrow" pitchFamily="34" charset="0"/>
                          <a:ea typeface="Verdana" pitchFamily="34" charset="0"/>
                          <a:cs typeface="Verdana" pitchFamily="34" charset="0"/>
                        </a:rPr>
                        <a:t> was missing. I’d been expecting him to meet me at his hotel room, but when I got there, I could see that the door had been forced open and </a:t>
                      </a:r>
                      <a:r>
                        <a:rPr lang="en-US" sz="1400" b="0" i="1" dirty="0" err="1" smtClean="0">
                          <a:solidFill>
                            <a:schemeClr val="bg1"/>
                          </a:solidFill>
                          <a:latin typeface="Arial Narrow" pitchFamily="34" charset="0"/>
                          <a:ea typeface="Verdana" pitchFamily="34" charset="0"/>
                          <a:cs typeface="Verdana" pitchFamily="34" charset="0"/>
                        </a:rPr>
                        <a:t>Clelland</a:t>
                      </a:r>
                      <a:r>
                        <a:rPr lang="en-US" sz="1400" b="0" i="1" dirty="0" smtClean="0">
                          <a:solidFill>
                            <a:schemeClr val="bg1"/>
                          </a:solidFill>
                          <a:latin typeface="Arial Narrow" pitchFamily="34" charset="0"/>
                          <a:ea typeface="Verdana" pitchFamily="34" charset="0"/>
                          <a:cs typeface="Verdana" pitchFamily="34" charset="0"/>
                        </a:rPr>
                        <a:t> was nowhere to be found.</a:t>
                      </a:r>
                    </a:p>
                  </a:txBody>
                  <a:tcPr marL="91431" marR="91431" marT="45729" marB="45729">
                    <a:solidFill>
                      <a:schemeClr val="accent1">
                        <a:lumMod val="25000"/>
                      </a:schemeClr>
                    </a:solidFill>
                  </a:tcPr>
                </a:tc>
              </a:tr>
              <a:tr h="1371880">
                <a:tc>
                  <a:txBody>
                    <a:bodyPr/>
                    <a:lstStyle/>
                    <a:p>
                      <a:pPr algn="r"/>
                      <a:r>
                        <a:rPr lang="en-US" sz="1800" b="1" dirty="0" smtClean="0">
                          <a:latin typeface="Arial Narrow" pitchFamily="34" charset="0"/>
                        </a:rPr>
                        <a:t>Thir</a:t>
                      </a:r>
                      <a:r>
                        <a:rPr lang="en-US" sz="1800" b="1" baseline="0" dirty="0" smtClean="0">
                          <a:latin typeface="Arial Narrow" pitchFamily="34" charset="0"/>
                        </a:rPr>
                        <a:t>d Person</a:t>
                      </a:r>
                      <a:endParaRPr lang="en-US" sz="1800" b="1" dirty="0">
                        <a:latin typeface="Arial Narrow" pitchFamily="34" charset="0"/>
                      </a:endParaRPr>
                    </a:p>
                  </a:txBody>
                  <a:tcPr marL="91431" marR="91431" marT="45729" marB="45729">
                    <a:solidFill>
                      <a:schemeClr val="accent1">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Verdana" pitchFamily="34" charset="0"/>
                          <a:cs typeface="Verdana" pitchFamily="34" charset="0"/>
                        </a:rPr>
                        <a:t>Third person narratives are told by a narrator who is outside the story itself.</a:t>
                      </a:r>
                    </a:p>
                  </a:txBody>
                  <a:tcPr marL="91431" marR="91431" marT="45729" marB="45729">
                    <a:solidFill>
                      <a:schemeClr val="accent1">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dirty="0" err="1" smtClean="0">
                          <a:solidFill>
                            <a:schemeClr val="dk1"/>
                          </a:solidFill>
                          <a:latin typeface="Arial Narrow" pitchFamily="34" charset="0"/>
                          <a:ea typeface="Verdana" pitchFamily="34" charset="0"/>
                          <a:cs typeface="Verdana" pitchFamily="34" charset="0"/>
                        </a:rPr>
                        <a:t>Veronika</a:t>
                      </a:r>
                      <a:r>
                        <a:rPr lang="en-US" sz="1400" b="0" i="1" kern="1200" dirty="0" smtClean="0">
                          <a:solidFill>
                            <a:schemeClr val="dk1"/>
                          </a:solidFill>
                          <a:latin typeface="Arial Narrow" pitchFamily="34" charset="0"/>
                          <a:ea typeface="Verdana" pitchFamily="34" charset="0"/>
                          <a:cs typeface="Verdana" pitchFamily="34" charset="0"/>
                        </a:rPr>
                        <a:t> first knew something was wrong when she discovered </a:t>
                      </a:r>
                      <a:r>
                        <a:rPr lang="en-US" sz="1400" b="0" i="1" kern="1200" dirty="0" err="1" smtClean="0">
                          <a:solidFill>
                            <a:schemeClr val="dk1"/>
                          </a:solidFill>
                          <a:latin typeface="Arial Narrow" pitchFamily="34" charset="0"/>
                          <a:ea typeface="Verdana" pitchFamily="34" charset="0"/>
                          <a:cs typeface="Verdana" pitchFamily="34" charset="0"/>
                        </a:rPr>
                        <a:t>Clelland</a:t>
                      </a:r>
                      <a:r>
                        <a:rPr lang="en-US" sz="1400" b="0" i="1" kern="1200" dirty="0" smtClean="0">
                          <a:solidFill>
                            <a:schemeClr val="dk1"/>
                          </a:solidFill>
                          <a:latin typeface="Arial Narrow" pitchFamily="34" charset="0"/>
                          <a:ea typeface="Verdana" pitchFamily="34" charset="0"/>
                          <a:cs typeface="Verdana" pitchFamily="34" charset="0"/>
                        </a:rPr>
                        <a:t> </a:t>
                      </a:r>
                      <a:r>
                        <a:rPr lang="en-US" sz="1400" b="0" i="1" kern="1200" dirty="0" err="1" smtClean="0">
                          <a:solidFill>
                            <a:schemeClr val="dk1"/>
                          </a:solidFill>
                          <a:latin typeface="Arial Narrow" pitchFamily="34" charset="0"/>
                          <a:ea typeface="Verdana" pitchFamily="34" charset="0"/>
                          <a:cs typeface="Verdana" pitchFamily="34" charset="0"/>
                        </a:rPr>
                        <a:t>Nostropolis</a:t>
                      </a:r>
                      <a:r>
                        <a:rPr lang="en-US" sz="1400" b="0" i="1" kern="1200" dirty="0" smtClean="0">
                          <a:solidFill>
                            <a:schemeClr val="dk1"/>
                          </a:solidFill>
                          <a:latin typeface="Arial Narrow" pitchFamily="34" charset="0"/>
                          <a:ea typeface="Verdana" pitchFamily="34" charset="0"/>
                          <a:cs typeface="Verdana" pitchFamily="34" charset="0"/>
                        </a:rPr>
                        <a:t> was missing. She’d been expecting him to meet her at his hotel room, but when she got there, she could see that the door had been forced open and </a:t>
                      </a:r>
                      <a:r>
                        <a:rPr lang="en-US" sz="1400" b="0" i="1" kern="1200" dirty="0" err="1" smtClean="0">
                          <a:solidFill>
                            <a:schemeClr val="dk1"/>
                          </a:solidFill>
                          <a:latin typeface="Arial Narrow" pitchFamily="34" charset="0"/>
                          <a:ea typeface="Verdana" pitchFamily="34" charset="0"/>
                          <a:cs typeface="Verdana" pitchFamily="34" charset="0"/>
                        </a:rPr>
                        <a:t>Clelland</a:t>
                      </a:r>
                      <a:r>
                        <a:rPr lang="en-US" sz="1400" b="0" i="1" kern="1200" dirty="0" smtClean="0">
                          <a:solidFill>
                            <a:schemeClr val="dk1"/>
                          </a:solidFill>
                          <a:latin typeface="Arial Narrow" pitchFamily="34" charset="0"/>
                          <a:ea typeface="Verdana" pitchFamily="34" charset="0"/>
                          <a:cs typeface="Verdana" pitchFamily="34" charset="0"/>
                        </a:rPr>
                        <a:t> was nowhere to be found.</a:t>
                      </a:r>
                      <a:endParaRPr kumimoji="0" lang="en-US" sz="1100" b="0" i="0" u="none" strike="noStrike" kern="1200" cap="none" spc="0" normalizeH="0" baseline="0" noProof="0" dirty="0" smtClean="0">
                        <a:ln>
                          <a:noFill/>
                        </a:ln>
                        <a:solidFill>
                          <a:prstClr val="black"/>
                        </a:solidFill>
                        <a:effectLst/>
                        <a:uLnTx/>
                        <a:uFillTx/>
                        <a:latin typeface="Arial Narrow" pitchFamily="34" charset="0"/>
                        <a:ea typeface="Verdana" pitchFamily="34" charset="0"/>
                        <a:cs typeface="Verdana" pitchFamily="34" charset="0"/>
                      </a:endParaRPr>
                    </a:p>
                  </a:txBody>
                  <a:tcPr marL="91431" marR="91431" marT="45729" marB="45729">
                    <a:solidFill>
                      <a:schemeClr val="accent1">
                        <a:lumMod val="90000"/>
                      </a:schemeClr>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Second Person POV</a:t>
            </a:r>
          </a:p>
        </p:txBody>
      </p:sp>
      <p:sp>
        <p:nvSpPr>
          <p:cNvPr id="46083" name="Content Placeholder 2"/>
          <p:cNvSpPr>
            <a:spLocks noGrp="1"/>
          </p:cNvSpPr>
          <p:nvPr>
            <p:ph idx="1"/>
          </p:nvPr>
        </p:nvSpPr>
        <p:spPr>
          <a:xfrm>
            <a:off x="457200" y="1600200"/>
            <a:ext cx="8364538" cy="519113"/>
          </a:xfrm>
        </p:spPr>
        <p:txBody>
          <a:bodyPr/>
          <a:lstStyle/>
          <a:p>
            <a:pPr marL="0" indent="0">
              <a:buFontTx/>
              <a:buNone/>
            </a:pPr>
            <a:r>
              <a:rPr lang="en-US" altLang="en-US" sz="2000" smtClean="0"/>
              <a:t>To leverage the research findings, favor the second person point of view</a:t>
            </a:r>
          </a:p>
        </p:txBody>
      </p:sp>
      <p:graphicFrame>
        <p:nvGraphicFramePr>
          <p:cNvPr id="4" name="Table 3"/>
          <p:cNvGraphicFramePr>
            <a:graphicFrameLocks noGrp="1"/>
          </p:cNvGraphicFramePr>
          <p:nvPr/>
        </p:nvGraphicFramePr>
        <p:xfrm>
          <a:off x="911225" y="2141538"/>
          <a:ext cx="7321550" cy="2382837"/>
        </p:xfrm>
        <a:graphic>
          <a:graphicData uri="http://schemas.openxmlformats.org/drawingml/2006/table">
            <a:tbl>
              <a:tblPr firstRow="1" bandRow="1">
                <a:tableStyleId>{5C22544A-7EE6-4342-B048-85BDC9FD1C3A}</a:tableStyleId>
              </a:tblPr>
              <a:tblGrid>
                <a:gridCol w="2013116"/>
                <a:gridCol w="2873824"/>
                <a:gridCol w="2434610"/>
              </a:tblGrid>
              <a:tr h="370889">
                <a:tc>
                  <a:txBody>
                    <a:bodyPr/>
                    <a:lstStyle/>
                    <a:p>
                      <a:pPr algn="r"/>
                      <a:r>
                        <a:rPr lang="en-US" sz="1800" b="1" dirty="0" smtClean="0">
                          <a:latin typeface="Arial Narrow" pitchFamily="34" charset="0"/>
                        </a:rPr>
                        <a:t>Point of View</a:t>
                      </a:r>
                      <a:endParaRPr lang="en-US" sz="1800" b="1" dirty="0">
                        <a:latin typeface="Arial Narrow" pitchFamily="34" charset="0"/>
                      </a:endParaRPr>
                    </a:p>
                  </a:txBody>
                  <a:tcPr marL="91431" marR="91431" marT="45726" marB="45726">
                    <a:solidFill>
                      <a:schemeClr val="accent1">
                        <a:lumMod val="50000"/>
                      </a:schemeClr>
                    </a:solidFill>
                  </a:tcPr>
                </a:tc>
                <a:tc>
                  <a:txBody>
                    <a:bodyPr/>
                    <a:lstStyle/>
                    <a:p>
                      <a:pPr algn="l"/>
                      <a:r>
                        <a:rPr lang="en-US" sz="1800" b="1" dirty="0" smtClean="0">
                          <a:latin typeface="Arial Narrow" pitchFamily="34" charset="0"/>
                        </a:rPr>
                        <a:t>Comments</a:t>
                      </a:r>
                      <a:endParaRPr lang="en-US" sz="1800" b="1" dirty="0">
                        <a:latin typeface="Arial Narrow" pitchFamily="34" charset="0"/>
                      </a:endParaRPr>
                    </a:p>
                  </a:txBody>
                  <a:tcPr marL="91431" marR="91431" marT="45726" marB="45726">
                    <a:solidFill>
                      <a:schemeClr val="accent1">
                        <a:lumMod val="50000"/>
                      </a:schemeClr>
                    </a:solidFill>
                  </a:tcPr>
                </a:tc>
                <a:tc>
                  <a:txBody>
                    <a:bodyPr/>
                    <a:lstStyle/>
                    <a:p>
                      <a:pPr algn="l"/>
                      <a:r>
                        <a:rPr lang="en-US" sz="1800" b="1" dirty="0" smtClean="0">
                          <a:latin typeface="Arial Narrow" pitchFamily="34" charset="0"/>
                        </a:rPr>
                        <a:t>Example</a:t>
                      </a:r>
                      <a:endParaRPr lang="en-US" sz="1800" b="1" dirty="0">
                        <a:latin typeface="Arial Narrow" pitchFamily="34" charset="0"/>
                      </a:endParaRPr>
                    </a:p>
                  </a:txBody>
                  <a:tcPr marL="91431" marR="91431" marT="45726" marB="45726">
                    <a:solidFill>
                      <a:schemeClr val="accent1">
                        <a:lumMod val="50000"/>
                      </a:schemeClr>
                    </a:solidFill>
                  </a:tcPr>
                </a:tc>
              </a:tr>
              <a:tr h="2011948">
                <a:tc>
                  <a:txBody>
                    <a:bodyPr/>
                    <a:lstStyle/>
                    <a:p>
                      <a:pPr algn="r"/>
                      <a:r>
                        <a:rPr lang="en-US" sz="1800" b="1" dirty="0" smtClean="0">
                          <a:solidFill>
                            <a:schemeClr val="bg1"/>
                          </a:solidFill>
                          <a:latin typeface="Arial Narrow" pitchFamily="34" charset="0"/>
                        </a:rPr>
                        <a:t>Second Person</a:t>
                      </a:r>
                      <a:endParaRPr lang="en-US" sz="1800" b="1" dirty="0">
                        <a:solidFill>
                          <a:schemeClr val="bg1"/>
                        </a:solidFill>
                        <a:latin typeface="Arial Narrow" pitchFamily="34" charset="0"/>
                      </a:endParaRPr>
                    </a:p>
                  </a:txBody>
                  <a:tcPr marL="91431" marR="91431" marT="45726" marB="45726">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Arial Narrow" pitchFamily="34" charset="0"/>
                          <a:ea typeface="Verdana" pitchFamily="34" charset="0"/>
                          <a:cs typeface="Verdana" pitchFamily="34" charset="0"/>
                        </a:rPr>
                        <a:t>Second person narration is seldom used in normal literature. Notice that in second person narration, the </a:t>
                      </a:r>
                      <a:r>
                        <a:rPr kumimoji="0" lang="en-US" sz="1400" b="1" i="1" u="none" strike="noStrike" kern="1200" cap="none" spc="0" normalizeH="0" baseline="0" noProof="0" dirty="0" smtClean="0">
                          <a:ln>
                            <a:noFill/>
                          </a:ln>
                          <a:solidFill>
                            <a:schemeClr val="bg1"/>
                          </a:solidFill>
                          <a:effectLst/>
                          <a:uLnTx/>
                          <a:uFillTx/>
                          <a:latin typeface="Arial Narrow" pitchFamily="34" charset="0"/>
                          <a:ea typeface="Verdana" pitchFamily="34" charset="0"/>
                          <a:cs typeface="Verdana" pitchFamily="34" charset="0"/>
                        </a:rPr>
                        <a:t>reader</a:t>
                      </a:r>
                      <a:r>
                        <a:rPr kumimoji="0" lang="en-US" sz="1400" b="1" i="0" u="none" strike="noStrike" kern="1200" cap="none" spc="0" normalizeH="0" baseline="0" noProof="0" dirty="0" smtClean="0">
                          <a:ln>
                            <a:noFill/>
                          </a:ln>
                          <a:solidFill>
                            <a:schemeClr val="bg1"/>
                          </a:solidFill>
                          <a:effectLst/>
                          <a:uLnTx/>
                          <a:uFillTx/>
                          <a:latin typeface="Arial Narrow" pitchFamily="34" charset="0"/>
                          <a:ea typeface="Verdana" pitchFamily="34" charset="0"/>
                          <a:cs typeface="Verdana" pitchFamily="34" charset="0"/>
                        </a:rPr>
                        <a:t> is the main character!</a:t>
                      </a:r>
                      <a:endParaRPr kumimoji="0" lang="en-US" sz="1400" b="1" i="0" u="none" strike="noStrike" kern="1200" cap="none" spc="0" normalizeH="0" baseline="0" noProof="0" dirty="0">
                        <a:ln>
                          <a:noFill/>
                        </a:ln>
                        <a:solidFill>
                          <a:schemeClr val="bg1"/>
                        </a:solidFill>
                        <a:effectLst/>
                        <a:uLnTx/>
                        <a:uFillTx/>
                        <a:latin typeface="Arial Narrow" pitchFamily="34" charset="0"/>
                        <a:ea typeface="Verdana" pitchFamily="34" charset="0"/>
                        <a:cs typeface="Verdana" pitchFamily="34" charset="0"/>
                      </a:endParaRPr>
                    </a:p>
                  </a:txBody>
                  <a:tcPr marL="91431" marR="91431" marT="45726" marB="45726">
                    <a:solidFill>
                      <a:schemeClr val="accent1">
                        <a:lumMod val="25000"/>
                      </a:schemeClr>
                    </a:solidFill>
                  </a:tcPr>
                </a:tc>
                <a:tc>
                  <a:txBody>
                    <a:bodyPr/>
                    <a:lstStyle/>
                    <a:p>
                      <a:r>
                        <a:rPr lang="en-US" sz="1400" b="0" i="1" kern="1200" dirty="0" smtClean="0">
                          <a:solidFill>
                            <a:schemeClr val="bg1"/>
                          </a:solidFill>
                          <a:latin typeface="Arial Narrow" pitchFamily="34" charset="0"/>
                          <a:ea typeface="Verdana" pitchFamily="34" charset="0"/>
                          <a:cs typeface="Verdana" pitchFamily="34" charset="0"/>
                        </a:rPr>
                        <a:t>You first knew something was wrong when you discovered </a:t>
                      </a:r>
                      <a:r>
                        <a:rPr lang="en-US" sz="1400" b="0" i="1" kern="1200" dirty="0" err="1" smtClean="0">
                          <a:solidFill>
                            <a:schemeClr val="bg1"/>
                          </a:solidFill>
                          <a:latin typeface="Arial Narrow" pitchFamily="34" charset="0"/>
                          <a:ea typeface="Verdana" pitchFamily="34" charset="0"/>
                          <a:cs typeface="Verdana" pitchFamily="34" charset="0"/>
                        </a:rPr>
                        <a:t>Clelland</a:t>
                      </a:r>
                      <a:r>
                        <a:rPr lang="en-US" sz="1400" b="0" i="1" kern="1200" dirty="0" smtClean="0">
                          <a:solidFill>
                            <a:schemeClr val="bg1"/>
                          </a:solidFill>
                          <a:latin typeface="Arial Narrow" pitchFamily="34" charset="0"/>
                          <a:ea typeface="Verdana" pitchFamily="34" charset="0"/>
                          <a:cs typeface="Verdana" pitchFamily="34" charset="0"/>
                        </a:rPr>
                        <a:t> </a:t>
                      </a:r>
                      <a:r>
                        <a:rPr lang="en-US" sz="1400" b="0" i="1" kern="1200" dirty="0" err="1" smtClean="0">
                          <a:solidFill>
                            <a:schemeClr val="bg1"/>
                          </a:solidFill>
                          <a:latin typeface="Arial Narrow" pitchFamily="34" charset="0"/>
                          <a:ea typeface="Verdana" pitchFamily="34" charset="0"/>
                          <a:cs typeface="Verdana" pitchFamily="34" charset="0"/>
                        </a:rPr>
                        <a:t>Nostropolis</a:t>
                      </a:r>
                      <a:r>
                        <a:rPr lang="en-US" sz="1400" b="0" i="1" kern="1200" dirty="0" smtClean="0">
                          <a:solidFill>
                            <a:schemeClr val="bg1"/>
                          </a:solidFill>
                          <a:latin typeface="Arial Narrow" pitchFamily="34" charset="0"/>
                          <a:ea typeface="Verdana" pitchFamily="34" charset="0"/>
                          <a:cs typeface="Verdana" pitchFamily="34" charset="0"/>
                        </a:rPr>
                        <a:t> was missing. You’d been expecting him to meet you at his hotel room, but when you got there, you could see that the door had been forced open and </a:t>
                      </a:r>
                      <a:r>
                        <a:rPr lang="en-US" sz="1400" b="0" i="1" kern="1200" dirty="0" err="1" smtClean="0">
                          <a:solidFill>
                            <a:schemeClr val="bg1"/>
                          </a:solidFill>
                          <a:latin typeface="Arial Narrow" pitchFamily="34" charset="0"/>
                          <a:ea typeface="Verdana" pitchFamily="34" charset="0"/>
                          <a:cs typeface="Verdana" pitchFamily="34" charset="0"/>
                        </a:rPr>
                        <a:t>Clelland</a:t>
                      </a:r>
                      <a:r>
                        <a:rPr lang="en-US" sz="1400" b="0" i="1" kern="1200" dirty="0" smtClean="0">
                          <a:solidFill>
                            <a:schemeClr val="bg1"/>
                          </a:solidFill>
                          <a:latin typeface="Arial Narrow" pitchFamily="34" charset="0"/>
                          <a:ea typeface="Verdana" pitchFamily="34" charset="0"/>
                          <a:cs typeface="Verdana" pitchFamily="34" charset="0"/>
                        </a:rPr>
                        <a:t> was nowhere to be found.</a:t>
                      </a:r>
                      <a:endParaRPr lang="en-US" sz="1400" b="0" i="1" kern="1200" dirty="0">
                        <a:solidFill>
                          <a:schemeClr val="bg1"/>
                        </a:solidFill>
                        <a:latin typeface="Arial Narrow" pitchFamily="34" charset="0"/>
                        <a:ea typeface="Verdana" pitchFamily="34" charset="0"/>
                        <a:cs typeface="Verdana" pitchFamily="34" charset="0"/>
                      </a:endParaRPr>
                    </a:p>
                  </a:txBody>
                  <a:tcPr marL="91431" marR="91431" marT="45726" marB="45726">
                    <a:solidFill>
                      <a:schemeClr val="accent1">
                        <a:lumMod val="25000"/>
                      </a:schemeClr>
                    </a:solidFill>
                  </a:tcPr>
                </a:tc>
              </a:tr>
            </a:tbl>
          </a:graphicData>
        </a:graphic>
      </p:graphicFrame>
      <p:sp>
        <p:nvSpPr>
          <p:cNvPr id="5" name="TextBox 4"/>
          <p:cNvSpPr txBox="1">
            <a:spLocks noChangeArrowheads="1"/>
          </p:cNvSpPr>
          <p:nvPr/>
        </p:nvSpPr>
        <p:spPr bwMode="auto">
          <a:xfrm>
            <a:off x="446088" y="4852988"/>
            <a:ext cx="79803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Which point of view seems the most dispassionate?</a:t>
            </a:r>
          </a:p>
          <a:p>
            <a:pPr eaLnBrk="1" hangingPunct="1"/>
            <a:r>
              <a:rPr lang="en-US" altLang="en-US"/>
              <a:t>Which is the most involving? Why?</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1</a:t>
            </a:r>
            <a:r>
              <a:rPr lang="en-US" altLang="en-US" baseline="30000" smtClean="0"/>
              <a:t>st</a:t>
            </a:r>
            <a:r>
              <a:rPr lang="en-US" altLang="en-US" smtClean="0"/>
              <a:t> Person vs. 2</a:t>
            </a:r>
            <a:r>
              <a:rPr lang="en-US" altLang="en-US" baseline="30000" smtClean="0"/>
              <a:t>nd</a:t>
            </a:r>
            <a:r>
              <a:rPr lang="en-US" altLang="en-US" smtClean="0"/>
              <a:t> Person Plural</a:t>
            </a:r>
          </a:p>
        </p:txBody>
      </p:sp>
      <p:sp>
        <p:nvSpPr>
          <p:cNvPr id="47107" name="Content Placeholder 2"/>
          <p:cNvSpPr>
            <a:spLocks noGrp="1"/>
          </p:cNvSpPr>
          <p:nvPr>
            <p:ph idx="1"/>
          </p:nvPr>
        </p:nvSpPr>
        <p:spPr>
          <a:xfrm>
            <a:off x="457200" y="1289050"/>
            <a:ext cx="8229600" cy="4581525"/>
          </a:xfrm>
        </p:spPr>
        <p:txBody>
          <a:bodyPr/>
          <a:lstStyle/>
          <a:p>
            <a:r>
              <a:rPr lang="en-US" altLang="en-US" sz="2000" smtClean="0"/>
              <a:t>If you are a classroom instructor, you may be used to saying “we” a lot: “This afternoon, we’ll cover that in more detail.”</a:t>
            </a:r>
          </a:p>
          <a:p>
            <a:r>
              <a:rPr lang="en-US" altLang="en-US" sz="2000" smtClean="0"/>
              <a:t>“We” is not second-person—it’s first person plural.  Don’t use “we” if you can use “you” instead:</a:t>
            </a:r>
          </a:p>
          <a:p>
            <a:endParaRPr lang="en-US" altLang="en-US" sz="2000" smtClean="0"/>
          </a:p>
          <a:p>
            <a:endParaRPr lang="en-US" altLang="en-US" sz="2000" smtClean="0"/>
          </a:p>
          <a:p>
            <a:endParaRPr lang="en-US" altLang="en-US" sz="2000" smtClean="0"/>
          </a:p>
          <a:p>
            <a:r>
              <a:rPr lang="en-US" altLang="en-US" sz="2000" smtClean="0"/>
              <a:t>In a corporate training setting, “we” </a:t>
            </a:r>
            <a:r>
              <a:rPr lang="en-US" altLang="en-US" sz="2000" i="1" smtClean="0"/>
              <a:t>is</a:t>
            </a:r>
            <a:r>
              <a:rPr lang="en-US" altLang="en-US" sz="2000" smtClean="0"/>
              <a:t> appropriate when you are referring to the whole company: “Because XYZ Corp. established a warehouse on </a:t>
            </a:r>
            <a:r>
              <a:rPr lang="en-US" altLang="en-US" sz="2000" b="1" i="1" smtClean="0"/>
              <a:t>our</a:t>
            </a:r>
            <a:r>
              <a:rPr lang="en-US" altLang="en-US" sz="2000" smtClean="0"/>
              <a:t> Dubai and Shanghai premises in 2011, </a:t>
            </a:r>
            <a:r>
              <a:rPr lang="en-US" altLang="en-US" sz="2000" b="1" i="1" smtClean="0"/>
              <a:t>we</a:t>
            </a:r>
            <a:r>
              <a:rPr lang="en-US" altLang="en-US" sz="2000" smtClean="0"/>
              <a:t> expect to save over a million dollars on shipping costs </a:t>
            </a:r>
            <a:r>
              <a:rPr lang="en-US" altLang="en-US" sz="2000" b="1" i="1" smtClean="0"/>
              <a:t>we</a:t>
            </a:r>
            <a:r>
              <a:rPr lang="en-US" altLang="en-US" sz="2000" smtClean="0"/>
              <a:t> would otherwise have incurred.”</a:t>
            </a:r>
          </a:p>
          <a:p>
            <a:endParaRPr lang="en-US" altLang="en-US" sz="2000" smtClean="0"/>
          </a:p>
        </p:txBody>
      </p:sp>
      <p:graphicFrame>
        <p:nvGraphicFramePr>
          <p:cNvPr id="4" name="Table 3"/>
          <p:cNvGraphicFramePr>
            <a:graphicFrameLocks noGrp="1"/>
          </p:cNvGraphicFramePr>
          <p:nvPr/>
        </p:nvGraphicFramePr>
        <p:xfrm>
          <a:off x="911225" y="2830513"/>
          <a:ext cx="7321550" cy="741362"/>
        </p:xfrm>
        <a:graphic>
          <a:graphicData uri="http://schemas.openxmlformats.org/drawingml/2006/table">
            <a:tbl>
              <a:tblPr firstRow="1" bandRow="1">
                <a:tableStyleId>{5C22544A-7EE6-4342-B048-85BDC9FD1C3A}</a:tableStyleId>
              </a:tblPr>
              <a:tblGrid>
                <a:gridCol w="3498866"/>
                <a:gridCol w="3822684"/>
              </a:tblGrid>
              <a:tr h="370681">
                <a:tc>
                  <a:txBody>
                    <a:bodyPr/>
                    <a:lstStyle/>
                    <a:p>
                      <a:pPr algn="r"/>
                      <a:r>
                        <a:rPr lang="en-US" sz="1800" dirty="0" smtClean="0"/>
                        <a:t>Don’t</a:t>
                      </a:r>
                      <a:r>
                        <a:rPr lang="en-US" sz="1800" baseline="0" dirty="0" smtClean="0"/>
                        <a:t> write</a:t>
                      </a:r>
                      <a:endParaRPr lang="en-US" sz="1800" dirty="0"/>
                    </a:p>
                  </a:txBody>
                  <a:tcPr marL="91431" marR="91431" marT="45700" marB="45700">
                    <a:solidFill>
                      <a:schemeClr val="accent1">
                        <a:lumMod val="50000"/>
                      </a:schemeClr>
                    </a:solidFill>
                  </a:tcPr>
                </a:tc>
                <a:tc>
                  <a:txBody>
                    <a:bodyPr/>
                    <a:lstStyle/>
                    <a:p>
                      <a:pPr algn="l"/>
                      <a:r>
                        <a:rPr lang="en-US" sz="1800" dirty="0" smtClean="0"/>
                        <a:t>Do Write</a:t>
                      </a:r>
                      <a:endParaRPr lang="en-US" sz="1800" dirty="0"/>
                    </a:p>
                  </a:txBody>
                  <a:tcPr marL="91431" marR="91431" marT="45700" marB="45700">
                    <a:solidFill>
                      <a:schemeClr val="accent1">
                        <a:lumMod val="50000"/>
                      </a:schemeClr>
                    </a:solidFill>
                  </a:tcPr>
                </a:tc>
              </a:tr>
              <a:tr h="370681">
                <a:tc>
                  <a:txBody>
                    <a:bodyPr/>
                    <a:lstStyle/>
                    <a:p>
                      <a:pPr marL="0" algn="r" defTabSz="914400" rtl="0" eaLnBrk="1" latinLnBrk="0" hangingPunct="1"/>
                      <a:r>
                        <a:rPr lang="en-US" sz="1800" b="1" kern="1200" dirty="0" smtClean="0">
                          <a:solidFill>
                            <a:schemeClr val="bg1"/>
                          </a:solidFill>
                          <a:latin typeface="+mn-lt"/>
                          <a:ea typeface="+mn-ea"/>
                          <a:cs typeface="+mn-cs"/>
                        </a:rPr>
                        <a:t>In this course, we will cover…</a:t>
                      </a:r>
                      <a:endParaRPr lang="en-US" sz="1800" b="1" kern="1200" dirty="0">
                        <a:solidFill>
                          <a:schemeClr val="bg1"/>
                        </a:solidFill>
                        <a:latin typeface="+mn-lt"/>
                        <a:ea typeface="+mn-ea"/>
                        <a:cs typeface="+mn-cs"/>
                      </a:endParaRPr>
                    </a:p>
                  </a:txBody>
                  <a:tcPr marL="91431" marR="91431" marT="45700" marB="45700">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In this course,</a:t>
                      </a:r>
                      <a:r>
                        <a:rPr lang="en-US" sz="1800" b="1" kern="1200" baseline="0" noProof="0" dirty="0" smtClean="0">
                          <a:solidFill>
                            <a:schemeClr val="bg1"/>
                          </a:solidFill>
                          <a:latin typeface="+mn-lt"/>
                          <a:ea typeface="+mn-ea"/>
                          <a:cs typeface="+mn-cs"/>
                        </a:rPr>
                        <a:t> you will learn</a:t>
                      </a:r>
                      <a:endParaRPr lang="en-US" sz="1800" b="1" kern="1200" noProof="0" dirty="0">
                        <a:solidFill>
                          <a:schemeClr val="bg1"/>
                        </a:solidFill>
                        <a:latin typeface="+mn-lt"/>
                        <a:ea typeface="+mn-ea"/>
                        <a:cs typeface="+mn-cs"/>
                      </a:endParaRPr>
                    </a:p>
                  </a:txBody>
                  <a:tcPr marL="91431" marR="91431" marT="45700" marB="45700">
                    <a:solidFill>
                      <a:schemeClr val="accent1">
                        <a:lumMod val="25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POV Guidelines</a:t>
            </a:r>
          </a:p>
        </p:txBody>
      </p:sp>
      <p:sp>
        <p:nvSpPr>
          <p:cNvPr id="48131" name="Content Placeholder 2"/>
          <p:cNvSpPr>
            <a:spLocks noGrp="1"/>
          </p:cNvSpPr>
          <p:nvPr>
            <p:ph idx="1"/>
          </p:nvPr>
        </p:nvSpPr>
        <p:spPr/>
        <p:txBody>
          <a:bodyPr/>
          <a:lstStyle/>
          <a:p>
            <a:r>
              <a:rPr lang="en-US" altLang="en-US" sz="2000" dirty="0" smtClean="0">
                <a:latin typeface="Arial Black" pitchFamily="34" charset="0"/>
              </a:rPr>
              <a:t>Guideline</a:t>
            </a:r>
            <a:r>
              <a:rPr lang="en-US" altLang="en-US" sz="2000" dirty="0" smtClean="0"/>
              <a:t>: Do not use “we” to refer to the e-learning narrator and the learner; instead use “you” to speak directly to the learner and leave the narrator out of it</a:t>
            </a:r>
          </a:p>
          <a:p>
            <a:r>
              <a:rPr lang="en-US" altLang="en-US" sz="2000" dirty="0" smtClean="0">
                <a:latin typeface="Arial Black" pitchFamily="34" charset="0"/>
              </a:rPr>
              <a:t>Guideline</a:t>
            </a:r>
            <a:r>
              <a:rPr lang="en-US" altLang="en-US" sz="2000" dirty="0" smtClean="0"/>
              <a:t>: Use “we” when referring to the company as a whole</a:t>
            </a:r>
          </a:p>
          <a:p>
            <a:endParaRPr lang="en-US" altLang="en-US" sz="2000" dirty="0" smtClean="0"/>
          </a:p>
          <a:p>
            <a:r>
              <a:rPr lang="en-US" altLang="en-US" sz="2000" dirty="0" smtClean="0"/>
              <a:t>NOTE: “Us” and “our” are also first-person plural, so sentences like “Let’s turn our attention to the second point…” are also a violation of the class writing style guidelines. In this case, “Next, consider the second point…” or “Now turn your attention to the second point…” would be within guidelines. </a:t>
            </a:r>
          </a:p>
          <a:p>
            <a:endParaRPr lang="en-US" altLang="en-US" sz="2000" dirty="0" smtClean="0"/>
          </a:p>
          <a:p>
            <a:endParaRPr lang="en-US" alt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ctrTitle"/>
          </p:nvPr>
        </p:nvSpPr>
        <p:spPr/>
        <p:txBody>
          <a:bodyPr/>
          <a:lstStyle/>
          <a:p>
            <a:r>
              <a:rPr lang="en-US" altLang="en-US" smtClean="0"/>
              <a:t>Writing Onscreen Directions</a:t>
            </a:r>
          </a:p>
        </p:txBody>
      </p:sp>
      <p:sp>
        <p:nvSpPr>
          <p:cNvPr id="49155" name="Subtitle 4"/>
          <p:cNvSpPr>
            <a:spLocks noGrp="1"/>
          </p:cNvSpPr>
          <p:nvPr>
            <p:ph type="subTitle" idx="1"/>
          </p:nvPr>
        </p:nvSpPr>
        <p:spPr/>
        <p:txBody>
          <a:bodyPr/>
          <a:lstStyle/>
          <a:p>
            <a:r>
              <a:rPr lang="en-US" altLang="en-US" smtClean="0"/>
              <a:t>How to Refer to Screen Literals </a:t>
            </a:r>
            <a:br>
              <a:rPr lang="en-US" altLang="en-US" smtClean="0"/>
            </a:b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Referring to Screen Literals</a:t>
            </a:r>
          </a:p>
        </p:txBody>
      </p:sp>
      <p:sp>
        <p:nvSpPr>
          <p:cNvPr id="50179" name="Content Placeholder 2"/>
          <p:cNvSpPr>
            <a:spLocks noGrp="1"/>
          </p:cNvSpPr>
          <p:nvPr>
            <p:ph idx="1"/>
          </p:nvPr>
        </p:nvSpPr>
        <p:spPr>
          <a:xfrm>
            <a:off x="457200" y="1246188"/>
            <a:ext cx="8229600" cy="758825"/>
          </a:xfrm>
        </p:spPr>
        <p:txBody>
          <a:bodyPr/>
          <a:lstStyle/>
          <a:p>
            <a:r>
              <a:rPr lang="en-US" altLang="en-US" sz="2000" smtClean="0"/>
              <a:t>“Screen Literals” are objects such as buttons or links that are literally on the screen, for example:</a:t>
            </a:r>
          </a:p>
          <a:p>
            <a:endParaRPr lang="en-US" altLang="en-US" sz="2000" smtClean="0"/>
          </a:p>
        </p:txBody>
      </p:sp>
      <p:pic>
        <p:nvPicPr>
          <p:cNvPr id="4" name="Picture 3" descr="FTZA_1b.png"/>
          <p:cNvPicPr>
            <a:picLocks noChangeAspect="1"/>
          </p:cNvPicPr>
          <p:nvPr/>
        </p:nvPicPr>
        <p:blipFill>
          <a:blip r:embed="rId2"/>
          <a:srcRect l="760" t="1171" r="1154" b="1354"/>
          <a:stretch>
            <a:fillRect/>
          </a:stretch>
        </p:blipFill>
        <p:spPr>
          <a:xfrm>
            <a:off x="914400" y="2068513"/>
            <a:ext cx="5360988" cy="4010025"/>
          </a:xfrm>
          <a:prstGeom prst="rect">
            <a:avLst/>
          </a:prstGeom>
          <a:ln w="25400">
            <a:solidFill>
              <a:schemeClr val="tx1"/>
            </a:solidFill>
          </a:ln>
          <a:effectLst>
            <a:outerShdw blurRad="50800" dist="38100" dir="2700000" algn="tl" rotWithShape="0">
              <a:prstClr val="black">
                <a:alpha val="40000"/>
              </a:prstClr>
            </a:outerShdw>
          </a:effectLst>
        </p:spPr>
      </p:pic>
      <p:cxnSp>
        <p:nvCxnSpPr>
          <p:cNvPr id="5" name="Straight Arrow Connector 4"/>
          <p:cNvCxnSpPr/>
          <p:nvPr/>
        </p:nvCxnSpPr>
        <p:spPr bwMode="auto">
          <a:xfrm>
            <a:off x="5430838" y="2592388"/>
            <a:ext cx="1009650" cy="819150"/>
          </a:xfrm>
          <a:prstGeom prst="straightConnector1">
            <a:avLst/>
          </a:prstGeom>
          <a:solidFill>
            <a:srgbClr val="E1EBF5"/>
          </a:solidFill>
          <a:ln w="25400" cap="flat" cmpd="sng" algn="ctr">
            <a:solidFill>
              <a:schemeClr val="accent6"/>
            </a:solidFill>
            <a:prstDash val="solid"/>
            <a:round/>
            <a:headEnd type="none" w="med" len="med"/>
            <a:tailEnd type="arrow"/>
          </a:ln>
          <a:effectLst/>
        </p:spPr>
      </p:cxnSp>
      <p:cxnSp>
        <p:nvCxnSpPr>
          <p:cNvPr id="6" name="Straight Arrow Connector 5"/>
          <p:cNvCxnSpPr/>
          <p:nvPr/>
        </p:nvCxnSpPr>
        <p:spPr bwMode="auto">
          <a:xfrm>
            <a:off x="5726113" y="2593975"/>
            <a:ext cx="723900" cy="587375"/>
          </a:xfrm>
          <a:prstGeom prst="straightConnector1">
            <a:avLst/>
          </a:prstGeom>
          <a:solidFill>
            <a:srgbClr val="E1EBF5"/>
          </a:solidFill>
          <a:ln w="25400" cap="flat" cmpd="sng" algn="ctr">
            <a:solidFill>
              <a:schemeClr val="accent6"/>
            </a:solidFill>
            <a:prstDash val="solid"/>
            <a:round/>
            <a:headEnd type="none" w="med" len="med"/>
            <a:tailEnd type="arrow"/>
          </a:ln>
          <a:effectLst/>
        </p:spPr>
      </p:cxnSp>
      <p:cxnSp>
        <p:nvCxnSpPr>
          <p:cNvPr id="7" name="Straight Arrow Connector 6"/>
          <p:cNvCxnSpPr/>
          <p:nvPr/>
        </p:nvCxnSpPr>
        <p:spPr bwMode="auto">
          <a:xfrm>
            <a:off x="6069013" y="2593975"/>
            <a:ext cx="371475" cy="300038"/>
          </a:xfrm>
          <a:prstGeom prst="straightConnector1">
            <a:avLst/>
          </a:prstGeom>
          <a:solidFill>
            <a:srgbClr val="E1EBF5"/>
          </a:solidFill>
          <a:ln w="25400" cap="flat" cmpd="sng" algn="ctr">
            <a:solidFill>
              <a:schemeClr val="accent6"/>
            </a:solidFill>
            <a:prstDash val="solid"/>
            <a:round/>
            <a:headEnd type="none" w="med" len="med"/>
            <a:tailEnd type="arrow"/>
          </a:ln>
          <a:effectLst/>
        </p:spPr>
      </p:cxnSp>
      <p:cxnSp>
        <p:nvCxnSpPr>
          <p:cNvPr id="8" name="Straight Arrow Connector 7"/>
          <p:cNvCxnSpPr/>
          <p:nvPr/>
        </p:nvCxnSpPr>
        <p:spPr bwMode="auto">
          <a:xfrm rot="5400000" flipH="1" flipV="1">
            <a:off x="5696744" y="4895057"/>
            <a:ext cx="762000" cy="722312"/>
          </a:xfrm>
          <a:prstGeom prst="straightConnector1">
            <a:avLst/>
          </a:prstGeom>
          <a:solidFill>
            <a:srgbClr val="E1EBF5"/>
          </a:solidFill>
          <a:ln w="25400" cap="flat" cmpd="sng" algn="ctr">
            <a:solidFill>
              <a:schemeClr val="accent6"/>
            </a:solidFill>
            <a:prstDash val="solid"/>
            <a:round/>
            <a:headEnd type="none" w="med" len="med"/>
            <a:tailEnd type="arrow"/>
          </a:ln>
          <a:effectLst/>
        </p:spPr>
      </p:cxnSp>
      <p:cxnSp>
        <p:nvCxnSpPr>
          <p:cNvPr id="9" name="Straight Arrow Connector 8"/>
          <p:cNvCxnSpPr/>
          <p:nvPr/>
        </p:nvCxnSpPr>
        <p:spPr bwMode="auto">
          <a:xfrm rot="5400000" flipH="1" flipV="1">
            <a:off x="5931694" y="5136357"/>
            <a:ext cx="514350" cy="487362"/>
          </a:xfrm>
          <a:prstGeom prst="straightConnector1">
            <a:avLst/>
          </a:prstGeom>
          <a:solidFill>
            <a:srgbClr val="E1EBF5"/>
          </a:solidFill>
          <a:ln w="25400" cap="flat" cmpd="sng" algn="ctr">
            <a:solidFill>
              <a:schemeClr val="accent6"/>
            </a:solidFill>
            <a:prstDash val="solid"/>
            <a:round/>
            <a:headEnd type="none" w="med" len="med"/>
            <a:tailEnd type="arrow"/>
          </a:ln>
          <a:effectLst/>
        </p:spPr>
      </p:cxnSp>
      <p:sp>
        <p:nvSpPr>
          <p:cNvPr id="10" name="TextBox 9"/>
          <p:cNvSpPr txBox="1">
            <a:spLocks noChangeArrowheads="1"/>
          </p:cNvSpPr>
          <p:nvPr/>
        </p:nvSpPr>
        <p:spPr bwMode="auto">
          <a:xfrm>
            <a:off x="6465888" y="2728913"/>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Menu</a:t>
            </a:r>
          </a:p>
        </p:txBody>
      </p:sp>
      <p:sp>
        <p:nvSpPr>
          <p:cNvPr id="11" name="TextBox 10"/>
          <p:cNvSpPr txBox="1">
            <a:spLocks noChangeArrowheads="1"/>
          </p:cNvSpPr>
          <p:nvPr/>
        </p:nvSpPr>
        <p:spPr bwMode="auto">
          <a:xfrm>
            <a:off x="6465888" y="3014663"/>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Resources</a:t>
            </a:r>
          </a:p>
        </p:txBody>
      </p:sp>
      <p:sp>
        <p:nvSpPr>
          <p:cNvPr id="12" name="TextBox 11"/>
          <p:cNvSpPr txBox="1">
            <a:spLocks noChangeArrowheads="1"/>
          </p:cNvSpPr>
          <p:nvPr/>
        </p:nvSpPr>
        <p:spPr bwMode="auto">
          <a:xfrm>
            <a:off x="6465888" y="3262313"/>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Help</a:t>
            </a:r>
          </a:p>
        </p:txBody>
      </p:sp>
      <p:sp>
        <p:nvSpPr>
          <p:cNvPr id="13" name="TextBox 12"/>
          <p:cNvSpPr txBox="1">
            <a:spLocks noChangeArrowheads="1"/>
          </p:cNvSpPr>
          <p:nvPr/>
        </p:nvSpPr>
        <p:spPr bwMode="auto">
          <a:xfrm>
            <a:off x="6465888" y="4743450"/>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Back</a:t>
            </a:r>
          </a:p>
        </p:txBody>
      </p:sp>
      <p:sp>
        <p:nvSpPr>
          <p:cNvPr id="14" name="TextBox 13"/>
          <p:cNvSpPr txBox="1">
            <a:spLocks noChangeArrowheads="1"/>
          </p:cNvSpPr>
          <p:nvPr/>
        </p:nvSpPr>
        <p:spPr bwMode="auto">
          <a:xfrm>
            <a:off x="6465888" y="4981575"/>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Next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p:txBody>
          <a:bodyPr/>
          <a:lstStyle/>
          <a:p>
            <a:pPr eaLnBrk="1" hangingPunct="1">
              <a:buFontTx/>
              <a:buNone/>
            </a:pPr>
            <a:r>
              <a:rPr lang="en-US" altLang="en-US" smtClean="0"/>
              <a:t>Instructor: Ray Cole</a:t>
            </a:r>
          </a:p>
          <a:p>
            <a:pPr eaLnBrk="1" hangingPunct="1"/>
            <a:r>
              <a:rPr lang="en-US" altLang="en-US" sz="2400" smtClean="0"/>
              <a:t>Some companies where I’ve helped to create e-learning:</a:t>
            </a:r>
            <a:endParaRPr lang="en-US" altLang="en-US" sz="2000" smtClean="0"/>
          </a:p>
          <a:p>
            <a:pPr eaLnBrk="1" hangingPunct="1">
              <a:buFontTx/>
              <a:buNone/>
            </a:pPr>
            <a:endParaRPr lang="en-US" altLang="en-US" sz="2000" smtClean="0"/>
          </a:p>
          <a:p>
            <a:pPr lvl="1" eaLnBrk="1" hangingPunct="1">
              <a:buFontTx/>
              <a:buNone/>
            </a:pPr>
            <a:endParaRPr lang="en-US" altLang="en-US" sz="2000" smtClean="0"/>
          </a:p>
          <a:p>
            <a:pPr lvl="1" eaLnBrk="1" hangingPunct="1">
              <a:buFontTx/>
              <a:buNone/>
            </a:pPr>
            <a:endParaRPr lang="en-US" altLang="en-US" sz="2000" smtClean="0"/>
          </a:p>
          <a:p>
            <a:pPr lvl="1" eaLnBrk="1" hangingPunct="1">
              <a:buFontTx/>
              <a:buNone/>
            </a:pPr>
            <a:endParaRPr lang="en-US" altLang="en-US" sz="2000" smtClean="0"/>
          </a:p>
          <a:p>
            <a:pPr lvl="1" eaLnBrk="1" hangingPunct="1">
              <a:buFontTx/>
              <a:buNone/>
            </a:pPr>
            <a:endParaRPr lang="en-US" altLang="en-US" sz="2000" smtClean="0"/>
          </a:p>
          <a:p>
            <a:pPr lvl="1" eaLnBrk="1" hangingPunct="1">
              <a:buFontTx/>
              <a:buNone/>
            </a:pPr>
            <a:endParaRPr lang="en-US" altLang="en-US" sz="2000" smtClean="0"/>
          </a:p>
          <a:p>
            <a:pPr lvl="1" eaLnBrk="1" hangingPunct="1">
              <a:buFontTx/>
              <a:buNone/>
            </a:pPr>
            <a:endParaRPr lang="en-US" altLang="en-US" sz="2000" smtClean="0"/>
          </a:p>
        </p:txBody>
      </p:sp>
      <p:sp>
        <p:nvSpPr>
          <p:cNvPr id="6147" name="Rectangle 3"/>
          <p:cNvSpPr>
            <a:spLocks noGrp="1" noChangeArrowheads="1"/>
          </p:cNvSpPr>
          <p:nvPr>
            <p:ph type="title"/>
          </p:nvPr>
        </p:nvSpPr>
        <p:spPr/>
        <p:txBody>
          <a:bodyPr/>
          <a:lstStyle/>
          <a:p>
            <a:pPr eaLnBrk="1" hangingPunct="1"/>
            <a:r>
              <a:rPr lang="en-US" altLang="en-US" smtClean="0"/>
              <a:t>ITEC 715</a:t>
            </a:r>
          </a:p>
        </p:txBody>
      </p:sp>
      <p:sp>
        <p:nvSpPr>
          <p:cNvPr id="6148"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49"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0"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1"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6152" name="Picture 8" descr="design_media_top_header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62400"/>
            <a:ext cx="26384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ncr_logo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26384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vitesse_logo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24200"/>
            <a:ext cx="10096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g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038600"/>
            <a:ext cx="2009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Who Am I?</a:t>
            </a:r>
          </a:p>
        </p:txBody>
      </p:sp>
      <p:pic>
        <p:nvPicPr>
          <p:cNvPr id="6157" name="Picture 14" descr="text_engine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124200"/>
            <a:ext cx="14668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5" descr="Lam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962400"/>
            <a:ext cx="1457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Referring to Screen Literals</a:t>
            </a:r>
          </a:p>
        </p:txBody>
      </p:sp>
      <p:sp>
        <p:nvSpPr>
          <p:cNvPr id="51203" name="Content Placeholder 2"/>
          <p:cNvSpPr>
            <a:spLocks noGrp="1"/>
          </p:cNvSpPr>
          <p:nvPr>
            <p:ph idx="1"/>
          </p:nvPr>
        </p:nvSpPr>
        <p:spPr/>
        <p:txBody>
          <a:bodyPr/>
          <a:lstStyle/>
          <a:p>
            <a:pPr>
              <a:buFontTx/>
              <a:buNone/>
            </a:pPr>
            <a:r>
              <a:rPr lang="en-US" altLang="en-US" sz="2000" smtClean="0"/>
              <a:t>Note: Not all screen literals have names:</a:t>
            </a:r>
          </a:p>
          <a:p>
            <a:pPr>
              <a:buFontTx/>
              <a:buNone/>
            </a:pPr>
            <a:endParaRPr lang="en-US" altLang="en-US" sz="2000" smtClean="0"/>
          </a:p>
          <a:p>
            <a:pPr>
              <a:buFontTx/>
              <a:buNone/>
            </a:pPr>
            <a:endParaRPr lang="en-US" altLang="en-US" sz="2000" smtClean="0"/>
          </a:p>
          <a:p>
            <a:pPr>
              <a:buFontTx/>
              <a:buNone/>
            </a:pPr>
            <a:endParaRPr lang="en-US" altLang="en-US" sz="2000" smtClean="0"/>
          </a:p>
          <a:p>
            <a:pPr>
              <a:buFontTx/>
              <a:buNone/>
            </a:pPr>
            <a:endParaRPr lang="en-US" altLang="en-US" sz="2000" smtClean="0"/>
          </a:p>
          <a:p>
            <a:pPr>
              <a:buFontTx/>
              <a:buNone/>
            </a:pPr>
            <a:endParaRPr lang="en-US" altLang="en-US" sz="2000" smtClean="0"/>
          </a:p>
          <a:p>
            <a:pPr>
              <a:buFontTx/>
              <a:buNone/>
            </a:pPr>
            <a:endParaRPr lang="en-US" altLang="en-US" sz="2000" smtClean="0"/>
          </a:p>
          <a:p>
            <a:pPr>
              <a:buFontTx/>
              <a:buNone/>
            </a:pPr>
            <a:r>
              <a:rPr lang="en-US" altLang="en-US" sz="2400" smtClean="0"/>
              <a:t>Two ways to deal with unnamed buttons:</a:t>
            </a:r>
          </a:p>
          <a:p>
            <a:pPr marL="685800" lvl="1" indent="-342900">
              <a:buFontTx/>
              <a:buAutoNum type="arabicPeriod"/>
            </a:pPr>
            <a:r>
              <a:rPr lang="en-US" altLang="en-US" sz="2000" smtClean="0"/>
              <a:t>Refer to the button by its shape (“Click the </a:t>
            </a:r>
            <a:r>
              <a:rPr lang="en-US" altLang="en-US" sz="2000" smtClean="0">
                <a:latin typeface="Arial Black" pitchFamily="34" charset="0"/>
              </a:rPr>
              <a:t>Forward</a:t>
            </a:r>
            <a:r>
              <a:rPr lang="en-US" altLang="en-US" sz="2000" smtClean="0"/>
              <a:t> arrow to continue.”)</a:t>
            </a:r>
          </a:p>
          <a:p>
            <a:pPr marL="685800" lvl="1" indent="-342900">
              <a:buFontTx/>
              <a:buAutoNum type="arabicPeriod"/>
            </a:pPr>
            <a:r>
              <a:rPr lang="en-US" altLang="en-US" sz="2000" smtClean="0"/>
              <a:t>Use the help screen(s) to associate a name with the button; then refer to it by name</a:t>
            </a:r>
          </a:p>
          <a:p>
            <a:pPr>
              <a:buFontTx/>
              <a:buNone/>
            </a:pPr>
            <a:endParaRPr lang="en-US" altLang="en-US" sz="2000" smtClean="0"/>
          </a:p>
          <a:p>
            <a:pPr>
              <a:buFontTx/>
              <a:buNone/>
            </a:pPr>
            <a:endParaRPr lang="en-US" altLang="en-US" sz="2000" smtClean="0"/>
          </a:p>
        </p:txBody>
      </p:sp>
      <p:graphicFrame>
        <p:nvGraphicFramePr>
          <p:cNvPr id="4" name="Table 3"/>
          <p:cNvGraphicFramePr>
            <a:graphicFrameLocks noGrp="1"/>
          </p:cNvGraphicFramePr>
          <p:nvPr/>
        </p:nvGraphicFramePr>
        <p:xfrm>
          <a:off x="806450" y="2236788"/>
          <a:ext cx="7321550" cy="1833605"/>
        </p:xfrm>
        <a:graphic>
          <a:graphicData uri="http://schemas.openxmlformats.org/drawingml/2006/table">
            <a:tbl>
              <a:tblPr firstRow="1" bandRow="1">
                <a:tableStyleId>{5C22544A-7EE6-4342-B048-85BDC9FD1C3A}</a:tableStyleId>
              </a:tblPr>
              <a:tblGrid>
                <a:gridCol w="3498866"/>
                <a:gridCol w="3822684"/>
              </a:tblGrid>
              <a:tr h="370619">
                <a:tc>
                  <a:txBody>
                    <a:bodyPr/>
                    <a:lstStyle/>
                    <a:p>
                      <a:pPr algn="l"/>
                      <a:r>
                        <a:rPr lang="en-US" sz="1800" dirty="0" smtClean="0"/>
                        <a:t>Named</a:t>
                      </a:r>
                      <a:endParaRPr lang="en-US" sz="1800" dirty="0"/>
                    </a:p>
                  </a:txBody>
                  <a:tcPr marL="91431" marR="91431" marT="45693" marB="45693">
                    <a:solidFill>
                      <a:srgbClr val="4F81BD"/>
                    </a:solidFill>
                  </a:tcPr>
                </a:tc>
                <a:tc>
                  <a:txBody>
                    <a:bodyPr/>
                    <a:lstStyle/>
                    <a:p>
                      <a:pPr algn="l"/>
                      <a:r>
                        <a:rPr lang="en-US" sz="1800" dirty="0" smtClean="0"/>
                        <a:t>Unnamed</a:t>
                      </a:r>
                      <a:endParaRPr lang="en-US" sz="1800" dirty="0"/>
                    </a:p>
                  </a:txBody>
                  <a:tcPr marL="91431" marR="91431" marT="45693" marB="45693">
                    <a:solidFill>
                      <a:srgbClr val="4F81BD"/>
                    </a:solidFill>
                  </a:tcPr>
                </a:tc>
              </a:tr>
              <a:tr h="1462943">
                <a:tc>
                  <a:txBody>
                    <a:bodyPr/>
                    <a:lstStyle/>
                    <a:p>
                      <a:pPr marL="0" algn="l" defTabSz="914400" rtl="0" eaLnBrk="1" latinLnBrk="0" hangingPunct="1"/>
                      <a:endParaRPr lang="en-US" sz="1800" b="1" kern="1200" dirty="0" smtClean="0">
                        <a:solidFill>
                          <a:schemeClr val="dk1"/>
                        </a:solidFill>
                        <a:latin typeface="+mn-lt"/>
                        <a:ea typeface="+mn-ea"/>
                        <a:cs typeface="+mn-cs"/>
                      </a:endParaRPr>
                    </a:p>
                    <a:p>
                      <a:pPr marL="0" algn="l" defTabSz="914400" rtl="0" eaLnBrk="1" latinLnBrk="0" hangingPunct="1"/>
                      <a:endParaRPr lang="en-US" sz="1800" b="1" kern="1200" dirty="0" smtClean="0">
                        <a:solidFill>
                          <a:schemeClr val="dk1"/>
                        </a:solidFill>
                        <a:latin typeface="+mn-lt"/>
                        <a:ea typeface="+mn-ea"/>
                        <a:cs typeface="+mn-cs"/>
                      </a:endParaRPr>
                    </a:p>
                    <a:p>
                      <a:pPr marL="0" algn="l" defTabSz="914400" rtl="0" eaLnBrk="1" latinLnBrk="0" hangingPunct="1"/>
                      <a:endParaRPr lang="en-US" sz="1800" b="1" kern="1200" dirty="0" smtClean="0">
                        <a:solidFill>
                          <a:schemeClr val="dk1"/>
                        </a:solidFill>
                        <a:latin typeface="+mn-lt"/>
                        <a:ea typeface="+mn-ea"/>
                        <a:cs typeface="+mn-cs"/>
                      </a:endParaRPr>
                    </a:p>
                    <a:p>
                      <a:pPr marL="0" algn="l" defTabSz="914400" rtl="0" eaLnBrk="1" latinLnBrk="0" hangingPunct="1"/>
                      <a:endParaRPr lang="en-US" sz="1800" b="1" kern="1200" dirty="0" smtClean="0">
                        <a:solidFill>
                          <a:schemeClr val="dk1"/>
                        </a:solidFill>
                        <a:latin typeface="+mn-lt"/>
                        <a:ea typeface="+mn-ea"/>
                        <a:cs typeface="+mn-cs"/>
                      </a:endParaRPr>
                    </a:p>
                    <a:p>
                      <a:pPr marL="0" algn="l" defTabSz="914400" rtl="0" eaLnBrk="1" latinLnBrk="0" hangingPunct="1"/>
                      <a:endParaRPr lang="en-US" sz="1800" b="1" kern="1200" dirty="0">
                        <a:solidFill>
                          <a:schemeClr val="dk1"/>
                        </a:solidFill>
                        <a:latin typeface="+mn-lt"/>
                        <a:ea typeface="+mn-ea"/>
                        <a:cs typeface="+mn-cs"/>
                      </a:endParaRPr>
                    </a:p>
                  </a:txBody>
                  <a:tcPr marL="91431" marR="91431" marT="45693" marB="45693">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noProof="0" dirty="0">
                        <a:solidFill>
                          <a:schemeClr val="dk1"/>
                        </a:solidFill>
                        <a:latin typeface="+mn-lt"/>
                        <a:ea typeface="+mn-ea"/>
                        <a:cs typeface="+mn-cs"/>
                      </a:endParaRPr>
                    </a:p>
                  </a:txBody>
                  <a:tcPr marL="91431" marR="91431" marT="45693" marB="45693">
                    <a:solidFill>
                      <a:srgbClr val="D0D8E8"/>
                    </a:solidFill>
                  </a:tcPr>
                </a:tc>
              </a:tr>
            </a:tbl>
          </a:graphicData>
        </a:graphic>
      </p:graphicFrame>
      <p:pic>
        <p:nvPicPr>
          <p:cNvPr id="51215" name="Picture 4" descr="screen_literals--na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2765425"/>
            <a:ext cx="236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screen_literals--unna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2765425"/>
            <a:ext cx="236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Associating Names with Buttons</a:t>
            </a:r>
          </a:p>
        </p:txBody>
      </p:sp>
      <p:sp>
        <p:nvSpPr>
          <p:cNvPr id="52227" name="Content Placeholder 2"/>
          <p:cNvSpPr>
            <a:spLocks noGrp="1"/>
          </p:cNvSpPr>
          <p:nvPr>
            <p:ph idx="1"/>
          </p:nvPr>
        </p:nvSpPr>
        <p:spPr/>
        <p:txBody>
          <a:bodyPr/>
          <a:lstStyle/>
          <a:p>
            <a:r>
              <a:rPr lang="en-US" altLang="en-US" sz="2000" smtClean="0"/>
              <a:t>One way to associate a name with an unnamed/unlabeled screen element, is to use the help screen(s):</a:t>
            </a:r>
          </a:p>
          <a:p>
            <a:endParaRPr lang="en-US" altLang="en-US" sz="200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171" y="2389188"/>
            <a:ext cx="5425657" cy="4114800"/>
          </a:xfrm>
          <a:prstGeom prst="rect">
            <a:avLst/>
          </a:prstGeom>
          <a:ln w="2540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Referring to Screen Literals</a:t>
            </a:r>
          </a:p>
        </p:txBody>
      </p:sp>
      <p:sp>
        <p:nvSpPr>
          <p:cNvPr id="3" name="Content Placeholder 2"/>
          <p:cNvSpPr>
            <a:spLocks noGrp="1"/>
          </p:cNvSpPr>
          <p:nvPr>
            <p:ph idx="1"/>
          </p:nvPr>
        </p:nvSpPr>
        <p:spPr>
          <a:xfrm>
            <a:off x="457200" y="1236663"/>
            <a:ext cx="8229600" cy="4706937"/>
          </a:xfrm>
        </p:spPr>
        <p:txBody>
          <a:bodyPr/>
          <a:lstStyle/>
          <a:p>
            <a:pPr marL="0" indent="0">
              <a:buFontTx/>
              <a:buNone/>
              <a:defRPr/>
            </a:pPr>
            <a:r>
              <a:rPr lang="en-US" sz="2000" dirty="0" smtClean="0">
                <a:latin typeface="Arial Black" pitchFamily="34" charset="0"/>
              </a:rPr>
              <a:t>Guideline: </a:t>
            </a:r>
            <a:r>
              <a:rPr lang="en-US" sz="2000" dirty="0" smtClean="0"/>
              <a:t>When referring to </a:t>
            </a:r>
            <a:r>
              <a:rPr lang="en-US" sz="2000" i="1" dirty="0" smtClean="0"/>
              <a:t>named</a:t>
            </a:r>
            <a:r>
              <a:rPr lang="en-US" sz="2000" dirty="0" smtClean="0"/>
              <a:t> screen literals, refer to them by name and use boldfaced font.</a:t>
            </a:r>
          </a:p>
          <a:p>
            <a:pPr marL="0" indent="0">
              <a:buFontTx/>
              <a:buNone/>
              <a:defRPr/>
            </a:pPr>
            <a:endParaRPr lang="en-US" sz="2000" dirty="0" smtClean="0"/>
          </a:p>
          <a:p>
            <a:pPr marL="0" indent="0">
              <a:buFontTx/>
              <a:buNone/>
              <a:defRPr/>
            </a:pPr>
            <a:endParaRPr lang="en-US" sz="2000" dirty="0" smtClean="0"/>
          </a:p>
          <a:p>
            <a:pPr marL="0" indent="0">
              <a:buFontTx/>
              <a:buNone/>
              <a:defRPr/>
            </a:pPr>
            <a:endParaRPr lang="en-US" sz="2000" dirty="0" smtClean="0"/>
          </a:p>
          <a:p>
            <a:pPr marL="0" indent="0">
              <a:buFontTx/>
              <a:buNone/>
              <a:defRPr/>
            </a:pPr>
            <a:r>
              <a:rPr lang="en-US" sz="2000" dirty="0" smtClean="0">
                <a:latin typeface="Arial Black" pitchFamily="34" charset="0"/>
              </a:rPr>
              <a:t>Guideline: </a:t>
            </a:r>
            <a:r>
              <a:rPr lang="en-US" sz="2000" dirty="0" smtClean="0"/>
              <a:t>If you have given an </a:t>
            </a:r>
            <a:r>
              <a:rPr lang="en-US" sz="2000" i="1" dirty="0" smtClean="0"/>
              <a:t>unnamed</a:t>
            </a:r>
            <a:r>
              <a:rPr lang="en-US" sz="2000" dirty="0" smtClean="0"/>
              <a:t> screen literal a name in the help screen(s), then treat that literal as though it were named (i.e., follow the guideline for named literals, above):</a:t>
            </a:r>
          </a:p>
          <a:p>
            <a:pPr marL="0" indent="0">
              <a:buFontTx/>
              <a:buNone/>
              <a:defRPr/>
            </a:pPr>
            <a:endParaRPr lang="en-US" sz="2000" dirty="0" smtClean="0"/>
          </a:p>
          <a:p>
            <a:pPr marL="0" indent="0">
              <a:buFontTx/>
              <a:buNone/>
              <a:defRPr/>
            </a:pPr>
            <a:r>
              <a:rPr lang="en-US" sz="2000" dirty="0" smtClean="0">
                <a:latin typeface="Arial Black" pitchFamily="34" charset="0"/>
              </a:rPr>
              <a:t>Guideline: </a:t>
            </a:r>
            <a:r>
              <a:rPr lang="en-US" sz="2000" dirty="0" smtClean="0"/>
              <a:t>If you have </a:t>
            </a:r>
            <a:r>
              <a:rPr lang="en-US" sz="2000" i="1" dirty="0" smtClean="0"/>
              <a:t>not</a:t>
            </a:r>
            <a:r>
              <a:rPr lang="en-US" sz="2000" dirty="0" smtClean="0"/>
              <a:t> associated a name with an </a:t>
            </a:r>
            <a:r>
              <a:rPr lang="en-US" sz="2000" i="1" dirty="0" smtClean="0"/>
              <a:t>unnamed</a:t>
            </a:r>
            <a:r>
              <a:rPr lang="en-US" sz="2000" dirty="0" smtClean="0"/>
              <a:t> screen literal somewhere (like the help screen(s)) early in the course, then refer to the literal by its shape and function, boldfacing</a:t>
            </a:r>
            <a:br>
              <a:rPr lang="en-US" sz="2000" dirty="0" smtClean="0"/>
            </a:br>
            <a:r>
              <a:rPr lang="en-US" sz="2000" dirty="0" smtClean="0"/>
              <a:t>the function:</a:t>
            </a:r>
          </a:p>
          <a:p>
            <a:pPr marL="0" indent="0">
              <a:buFontTx/>
              <a:buNone/>
              <a:defRPr/>
            </a:pPr>
            <a:endParaRPr lang="en-US" sz="2000" dirty="0" smtClean="0"/>
          </a:p>
          <a:p>
            <a:pPr>
              <a:defRPr/>
            </a:pPr>
            <a:endParaRPr lang="en-US" sz="2000" dirty="0"/>
          </a:p>
        </p:txBody>
      </p:sp>
      <p:graphicFrame>
        <p:nvGraphicFramePr>
          <p:cNvPr id="4" name="Table 3"/>
          <p:cNvGraphicFramePr>
            <a:graphicFrameLocks noGrp="1"/>
          </p:cNvGraphicFramePr>
          <p:nvPr/>
        </p:nvGraphicFramePr>
        <p:xfrm>
          <a:off x="911225" y="1965325"/>
          <a:ext cx="7321550" cy="1011238"/>
        </p:xfrm>
        <a:graphic>
          <a:graphicData uri="http://schemas.openxmlformats.org/drawingml/2006/table">
            <a:tbl>
              <a:tblPr firstRow="1" bandRow="1">
                <a:tableStyleId>{5C22544A-7EE6-4342-B048-85BDC9FD1C3A}</a:tableStyleId>
              </a:tblPr>
              <a:tblGrid>
                <a:gridCol w="3498866"/>
                <a:gridCol w="3822684"/>
              </a:tblGrid>
              <a:tr h="370957">
                <a:tc>
                  <a:txBody>
                    <a:bodyPr/>
                    <a:lstStyle/>
                    <a:p>
                      <a:pPr algn="l"/>
                      <a:r>
                        <a:rPr lang="en-US" sz="1800" dirty="0" smtClean="0"/>
                        <a:t>Don’t</a:t>
                      </a:r>
                      <a:r>
                        <a:rPr lang="en-US" sz="1800" baseline="0" dirty="0" smtClean="0"/>
                        <a:t> write</a:t>
                      </a:r>
                      <a:endParaRPr lang="en-US" sz="1800" dirty="0"/>
                    </a:p>
                  </a:txBody>
                  <a:tcPr marL="91431" marR="91431" marT="45734" marB="45734">
                    <a:solidFill>
                      <a:schemeClr val="accent1">
                        <a:lumMod val="75000"/>
                      </a:schemeClr>
                    </a:solidFill>
                  </a:tcPr>
                </a:tc>
                <a:tc>
                  <a:txBody>
                    <a:bodyPr/>
                    <a:lstStyle/>
                    <a:p>
                      <a:pPr algn="l"/>
                      <a:r>
                        <a:rPr lang="en-US" sz="1800" dirty="0" smtClean="0"/>
                        <a:t>Do Write</a:t>
                      </a:r>
                      <a:endParaRPr lang="en-US" sz="1800" dirty="0"/>
                    </a:p>
                  </a:txBody>
                  <a:tcPr marL="91431" marR="91431" marT="45734" marB="45734">
                    <a:solidFill>
                      <a:schemeClr val="accent1">
                        <a:lumMod val="75000"/>
                      </a:schemeClr>
                    </a:solidFill>
                  </a:tcPr>
                </a:tc>
              </a:tr>
              <a:tr h="640281">
                <a:tc>
                  <a:txBody>
                    <a:bodyPr/>
                    <a:lstStyle/>
                    <a:p>
                      <a:pPr marL="0" algn="l" defTabSz="914400" rtl="0" eaLnBrk="1" latinLnBrk="0" hangingPunct="1"/>
                      <a:r>
                        <a:rPr lang="en-US" sz="1800" b="1" kern="1200" dirty="0" smtClean="0">
                          <a:solidFill>
                            <a:schemeClr val="bg1"/>
                          </a:solidFill>
                          <a:latin typeface="+mn-lt"/>
                          <a:ea typeface="+mn-ea"/>
                          <a:cs typeface="+mn-cs"/>
                        </a:rPr>
                        <a:t>Click “Next” to continue.</a:t>
                      </a:r>
                    </a:p>
                    <a:p>
                      <a:pPr marL="0" algn="l" defTabSz="914400" rtl="0" eaLnBrk="1" latinLnBrk="0" hangingPunct="1"/>
                      <a:r>
                        <a:rPr lang="en-US" sz="1800" b="1" kern="1200" dirty="0" smtClean="0">
                          <a:solidFill>
                            <a:schemeClr val="bg1"/>
                          </a:solidFill>
                          <a:latin typeface="Arial Black" pitchFamily="34" charset="0"/>
                          <a:ea typeface="+mn-ea"/>
                          <a:cs typeface="+mn-cs"/>
                        </a:rPr>
                        <a:t>Click</a:t>
                      </a:r>
                      <a:r>
                        <a:rPr lang="en-US" sz="1800" b="1" kern="1200" baseline="0" dirty="0" smtClean="0">
                          <a:solidFill>
                            <a:schemeClr val="bg1"/>
                          </a:solidFill>
                          <a:latin typeface="+mn-lt"/>
                          <a:ea typeface="+mn-ea"/>
                          <a:cs typeface="+mn-cs"/>
                        </a:rPr>
                        <a:t> Next to continue.</a:t>
                      </a:r>
                      <a:endParaRPr lang="en-US" sz="1800" b="1" kern="1200" dirty="0">
                        <a:solidFill>
                          <a:schemeClr val="bg1"/>
                        </a:solidFill>
                        <a:latin typeface="+mn-lt"/>
                        <a:ea typeface="+mn-ea"/>
                        <a:cs typeface="+mn-cs"/>
                      </a:endParaRPr>
                    </a:p>
                  </a:txBody>
                  <a:tcPr marL="91431" marR="91431" marT="45734" marB="45734">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Click </a:t>
                      </a:r>
                      <a:r>
                        <a:rPr lang="en-US" sz="1800" b="1" kern="1200" noProof="0" dirty="0" smtClean="0">
                          <a:solidFill>
                            <a:schemeClr val="bg1"/>
                          </a:solidFill>
                          <a:latin typeface="Arial Black" pitchFamily="34" charset="0"/>
                          <a:ea typeface="+mn-ea"/>
                          <a:cs typeface="+mn-cs"/>
                        </a:rPr>
                        <a:t>Next</a:t>
                      </a:r>
                      <a:r>
                        <a:rPr lang="en-US" sz="1800" b="1" kern="1200" noProof="0" dirty="0" smtClean="0">
                          <a:solidFill>
                            <a:schemeClr val="bg1"/>
                          </a:solidFill>
                          <a:latin typeface="+mn-lt"/>
                          <a:ea typeface="+mn-ea"/>
                          <a:cs typeface="+mn-cs"/>
                        </a:rPr>
                        <a:t> to continue.</a:t>
                      </a:r>
                      <a:endParaRPr lang="en-US" sz="1800" b="1" kern="1200" noProof="0" dirty="0">
                        <a:solidFill>
                          <a:schemeClr val="bg1"/>
                        </a:solidFill>
                        <a:latin typeface="+mn-lt"/>
                        <a:ea typeface="+mn-ea"/>
                        <a:cs typeface="+mn-cs"/>
                      </a:endParaRPr>
                    </a:p>
                  </a:txBody>
                  <a:tcPr marL="91431" marR="91431" marT="45734" marB="45734">
                    <a:solidFill>
                      <a:schemeClr val="accent1">
                        <a:lumMod val="25000"/>
                      </a:schemeClr>
                    </a:solidFill>
                  </a:tcPr>
                </a:tc>
              </a:tr>
            </a:tbl>
          </a:graphicData>
        </a:graphic>
      </p:graphicFrame>
      <p:pic>
        <p:nvPicPr>
          <p:cNvPr id="5" name="Picture 4" descr="screen_literals--unna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3679825"/>
            <a:ext cx="11715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810250" y="4103688"/>
            <a:ext cx="1323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b="1">
                <a:latin typeface="Arial Narrow" pitchFamily="34" charset="0"/>
              </a:rPr>
              <a:t>Click </a:t>
            </a:r>
            <a:r>
              <a:rPr lang="en-US" altLang="en-US" sz="900" b="1">
                <a:latin typeface="Arial Rounded MT Bold" pitchFamily="34" charset="0"/>
              </a:rPr>
              <a:t>Next</a:t>
            </a:r>
            <a:r>
              <a:rPr lang="en-US" altLang="en-US" sz="900" b="1">
                <a:latin typeface="Arial Narrow" pitchFamily="34" charset="0"/>
              </a:rPr>
              <a:t> to continue.</a:t>
            </a:r>
          </a:p>
        </p:txBody>
      </p:sp>
      <p:pic>
        <p:nvPicPr>
          <p:cNvPr id="7" name="Picture 6" descr="screen_literals--unna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5118100"/>
            <a:ext cx="11715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842125" y="5561013"/>
            <a:ext cx="2000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b="1">
                <a:latin typeface="Arial Narrow" pitchFamily="34" charset="0"/>
              </a:rPr>
              <a:t>Click the </a:t>
            </a:r>
            <a:r>
              <a:rPr lang="en-US" altLang="en-US" sz="900" b="1">
                <a:latin typeface="Arial Rounded MT Bold" pitchFamily="34" charset="0"/>
              </a:rPr>
              <a:t>Forward</a:t>
            </a:r>
            <a:r>
              <a:rPr lang="en-US" altLang="en-US" sz="900" b="1">
                <a:latin typeface="Arial Narrow" pitchFamily="34" charset="0"/>
              </a:rPr>
              <a:t> arrow to continue.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p:txBody>
          <a:bodyPr/>
          <a:lstStyle/>
          <a:p>
            <a:r>
              <a:rPr lang="en-US" altLang="en-US" smtClean="0"/>
              <a:t>Writing Onscreen Directions</a:t>
            </a:r>
          </a:p>
        </p:txBody>
      </p:sp>
      <p:sp>
        <p:nvSpPr>
          <p:cNvPr id="54275" name="Subtitle 3"/>
          <p:cNvSpPr>
            <a:spLocks noGrp="1"/>
          </p:cNvSpPr>
          <p:nvPr>
            <p:ph type="subTitle" idx="1"/>
          </p:nvPr>
        </p:nvSpPr>
        <p:spPr/>
        <p:txBody>
          <a:bodyPr/>
          <a:lstStyle/>
          <a:p>
            <a:r>
              <a:rPr lang="en-US" altLang="en-US" smtClean="0"/>
              <a:t>How to Refer to Mouse Operations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Clicks and Drags</a:t>
            </a:r>
          </a:p>
        </p:txBody>
      </p:sp>
      <p:sp>
        <p:nvSpPr>
          <p:cNvPr id="55299" name="Content Placeholder 2"/>
          <p:cNvSpPr>
            <a:spLocks noGrp="1"/>
          </p:cNvSpPr>
          <p:nvPr>
            <p:ph idx="1"/>
          </p:nvPr>
        </p:nvSpPr>
        <p:spPr/>
        <p:txBody>
          <a:bodyPr/>
          <a:lstStyle/>
          <a:p>
            <a:r>
              <a:rPr lang="en-US" altLang="en-US" sz="2000" dirty="0" smtClean="0">
                <a:latin typeface="Arial Black" pitchFamily="34" charset="0"/>
              </a:rPr>
              <a:t>Guideline</a:t>
            </a:r>
            <a:r>
              <a:rPr lang="en-US" altLang="en-US" sz="2000" dirty="0" smtClean="0"/>
              <a:t>: Never “click on”; just “click”</a:t>
            </a:r>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latin typeface="Arial Black" pitchFamily="34" charset="0"/>
            </a:endParaRPr>
          </a:p>
          <a:p>
            <a:r>
              <a:rPr lang="en-US" altLang="en-US" sz="2000" dirty="0" smtClean="0">
                <a:latin typeface="Arial Black" pitchFamily="34" charset="0"/>
              </a:rPr>
              <a:t>Guideline</a:t>
            </a:r>
            <a:r>
              <a:rPr lang="en-US" altLang="en-US" sz="2000" dirty="0" smtClean="0"/>
              <a:t>: Never “click and drag”; just “drag”</a:t>
            </a:r>
          </a:p>
          <a:p>
            <a:endParaRPr lang="en-US" altLang="en-US" sz="2000" dirty="0" smtClean="0"/>
          </a:p>
          <a:p>
            <a:endParaRPr lang="en-US" altLang="en-US" sz="2000" dirty="0" smtClean="0"/>
          </a:p>
        </p:txBody>
      </p:sp>
      <p:graphicFrame>
        <p:nvGraphicFramePr>
          <p:cNvPr id="4" name="Table 3"/>
          <p:cNvGraphicFramePr>
            <a:graphicFrameLocks noGrp="1"/>
          </p:cNvGraphicFramePr>
          <p:nvPr/>
        </p:nvGraphicFramePr>
        <p:xfrm>
          <a:off x="523875" y="2070100"/>
          <a:ext cx="8096250" cy="1285875"/>
        </p:xfrm>
        <a:graphic>
          <a:graphicData uri="http://schemas.openxmlformats.org/drawingml/2006/table">
            <a:tbl>
              <a:tblPr firstRow="1" bandRow="1">
                <a:tableStyleId>{5C22544A-7EE6-4342-B048-85BDC9FD1C3A}</a:tableStyleId>
              </a:tblPr>
              <a:tblGrid>
                <a:gridCol w="3869084"/>
                <a:gridCol w="4227166"/>
              </a:tblGrid>
              <a:tr h="371023">
                <a:tc>
                  <a:txBody>
                    <a:bodyPr/>
                    <a:lstStyle/>
                    <a:p>
                      <a:pPr algn="l"/>
                      <a:r>
                        <a:rPr lang="en-US" sz="1800" dirty="0" smtClean="0"/>
                        <a:t>Don’t</a:t>
                      </a:r>
                      <a:r>
                        <a:rPr lang="en-US" sz="1800" baseline="0" dirty="0" smtClean="0"/>
                        <a:t> write</a:t>
                      </a:r>
                      <a:endParaRPr lang="en-US" sz="1800" dirty="0"/>
                    </a:p>
                  </a:txBody>
                  <a:tcPr marT="45743" marB="45743">
                    <a:solidFill>
                      <a:schemeClr val="accent1">
                        <a:lumMod val="75000"/>
                      </a:schemeClr>
                    </a:solidFill>
                  </a:tcPr>
                </a:tc>
                <a:tc>
                  <a:txBody>
                    <a:bodyPr/>
                    <a:lstStyle/>
                    <a:p>
                      <a:pPr algn="l"/>
                      <a:r>
                        <a:rPr lang="en-US" sz="1800" dirty="0" smtClean="0"/>
                        <a:t>Do Write</a:t>
                      </a:r>
                      <a:endParaRPr lang="en-US" sz="1800" dirty="0"/>
                    </a:p>
                  </a:txBody>
                  <a:tcPr marT="45743" marB="45743">
                    <a:solidFill>
                      <a:schemeClr val="accent1">
                        <a:lumMod val="75000"/>
                      </a:schemeClr>
                    </a:solidFill>
                  </a:tcPr>
                </a:tc>
              </a:tr>
              <a:tr h="914852">
                <a:tc>
                  <a:txBody>
                    <a:bodyPr/>
                    <a:lstStyle/>
                    <a:p>
                      <a:pPr marL="0" algn="l" defTabSz="914400" rtl="0" eaLnBrk="1" latinLnBrk="0" hangingPunct="1"/>
                      <a:r>
                        <a:rPr lang="en-US" sz="1800" b="1" kern="1200" dirty="0" smtClean="0">
                          <a:solidFill>
                            <a:schemeClr val="bg1"/>
                          </a:solidFill>
                          <a:latin typeface="+mn-lt"/>
                          <a:ea typeface="+mn-ea"/>
                          <a:cs typeface="+mn-cs"/>
                        </a:rPr>
                        <a:t>Click on </a:t>
                      </a:r>
                      <a:r>
                        <a:rPr lang="en-US" sz="1800" b="1" kern="1200" dirty="0" smtClean="0">
                          <a:solidFill>
                            <a:schemeClr val="bg1"/>
                          </a:solidFill>
                          <a:latin typeface="Arial Black" pitchFamily="34" charset="0"/>
                          <a:ea typeface="+mn-ea"/>
                          <a:cs typeface="+mn-cs"/>
                        </a:rPr>
                        <a:t>Next</a:t>
                      </a:r>
                      <a:r>
                        <a:rPr lang="en-US" sz="1800" b="1" kern="1200" dirty="0" smtClean="0">
                          <a:solidFill>
                            <a:schemeClr val="bg1"/>
                          </a:solidFill>
                          <a:latin typeface="+mn-lt"/>
                          <a:ea typeface="+mn-ea"/>
                          <a:cs typeface="+mn-cs"/>
                        </a:rPr>
                        <a:t> to continue.</a:t>
                      </a:r>
                    </a:p>
                    <a:p>
                      <a:pPr marL="0" algn="l" defTabSz="914400" rtl="0" eaLnBrk="1" latinLnBrk="0" hangingPunct="1"/>
                      <a:r>
                        <a:rPr lang="en-US" sz="1800" b="1" kern="1200" baseline="0" dirty="0" smtClean="0">
                          <a:solidFill>
                            <a:schemeClr val="bg1"/>
                          </a:solidFill>
                          <a:latin typeface="+mn-lt"/>
                          <a:ea typeface="+mn-ea"/>
                          <a:cs typeface="+mn-cs"/>
                        </a:rPr>
                        <a:t>Click on the </a:t>
                      </a:r>
                      <a:r>
                        <a:rPr lang="en-US" sz="1800" b="1" kern="1200" baseline="0" dirty="0" smtClean="0">
                          <a:solidFill>
                            <a:schemeClr val="bg1"/>
                          </a:solidFill>
                          <a:latin typeface="Arial Black" pitchFamily="34" charset="0"/>
                          <a:ea typeface="+mn-ea"/>
                          <a:cs typeface="+mn-cs"/>
                        </a:rPr>
                        <a:t>Next</a:t>
                      </a:r>
                      <a:r>
                        <a:rPr lang="en-US" sz="1800" b="1" kern="1200" baseline="0" dirty="0" smtClean="0">
                          <a:solidFill>
                            <a:schemeClr val="bg1"/>
                          </a:solidFill>
                          <a:latin typeface="+mn-lt"/>
                          <a:ea typeface="+mn-ea"/>
                          <a:cs typeface="+mn-cs"/>
                        </a:rPr>
                        <a:t> button to continue.</a:t>
                      </a:r>
                      <a:endParaRPr lang="en-US" sz="1800" b="1" kern="1200" dirty="0">
                        <a:solidFill>
                          <a:schemeClr val="bg1"/>
                        </a:solidFill>
                        <a:latin typeface="+mn-lt"/>
                        <a:ea typeface="+mn-ea"/>
                        <a:cs typeface="+mn-cs"/>
                      </a:endParaRPr>
                    </a:p>
                  </a:txBody>
                  <a:tcPr marT="45743" marB="45743">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Click </a:t>
                      </a:r>
                      <a:r>
                        <a:rPr lang="en-US" sz="1800" b="1" kern="1200" noProof="0" dirty="0" smtClean="0">
                          <a:solidFill>
                            <a:schemeClr val="bg1"/>
                          </a:solidFill>
                          <a:latin typeface="Arial Black" pitchFamily="34" charset="0"/>
                          <a:ea typeface="+mn-ea"/>
                          <a:cs typeface="+mn-cs"/>
                        </a:rPr>
                        <a:t>Next</a:t>
                      </a:r>
                      <a:r>
                        <a:rPr lang="en-US" sz="1800" b="1" kern="1200" noProof="0" dirty="0" smtClean="0">
                          <a:solidFill>
                            <a:schemeClr val="bg1"/>
                          </a:solidFill>
                          <a:latin typeface="+mn-lt"/>
                          <a:ea typeface="+mn-ea"/>
                          <a:cs typeface="+mn-cs"/>
                        </a:rPr>
                        <a:t> to continue.</a:t>
                      </a:r>
                      <a:endParaRPr lang="en-US" sz="1800" b="1" kern="1200" noProof="0" dirty="0">
                        <a:solidFill>
                          <a:schemeClr val="bg1"/>
                        </a:solidFill>
                        <a:latin typeface="+mn-lt"/>
                        <a:ea typeface="+mn-ea"/>
                        <a:cs typeface="+mn-cs"/>
                      </a:endParaRPr>
                    </a:p>
                  </a:txBody>
                  <a:tcPr marT="45743" marB="45743">
                    <a:solidFill>
                      <a:schemeClr val="accent1">
                        <a:lumMod val="25000"/>
                      </a:schemeClr>
                    </a:solidFill>
                  </a:tcPr>
                </a:tc>
              </a:tr>
            </a:tbl>
          </a:graphicData>
        </a:graphic>
      </p:graphicFrame>
      <p:graphicFrame>
        <p:nvGraphicFramePr>
          <p:cNvPr id="5" name="Table 4"/>
          <p:cNvGraphicFramePr>
            <a:graphicFrameLocks noGrp="1"/>
          </p:cNvGraphicFramePr>
          <p:nvPr/>
        </p:nvGraphicFramePr>
        <p:xfrm>
          <a:off x="523875" y="4343400"/>
          <a:ext cx="8096250" cy="1285875"/>
        </p:xfrm>
        <a:graphic>
          <a:graphicData uri="http://schemas.openxmlformats.org/drawingml/2006/table">
            <a:tbl>
              <a:tblPr firstRow="1" bandRow="1">
                <a:tableStyleId>{5C22544A-7EE6-4342-B048-85BDC9FD1C3A}</a:tableStyleId>
              </a:tblPr>
              <a:tblGrid>
                <a:gridCol w="3869084"/>
                <a:gridCol w="4227166"/>
              </a:tblGrid>
              <a:tr h="371023">
                <a:tc>
                  <a:txBody>
                    <a:bodyPr/>
                    <a:lstStyle/>
                    <a:p>
                      <a:pPr algn="l"/>
                      <a:r>
                        <a:rPr lang="en-US" sz="1800" dirty="0" smtClean="0"/>
                        <a:t>Don’t</a:t>
                      </a:r>
                      <a:r>
                        <a:rPr lang="en-US" sz="1800" baseline="0" dirty="0" smtClean="0"/>
                        <a:t> write</a:t>
                      </a:r>
                      <a:endParaRPr lang="en-US" sz="1800" dirty="0"/>
                    </a:p>
                  </a:txBody>
                  <a:tcPr marT="45743" marB="45743">
                    <a:solidFill>
                      <a:schemeClr val="accent1">
                        <a:lumMod val="50000"/>
                      </a:schemeClr>
                    </a:solidFill>
                  </a:tcPr>
                </a:tc>
                <a:tc>
                  <a:txBody>
                    <a:bodyPr/>
                    <a:lstStyle/>
                    <a:p>
                      <a:pPr algn="l"/>
                      <a:r>
                        <a:rPr lang="en-US" sz="1800" dirty="0" smtClean="0"/>
                        <a:t>Do Write</a:t>
                      </a:r>
                      <a:endParaRPr lang="en-US" sz="1800" dirty="0"/>
                    </a:p>
                  </a:txBody>
                  <a:tcPr marT="45743" marB="45743">
                    <a:solidFill>
                      <a:schemeClr val="accent1">
                        <a:lumMod val="50000"/>
                      </a:schemeClr>
                    </a:solidFill>
                  </a:tcPr>
                </a:tc>
              </a:tr>
              <a:tr h="914852">
                <a:tc>
                  <a:txBody>
                    <a:bodyPr/>
                    <a:lstStyle/>
                    <a:p>
                      <a:pPr marL="0" algn="l" defTabSz="914400" rtl="0" eaLnBrk="1" latinLnBrk="0" hangingPunct="1"/>
                      <a:r>
                        <a:rPr lang="en-US" sz="1800" b="1" kern="1200" dirty="0" smtClean="0">
                          <a:solidFill>
                            <a:schemeClr val="bg1"/>
                          </a:solidFill>
                          <a:latin typeface="Arial Black" pitchFamily="34" charset="0"/>
                          <a:ea typeface="+mn-ea"/>
                          <a:cs typeface="+mn-cs"/>
                        </a:rPr>
                        <a:t>Click and drag </a:t>
                      </a:r>
                      <a:r>
                        <a:rPr lang="en-US" sz="1800" b="1" kern="1200" dirty="0" smtClean="0">
                          <a:solidFill>
                            <a:schemeClr val="bg1"/>
                          </a:solidFill>
                          <a:latin typeface="+mn-lt"/>
                          <a:ea typeface="+mn-ea"/>
                          <a:cs typeface="+mn-cs"/>
                        </a:rPr>
                        <a:t>the slider to explore the relationship</a:t>
                      </a:r>
                      <a:r>
                        <a:rPr lang="en-US" sz="1800" b="1" kern="1200" baseline="0" dirty="0" smtClean="0">
                          <a:solidFill>
                            <a:schemeClr val="bg1"/>
                          </a:solidFill>
                          <a:latin typeface="+mn-lt"/>
                          <a:ea typeface="+mn-ea"/>
                          <a:cs typeface="+mn-cs"/>
                        </a:rPr>
                        <a:t> between supply and demand</a:t>
                      </a:r>
                      <a:r>
                        <a:rPr lang="en-US" sz="1800" b="1" kern="1200" dirty="0" smtClean="0">
                          <a:solidFill>
                            <a:schemeClr val="bg1"/>
                          </a:solidFill>
                          <a:latin typeface="+mn-lt"/>
                          <a:ea typeface="+mn-ea"/>
                          <a:cs typeface="+mn-cs"/>
                        </a:rPr>
                        <a:t>.</a:t>
                      </a:r>
                    </a:p>
                  </a:txBody>
                  <a:tcPr marT="45743" marB="45743">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Arial Black" pitchFamily="34" charset="0"/>
                          <a:ea typeface="+mn-ea"/>
                          <a:cs typeface="+mn-cs"/>
                        </a:rPr>
                        <a:t>Drag </a:t>
                      </a:r>
                      <a:r>
                        <a:rPr lang="en-US" sz="1800" b="1" kern="1200" noProof="0" dirty="0" smtClean="0">
                          <a:solidFill>
                            <a:schemeClr val="bg1"/>
                          </a:solidFill>
                          <a:latin typeface="+mn-lt"/>
                          <a:ea typeface="+mn-ea"/>
                          <a:cs typeface="+mn-cs"/>
                        </a:rPr>
                        <a:t>the slider to explore the relationship between supply and demand.</a:t>
                      </a:r>
                      <a:endParaRPr lang="en-US" sz="1800" b="1" kern="1200" noProof="0" dirty="0">
                        <a:solidFill>
                          <a:schemeClr val="bg1"/>
                        </a:solidFill>
                        <a:latin typeface="+mn-lt"/>
                        <a:ea typeface="+mn-ea"/>
                        <a:cs typeface="+mn-cs"/>
                      </a:endParaRPr>
                    </a:p>
                  </a:txBody>
                  <a:tcPr marT="45743" marB="45743">
                    <a:solidFill>
                      <a:schemeClr val="accent1">
                        <a:lumMod val="2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6" end="6"/>
                                            </p:txEl>
                                          </p:spTgt>
                                        </p:tgtEl>
                                        <p:attrNameLst>
                                          <p:attrName>style.visibility</p:attrName>
                                        </p:attrNameLst>
                                      </p:cBhvr>
                                      <p:to>
                                        <p:strVal val="visible"/>
                                      </p:to>
                                    </p:set>
                                    <p:animEffect transition="in" filter="fade">
                                      <p:cBhvr>
                                        <p:cTn id="12" dur="500"/>
                                        <p:tgtEl>
                                          <p:spTgt spid="5529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p:txBody>
          <a:bodyPr/>
          <a:lstStyle/>
          <a:p>
            <a:r>
              <a:rPr lang="en-US" altLang="en-US" smtClean="0"/>
              <a:t>Writing Onscreen Directions</a:t>
            </a:r>
          </a:p>
        </p:txBody>
      </p:sp>
      <p:sp>
        <p:nvSpPr>
          <p:cNvPr id="56323" name="Subtitle 4"/>
          <p:cNvSpPr>
            <a:spLocks noGrp="1"/>
          </p:cNvSpPr>
          <p:nvPr>
            <p:ph type="subTitle" idx="1"/>
          </p:nvPr>
        </p:nvSpPr>
        <p:spPr/>
        <p:txBody>
          <a:bodyPr/>
          <a:lstStyle/>
          <a:p>
            <a:r>
              <a:rPr lang="en-US" altLang="en-US" smtClean="0"/>
              <a:t>Other Guidelines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Use Clear, Simple Language</a:t>
            </a:r>
          </a:p>
        </p:txBody>
      </p:sp>
      <p:sp>
        <p:nvSpPr>
          <p:cNvPr id="57347" name="Content Placeholder 2"/>
          <p:cNvSpPr>
            <a:spLocks noGrp="1"/>
          </p:cNvSpPr>
          <p:nvPr>
            <p:ph idx="1"/>
          </p:nvPr>
        </p:nvSpPr>
        <p:spPr>
          <a:xfrm>
            <a:off x="457200" y="1600200"/>
            <a:ext cx="8686800" cy="4267200"/>
          </a:xfrm>
        </p:spPr>
        <p:txBody>
          <a:bodyPr/>
          <a:lstStyle/>
          <a:p>
            <a:r>
              <a:rPr lang="en-US" altLang="en-US" sz="2000" dirty="0" smtClean="0">
                <a:latin typeface="Arial Black" pitchFamily="34" charset="0"/>
              </a:rPr>
              <a:t>Guideline</a:t>
            </a:r>
            <a:r>
              <a:rPr lang="en-US" altLang="en-US" sz="2000" dirty="0" smtClean="0"/>
              <a:t>: Avoid “techy” terms like “cursor,” “access,” and “interface.”</a:t>
            </a:r>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a:p>
            <a:r>
              <a:rPr lang="en-US" altLang="en-US" sz="2000" dirty="0" smtClean="0">
                <a:latin typeface="Arial Black" pitchFamily="34" charset="0"/>
              </a:rPr>
              <a:t>Guideline</a:t>
            </a:r>
            <a:r>
              <a:rPr lang="en-US" altLang="en-US" sz="2000" dirty="0" smtClean="0"/>
              <a:t>: Favor the present tense.</a:t>
            </a:r>
          </a:p>
          <a:p>
            <a:endParaRPr lang="en-US" altLang="en-US" sz="2000" dirty="0" smtClean="0"/>
          </a:p>
          <a:p>
            <a:endParaRPr lang="en-US" altLang="en-US" sz="2000" dirty="0" smtClean="0"/>
          </a:p>
        </p:txBody>
      </p:sp>
      <p:graphicFrame>
        <p:nvGraphicFramePr>
          <p:cNvPr id="4" name="Table 3"/>
          <p:cNvGraphicFramePr>
            <a:graphicFrameLocks noGrp="1"/>
          </p:cNvGraphicFramePr>
          <p:nvPr/>
        </p:nvGraphicFramePr>
        <p:xfrm>
          <a:off x="523875" y="2038350"/>
          <a:ext cx="8096250" cy="1925638"/>
        </p:xfrm>
        <a:graphic>
          <a:graphicData uri="http://schemas.openxmlformats.org/drawingml/2006/table">
            <a:tbl>
              <a:tblPr firstRow="1" bandRow="1">
                <a:tableStyleId>{5C22544A-7EE6-4342-B048-85BDC9FD1C3A}</a:tableStyleId>
              </a:tblPr>
              <a:tblGrid>
                <a:gridCol w="3869084"/>
                <a:gridCol w="4227166"/>
              </a:tblGrid>
              <a:tr h="370901">
                <a:tc>
                  <a:txBody>
                    <a:bodyPr/>
                    <a:lstStyle/>
                    <a:p>
                      <a:pPr algn="l"/>
                      <a:r>
                        <a:rPr lang="en-US" sz="1800" dirty="0" smtClean="0"/>
                        <a:t>Don’t</a:t>
                      </a:r>
                      <a:r>
                        <a:rPr lang="en-US" sz="1800" baseline="0" dirty="0" smtClean="0"/>
                        <a:t> write</a:t>
                      </a:r>
                      <a:endParaRPr lang="en-US" sz="1800" dirty="0"/>
                    </a:p>
                  </a:txBody>
                  <a:tcPr marT="45728" marB="45728">
                    <a:solidFill>
                      <a:schemeClr val="accent1">
                        <a:lumMod val="50000"/>
                      </a:schemeClr>
                    </a:solidFill>
                  </a:tcPr>
                </a:tc>
                <a:tc>
                  <a:txBody>
                    <a:bodyPr/>
                    <a:lstStyle/>
                    <a:p>
                      <a:pPr algn="l"/>
                      <a:r>
                        <a:rPr lang="en-US" sz="1800" dirty="0" smtClean="0"/>
                        <a:t>Do Write</a:t>
                      </a:r>
                      <a:endParaRPr lang="en-US" sz="1800" dirty="0"/>
                    </a:p>
                  </a:txBody>
                  <a:tcPr marT="45728" marB="45728">
                    <a:solidFill>
                      <a:schemeClr val="accent1">
                        <a:lumMod val="50000"/>
                      </a:schemeClr>
                    </a:solidFill>
                  </a:tcPr>
                </a:tc>
              </a:tr>
              <a:tr h="640186">
                <a:tc>
                  <a:txBody>
                    <a:bodyPr/>
                    <a:lstStyle/>
                    <a:p>
                      <a:pPr marL="0" algn="l" defTabSz="914400" rtl="0" eaLnBrk="1" latinLnBrk="0" hangingPunct="1"/>
                      <a:r>
                        <a:rPr lang="en-US" sz="1800" b="1" kern="1200" dirty="0" smtClean="0">
                          <a:solidFill>
                            <a:schemeClr val="bg1"/>
                          </a:solidFill>
                          <a:latin typeface="+mn-lt"/>
                          <a:ea typeface="+mn-ea"/>
                          <a:cs typeface="+mn-cs"/>
                        </a:rPr>
                        <a:t>In this module</a:t>
                      </a:r>
                      <a:r>
                        <a:rPr lang="en-US" sz="1800" b="1" kern="1200" baseline="0" dirty="0" smtClean="0">
                          <a:solidFill>
                            <a:schemeClr val="bg1"/>
                          </a:solidFill>
                          <a:latin typeface="+mn-lt"/>
                          <a:ea typeface="+mn-ea"/>
                          <a:cs typeface="+mn-cs"/>
                        </a:rPr>
                        <a:t> you will learn how to access the course interface.</a:t>
                      </a:r>
                      <a:endParaRPr lang="en-US" sz="1800" b="1" kern="1200" dirty="0">
                        <a:solidFill>
                          <a:schemeClr val="bg1"/>
                        </a:solidFill>
                        <a:latin typeface="+mn-lt"/>
                        <a:ea typeface="+mn-ea"/>
                        <a:cs typeface="+mn-cs"/>
                      </a:endParaRPr>
                    </a:p>
                  </a:txBody>
                  <a:tcPr marT="45728" marB="45728">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In this module, you will learn how to use the course controls.</a:t>
                      </a:r>
                      <a:endParaRPr lang="en-US" sz="1800" b="1" kern="1200" noProof="0" dirty="0">
                        <a:solidFill>
                          <a:schemeClr val="bg1"/>
                        </a:solidFill>
                        <a:latin typeface="+mn-lt"/>
                        <a:ea typeface="+mn-ea"/>
                        <a:cs typeface="+mn-cs"/>
                      </a:endParaRPr>
                    </a:p>
                  </a:txBody>
                  <a:tcPr marT="45728" marB="45728">
                    <a:solidFill>
                      <a:schemeClr val="accent1">
                        <a:lumMod val="25000"/>
                      </a:schemeClr>
                    </a:solidFill>
                  </a:tcPr>
                </a:tc>
              </a:tr>
              <a:tr h="914551">
                <a:tc>
                  <a:txBody>
                    <a:bodyPr/>
                    <a:lstStyle/>
                    <a:p>
                      <a:pPr marL="0" algn="l" defTabSz="914400" rtl="0" eaLnBrk="1" latinLnBrk="0" hangingPunct="1"/>
                      <a:r>
                        <a:rPr lang="en-US" sz="1800" b="1" kern="1200" dirty="0" smtClean="0">
                          <a:solidFill>
                            <a:schemeClr val="dk1"/>
                          </a:solidFill>
                          <a:latin typeface="+mn-lt"/>
                          <a:ea typeface="+mn-ea"/>
                          <a:cs typeface="+mn-cs"/>
                        </a:rPr>
                        <a:t>Roll your cursor over the </a:t>
                      </a:r>
                      <a:r>
                        <a:rPr lang="en-US" sz="1800" b="1" kern="1200" dirty="0" smtClean="0">
                          <a:solidFill>
                            <a:schemeClr val="dk1"/>
                          </a:solidFill>
                          <a:latin typeface="Arial Black" pitchFamily="34" charset="0"/>
                          <a:ea typeface="+mn-ea"/>
                          <a:cs typeface="+mn-cs"/>
                        </a:rPr>
                        <a:t>More Info </a:t>
                      </a:r>
                      <a:r>
                        <a:rPr lang="en-US" sz="1800" b="1" kern="1200" dirty="0" smtClean="0">
                          <a:solidFill>
                            <a:schemeClr val="dk1"/>
                          </a:solidFill>
                          <a:latin typeface="+mn-lt"/>
                          <a:ea typeface="+mn-ea"/>
                          <a:cs typeface="+mn-cs"/>
                        </a:rPr>
                        <a:t>button for more information.</a:t>
                      </a:r>
                      <a:endParaRPr lang="en-US" sz="1800" b="1" kern="1200" dirty="0">
                        <a:solidFill>
                          <a:schemeClr val="dk1"/>
                        </a:solidFill>
                        <a:latin typeface="+mn-lt"/>
                        <a:ea typeface="+mn-ea"/>
                        <a:cs typeface="+mn-cs"/>
                      </a:endParaRPr>
                    </a:p>
                  </a:txBody>
                  <a:tcPr marT="45728" marB="45728">
                    <a:solidFill>
                      <a:schemeClr val="accent1">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dk1"/>
                          </a:solidFill>
                          <a:latin typeface="+mn-lt"/>
                          <a:ea typeface="+mn-ea"/>
                          <a:cs typeface="+mn-cs"/>
                        </a:rPr>
                        <a:t>Roll your mouse pointer over the </a:t>
                      </a:r>
                      <a:r>
                        <a:rPr lang="en-US" sz="1800" b="1" kern="1200" noProof="0" dirty="0" smtClean="0">
                          <a:solidFill>
                            <a:schemeClr val="dk1"/>
                          </a:solidFill>
                          <a:latin typeface="Arial Black" pitchFamily="34" charset="0"/>
                          <a:ea typeface="+mn-ea"/>
                          <a:cs typeface="+mn-cs"/>
                        </a:rPr>
                        <a:t>More Info </a:t>
                      </a:r>
                      <a:r>
                        <a:rPr lang="en-US" sz="1800" b="1" kern="1200" noProof="0" dirty="0" smtClean="0">
                          <a:solidFill>
                            <a:schemeClr val="dk1"/>
                          </a:solidFill>
                          <a:latin typeface="+mn-lt"/>
                          <a:ea typeface="+mn-ea"/>
                          <a:cs typeface="+mn-cs"/>
                        </a:rPr>
                        <a:t>button for more information.</a:t>
                      </a:r>
                      <a:endParaRPr lang="en-US" sz="1800" b="1" kern="1200" noProof="0" dirty="0">
                        <a:solidFill>
                          <a:schemeClr val="dk1"/>
                        </a:solidFill>
                        <a:latin typeface="+mn-lt"/>
                        <a:ea typeface="+mn-ea"/>
                        <a:cs typeface="+mn-cs"/>
                      </a:endParaRPr>
                    </a:p>
                  </a:txBody>
                  <a:tcPr marT="45728" marB="45728">
                    <a:solidFill>
                      <a:schemeClr val="accent1">
                        <a:lumMod val="90000"/>
                      </a:schemeClr>
                    </a:solidFill>
                  </a:tcPr>
                </a:tc>
              </a:tr>
            </a:tbl>
          </a:graphicData>
        </a:graphic>
      </p:graphicFrame>
      <p:graphicFrame>
        <p:nvGraphicFramePr>
          <p:cNvPr id="5" name="Table 4"/>
          <p:cNvGraphicFramePr>
            <a:graphicFrameLocks noGrp="1"/>
          </p:cNvGraphicFramePr>
          <p:nvPr/>
        </p:nvGraphicFramePr>
        <p:xfrm>
          <a:off x="523875" y="4649788"/>
          <a:ext cx="8096250" cy="1011237"/>
        </p:xfrm>
        <a:graphic>
          <a:graphicData uri="http://schemas.openxmlformats.org/drawingml/2006/table">
            <a:tbl>
              <a:tblPr firstRow="1" bandRow="1">
                <a:tableStyleId>{5C22544A-7EE6-4342-B048-85BDC9FD1C3A}</a:tableStyleId>
              </a:tblPr>
              <a:tblGrid>
                <a:gridCol w="3869084"/>
                <a:gridCol w="4227166"/>
              </a:tblGrid>
              <a:tr h="370956">
                <a:tc>
                  <a:txBody>
                    <a:bodyPr/>
                    <a:lstStyle/>
                    <a:p>
                      <a:pPr algn="l"/>
                      <a:r>
                        <a:rPr lang="en-US" sz="1800" dirty="0" smtClean="0"/>
                        <a:t>Don’t</a:t>
                      </a:r>
                      <a:r>
                        <a:rPr lang="en-US" sz="1800" baseline="0" dirty="0" smtClean="0"/>
                        <a:t> write</a:t>
                      </a:r>
                      <a:endParaRPr lang="en-US" sz="1800" dirty="0"/>
                    </a:p>
                  </a:txBody>
                  <a:tcPr marT="45734" marB="45734">
                    <a:solidFill>
                      <a:schemeClr val="accent1">
                        <a:lumMod val="50000"/>
                      </a:schemeClr>
                    </a:solidFill>
                  </a:tcPr>
                </a:tc>
                <a:tc>
                  <a:txBody>
                    <a:bodyPr/>
                    <a:lstStyle/>
                    <a:p>
                      <a:pPr algn="l"/>
                      <a:r>
                        <a:rPr lang="en-US" sz="1800" dirty="0" smtClean="0"/>
                        <a:t>Do Write</a:t>
                      </a:r>
                      <a:endParaRPr lang="en-US" sz="1800" dirty="0"/>
                    </a:p>
                  </a:txBody>
                  <a:tcPr marT="45734" marB="45734">
                    <a:solidFill>
                      <a:schemeClr val="accent1">
                        <a:lumMod val="50000"/>
                      </a:schemeClr>
                    </a:solidFill>
                  </a:tcPr>
                </a:tc>
              </a:tr>
              <a:tr h="640281">
                <a:tc>
                  <a:txBody>
                    <a:bodyPr/>
                    <a:lstStyle/>
                    <a:p>
                      <a:pPr marL="0" algn="l" defTabSz="914400" rtl="0" eaLnBrk="1" latinLnBrk="0" hangingPunct="1"/>
                      <a:r>
                        <a:rPr lang="en-US" sz="1800" b="1" kern="1200" dirty="0" smtClean="0">
                          <a:solidFill>
                            <a:schemeClr val="bg1"/>
                          </a:solidFill>
                          <a:latin typeface="+mn-lt"/>
                          <a:ea typeface="+mn-ea"/>
                          <a:cs typeface="+mn-cs"/>
                        </a:rPr>
                        <a:t>The current module will be highlighted in the menu.</a:t>
                      </a:r>
                      <a:endParaRPr lang="en-US" sz="1800" b="1" kern="1200" dirty="0">
                        <a:solidFill>
                          <a:schemeClr val="bg1"/>
                        </a:solidFill>
                        <a:latin typeface="+mn-lt"/>
                        <a:ea typeface="+mn-ea"/>
                        <a:cs typeface="+mn-cs"/>
                      </a:endParaRPr>
                    </a:p>
                  </a:txBody>
                  <a:tcPr marT="45734" marB="45734">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The current</a:t>
                      </a:r>
                      <a:r>
                        <a:rPr lang="en-US" sz="1800" b="1" kern="1200" baseline="0" noProof="0" dirty="0" smtClean="0">
                          <a:solidFill>
                            <a:schemeClr val="bg1"/>
                          </a:solidFill>
                          <a:latin typeface="+mn-lt"/>
                          <a:ea typeface="+mn-ea"/>
                          <a:cs typeface="+mn-cs"/>
                        </a:rPr>
                        <a:t> lesson is highlighted in the menu.</a:t>
                      </a:r>
                      <a:endParaRPr lang="en-US" sz="1800" b="1" kern="1200" noProof="0" dirty="0">
                        <a:solidFill>
                          <a:schemeClr val="bg1"/>
                        </a:solidFill>
                        <a:latin typeface="+mn-lt"/>
                        <a:ea typeface="+mn-ea"/>
                        <a:cs typeface="+mn-cs"/>
                      </a:endParaRPr>
                    </a:p>
                  </a:txBody>
                  <a:tcPr marT="45734" marB="45734">
                    <a:solidFill>
                      <a:schemeClr val="accent1">
                        <a:lumMod val="2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7" end="7"/>
                                            </p:txEl>
                                          </p:spTgt>
                                        </p:tgtEl>
                                        <p:attrNameLst>
                                          <p:attrName>style.visibility</p:attrName>
                                        </p:attrNameLst>
                                      </p:cBhvr>
                                      <p:to>
                                        <p:strVal val="visible"/>
                                      </p:to>
                                    </p:set>
                                    <p:animEffect transition="in" filter="fade">
                                      <p:cBhvr>
                                        <p:cTn id="12" dur="500"/>
                                        <p:tgtEl>
                                          <p:spTgt spid="5734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Use Clear, Simple Language</a:t>
            </a:r>
          </a:p>
        </p:txBody>
      </p:sp>
      <p:sp>
        <p:nvSpPr>
          <p:cNvPr id="58371" name="Content Placeholder 2"/>
          <p:cNvSpPr>
            <a:spLocks noGrp="1"/>
          </p:cNvSpPr>
          <p:nvPr>
            <p:ph idx="1"/>
          </p:nvPr>
        </p:nvSpPr>
        <p:spPr/>
        <p:txBody>
          <a:bodyPr/>
          <a:lstStyle/>
          <a:p>
            <a:r>
              <a:rPr lang="en-US" altLang="en-US" sz="2000" dirty="0" smtClean="0"/>
              <a:t>Avoid “Empty” Phrases</a:t>
            </a:r>
          </a:p>
        </p:txBody>
      </p:sp>
      <p:graphicFrame>
        <p:nvGraphicFramePr>
          <p:cNvPr id="4" name="Table 3"/>
          <p:cNvGraphicFramePr>
            <a:graphicFrameLocks noGrp="1"/>
          </p:cNvGraphicFramePr>
          <p:nvPr/>
        </p:nvGraphicFramePr>
        <p:xfrm>
          <a:off x="523875" y="2052638"/>
          <a:ext cx="8096250" cy="3845139"/>
        </p:xfrm>
        <a:graphic>
          <a:graphicData uri="http://schemas.openxmlformats.org/drawingml/2006/table">
            <a:tbl>
              <a:tblPr firstRow="1" bandRow="1">
                <a:tableStyleId>{5C22544A-7EE6-4342-B048-85BDC9FD1C3A}</a:tableStyleId>
              </a:tblPr>
              <a:tblGrid>
                <a:gridCol w="3869084"/>
                <a:gridCol w="4227166"/>
              </a:tblGrid>
              <a:tr h="370559">
                <a:tc>
                  <a:txBody>
                    <a:bodyPr/>
                    <a:lstStyle/>
                    <a:p>
                      <a:pPr algn="l"/>
                      <a:r>
                        <a:rPr lang="en-US" sz="1800" dirty="0" smtClean="0"/>
                        <a:t>Don’t</a:t>
                      </a:r>
                      <a:r>
                        <a:rPr lang="en-US" sz="1800" baseline="0" dirty="0" smtClean="0"/>
                        <a:t> write</a:t>
                      </a:r>
                      <a:endParaRPr lang="en-US" sz="1800" dirty="0"/>
                    </a:p>
                  </a:txBody>
                  <a:tcPr marT="45685" marB="45685">
                    <a:solidFill>
                      <a:schemeClr val="accent1">
                        <a:lumMod val="50000"/>
                      </a:schemeClr>
                    </a:solidFill>
                  </a:tcPr>
                </a:tc>
                <a:tc>
                  <a:txBody>
                    <a:bodyPr/>
                    <a:lstStyle/>
                    <a:p>
                      <a:pPr algn="l"/>
                      <a:r>
                        <a:rPr lang="en-US" sz="1800" dirty="0" smtClean="0"/>
                        <a:t>Do Write</a:t>
                      </a:r>
                      <a:endParaRPr lang="en-US" sz="1800" dirty="0"/>
                    </a:p>
                  </a:txBody>
                  <a:tcPr marT="45685" marB="45685">
                    <a:solidFill>
                      <a:schemeClr val="accent1">
                        <a:lumMod val="50000"/>
                      </a:schemeClr>
                    </a:solidFill>
                  </a:tcPr>
                </a:tc>
              </a:tr>
              <a:tr h="914277">
                <a:tc>
                  <a:txBody>
                    <a:bodyPr/>
                    <a:lstStyle/>
                    <a:p>
                      <a:pPr marL="0" algn="l" defTabSz="914400" rtl="0" eaLnBrk="1" latinLnBrk="0" hangingPunct="1"/>
                      <a:r>
                        <a:rPr lang="en-US" sz="1800" b="1" kern="1200" dirty="0" smtClean="0">
                          <a:solidFill>
                            <a:schemeClr val="bg1"/>
                          </a:solidFill>
                          <a:latin typeface="+mn-lt"/>
                          <a:ea typeface="+mn-ea"/>
                          <a:cs typeface="+mn-cs"/>
                        </a:rPr>
                        <a:t>It is important to remember that you should never leave your laptop unattended.</a:t>
                      </a:r>
                      <a:endParaRPr lang="en-US" sz="1800" b="1" kern="1200" dirty="0">
                        <a:solidFill>
                          <a:schemeClr val="bg1"/>
                        </a:solidFill>
                        <a:latin typeface="+mn-lt"/>
                        <a:ea typeface="+mn-ea"/>
                        <a:cs typeface="+mn-cs"/>
                      </a:endParaRPr>
                    </a:p>
                  </a:txBody>
                  <a:tcPr marT="45685" marB="45685">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bg1"/>
                          </a:solidFill>
                          <a:latin typeface="+mn-lt"/>
                          <a:ea typeface="+mn-ea"/>
                          <a:cs typeface="+mn-cs"/>
                        </a:rPr>
                        <a:t>Never leave</a:t>
                      </a:r>
                      <a:r>
                        <a:rPr lang="en-US" sz="1800" b="1" kern="1200" baseline="0" noProof="0" dirty="0" smtClean="0">
                          <a:solidFill>
                            <a:schemeClr val="bg1"/>
                          </a:solidFill>
                          <a:latin typeface="+mn-lt"/>
                          <a:ea typeface="+mn-ea"/>
                          <a:cs typeface="+mn-cs"/>
                        </a:rPr>
                        <a:t> your laptop unattended.</a:t>
                      </a:r>
                      <a:endParaRPr lang="en-US" sz="1800" b="1" kern="1200" noProof="0" dirty="0">
                        <a:solidFill>
                          <a:schemeClr val="bg1"/>
                        </a:solidFill>
                        <a:latin typeface="+mn-lt"/>
                        <a:ea typeface="+mn-ea"/>
                        <a:cs typeface="+mn-cs"/>
                      </a:endParaRPr>
                    </a:p>
                  </a:txBody>
                  <a:tcPr marT="45685" marB="45685">
                    <a:solidFill>
                      <a:schemeClr val="accent1">
                        <a:lumMod val="25000"/>
                      </a:schemeClr>
                    </a:solidFill>
                  </a:tcPr>
                </a:tc>
              </a:tr>
              <a:tr h="2560090">
                <a:tc>
                  <a:txBody>
                    <a:bodyPr/>
                    <a:lstStyle/>
                    <a:p>
                      <a:pPr marL="0" algn="l" defTabSz="914400" rtl="0" eaLnBrk="1" latinLnBrk="0" hangingPunct="1"/>
                      <a:r>
                        <a:rPr lang="en-US" sz="1800" b="1" kern="1200" dirty="0" smtClean="0">
                          <a:solidFill>
                            <a:schemeClr val="dk1"/>
                          </a:solidFill>
                          <a:latin typeface="+mn-lt"/>
                          <a:ea typeface="+mn-ea"/>
                          <a:cs typeface="+mn-cs"/>
                        </a:rPr>
                        <a:t>It is important that you become familiar with all of the functionalities of this interface so that you can use it optimally to navigate through the course, and to access the glossary, help, transcripts and resources sections. This lesson gives you a tour of the interface.</a:t>
                      </a:r>
                      <a:endParaRPr lang="en-US" sz="1800" b="1" kern="1200" dirty="0">
                        <a:solidFill>
                          <a:schemeClr val="dk1"/>
                        </a:solidFill>
                        <a:latin typeface="+mn-lt"/>
                        <a:ea typeface="+mn-ea"/>
                        <a:cs typeface="+mn-cs"/>
                      </a:endParaRPr>
                    </a:p>
                  </a:txBody>
                  <a:tcPr marT="45685" marB="45685">
                    <a:solidFill>
                      <a:schemeClr val="accent1">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smtClean="0">
                          <a:solidFill>
                            <a:schemeClr val="dk1"/>
                          </a:solidFill>
                          <a:latin typeface="+mn-lt"/>
                          <a:ea typeface="+mn-ea"/>
                          <a:cs typeface="+mn-cs"/>
                        </a:rPr>
                        <a:t>In this lesson, you will learn how to use the course controls.</a:t>
                      </a:r>
                      <a:endParaRPr lang="en-US" sz="1800" b="1" kern="1200" noProof="0" dirty="0">
                        <a:solidFill>
                          <a:schemeClr val="dk1"/>
                        </a:solidFill>
                        <a:latin typeface="+mn-lt"/>
                        <a:ea typeface="+mn-ea"/>
                        <a:cs typeface="+mn-cs"/>
                      </a:endParaRPr>
                    </a:p>
                  </a:txBody>
                  <a:tcPr marT="45685" marB="45685">
                    <a:solidFill>
                      <a:schemeClr val="accent1">
                        <a:lumMod val="90000"/>
                      </a:schemeClr>
                    </a:solidFill>
                  </a:tcPr>
                </a:tc>
              </a:tr>
            </a:tbl>
          </a:graphicData>
        </a:graphic>
      </p:graphicFrame>
      <p:pic>
        <p:nvPicPr>
          <p:cNvPr id="5" name="Picture 4" descr="GeneEd_Boiler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023938"/>
            <a:ext cx="68770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8371">
                                            <p:txEl>
                                              <p:pRg st="0" end="0"/>
                                            </p:txEl>
                                          </p:spTgt>
                                        </p:tgtEl>
                                      </p:cBhvr>
                                    </p:animEffect>
                                    <p:set>
                                      <p:cBhvr>
                                        <p:cTn id="15" dur="1" fill="hold">
                                          <p:stCondLst>
                                            <p:cond delay="499"/>
                                          </p:stCondLst>
                                        </p:cTn>
                                        <p:tgtEl>
                                          <p:spTgt spid="58371">
                                            <p:txEl>
                                              <p:pRg st="0" end="0"/>
                                            </p:txEl>
                                          </p:spTgt>
                                        </p:tgtEl>
                                        <p:attrNameLst>
                                          <p:attrName>style.visibility</p:attrName>
                                        </p:attrNameLst>
                                      </p:cBhvr>
                                      <p:to>
                                        <p:strVal val="hidden"/>
                                      </p:to>
                                    </p:set>
                                  </p:childTnLst>
                                </p:cTn>
                              </p:par>
                              <p:par>
                                <p:cTn id="16" presetID="53"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ctrTitle"/>
          </p:nvPr>
        </p:nvSpPr>
        <p:spPr/>
        <p:txBody>
          <a:bodyPr/>
          <a:lstStyle/>
          <a:p>
            <a:r>
              <a:rPr lang="en-US" altLang="en-US" smtClean="0"/>
              <a:t>Writing Multiple Choice Questions</a:t>
            </a:r>
          </a:p>
        </p:txBody>
      </p:sp>
      <p:sp>
        <p:nvSpPr>
          <p:cNvPr id="59395" name="Subtitle 4"/>
          <p:cNvSpPr>
            <a:spLocks noGrp="1"/>
          </p:cNvSpPr>
          <p:nvPr>
            <p:ph type="subTitle"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Multiple Choice: Needed?</a:t>
            </a:r>
          </a:p>
        </p:txBody>
      </p:sp>
      <p:sp>
        <p:nvSpPr>
          <p:cNvPr id="3" name="Content Placeholder 2"/>
          <p:cNvSpPr>
            <a:spLocks noGrp="1"/>
          </p:cNvSpPr>
          <p:nvPr>
            <p:ph idx="1"/>
          </p:nvPr>
        </p:nvSpPr>
        <p:spPr/>
        <p:txBody>
          <a:bodyPr/>
          <a:lstStyle/>
          <a:p>
            <a:pPr>
              <a:defRPr/>
            </a:pPr>
            <a:r>
              <a:rPr lang="en-US" sz="2000" dirty="0" smtClean="0"/>
              <a:t>Traditional multiple choice questions are probably overused</a:t>
            </a:r>
          </a:p>
          <a:p>
            <a:pPr>
              <a:defRPr/>
            </a:pPr>
            <a:r>
              <a:rPr lang="en-US" sz="2000" dirty="0" smtClean="0"/>
              <a:t>They are not always the best way to assess a learner’s knowledge</a:t>
            </a:r>
          </a:p>
          <a:p>
            <a:pPr>
              <a:defRPr/>
            </a:pPr>
            <a:r>
              <a:rPr lang="en-US" sz="2000" dirty="0" smtClean="0"/>
              <a:t>They can be used in more creative ways, but often aren’t</a:t>
            </a:r>
          </a:p>
          <a:p>
            <a:pPr>
              <a:defRPr/>
            </a:pPr>
            <a:endParaRPr lang="en-US" sz="2000" dirty="0" smtClean="0"/>
          </a:p>
          <a:p>
            <a:pPr>
              <a:defRPr/>
            </a:pPr>
            <a:endParaRPr lang="en-US" sz="2000" dirty="0" smtClean="0"/>
          </a:p>
          <a:p>
            <a:pPr>
              <a:defRPr/>
            </a:pPr>
            <a:endParaRPr lang="en-US" sz="2000" dirty="0" smtClean="0"/>
          </a:p>
          <a:p>
            <a:pPr>
              <a:defRPr/>
            </a:pPr>
            <a:endParaRPr lang="en-US" sz="2000" dirty="0" smtClean="0"/>
          </a:p>
          <a:p>
            <a:pPr>
              <a:buClr>
                <a:schemeClr val="accent1">
                  <a:lumMod val="40000"/>
                  <a:lumOff val="60000"/>
                </a:schemeClr>
              </a:buClr>
              <a:defRPr/>
            </a:pPr>
            <a:r>
              <a:rPr lang="en-US" sz="2000" dirty="0" smtClean="0"/>
              <a:t>That being said, if you do want to write traditional multiple choice questions, this section presents some guidelines.</a:t>
            </a:r>
          </a:p>
          <a:p>
            <a:pPr>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Software</a:t>
            </a:r>
          </a:p>
        </p:txBody>
      </p:sp>
      <p:sp>
        <p:nvSpPr>
          <p:cNvPr id="7171" name="Content Placeholder 2" hidden="1"/>
          <p:cNvSpPr>
            <a:spLocks noGrp="1"/>
          </p:cNvSpPr>
          <p:nvPr>
            <p:ph idx="1"/>
          </p:nvPr>
        </p:nvSpPr>
        <p:spPr>
          <a:xfrm>
            <a:off x="457200" y="1493837"/>
            <a:ext cx="8229600" cy="4545455"/>
          </a:xfrm>
        </p:spPr>
        <p:txBody>
          <a:bodyPr/>
          <a:lstStyle/>
          <a:p>
            <a:r>
              <a:rPr lang="en-US" altLang="en-US" sz="2000" dirty="0" smtClean="0"/>
              <a:t>In this class, you’ll learn a little bit of lots of different software packages, including:</a:t>
            </a:r>
          </a:p>
          <a:p>
            <a:pPr lvl="1"/>
            <a:r>
              <a:rPr lang="en-US" altLang="en-US" sz="1600" dirty="0" smtClean="0"/>
              <a:t>Adobe Photoshop</a:t>
            </a:r>
          </a:p>
          <a:p>
            <a:pPr lvl="1"/>
            <a:r>
              <a:rPr lang="en-US" altLang="en-US" sz="1600" dirty="0" smtClean="0"/>
              <a:t>Microsoft PowerPoint</a:t>
            </a:r>
          </a:p>
          <a:p>
            <a:pPr lvl="1"/>
            <a:r>
              <a:rPr lang="en-US" altLang="en-US" sz="1600" dirty="0" smtClean="0"/>
              <a:t>Adobe Audition and/or Audacity</a:t>
            </a:r>
          </a:p>
          <a:p>
            <a:pPr lvl="1"/>
            <a:r>
              <a:rPr lang="en-US" altLang="en-US" sz="1600" dirty="0" smtClean="0"/>
              <a:t>Apple Garage Band and/or Adobe Audition</a:t>
            </a:r>
          </a:p>
          <a:p>
            <a:pPr lvl="1"/>
            <a:r>
              <a:rPr lang="en-US" altLang="en-US" sz="1600" dirty="0" smtClean="0"/>
              <a:t>Adobe Premiere</a:t>
            </a:r>
          </a:p>
          <a:p>
            <a:pPr lvl="1"/>
            <a:r>
              <a:rPr lang="en-US" altLang="en-US" sz="1600" dirty="0" smtClean="0"/>
              <a:t>Optionally: Adobe Presenter, Adobe Media Encoder</a:t>
            </a:r>
          </a:p>
          <a:p>
            <a:r>
              <a:rPr lang="en-US" altLang="en-US" sz="2000" dirty="0" smtClean="0"/>
              <a:t>The best way to get this software is to subscribe to it for a year. Academic price: ~$30/month with a 1-year contract gets you Photoshop, Audition, Media Encoder, and Premiere (plus tons more: Dreamweaver, Flash, Acrobat, Illustrator, InDesign, and more)</a:t>
            </a:r>
          </a:p>
          <a:p>
            <a:r>
              <a:rPr lang="en-US" altLang="en-US" sz="2000" dirty="0" smtClean="0"/>
              <a:t>You won’t need Presenter until near the end of the semester, so you can wait until then and then download the 30-day free trial. (PC only)</a:t>
            </a:r>
          </a:p>
          <a:p>
            <a:endParaRPr lang="en-US" altLang="en-US" sz="2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 y="1323974"/>
            <a:ext cx="2138729" cy="11334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54" y="1323974"/>
            <a:ext cx="1081659" cy="11334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013" y="1323974"/>
            <a:ext cx="1852612" cy="11336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0425" y="1323974"/>
            <a:ext cx="1654841" cy="1135856"/>
          </a:xfrm>
          <a:prstGeom prst="rect">
            <a:avLst/>
          </a:prstGeom>
        </p:spPr>
      </p:pic>
      <p:sp>
        <p:nvSpPr>
          <p:cNvPr id="6" name="TextBox 5"/>
          <p:cNvSpPr txBox="1"/>
          <p:nvPr/>
        </p:nvSpPr>
        <p:spPr>
          <a:xfrm>
            <a:off x="142875" y="2466975"/>
            <a:ext cx="2138729" cy="369332"/>
          </a:xfrm>
          <a:prstGeom prst="rect">
            <a:avLst/>
          </a:prstGeom>
          <a:noFill/>
        </p:spPr>
        <p:txBody>
          <a:bodyPr wrap="square" rtlCol="0">
            <a:spAutoFit/>
          </a:bodyPr>
          <a:lstStyle/>
          <a:p>
            <a:r>
              <a:rPr lang="en-US" dirty="0" smtClean="0"/>
              <a:t>Adobe Photoshop</a:t>
            </a:r>
            <a:endParaRPr lang="en-US" dirty="0"/>
          </a:p>
        </p:txBody>
      </p:sp>
      <p:sp>
        <p:nvSpPr>
          <p:cNvPr id="9" name="TextBox 8"/>
          <p:cNvSpPr txBox="1"/>
          <p:nvPr/>
        </p:nvSpPr>
        <p:spPr>
          <a:xfrm>
            <a:off x="2870255" y="2466975"/>
            <a:ext cx="1396946" cy="369332"/>
          </a:xfrm>
          <a:prstGeom prst="rect">
            <a:avLst/>
          </a:prstGeom>
          <a:noFill/>
        </p:spPr>
        <p:txBody>
          <a:bodyPr wrap="square" rtlCol="0">
            <a:spAutoFit/>
          </a:bodyPr>
          <a:lstStyle/>
          <a:p>
            <a:r>
              <a:rPr lang="en-US" dirty="0" smtClean="0"/>
              <a:t>PowerPoint</a:t>
            </a:r>
            <a:endParaRPr lang="en-US" dirty="0"/>
          </a:p>
        </p:txBody>
      </p:sp>
      <p:sp>
        <p:nvSpPr>
          <p:cNvPr id="10" name="TextBox 9"/>
          <p:cNvSpPr txBox="1"/>
          <p:nvPr/>
        </p:nvSpPr>
        <p:spPr>
          <a:xfrm>
            <a:off x="4673913" y="2466975"/>
            <a:ext cx="1852612" cy="369332"/>
          </a:xfrm>
          <a:prstGeom prst="rect">
            <a:avLst/>
          </a:prstGeom>
          <a:noFill/>
        </p:spPr>
        <p:txBody>
          <a:bodyPr wrap="square" rtlCol="0">
            <a:spAutoFit/>
          </a:bodyPr>
          <a:lstStyle/>
          <a:p>
            <a:r>
              <a:rPr lang="en-US" dirty="0" smtClean="0"/>
              <a:t>Adobe Audition</a:t>
            </a:r>
            <a:endParaRPr lang="en-US" dirty="0"/>
          </a:p>
        </p:txBody>
      </p:sp>
      <p:sp>
        <p:nvSpPr>
          <p:cNvPr id="11" name="TextBox 10"/>
          <p:cNvSpPr txBox="1"/>
          <p:nvPr/>
        </p:nvSpPr>
        <p:spPr>
          <a:xfrm>
            <a:off x="7162800" y="2466975"/>
            <a:ext cx="1852612" cy="369332"/>
          </a:xfrm>
          <a:prstGeom prst="rect">
            <a:avLst/>
          </a:prstGeom>
          <a:noFill/>
        </p:spPr>
        <p:txBody>
          <a:bodyPr wrap="square" rtlCol="0">
            <a:spAutoFit/>
          </a:bodyPr>
          <a:lstStyle/>
          <a:p>
            <a:r>
              <a:rPr lang="en-US" dirty="0" smtClean="0"/>
              <a:t>Adobe Premiere</a:t>
            </a:r>
            <a:endParaRPr lang="en-US" dirty="0"/>
          </a:p>
        </p:txBody>
      </p:sp>
      <p:sp>
        <p:nvSpPr>
          <p:cNvPr id="7" name="TextBox 6"/>
          <p:cNvSpPr txBox="1"/>
          <p:nvPr/>
        </p:nvSpPr>
        <p:spPr>
          <a:xfrm>
            <a:off x="142875" y="3124200"/>
            <a:ext cx="8201025" cy="369332"/>
          </a:xfrm>
          <a:prstGeom prst="rect">
            <a:avLst/>
          </a:prstGeom>
          <a:noFill/>
        </p:spPr>
        <p:txBody>
          <a:bodyPr wrap="square" rtlCol="0">
            <a:spAutoFit/>
          </a:bodyPr>
          <a:lstStyle/>
          <a:p>
            <a:r>
              <a:rPr lang="en-US" dirty="0" smtClean="0"/>
              <a:t>Optional: </a:t>
            </a:r>
            <a:r>
              <a:rPr lang="en-US" dirty="0" err="1" smtClean="0"/>
              <a:t>GarageBand</a:t>
            </a:r>
            <a:r>
              <a:rPr lang="en-US" dirty="0" smtClean="0"/>
              <a:t>, Audacity, Adobe Media Encoder, Adobe Presenter</a:t>
            </a:r>
            <a:endParaRPr lang="en-US" dirty="0"/>
          </a:p>
        </p:txBody>
      </p:sp>
      <p:sp>
        <p:nvSpPr>
          <p:cNvPr id="8" name="TextBox 7"/>
          <p:cNvSpPr txBox="1"/>
          <p:nvPr/>
        </p:nvSpPr>
        <p:spPr>
          <a:xfrm>
            <a:off x="142875" y="3848100"/>
            <a:ext cx="8943975" cy="1754326"/>
          </a:xfrm>
          <a:prstGeom prst="rect">
            <a:avLst/>
          </a:prstGeom>
          <a:noFill/>
        </p:spPr>
        <p:txBody>
          <a:bodyPr wrap="square" rtlCol="0">
            <a:spAutoFit/>
          </a:bodyPr>
          <a:lstStyle/>
          <a:p>
            <a:r>
              <a:rPr lang="en-US" dirty="0" smtClean="0"/>
              <a:t>Subscribe to the </a:t>
            </a:r>
            <a:r>
              <a:rPr lang="en-US" b="1" dirty="0" smtClean="0"/>
              <a:t>Adobe Creative Cloud </a:t>
            </a:r>
            <a:r>
              <a:rPr lang="en-US" dirty="0" smtClean="0"/>
              <a:t>to get all Adobe Software used in ITEC 715 </a:t>
            </a:r>
            <a:r>
              <a:rPr lang="en-US" i="1" dirty="0" smtClean="0"/>
              <a:t>except</a:t>
            </a:r>
            <a:r>
              <a:rPr lang="en-US" dirty="0" smtClean="0"/>
              <a:t> Adobe Presenter. </a:t>
            </a:r>
            <a:r>
              <a:rPr lang="en-US" dirty="0" smtClean="0">
                <a:hlinkClick r:id="rId6"/>
              </a:rPr>
              <a:t>http://www.adobe.com/products/creativecloud.html</a:t>
            </a:r>
            <a:endParaRPr lang="en-US" dirty="0" smtClean="0"/>
          </a:p>
          <a:p>
            <a:endParaRPr lang="en-US" dirty="0"/>
          </a:p>
          <a:p>
            <a:r>
              <a:rPr lang="en-US" dirty="0" smtClean="0"/>
              <a:t>We won’t need Adobe Presenter until near the end of the semester, so you can wait until then, and then download the free 30-day trial. Adobe Presenter works </a:t>
            </a:r>
            <a:r>
              <a:rPr lang="en-US" i="1" dirty="0" smtClean="0"/>
              <a:t>only</a:t>
            </a:r>
            <a:r>
              <a:rPr lang="en-US" dirty="0" smtClean="0"/>
              <a:t> on Windows (no Mac version, sorry). </a:t>
            </a:r>
            <a:r>
              <a:rPr lang="en-US" dirty="0" smtClean="0">
                <a:hlinkClick r:id="rId7"/>
              </a:rPr>
              <a:t>http://www.adobe.com/products/presenter.html</a:t>
            </a:r>
            <a:endParaRPr lang="en-US" dirty="0" smtClean="0"/>
          </a:p>
        </p:txBody>
      </p:sp>
    </p:spTree>
    <p:extLst>
      <p:ext uri="{BB962C8B-B14F-4D97-AF65-F5344CB8AC3E}">
        <p14:creationId xmlns:p14="http://schemas.microsoft.com/office/powerpoint/2010/main" val="3462227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Question-Writing Terminology</a:t>
            </a:r>
          </a:p>
        </p:txBody>
      </p:sp>
      <p:sp>
        <p:nvSpPr>
          <p:cNvPr id="3" name="Content Placeholder 2"/>
          <p:cNvSpPr>
            <a:spLocks noGrp="1"/>
          </p:cNvSpPr>
          <p:nvPr>
            <p:ph idx="1"/>
          </p:nvPr>
        </p:nvSpPr>
        <p:spPr>
          <a:xfrm>
            <a:off x="457200" y="1403350"/>
            <a:ext cx="8229600" cy="4373563"/>
          </a:xfrm>
        </p:spPr>
        <p:txBody>
          <a:bodyPr/>
          <a:lstStyle/>
          <a:p>
            <a:pPr>
              <a:lnSpc>
                <a:spcPct val="80000"/>
              </a:lnSpc>
              <a:spcAft>
                <a:spcPts val="1200"/>
              </a:spcAft>
            </a:pPr>
            <a:r>
              <a:rPr lang="en-US" altLang="en-US" sz="2400" i="1" dirty="0" smtClean="0"/>
              <a:t>Select the best choice:</a:t>
            </a:r>
            <a:r>
              <a:rPr lang="en-US" altLang="en-US" sz="2400" dirty="0" smtClean="0"/>
              <a:t> Proofreading your resume is important because:</a:t>
            </a:r>
          </a:p>
          <a:p>
            <a:pPr marL="571500" lvl="1" indent="0">
              <a:lnSpc>
                <a:spcPct val="80000"/>
              </a:lnSpc>
              <a:buNone/>
            </a:pPr>
            <a:r>
              <a:rPr lang="en-US" altLang="en-US" sz="2000" dirty="0" smtClean="0"/>
              <a:t>Reading about your own accomplishments raises your </a:t>
            </a:r>
            <a:br>
              <a:rPr lang="en-US" altLang="en-US" sz="2000" dirty="0" smtClean="0"/>
            </a:br>
            <a:r>
              <a:rPr lang="en-US" altLang="en-US" sz="2000" dirty="0" smtClean="0"/>
              <a:t>confidence level</a:t>
            </a:r>
          </a:p>
          <a:p>
            <a:pPr marL="571500" lvl="1" indent="0">
              <a:lnSpc>
                <a:spcPct val="80000"/>
              </a:lnSpc>
              <a:buNone/>
            </a:pPr>
            <a:r>
              <a:rPr lang="en-US" altLang="en-US" sz="2000" dirty="0" smtClean="0"/>
              <a:t>Errors in your resume reflect badly on your attention to detail</a:t>
            </a:r>
          </a:p>
          <a:p>
            <a:pPr marL="571500" lvl="1" indent="0">
              <a:lnSpc>
                <a:spcPct val="80000"/>
              </a:lnSpc>
              <a:buNone/>
            </a:pPr>
            <a:r>
              <a:rPr lang="en-US" altLang="en-US" sz="2000" dirty="0" smtClean="0"/>
              <a:t>Most employers fire people for making typos</a:t>
            </a:r>
          </a:p>
          <a:p>
            <a:pPr marL="571500" lvl="1" indent="0">
              <a:lnSpc>
                <a:spcPct val="80000"/>
              </a:lnSpc>
              <a:spcAft>
                <a:spcPts val="1200"/>
              </a:spcAft>
              <a:buNone/>
            </a:pPr>
            <a:r>
              <a:rPr lang="en-US" altLang="en-US" sz="2000" dirty="0" smtClean="0"/>
              <a:t>A lot of HR professionals have English degrees</a:t>
            </a:r>
          </a:p>
          <a:p>
            <a:pPr>
              <a:lnSpc>
                <a:spcPct val="80000"/>
              </a:lnSpc>
              <a:spcAft>
                <a:spcPts val="1200"/>
              </a:spcAft>
            </a:pPr>
            <a:r>
              <a:rPr lang="en-US" altLang="en-US" sz="2400" dirty="0" smtClean="0"/>
              <a:t>The question itself, or the incomplete sentence that the learner must complete, is called a “stem.”</a:t>
            </a:r>
          </a:p>
          <a:p>
            <a:pPr>
              <a:lnSpc>
                <a:spcPct val="80000"/>
              </a:lnSpc>
              <a:spcAft>
                <a:spcPts val="1200"/>
              </a:spcAft>
            </a:pPr>
            <a:r>
              <a:rPr lang="en-US" altLang="en-US" sz="2400" dirty="0" smtClean="0"/>
              <a:t>The correct answer choice is called the “key” (or just “the correct answer” </a:t>
            </a:r>
            <a:r>
              <a:rPr lang="en-US" altLang="en-US" sz="2400" dirty="0" smtClean="0">
                <a:sym typeface="Wingdings" pitchFamily="2" charset="2"/>
              </a:rPr>
              <a:t>)</a:t>
            </a:r>
          </a:p>
          <a:p>
            <a:pPr>
              <a:lnSpc>
                <a:spcPct val="80000"/>
              </a:lnSpc>
              <a:spcAft>
                <a:spcPts val="1200"/>
              </a:spcAft>
            </a:pPr>
            <a:r>
              <a:rPr lang="en-US" altLang="en-US" sz="2400" dirty="0" smtClean="0">
                <a:sym typeface="Wingdings" pitchFamily="2" charset="2"/>
              </a:rPr>
              <a:t>The incorrect answer choices are called “distractors.”</a:t>
            </a:r>
            <a:endParaRPr lang="en-US" altLang="en-US" sz="2400" dirty="0" smtClean="0"/>
          </a:p>
          <a:p>
            <a:pPr>
              <a:lnSpc>
                <a:spcPct val="80000"/>
              </a:lnSpc>
              <a:buFontTx/>
              <a:buNone/>
            </a:pPr>
            <a:endParaRPr lang="en-US" altLang="en-US" sz="2400" dirty="0" smtClean="0"/>
          </a:p>
          <a:p>
            <a:endParaRPr lang="en-US" altLang="en-US" sz="2400" dirty="0" smtClean="0"/>
          </a:p>
          <a:p>
            <a:endParaRPr lang="en-US" altLang="en-US" sz="2400" dirty="0" smtClean="0"/>
          </a:p>
        </p:txBody>
      </p:sp>
      <p:sp>
        <p:nvSpPr>
          <p:cNvPr id="2" name="Oval 1" hidden="1"/>
          <p:cNvSpPr>
            <a:spLocks noChangeAspect="1"/>
          </p:cNvSpPr>
          <p:nvPr/>
        </p:nvSpPr>
        <p:spPr>
          <a:xfrm>
            <a:off x="885825" y="2266950"/>
            <a:ext cx="137160" cy="13716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hidden="1"/>
          <p:cNvSpPr>
            <a:spLocks noChangeAspect="1"/>
          </p:cNvSpPr>
          <p:nvPr/>
        </p:nvSpPr>
        <p:spPr>
          <a:xfrm>
            <a:off x="885825" y="2819400"/>
            <a:ext cx="137160" cy="13716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hidden="1"/>
          <p:cNvSpPr>
            <a:spLocks noChangeAspect="1"/>
          </p:cNvSpPr>
          <p:nvPr/>
        </p:nvSpPr>
        <p:spPr>
          <a:xfrm>
            <a:off x="885825" y="3114675"/>
            <a:ext cx="137160" cy="13716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hidden="1"/>
          <p:cNvSpPr>
            <a:spLocks noChangeAspect="1"/>
          </p:cNvSpPr>
          <p:nvPr/>
        </p:nvSpPr>
        <p:spPr>
          <a:xfrm>
            <a:off x="885825" y="3409950"/>
            <a:ext cx="137160" cy="13716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p:cNvSpPr>
          <p:nvPr/>
        </p:nvSpPr>
        <p:spPr bwMode="auto">
          <a:xfrm>
            <a:off x="949325" y="2278062"/>
            <a:ext cx="109728" cy="109728"/>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600" b="1">
              <a:latin typeface="Arial Narrow" pitchFamily="34" charset="0"/>
            </a:endParaRPr>
          </a:p>
        </p:txBody>
      </p:sp>
      <p:sp>
        <p:nvSpPr>
          <p:cNvPr id="9" name="Oval 8"/>
          <p:cNvSpPr>
            <a:spLocks/>
          </p:cNvSpPr>
          <p:nvPr/>
        </p:nvSpPr>
        <p:spPr bwMode="auto">
          <a:xfrm>
            <a:off x="949325" y="2832100"/>
            <a:ext cx="109728" cy="109728"/>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600" b="1">
              <a:latin typeface="Arial Narrow" pitchFamily="34" charset="0"/>
            </a:endParaRPr>
          </a:p>
        </p:txBody>
      </p:sp>
      <p:sp>
        <p:nvSpPr>
          <p:cNvPr id="10" name="Oval 9"/>
          <p:cNvSpPr>
            <a:spLocks/>
          </p:cNvSpPr>
          <p:nvPr/>
        </p:nvSpPr>
        <p:spPr bwMode="auto">
          <a:xfrm>
            <a:off x="949325" y="3136900"/>
            <a:ext cx="109728" cy="109728"/>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600" b="1">
              <a:latin typeface="Arial Narrow" pitchFamily="34" charset="0"/>
            </a:endParaRPr>
          </a:p>
        </p:txBody>
      </p:sp>
      <p:sp>
        <p:nvSpPr>
          <p:cNvPr id="11" name="Oval 10"/>
          <p:cNvSpPr>
            <a:spLocks/>
          </p:cNvSpPr>
          <p:nvPr/>
        </p:nvSpPr>
        <p:spPr bwMode="auto">
          <a:xfrm>
            <a:off x="949325" y="3441700"/>
            <a:ext cx="109728" cy="109728"/>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6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Use Positively-Worded Stems</a:t>
            </a:r>
          </a:p>
        </p:txBody>
      </p:sp>
      <p:sp>
        <p:nvSpPr>
          <p:cNvPr id="62467" name="Content Placeholder 2"/>
          <p:cNvSpPr>
            <a:spLocks noGrp="1"/>
          </p:cNvSpPr>
          <p:nvPr>
            <p:ph idx="1"/>
          </p:nvPr>
        </p:nvSpPr>
        <p:spPr/>
        <p:txBody>
          <a:bodyPr/>
          <a:lstStyle/>
          <a:p>
            <a:pPr marL="0" indent="0">
              <a:buNone/>
            </a:pPr>
            <a:r>
              <a:rPr lang="en-US" altLang="en-US" sz="2000" dirty="0" smtClean="0"/>
              <a:t>Research has shown* that questions with positively worded stems lead to better assessment tests.</a:t>
            </a:r>
          </a:p>
          <a:p>
            <a:endParaRPr lang="en-US" altLang="en-US" sz="2000" dirty="0" smtClean="0"/>
          </a:p>
        </p:txBody>
      </p:sp>
      <p:graphicFrame>
        <p:nvGraphicFramePr>
          <p:cNvPr id="4" name="Table 3"/>
          <p:cNvGraphicFramePr>
            <a:graphicFrameLocks noGrp="1"/>
          </p:cNvGraphicFramePr>
          <p:nvPr/>
        </p:nvGraphicFramePr>
        <p:xfrm>
          <a:off x="523875" y="2395538"/>
          <a:ext cx="8096250" cy="2413000"/>
        </p:xfrm>
        <a:graphic>
          <a:graphicData uri="http://schemas.openxmlformats.org/drawingml/2006/table">
            <a:tbl>
              <a:tblPr firstRow="1" bandRow="1">
                <a:tableStyleId>{5C22544A-7EE6-4342-B048-85BDC9FD1C3A}</a:tableStyleId>
              </a:tblPr>
              <a:tblGrid>
                <a:gridCol w="3944216"/>
                <a:gridCol w="4152034"/>
              </a:tblGrid>
              <a:tr h="370586">
                <a:tc>
                  <a:txBody>
                    <a:bodyPr/>
                    <a:lstStyle/>
                    <a:p>
                      <a:pPr algn="l"/>
                      <a:r>
                        <a:rPr lang="en-US" sz="1600" dirty="0" smtClean="0"/>
                        <a:t>Don’t</a:t>
                      </a:r>
                      <a:r>
                        <a:rPr lang="en-US" sz="1600" baseline="0" dirty="0" smtClean="0"/>
                        <a:t> write</a:t>
                      </a:r>
                      <a:endParaRPr lang="en-US" sz="1600" dirty="0"/>
                    </a:p>
                  </a:txBody>
                  <a:tcPr marT="45688" marB="45688">
                    <a:solidFill>
                      <a:schemeClr val="accent1">
                        <a:lumMod val="50000"/>
                      </a:schemeClr>
                    </a:solidFill>
                  </a:tcPr>
                </a:tc>
                <a:tc>
                  <a:txBody>
                    <a:bodyPr/>
                    <a:lstStyle/>
                    <a:p>
                      <a:pPr algn="l"/>
                      <a:r>
                        <a:rPr lang="en-US" sz="1600" dirty="0" smtClean="0"/>
                        <a:t>Do Write</a:t>
                      </a:r>
                      <a:endParaRPr lang="en-US" sz="1600" dirty="0"/>
                    </a:p>
                  </a:txBody>
                  <a:tcPr marT="45688" marB="45688">
                    <a:solidFill>
                      <a:schemeClr val="accent1">
                        <a:lumMod val="50000"/>
                      </a:schemeClr>
                    </a:solidFill>
                  </a:tcPr>
                </a:tc>
              </a:tr>
              <a:tr h="2042414">
                <a:tc>
                  <a:txBody>
                    <a:bodyPr/>
                    <a:lstStyle/>
                    <a:p>
                      <a:pPr marL="0" algn="l" defTabSz="914400" rtl="0" eaLnBrk="1" latinLnBrk="0" hangingPunct="1"/>
                      <a:r>
                        <a:rPr lang="en-US" sz="1600" b="1" i="1" kern="1200" dirty="0" smtClean="0">
                          <a:solidFill>
                            <a:schemeClr val="bg1"/>
                          </a:solidFill>
                          <a:latin typeface="+mn-lt"/>
                          <a:ea typeface="+mn-ea"/>
                          <a:cs typeface="+mn-cs"/>
                        </a:rPr>
                        <a:t>Select the best choice: </a:t>
                      </a:r>
                      <a:r>
                        <a:rPr lang="en-US" sz="1600" b="1" kern="1200" dirty="0" smtClean="0">
                          <a:solidFill>
                            <a:schemeClr val="bg1"/>
                          </a:solidFill>
                          <a:latin typeface="+mn-lt"/>
                          <a:ea typeface="+mn-ea"/>
                          <a:cs typeface="+mn-cs"/>
                        </a:rPr>
                        <a:t>Which of</a:t>
                      </a:r>
                      <a:r>
                        <a:rPr lang="en-US" sz="1600" b="1" kern="1200" baseline="0" dirty="0" smtClean="0">
                          <a:solidFill>
                            <a:schemeClr val="bg1"/>
                          </a:solidFill>
                          <a:latin typeface="+mn-lt"/>
                          <a:ea typeface="+mn-ea"/>
                          <a:cs typeface="+mn-cs"/>
                        </a:rPr>
                        <a:t> the following is </a:t>
                      </a:r>
                      <a:r>
                        <a:rPr lang="en-US" sz="1600" b="1" i="1" kern="1200" baseline="0" dirty="0" smtClean="0">
                          <a:solidFill>
                            <a:schemeClr val="bg1"/>
                          </a:solidFill>
                          <a:latin typeface="+mn-lt"/>
                          <a:ea typeface="+mn-ea"/>
                          <a:cs typeface="+mn-cs"/>
                        </a:rPr>
                        <a:t>not</a:t>
                      </a:r>
                      <a:r>
                        <a:rPr lang="en-US" sz="1600" b="1" kern="1200" baseline="0" dirty="0" smtClean="0">
                          <a:solidFill>
                            <a:schemeClr val="bg1"/>
                          </a:solidFill>
                          <a:latin typeface="+mn-lt"/>
                          <a:ea typeface="+mn-ea"/>
                          <a:cs typeface="+mn-cs"/>
                        </a:rPr>
                        <a:t> correct?</a:t>
                      </a:r>
                    </a:p>
                    <a:p>
                      <a:pPr marL="342900" indent="-342900" algn="l" defTabSz="914400" rtl="0" eaLnBrk="1" latinLnBrk="0" hangingPunct="1">
                        <a:buAutoNum type="alphaLcParenR"/>
                      </a:pPr>
                      <a:r>
                        <a:rPr lang="en-US" sz="1600" b="1" kern="1200" baseline="0" dirty="0" smtClean="0">
                          <a:solidFill>
                            <a:schemeClr val="bg1"/>
                          </a:solidFill>
                          <a:latin typeface="+mn-lt"/>
                          <a:ea typeface="+mn-ea"/>
                          <a:cs typeface="+mn-cs"/>
                        </a:rPr>
                        <a:t>Laughing is harmful to your health</a:t>
                      </a:r>
                    </a:p>
                    <a:p>
                      <a:pPr marL="342900" indent="-342900" algn="l" defTabSz="914400" rtl="0" eaLnBrk="1" latinLnBrk="0" hangingPunct="1">
                        <a:buAutoNum type="alphaLcParenR"/>
                      </a:pPr>
                      <a:r>
                        <a:rPr lang="en-US" sz="1600" b="1" kern="1200" baseline="0" dirty="0" smtClean="0">
                          <a:solidFill>
                            <a:schemeClr val="bg1"/>
                          </a:solidFill>
                          <a:latin typeface="+mn-lt"/>
                          <a:ea typeface="+mn-ea"/>
                          <a:cs typeface="+mn-cs"/>
                        </a:rPr>
                        <a:t>Laughing can be contagious</a:t>
                      </a:r>
                    </a:p>
                    <a:p>
                      <a:pPr marL="342900" indent="-342900" algn="l" defTabSz="914400" rtl="0" eaLnBrk="1" latinLnBrk="0" hangingPunct="1">
                        <a:buAutoNum type="alphaLcParenR"/>
                      </a:pPr>
                      <a:r>
                        <a:rPr lang="en-US" sz="1600" b="1" kern="1200" baseline="0" dirty="0" smtClean="0">
                          <a:solidFill>
                            <a:schemeClr val="bg1"/>
                          </a:solidFill>
                          <a:latin typeface="+mn-lt"/>
                          <a:ea typeface="+mn-ea"/>
                          <a:cs typeface="+mn-cs"/>
                        </a:rPr>
                        <a:t>Laughing can make it hard to breath</a:t>
                      </a:r>
                    </a:p>
                    <a:p>
                      <a:pPr marL="342900" indent="-342900" algn="l" defTabSz="914400" rtl="0" eaLnBrk="1" latinLnBrk="0" hangingPunct="1">
                        <a:buAutoNum type="alphaLcParenR"/>
                      </a:pPr>
                      <a:r>
                        <a:rPr lang="en-US" sz="1600" b="1" kern="1200" baseline="0" dirty="0" smtClean="0">
                          <a:solidFill>
                            <a:schemeClr val="bg1"/>
                          </a:solidFill>
                          <a:latin typeface="+mn-lt"/>
                          <a:ea typeface="+mn-ea"/>
                          <a:cs typeface="+mn-cs"/>
                        </a:rPr>
                        <a:t>Laughing at someone can hurt his or her feelings</a:t>
                      </a:r>
                      <a:endParaRPr lang="en-US" sz="1600" b="1" kern="1200" dirty="0">
                        <a:solidFill>
                          <a:schemeClr val="bg1"/>
                        </a:solidFill>
                        <a:latin typeface="+mn-lt"/>
                        <a:ea typeface="+mn-ea"/>
                        <a:cs typeface="+mn-cs"/>
                      </a:endParaRPr>
                    </a:p>
                  </a:txBody>
                  <a:tcPr marT="45688" marB="45688">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noProof="0" dirty="0" smtClean="0">
                          <a:solidFill>
                            <a:schemeClr val="bg1"/>
                          </a:solidFill>
                          <a:latin typeface="+mn-lt"/>
                          <a:ea typeface="+mn-ea"/>
                          <a:cs typeface="+mn-cs"/>
                        </a:rPr>
                        <a:t>Select the best choice:</a:t>
                      </a:r>
                      <a:r>
                        <a:rPr lang="en-US" sz="1600" b="1" i="1" kern="1200" baseline="0" noProof="0" dirty="0" smtClean="0">
                          <a:solidFill>
                            <a:schemeClr val="bg1"/>
                          </a:solidFill>
                          <a:latin typeface="+mn-lt"/>
                          <a:ea typeface="+mn-ea"/>
                          <a:cs typeface="+mn-cs"/>
                        </a:rPr>
                        <a:t> </a:t>
                      </a:r>
                      <a:r>
                        <a:rPr lang="en-US" sz="1600" b="1" kern="1200" noProof="0" dirty="0" smtClean="0">
                          <a:solidFill>
                            <a:schemeClr val="bg1"/>
                          </a:solidFill>
                          <a:latin typeface="+mn-lt"/>
                          <a:ea typeface="+mn-ea"/>
                          <a:cs typeface="+mn-cs"/>
                        </a:rPr>
                        <a:t>Which</a:t>
                      </a:r>
                      <a:r>
                        <a:rPr lang="en-US" sz="1600" b="1" kern="1200" baseline="0" noProof="0" dirty="0" smtClean="0">
                          <a:solidFill>
                            <a:schemeClr val="bg1"/>
                          </a:solidFill>
                          <a:latin typeface="+mn-lt"/>
                          <a:ea typeface="+mn-ea"/>
                          <a:cs typeface="+mn-cs"/>
                        </a:rPr>
                        <a:t> of the following is correct?</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b="1" kern="1200" baseline="0" noProof="0" dirty="0" smtClean="0">
                          <a:solidFill>
                            <a:schemeClr val="bg1"/>
                          </a:solidFill>
                          <a:latin typeface="+mn-lt"/>
                          <a:ea typeface="+mn-ea"/>
                          <a:cs typeface="+mn-cs"/>
                        </a:rPr>
                        <a:t>Laughing is harmful to your health</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b="1" kern="1200" baseline="0" noProof="0" dirty="0" smtClean="0">
                          <a:solidFill>
                            <a:schemeClr val="bg1"/>
                          </a:solidFill>
                          <a:latin typeface="+mn-lt"/>
                          <a:ea typeface="+mn-ea"/>
                          <a:cs typeface="+mn-cs"/>
                        </a:rPr>
                        <a:t>Laughing can be contagious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b="1" kern="1200" baseline="0" noProof="0" dirty="0" smtClean="0">
                          <a:solidFill>
                            <a:schemeClr val="bg1"/>
                          </a:solidFill>
                          <a:latin typeface="+mn-lt"/>
                          <a:ea typeface="+mn-ea"/>
                          <a:cs typeface="+mn-cs"/>
                        </a:rPr>
                        <a:t>Laughing causes neuron loss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b="1" kern="1200" baseline="0" noProof="0" dirty="0" smtClean="0">
                          <a:solidFill>
                            <a:schemeClr val="bg1"/>
                          </a:solidFill>
                          <a:latin typeface="+mn-lt"/>
                          <a:ea typeface="+mn-ea"/>
                          <a:cs typeface="+mn-cs"/>
                        </a:rPr>
                        <a:t>Laughing has negative physiological side effects</a:t>
                      </a:r>
                    </a:p>
                  </a:txBody>
                  <a:tcPr marT="45688" marB="45688">
                    <a:solidFill>
                      <a:schemeClr val="accent1">
                        <a:lumMod val="25000"/>
                      </a:schemeClr>
                    </a:solidFill>
                  </a:tcPr>
                </a:tc>
              </a:tr>
            </a:tbl>
          </a:graphicData>
        </a:graphic>
      </p:graphicFrame>
      <p:sp>
        <p:nvSpPr>
          <p:cNvPr id="62479" name="TextBox 5"/>
          <p:cNvSpPr txBox="1">
            <a:spLocks noChangeArrowheads="1"/>
          </p:cNvSpPr>
          <p:nvPr/>
        </p:nvSpPr>
        <p:spPr bwMode="auto">
          <a:xfrm>
            <a:off x="304800" y="4945063"/>
            <a:ext cx="8553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t>*Barnette, J. Jackson; Effects of Stem and Likert Response Option Reversals on Survey Internal Consistency: If You Feel the Need, There is a Better Alternative to Using those Negatively Worded Stems; </a:t>
            </a:r>
            <a:r>
              <a:rPr lang="en-US" altLang="en-US" sz="1400" b="1" i="1"/>
              <a:t>Educational and Psychological Measurement</a:t>
            </a:r>
            <a:r>
              <a:rPr lang="en-US" altLang="en-US" sz="1400" b="1"/>
              <a:t>, June 2000, Vol. 60, No. 3, 361-370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Introducing Your MC Question</a:t>
            </a:r>
          </a:p>
        </p:txBody>
      </p:sp>
      <p:sp>
        <p:nvSpPr>
          <p:cNvPr id="3" name="Content Placeholder 2"/>
          <p:cNvSpPr>
            <a:spLocks noGrp="1"/>
          </p:cNvSpPr>
          <p:nvPr>
            <p:ph idx="1"/>
          </p:nvPr>
        </p:nvSpPr>
        <p:spPr/>
        <p:txBody>
          <a:bodyPr/>
          <a:lstStyle/>
          <a:p>
            <a:pPr marL="0" indent="0">
              <a:lnSpc>
                <a:spcPct val="80000"/>
              </a:lnSpc>
              <a:buNone/>
            </a:pPr>
            <a:r>
              <a:rPr lang="en-US" altLang="en-US" sz="2400" dirty="0" smtClean="0"/>
              <a:t>There are two kinds of multiple choice questions:</a:t>
            </a:r>
          </a:p>
          <a:p>
            <a:pPr lvl="1" indent="-457200">
              <a:lnSpc>
                <a:spcPct val="80000"/>
              </a:lnSpc>
              <a:buFontTx/>
              <a:buAutoNum type="arabicPeriod"/>
            </a:pPr>
            <a:r>
              <a:rPr lang="en-US" altLang="en-US" sz="2000" dirty="0" smtClean="0"/>
              <a:t>Only one answer choice is correct</a:t>
            </a:r>
          </a:p>
          <a:p>
            <a:pPr lvl="1" indent="-457200">
              <a:lnSpc>
                <a:spcPct val="80000"/>
              </a:lnSpc>
              <a:buFontTx/>
              <a:buAutoNum type="arabicPeriod"/>
            </a:pPr>
            <a:r>
              <a:rPr lang="en-US" altLang="en-US" sz="2000" dirty="0" smtClean="0"/>
              <a:t>Multiple answer choices may be correct</a:t>
            </a:r>
          </a:p>
          <a:p>
            <a:pPr lvl="1" indent="-457200">
              <a:lnSpc>
                <a:spcPct val="80000"/>
              </a:lnSpc>
              <a:buFontTx/>
              <a:buAutoNum type="arabicPeriod"/>
            </a:pPr>
            <a:endParaRPr lang="en-US" altLang="en-US" sz="2000" dirty="0" smtClean="0"/>
          </a:p>
          <a:p>
            <a:pPr>
              <a:lnSpc>
                <a:spcPct val="80000"/>
              </a:lnSpc>
            </a:pPr>
            <a:r>
              <a:rPr lang="en-US" altLang="en-US" sz="2000" dirty="0" smtClean="0">
                <a:latin typeface="Arial Black" pitchFamily="34" charset="0"/>
              </a:rPr>
              <a:t>Guideline</a:t>
            </a:r>
            <a:r>
              <a:rPr lang="en-US" altLang="en-US" sz="2000" dirty="0" smtClean="0"/>
              <a:t>: When only one answer choice is correct, introduce your multiple choice questions with the italicized phrase: </a:t>
            </a:r>
            <a:r>
              <a:rPr lang="en-US" altLang="en-US" sz="2000" i="1" dirty="0" smtClean="0"/>
              <a:t>Select the best choice:</a:t>
            </a:r>
            <a:endParaRPr lang="en-US" altLang="en-US" sz="2000" dirty="0" smtClean="0"/>
          </a:p>
          <a:p>
            <a:pPr>
              <a:lnSpc>
                <a:spcPct val="80000"/>
              </a:lnSpc>
            </a:pPr>
            <a:endParaRPr lang="en-US" altLang="en-US" sz="2000" dirty="0" smtClean="0"/>
          </a:p>
          <a:p>
            <a:pPr>
              <a:lnSpc>
                <a:spcPct val="80000"/>
              </a:lnSpc>
            </a:pPr>
            <a:r>
              <a:rPr lang="en-US" altLang="en-US" sz="2000" dirty="0" smtClean="0">
                <a:latin typeface="Arial Black" pitchFamily="34" charset="0"/>
              </a:rPr>
              <a:t>Guideline</a:t>
            </a:r>
            <a:r>
              <a:rPr lang="en-US" altLang="en-US" sz="2000" dirty="0" smtClean="0"/>
              <a:t>: When more than one answer choice may be correct, introduce your multiple choice question with the italicized phrase: </a:t>
            </a:r>
            <a:r>
              <a:rPr lang="en-US" altLang="en-US" sz="2000" i="1" dirty="0" smtClean="0"/>
              <a:t>Select all that apply:</a:t>
            </a:r>
            <a:endParaRPr lang="en-US" altLang="en-US" sz="2000" dirty="0" smtClean="0">
              <a:sym typeface="Wingdings" pitchFamily="2" charset="2"/>
            </a:endParaRPr>
          </a:p>
          <a:p>
            <a:pPr>
              <a:lnSpc>
                <a:spcPct val="80000"/>
              </a:lnSpc>
            </a:pPr>
            <a:endParaRPr lang="en-US" altLang="en-US" sz="2000" dirty="0" smtClean="0">
              <a:sym typeface="Wingdings" pitchFamily="2" charset="2"/>
            </a:endParaRPr>
          </a:p>
          <a:p>
            <a:pPr>
              <a:lnSpc>
                <a:spcPct val="80000"/>
              </a:lnSpc>
            </a:pPr>
            <a:r>
              <a:rPr lang="en-US" altLang="en-US" sz="2000" dirty="0" smtClean="0">
                <a:latin typeface="Arial Black" pitchFamily="34" charset="0"/>
                <a:sym typeface="Wingdings" pitchFamily="2" charset="2"/>
              </a:rPr>
              <a:t>Guideline</a:t>
            </a:r>
            <a:r>
              <a:rPr lang="en-US" altLang="en-US" sz="2000" dirty="0" smtClean="0">
                <a:sym typeface="Wingdings" pitchFamily="2" charset="2"/>
              </a:rPr>
              <a:t>: Introduce your true/false questions with the italicized phrase: </a:t>
            </a:r>
            <a:r>
              <a:rPr lang="en-US" altLang="en-US" sz="2000" i="1" dirty="0" smtClean="0">
                <a:sym typeface="Wingdings" pitchFamily="2" charset="2"/>
              </a:rPr>
              <a:t>True or false:</a:t>
            </a:r>
            <a:endParaRPr lang="en-US" altLang="en-US" sz="2000" dirty="0" smtClean="0"/>
          </a:p>
          <a:p>
            <a:pPr>
              <a:lnSpc>
                <a:spcPct val="80000"/>
              </a:lnSpc>
            </a:pPr>
            <a:endParaRPr lang="en-US" altLang="en-US" sz="2400"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Ordering Your Answer Choices</a:t>
            </a:r>
          </a:p>
        </p:txBody>
      </p:sp>
      <p:sp>
        <p:nvSpPr>
          <p:cNvPr id="3" name="Content Placeholder 2"/>
          <p:cNvSpPr>
            <a:spLocks noGrp="1"/>
          </p:cNvSpPr>
          <p:nvPr>
            <p:ph idx="1"/>
          </p:nvPr>
        </p:nvSpPr>
        <p:spPr/>
        <p:txBody>
          <a:bodyPr/>
          <a:lstStyle/>
          <a:p>
            <a:pPr>
              <a:lnSpc>
                <a:spcPct val="80000"/>
              </a:lnSpc>
              <a:defRPr/>
            </a:pPr>
            <a:r>
              <a:rPr lang="en-US" sz="2000" dirty="0" smtClean="0">
                <a:latin typeface="Arial Black" pitchFamily="34" charset="0"/>
              </a:rPr>
              <a:t>Guideline</a:t>
            </a:r>
            <a:r>
              <a:rPr lang="en-US" sz="2000" dirty="0" smtClean="0"/>
              <a:t>: “True” always precedes “False” in the answer choices for a True/False question:</a:t>
            </a:r>
          </a:p>
          <a:p>
            <a:pPr>
              <a:lnSpc>
                <a:spcPct val="80000"/>
              </a:lnSpc>
              <a:defRPr/>
            </a:pPr>
            <a:endParaRPr lang="en-US" sz="2000" dirty="0" smtClean="0"/>
          </a:p>
          <a:p>
            <a:pPr lvl="1">
              <a:lnSpc>
                <a:spcPct val="80000"/>
              </a:lnSpc>
              <a:buFontTx/>
              <a:buNone/>
              <a:defRPr/>
            </a:pPr>
            <a:r>
              <a:rPr lang="en-US" sz="1800" i="1" dirty="0" smtClean="0"/>
              <a:t>True or false:</a:t>
            </a:r>
            <a:r>
              <a:rPr lang="en-US" sz="1800" dirty="0" smtClean="0"/>
              <a:t> Mr. Spock has pointed ears.</a:t>
            </a:r>
          </a:p>
          <a:p>
            <a:pPr lvl="2">
              <a:lnSpc>
                <a:spcPct val="80000"/>
              </a:lnSpc>
              <a:buFontTx/>
              <a:buNone/>
              <a:defRPr/>
            </a:pPr>
            <a:r>
              <a:rPr lang="en-US" sz="1600" dirty="0" smtClean="0"/>
              <a:t>True</a:t>
            </a:r>
          </a:p>
          <a:p>
            <a:pPr lvl="2">
              <a:lnSpc>
                <a:spcPct val="80000"/>
              </a:lnSpc>
              <a:buFontTx/>
              <a:buNone/>
              <a:defRPr/>
            </a:pPr>
            <a:r>
              <a:rPr lang="en-US" sz="1600" dirty="0" smtClean="0"/>
              <a:t>False</a:t>
            </a:r>
          </a:p>
          <a:p>
            <a:pPr lvl="1">
              <a:lnSpc>
                <a:spcPct val="80000"/>
              </a:lnSpc>
              <a:defRPr/>
            </a:pPr>
            <a:endParaRPr lang="en-US" sz="1800" dirty="0" smtClean="0"/>
          </a:p>
          <a:p>
            <a:pPr>
              <a:lnSpc>
                <a:spcPct val="80000"/>
              </a:lnSpc>
              <a:defRPr/>
            </a:pPr>
            <a:r>
              <a:rPr lang="en-US" sz="2000" dirty="0" smtClean="0">
                <a:latin typeface="Arial Black" pitchFamily="34" charset="0"/>
              </a:rPr>
              <a:t>Guideline</a:t>
            </a:r>
            <a:r>
              <a:rPr lang="en-US" sz="2000" dirty="0" smtClean="0"/>
              <a:t>: When your answer choices are numeric, list them in either ascending or descending order:</a:t>
            </a:r>
          </a:p>
          <a:p>
            <a:pPr>
              <a:lnSpc>
                <a:spcPct val="80000"/>
              </a:lnSpc>
              <a:defRPr/>
            </a:pPr>
            <a:endParaRPr lang="en-US" sz="2000" dirty="0" smtClean="0"/>
          </a:p>
          <a:p>
            <a:pPr marL="342900" lvl="1" indent="0">
              <a:lnSpc>
                <a:spcPct val="80000"/>
              </a:lnSpc>
              <a:buFontTx/>
              <a:buNone/>
              <a:defRPr/>
            </a:pPr>
            <a:r>
              <a:rPr lang="en-US" sz="1800" i="1" dirty="0" smtClean="0">
                <a:sym typeface="Wingdings" pitchFamily="2" charset="2"/>
              </a:rPr>
              <a:t>Select the best choice: </a:t>
            </a:r>
            <a:r>
              <a:rPr lang="en-US" sz="1800" dirty="0" smtClean="0">
                <a:sym typeface="Wingdings" pitchFamily="2" charset="2"/>
              </a:rPr>
              <a:t>2 + 3 * 4</a:t>
            </a:r>
            <a:r>
              <a:rPr lang="en-US" sz="1800" baseline="30000" dirty="0" smtClean="0">
                <a:sym typeface="Wingdings" pitchFamily="2" charset="2"/>
              </a:rPr>
              <a:t>5</a:t>
            </a:r>
            <a:r>
              <a:rPr lang="en-US" sz="1800" dirty="0" smtClean="0">
                <a:sym typeface="Wingdings" pitchFamily="2" charset="2"/>
              </a:rPr>
              <a:t> = ?</a:t>
            </a:r>
            <a:endParaRPr lang="en-US" sz="1800" i="1" dirty="0" smtClean="0">
              <a:sym typeface="Wingdings" pitchFamily="2" charset="2"/>
            </a:endParaRPr>
          </a:p>
          <a:p>
            <a:pPr marL="971550" lvl="2" indent="-342900">
              <a:lnSpc>
                <a:spcPct val="80000"/>
              </a:lnSpc>
              <a:buFont typeface="+mj-lt"/>
              <a:buAutoNum type="alphaLcParenR"/>
              <a:defRPr/>
            </a:pPr>
            <a:r>
              <a:rPr lang="en-US" sz="1600" dirty="0" smtClean="0">
                <a:sym typeface="Wingdings" pitchFamily="2" charset="2"/>
              </a:rPr>
              <a:t>62</a:t>
            </a:r>
          </a:p>
          <a:p>
            <a:pPr marL="971550" lvl="2" indent="-342900">
              <a:lnSpc>
                <a:spcPct val="80000"/>
              </a:lnSpc>
              <a:buFont typeface="+mj-lt"/>
              <a:buAutoNum type="alphaLcParenR"/>
              <a:defRPr/>
            </a:pPr>
            <a:r>
              <a:rPr lang="en-US" sz="1600" dirty="0" smtClean="0">
                <a:sym typeface="Wingdings" pitchFamily="2" charset="2"/>
              </a:rPr>
              <a:t>137</a:t>
            </a:r>
          </a:p>
          <a:p>
            <a:pPr marL="971550" lvl="2" indent="-342900">
              <a:lnSpc>
                <a:spcPct val="80000"/>
              </a:lnSpc>
              <a:buFont typeface="+mj-lt"/>
              <a:buAutoNum type="alphaLcParenR"/>
              <a:defRPr/>
            </a:pPr>
            <a:r>
              <a:rPr lang="en-US" sz="1600" dirty="0" smtClean="0">
                <a:sym typeface="Wingdings" pitchFamily="2" charset="2"/>
              </a:rPr>
              <a:t>3074</a:t>
            </a:r>
          </a:p>
          <a:p>
            <a:pPr marL="971550" lvl="2" indent="-342900">
              <a:lnSpc>
                <a:spcPct val="80000"/>
              </a:lnSpc>
              <a:buFont typeface="+mj-lt"/>
              <a:buAutoNum type="alphaLcParenR"/>
              <a:defRPr/>
            </a:pPr>
            <a:r>
              <a:rPr lang="en-US" sz="1600" dirty="0" smtClean="0">
                <a:sym typeface="Wingdings" pitchFamily="2" charset="2"/>
              </a:rPr>
              <a:t>5120</a:t>
            </a:r>
          </a:p>
          <a:p>
            <a:pPr>
              <a:defRPr/>
            </a:pPr>
            <a:endParaRPr lang="en-US" sz="2000" dirty="0"/>
          </a:p>
        </p:txBody>
      </p:sp>
      <p:sp>
        <p:nvSpPr>
          <p:cNvPr id="4" name="Oval 3"/>
          <p:cNvSpPr>
            <a:spLocks noChangeAspect="1"/>
          </p:cNvSpPr>
          <p:nvPr/>
        </p:nvSpPr>
        <p:spPr bwMode="auto">
          <a:xfrm>
            <a:off x="1301750" y="2782888"/>
            <a:ext cx="90488" cy="90487"/>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600" b="1">
              <a:latin typeface="Arial Narrow" pitchFamily="34" charset="0"/>
            </a:endParaRPr>
          </a:p>
        </p:txBody>
      </p:sp>
      <p:sp>
        <p:nvSpPr>
          <p:cNvPr id="5" name="Oval 4"/>
          <p:cNvSpPr>
            <a:spLocks noChangeAspect="1"/>
          </p:cNvSpPr>
          <p:nvPr/>
        </p:nvSpPr>
        <p:spPr bwMode="auto">
          <a:xfrm>
            <a:off x="1301750" y="3041650"/>
            <a:ext cx="90488" cy="90488"/>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16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How Many Answer Choices?</a:t>
            </a:r>
          </a:p>
        </p:txBody>
      </p:sp>
      <p:sp>
        <p:nvSpPr>
          <p:cNvPr id="65539" name="Content Placeholder 2"/>
          <p:cNvSpPr>
            <a:spLocks noGrp="1"/>
          </p:cNvSpPr>
          <p:nvPr>
            <p:ph idx="1"/>
          </p:nvPr>
        </p:nvSpPr>
        <p:spPr/>
        <p:txBody>
          <a:bodyPr/>
          <a:lstStyle/>
          <a:p>
            <a:pPr>
              <a:spcAft>
                <a:spcPts val="1200"/>
              </a:spcAft>
            </a:pPr>
            <a:r>
              <a:rPr lang="en-US" altLang="en-US" sz="2000" smtClean="0">
                <a:latin typeface="Arial Black" pitchFamily="34" charset="0"/>
              </a:rPr>
              <a:t>Guideline: </a:t>
            </a:r>
            <a:r>
              <a:rPr lang="en-US" altLang="en-US" sz="2000" smtClean="0"/>
              <a:t>Your multiple choice questions should present </a:t>
            </a:r>
            <a:r>
              <a:rPr lang="en-US" altLang="en-US" sz="2000" i="1" smtClean="0"/>
              <a:t>four</a:t>
            </a:r>
            <a:r>
              <a:rPr lang="en-US" altLang="en-US" sz="2000" smtClean="0"/>
              <a:t> answer choices.</a:t>
            </a:r>
          </a:p>
          <a:p>
            <a:pPr>
              <a:spcAft>
                <a:spcPts val="1200"/>
              </a:spcAft>
            </a:pPr>
            <a:r>
              <a:rPr lang="en-US" altLang="en-US" sz="2000" smtClean="0">
                <a:latin typeface="Arial Black" pitchFamily="34" charset="0"/>
              </a:rPr>
              <a:t>Guideline: </a:t>
            </a:r>
            <a:r>
              <a:rPr lang="en-US" altLang="en-US" sz="2000" smtClean="0"/>
              <a:t>Minimize the use of “All of the above”/”None of the above”-type answer choices</a:t>
            </a:r>
          </a:p>
          <a:p>
            <a:pPr marL="457200" lvl="1" indent="0">
              <a:buFontTx/>
              <a:buNone/>
            </a:pPr>
            <a:r>
              <a:rPr lang="en-US" altLang="en-US" sz="1800" smtClean="0"/>
              <a:t>Instead, favor </a:t>
            </a:r>
            <a:r>
              <a:rPr lang="en-US" altLang="en-US" sz="1800" i="1" smtClean="0"/>
              <a:t>plausible</a:t>
            </a:r>
            <a:r>
              <a:rPr lang="en-US" altLang="en-US" sz="1800" smtClean="0"/>
              <a:t> distractors that reflect common mistakes people make. That way, the feedback can clarify and directly address those common errors.</a:t>
            </a:r>
          </a:p>
          <a:p>
            <a:pPr marL="457200" lvl="1" indent="0">
              <a:buFontTx/>
              <a:buNone/>
            </a:pPr>
            <a:r>
              <a:rPr lang="en-US" altLang="en-US" sz="1800" smtClean="0"/>
              <a:t>Also avoid “joke” distractors. They can be entertaining, but they usually have little or no instructional value.</a:t>
            </a:r>
          </a:p>
          <a:p>
            <a:endParaRPr lang="en-US" altLang="en-US" sz="2000" smtClean="0">
              <a:latin typeface="Arial Black" pitchFamily="34" charset="0"/>
            </a:endParaRPr>
          </a:p>
          <a:p>
            <a:r>
              <a:rPr lang="en-US" altLang="en-US" sz="2000" smtClean="0">
                <a:latin typeface="Arial Black" pitchFamily="34" charset="0"/>
              </a:rPr>
              <a:t>Guideline: </a:t>
            </a:r>
            <a:r>
              <a:rPr lang="en-US" altLang="en-US" sz="2000" smtClean="0"/>
              <a:t>Match quiz questions to learning objectives for the course. Don’t ask trivia questions! </a:t>
            </a:r>
          </a:p>
          <a:p>
            <a:endParaRPr lang="en-US" altLang="en-US" sz="2000" smtClean="0"/>
          </a:p>
          <a:p>
            <a:endParaRPr lang="en-US" altLang="en-US" sz="20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Labeling Feedback</a:t>
            </a:r>
          </a:p>
        </p:txBody>
      </p:sp>
      <p:sp>
        <p:nvSpPr>
          <p:cNvPr id="66563" name="Content Placeholder 2"/>
          <p:cNvSpPr>
            <a:spLocks noGrp="1"/>
          </p:cNvSpPr>
          <p:nvPr>
            <p:ph idx="1"/>
          </p:nvPr>
        </p:nvSpPr>
        <p:spPr/>
        <p:txBody>
          <a:bodyPr/>
          <a:lstStyle/>
          <a:p>
            <a:pPr>
              <a:spcAft>
                <a:spcPts val="1200"/>
              </a:spcAft>
            </a:pPr>
            <a:r>
              <a:rPr lang="en-US" altLang="en-US" sz="2000" dirty="0" smtClean="0">
                <a:latin typeface="Arial Black" pitchFamily="34" charset="0"/>
              </a:rPr>
              <a:t>Guideline: </a:t>
            </a:r>
            <a:r>
              <a:rPr lang="en-US" altLang="en-US" sz="2000" dirty="0" smtClean="0"/>
              <a:t>Don’t use exclamation points in the headers or titles that introduce feedback to </a:t>
            </a:r>
            <a:r>
              <a:rPr lang="en-US" altLang="en-US" sz="2000" i="1" dirty="0" smtClean="0"/>
              <a:t>incorrect</a:t>
            </a:r>
            <a:r>
              <a:rPr lang="en-US" altLang="en-US" sz="2000" dirty="0" smtClean="0"/>
              <a:t> answers. </a:t>
            </a:r>
          </a:p>
          <a:p>
            <a:pPr>
              <a:spcAft>
                <a:spcPts val="1200"/>
              </a:spcAft>
            </a:pPr>
            <a:endParaRPr lang="en-US" altLang="en-US" sz="2000" dirty="0" smtClean="0"/>
          </a:p>
          <a:p>
            <a:pPr>
              <a:spcAft>
                <a:spcPts val="1200"/>
              </a:spcAft>
            </a:pPr>
            <a:endParaRPr lang="en-US" altLang="en-US" sz="2000" dirty="0" smtClean="0"/>
          </a:p>
          <a:p>
            <a:pPr>
              <a:spcAft>
                <a:spcPts val="1200"/>
              </a:spcAft>
            </a:pPr>
            <a:endParaRPr lang="en-US" altLang="en-US" sz="2000" dirty="0" smtClean="0"/>
          </a:p>
          <a:p>
            <a:pPr marL="0" indent="0">
              <a:spcAft>
                <a:spcPts val="1200"/>
              </a:spcAft>
              <a:buNone/>
            </a:pPr>
            <a:r>
              <a:rPr lang="en-US" altLang="en-US" sz="2000" dirty="0" smtClean="0"/>
              <a:t>Note: It’s OK to use exclamation points in the headers that introduce feedback to </a:t>
            </a:r>
            <a:r>
              <a:rPr lang="en-US" altLang="en-US" sz="2000" i="1" dirty="0" smtClean="0"/>
              <a:t>correct</a:t>
            </a:r>
            <a:r>
              <a:rPr lang="en-US" altLang="en-US" sz="2000" dirty="0" smtClean="0"/>
              <a:t> answers.</a:t>
            </a:r>
          </a:p>
          <a:p>
            <a:pPr>
              <a:spcAft>
                <a:spcPts val="1200"/>
              </a:spcAft>
            </a:pPr>
            <a:endParaRPr lang="en-US" altLang="en-US" sz="2000" dirty="0" smtClean="0"/>
          </a:p>
        </p:txBody>
      </p:sp>
      <p:graphicFrame>
        <p:nvGraphicFramePr>
          <p:cNvPr id="4" name="Table 3"/>
          <p:cNvGraphicFramePr>
            <a:graphicFrameLocks noGrp="1"/>
          </p:cNvGraphicFramePr>
          <p:nvPr/>
        </p:nvGraphicFramePr>
        <p:xfrm>
          <a:off x="523875" y="2619375"/>
          <a:ext cx="8096250" cy="890595"/>
        </p:xfrm>
        <a:graphic>
          <a:graphicData uri="http://schemas.openxmlformats.org/drawingml/2006/table">
            <a:tbl>
              <a:tblPr firstRow="1" bandRow="1">
                <a:tableStyleId>{5C22544A-7EE6-4342-B048-85BDC9FD1C3A}</a:tableStyleId>
              </a:tblPr>
              <a:tblGrid>
                <a:gridCol w="3944216"/>
                <a:gridCol w="4152034"/>
              </a:tblGrid>
              <a:tr h="335053">
                <a:tc>
                  <a:txBody>
                    <a:bodyPr/>
                    <a:lstStyle/>
                    <a:p>
                      <a:pPr algn="l"/>
                      <a:r>
                        <a:rPr lang="en-US" sz="1600" dirty="0" smtClean="0"/>
                        <a:t>Don’t</a:t>
                      </a:r>
                      <a:r>
                        <a:rPr lang="en-US" sz="1600" baseline="0" dirty="0" smtClean="0"/>
                        <a:t> write</a:t>
                      </a:r>
                      <a:endParaRPr lang="en-US" sz="1600" dirty="0"/>
                    </a:p>
                  </a:txBody>
                  <a:tcPr marT="45610" marB="45610">
                    <a:solidFill>
                      <a:schemeClr val="accent1">
                        <a:lumMod val="50000"/>
                      </a:schemeClr>
                    </a:solidFill>
                  </a:tcPr>
                </a:tc>
                <a:tc>
                  <a:txBody>
                    <a:bodyPr/>
                    <a:lstStyle/>
                    <a:p>
                      <a:pPr algn="l"/>
                      <a:r>
                        <a:rPr lang="en-US" sz="1600" dirty="0" smtClean="0"/>
                        <a:t>Do Write</a:t>
                      </a:r>
                      <a:endParaRPr lang="en-US" sz="1600" dirty="0"/>
                    </a:p>
                  </a:txBody>
                  <a:tcPr marT="45610" marB="45610">
                    <a:solidFill>
                      <a:schemeClr val="accent1">
                        <a:lumMod val="50000"/>
                      </a:schemeClr>
                    </a:solidFill>
                  </a:tcPr>
                </a:tc>
              </a:tr>
              <a:tr h="555535">
                <a:tc>
                  <a:txBody>
                    <a:bodyPr/>
                    <a:lstStyle/>
                    <a:p>
                      <a:pPr marL="0" algn="l" defTabSz="914400" rtl="0" eaLnBrk="1" latinLnBrk="0" hangingPunct="1"/>
                      <a:r>
                        <a:rPr lang="en-US" sz="1600" b="1" kern="1200" dirty="0" smtClean="0">
                          <a:solidFill>
                            <a:schemeClr val="bg1"/>
                          </a:solidFill>
                          <a:latin typeface="+mn-lt"/>
                          <a:ea typeface="+mn-ea"/>
                          <a:cs typeface="+mn-cs"/>
                        </a:rPr>
                        <a:t>Incorrect!</a:t>
                      </a:r>
                      <a:endParaRPr lang="en-US" sz="1600" b="1" kern="1200" dirty="0">
                        <a:solidFill>
                          <a:schemeClr val="bg1"/>
                        </a:solidFill>
                        <a:latin typeface="+mn-lt"/>
                        <a:ea typeface="+mn-ea"/>
                        <a:cs typeface="+mn-cs"/>
                      </a:endParaRPr>
                    </a:p>
                  </a:txBody>
                  <a:tcPr marT="45610" marB="45610">
                    <a:solidFill>
                      <a:schemeClr val="accent1">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noProof="0" dirty="0" smtClean="0">
                          <a:solidFill>
                            <a:schemeClr val="bg1"/>
                          </a:solidFill>
                          <a:latin typeface="+mn-lt"/>
                          <a:ea typeface="+mn-ea"/>
                          <a:cs typeface="+mn-cs"/>
                        </a:rPr>
                        <a:t>Incorrect.</a:t>
                      </a:r>
                      <a:endParaRPr lang="en-US" sz="1600" b="1" kern="1200" baseline="0" noProof="0" dirty="0" smtClean="0">
                        <a:solidFill>
                          <a:schemeClr val="bg1"/>
                        </a:solidFill>
                        <a:latin typeface="+mn-lt"/>
                        <a:ea typeface="+mn-ea"/>
                        <a:cs typeface="+mn-cs"/>
                      </a:endParaRPr>
                    </a:p>
                  </a:txBody>
                  <a:tcPr marT="45610" marB="45610">
                    <a:solidFill>
                      <a:schemeClr val="accent1">
                        <a:lumMod val="2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4" end="4"/>
                                            </p:txEl>
                                          </p:spTgt>
                                        </p:tgtEl>
                                        <p:attrNameLst>
                                          <p:attrName>style.visibility</p:attrName>
                                        </p:attrNameLst>
                                      </p:cBhvr>
                                      <p:to>
                                        <p:strVal val="visible"/>
                                      </p:to>
                                    </p:set>
                                    <p:animEffect transition="in" filter="fade">
                                      <p:cBhvr>
                                        <p:cTn id="12"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Feedback</a:t>
            </a:r>
          </a:p>
        </p:txBody>
      </p:sp>
      <p:sp>
        <p:nvSpPr>
          <p:cNvPr id="67587" name="Content Placeholder 2"/>
          <p:cNvSpPr>
            <a:spLocks noGrp="1"/>
          </p:cNvSpPr>
          <p:nvPr>
            <p:ph idx="1"/>
          </p:nvPr>
        </p:nvSpPr>
        <p:spPr>
          <a:xfrm>
            <a:off x="457200" y="1600200"/>
            <a:ext cx="8229600" cy="3673475"/>
          </a:xfrm>
        </p:spPr>
        <p:txBody>
          <a:bodyPr/>
          <a:lstStyle/>
          <a:p>
            <a:r>
              <a:rPr lang="en-US" altLang="en-US" sz="2000" smtClean="0"/>
              <a:t>Two kinds of feedback:</a:t>
            </a:r>
          </a:p>
          <a:p>
            <a:pPr lvl="1"/>
            <a:r>
              <a:rPr lang="en-US" altLang="en-US" sz="1800" smtClean="0"/>
              <a:t>Extrinsic</a:t>
            </a:r>
          </a:p>
          <a:p>
            <a:pPr lvl="1"/>
            <a:r>
              <a:rPr lang="en-US" altLang="en-US" sz="1800" smtClean="0"/>
              <a:t>Intrinsic</a:t>
            </a:r>
          </a:p>
          <a:p>
            <a:pPr lvl="1"/>
            <a:endParaRPr lang="en-US" altLang="en-US" sz="1800" smtClean="0"/>
          </a:p>
          <a:p>
            <a:r>
              <a:rPr lang="en-US" altLang="en-US" sz="2000" smtClean="0"/>
              <a:t>Michael Allen* distinguishes between three kinds of feedback: judgments, explanations, and consequences. Of these, consequences are the most effective. Both judgments (“That’s incorrect.”) and explanations (“Actually, most textile conservators recommend wearing gloves when handling textiles, because otherwise the oils from your hands can dirty the fabric.”) are extrinsic feedback. Consequences are intrinsic feedback.</a:t>
            </a:r>
          </a:p>
          <a:p>
            <a:endParaRPr lang="en-US" altLang="en-US" smtClean="0"/>
          </a:p>
        </p:txBody>
      </p:sp>
      <p:sp>
        <p:nvSpPr>
          <p:cNvPr id="67588" name="TextBox 3"/>
          <p:cNvSpPr txBox="1">
            <a:spLocks noChangeArrowheads="1"/>
          </p:cNvSpPr>
          <p:nvPr/>
        </p:nvSpPr>
        <p:spPr bwMode="auto">
          <a:xfrm>
            <a:off x="477838" y="6315075"/>
            <a:ext cx="828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chemeClr val="bg1"/>
                </a:solidFill>
              </a:rPr>
              <a:t>Allen, Michael W., </a:t>
            </a:r>
            <a:r>
              <a:rPr lang="en-US" altLang="en-US" sz="1400" i="1">
                <a:solidFill>
                  <a:schemeClr val="bg1"/>
                </a:solidFill>
              </a:rPr>
              <a:t>Successful e-Learning Interface: Making Technology Polite, Effective, and Fun</a:t>
            </a:r>
            <a:r>
              <a:rPr lang="en-US" altLang="en-US" sz="1400">
                <a:solidFill>
                  <a:schemeClr val="bg1"/>
                </a:solidFill>
              </a:rPr>
              <a:t>; Pfiefer; 2011</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Extrinsic Feedback</a:t>
            </a:r>
          </a:p>
        </p:txBody>
      </p:sp>
      <p:sp>
        <p:nvSpPr>
          <p:cNvPr id="68611" name="Content Placeholder 2"/>
          <p:cNvSpPr>
            <a:spLocks noGrp="1"/>
          </p:cNvSpPr>
          <p:nvPr>
            <p:ph idx="1"/>
          </p:nvPr>
        </p:nvSpPr>
        <p:spPr/>
        <p:txBody>
          <a:bodyPr/>
          <a:lstStyle/>
          <a:p>
            <a:r>
              <a:rPr lang="en-US" altLang="en-US" sz="2000" smtClean="0"/>
              <a:t>Extrinsic Feedback:</a:t>
            </a:r>
          </a:p>
          <a:p>
            <a:pPr lvl="1"/>
            <a:r>
              <a:rPr lang="en-US" altLang="en-US" sz="1800" smtClean="0"/>
              <a:t>An (often anonymous) authority tells you if you are right or wrong</a:t>
            </a:r>
          </a:p>
          <a:p>
            <a:pPr lvl="2"/>
            <a:r>
              <a:rPr lang="en-US" altLang="en-US" sz="1600" smtClean="0"/>
              <a:t>Examples:  “That’s correct!” or “No, that’s incorrect. Please try again.”</a:t>
            </a:r>
          </a:p>
          <a:p>
            <a:pPr lvl="1"/>
            <a:r>
              <a:rPr lang="en-US" altLang="en-US" sz="1800" smtClean="0"/>
              <a:t>In most e-learning, this kind of feedback predominates</a:t>
            </a:r>
          </a:p>
          <a:p>
            <a:pPr lvl="1"/>
            <a:r>
              <a:rPr lang="en-US" altLang="en-US" sz="1800" smtClean="0"/>
              <a:t>Strengths: Easy to implement</a:t>
            </a:r>
          </a:p>
          <a:p>
            <a:pPr lvl="1"/>
            <a:r>
              <a:rPr lang="en-US" altLang="en-US" sz="1800" smtClean="0"/>
              <a:t>Weaknesses: Learner may not learn </a:t>
            </a:r>
            <a:r>
              <a:rPr lang="en-US" altLang="en-US" sz="1800" i="1" smtClean="0"/>
              <a:t>why</a:t>
            </a:r>
            <a:r>
              <a:rPr lang="en-US" altLang="en-US" sz="1800" smtClean="0"/>
              <a:t> the answer is correct or incorrect</a:t>
            </a:r>
          </a:p>
          <a:p>
            <a:endParaRPr lang="en-US" altLang="en-US" smtClean="0"/>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Intrinsic Feedback</a:t>
            </a:r>
          </a:p>
        </p:txBody>
      </p:sp>
      <p:sp>
        <p:nvSpPr>
          <p:cNvPr id="69635" name="Content Placeholder 2"/>
          <p:cNvSpPr>
            <a:spLocks noGrp="1"/>
          </p:cNvSpPr>
          <p:nvPr>
            <p:ph idx="1"/>
          </p:nvPr>
        </p:nvSpPr>
        <p:spPr/>
        <p:txBody>
          <a:bodyPr/>
          <a:lstStyle/>
          <a:p>
            <a:r>
              <a:rPr lang="en-US" altLang="en-US" sz="2000" smtClean="0"/>
              <a:t>Intrinsic Feedback</a:t>
            </a:r>
          </a:p>
          <a:p>
            <a:pPr lvl="1"/>
            <a:r>
              <a:rPr lang="en-US" altLang="en-US" sz="1800" smtClean="0"/>
              <a:t>Direct consequence of learner action</a:t>
            </a:r>
          </a:p>
          <a:p>
            <a:pPr lvl="2"/>
            <a:r>
              <a:rPr lang="en-US" altLang="en-US" sz="1600" smtClean="0"/>
              <a:t>Examples: Learner miscommunicates during a simulated sales call and loses the account; learner solves a customer problem and gets praise from her boss</a:t>
            </a:r>
          </a:p>
          <a:p>
            <a:pPr lvl="1"/>
            <a:r>
              <a:rPr lang="en-US" altLang="en-US" sz="1800" smtClean="0"/>
              <a:t>Strengths: Rich context; learner sees directly </a:t>
            </a:r>
            <a:r>
              <a:rPr lang="en-US" altLang="en-US" sz="1800" i="1" smtClean="0"/>
              <a:t>why</a:t>
            </a:r>
            <a:r>
              <a:rPr lang="en-US" altLang="en-US" sz="1800" smtClean="0"/>
              <a:t> actions are good or bad, understands consequences</a:t>
            </a:r>
          </a:p>
          <a:p>
            <a:pPr lvl="1"/>
            <a:r>
              <a:rPr lang="en-US" altLang="en-US" sz="1800" smtClean="0"/>
              <a:t>Weaknesses: A bit harder to write (but usually worth it)</a:t>
            </a:r>
          </a:p>
          <a:p>
            <a:endParaRPr lang="en-US" altLang="en-US" smtClean="0"/>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Other Feedback Strategies</a:t>
            </a:r>
          </a:p>
        </p:txBody>
      </p:sp>
      <p:sp>
        <p:nvSpPr>
          <p:cNvPr id="3" name="Content Placeholder 2"/>
          <p:cNvSpPr>
            <a:spLocks noGrp="1"/>
          </p:cNvSpPr>
          <p:nvPr>
            <p:ph idx="1"/>
          </p:nvPr>
        </p:nvSpPr>
        <p:spPr/>
        <p:txBody>
          <a:bodyPr/>
          <a:lstStyle/>
          <a:p>
            <a:pPr>
              <a:defRPr/>
            </a:pPr>
            <a:r>
              <a:rPr lang="en-US" sz="2000" dirty="0" smtClean="0"/>
              <a:t>Delayed feedback:</a:t>
            </a:r>
          </a:p>
          <a:p>
            <a:pPr lvl="1">
              <a:defRPr/>
            </a:pPr>
            <a:r>
              <a:rPr lang="en-US" sz="1800" dirty="0" smtClean="0"/>
              <a:t>Don’t tell learners right away whether their actions are right or wrong; instead, let them continue, seeing the consequences as they move forward</a:t>
            </a:r>
          </a:p>
          <a:p>
            <a:pPr lvl="1">
              <a:defRPr/>
            </a:pPr>
            <a:r>
              <a:rPr lang="en-US" sz="1800" dirty="0" smtClean="0"/>
              <a:t>Often paired with intrinsic feedback</a:t>
            </a:r>
          </a:p>
          <a:p>
            <a:pPr lvl="1">
              <a:defRPr/>
            </a:pPr>
            <a:r>
              <a:rPr lang="en-US" sz="1800" dirty="0" smtClean="0"/>
              <a:t>Strengths: Gives learners a chance to discover their errors, back up and correct them </a:t>
            </a:r>
          </a:p>
          <a:p>
            <a:pPr lvl="1">
              <a:defRPr/>
            </a:pPr>
            <a:r>
              <a:rPr lang="en-US" sz="1800" dirty="0" smtClean="0"/>
              <a:t>Weaknesses: Don’t let learners go too long without feedback, otherwise the learning association between the action and the feedback can be lost</a:t>
            </a:r>
          </a:p>
          <a:p>
            <a:pPr>
              <a:defRPr/>
            </a:pPr>
            <a:endParaRPr lang="en-US" sz="1050" dirty="0" smtClean="0"/>
          </a:p>
          <a:p>
            <a:pPr>
              <a:defRPr/>
            </a:pPr>
            <a:endParaRPr lang="en-US" sz="20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altLang="en-US" smtClean="0"/>
              <a:t>What Is Multimedia?</a:t>
            </a:r>
          </a:p>
        </p:txBody>
      </p:sp>
      <p:sp>
        <p:nvSpPr>
          <p:cNvPr id="819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Other Feedback Strategies</a:t>
            </a:r>
          </a:p>
        </p:txBody>
      </p:sp>
      <p:sp>
        <p:nvSpPr>
          <p:cNvPr id="3" name="Content Placeholder 2"/>
          <p:cNvSpPr>
            <a:spLocks noGrp="1"/>
          </p:cNvSpPr>
          <p:nvPr>
            <p:ph idx="1"/>
          </p:nvPr>
        </p:nvSpPr>
        <p:spPr/>
        <p:txBody>
          <a:bodyPr/>
          <a:lstStyle/>
          <a:p>
            <a:pPr>
              <a:defRPr/>
            </a:pPr>
            <a:r>
              <a:rPr lang="en-US" sz="2000" dirty="0" smtClean="0"/>
              <a:t>Asking “Why?”</a:t>
            </a:r>
          </a:p>
          <a:p>
            <a:pPr lvl="1">
              <a:defRPr/>
            </a:pPr>
            <a:r>
              <a:rPr lang="en-US" sz="1800" dirty="0" smtClean="0"/>
              <a:t>Another strategy is to ask learners to justify their answer choices before telling them if they were right or wrong</a:t>
            </a:r>
          </a:p>
          <a:p>
            <a:pPr lvl="1">
              <a:defRPr/>
            </a:pPr>
            <a:r>
              <a:rPr lang="en-US" sz="1800" dirty="0" smtClean="0"/>
              <a:t>Can be a guard against random guessing and helps ensure learners really do know </a:t>
            </a:r>
            <a:r>
              <a:rPr lang="en-US" sz="1800" i="1" dirty="0" smtClean="0"/>
              <a:t>why</a:t>
            </a:r>
            <a:r>
              <a:rPr lang="en-US" sz="1800" dirty="0" smtClean="0"/>
              <a:t> correct answers are correct and </a:t>
            </a:r>
            <a:r>
              <a:rPr lang="en-US" sz="1800" i="1" dirty="0" smtClean="0"/>
              <a:t>why</a:t>
            </a:r>
            <a:r>
              <a:rPr lang="en-US" sz="1800" dirty="0" smtClean="0"/>
              <a:t> incorrect answers are incorrect</a:t>
            </a:r>
          </a:p>
          <a:p>
            <a:pPr lvl="1">
              <a:defRPr/>
            </a:pPr>
            <a:r>
              <a:rPr lang="en-US" sz="1800" dirty="0" smtClean="0"/>
              <a:t>Uncommon, but can be effective</a:t>
            </a:r>
          </a:p>
          <a:p>
            <a:pPr>
              <a:defRPr/>
            </a:pPr>
            <a:endParaRPr lang="en-US" sz="1050" dirty="0" smtClean="0"/>
          </a:p>
          <a:p>
            <a:pPr marL="0" indent="0">
              <a:buFontTx/>
              <a:buNone/>
              <a:defRPr/>
            </a:pPr>
            <a:endParaRPr lang="en-US" dirty="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ctrTitle"/>
          </p:nvPr>
        </p:nvSpPr>
        <p:spPr/>
        <p:txBody>
          <a:bodyPr/>
          <a:lstStyle/>
          <a:p>
            <a:r>
              <a:rPr lang="en-US" altLang="en-US" smtClean="0"/>
              <a:t>Bullet Lists</a:t>
            </a:r>
          </a:p>
        </p:txBody>
      </p:sp>
      <p:sp>
        <p:nvSpPr>
          <p:cNvPr id="72707" name="Subtitle 4"/>
          <p:cNvSpPr>
            <a:spLocks noGrp="1"/>
          </p:cNvSpPr>
          <p:nvPr>
            <p:ph type="subTitle" idx="1"/>
          </p:nvPr>
        </p:nvSpPr>
        <p:spPr/>
        <p:txBody>
          <a:bodyPr/>
          <a:lstStyle/>
          <a:p>
            <a:r>
              <a:rPr lang="en-US" altLang="en-US" smtClean="0"/>
              <a:t>Formatting and Punctuation Guidelines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63" y="2338388"/>
            <a:ext cx="3784600" cy="2778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1" name="Title 1"/>
          <p:cNvSpPr>
            <a:spLocks noGrp="1"/>
          </p:cNvSpPr>
          <p:nvPr>
            <p:ph type="title"/>
          </p:nvPr>
        </p:nvSpPr>
        <p:spPr/>
        <p:txBody>
          <a:bodyPr/>
          <a:lstStyle/>
          <a:p>
            <a:r>
              <a:rPr lang="en-US" altLang="en-US" smtClean="0"/>
              <a:t>Bullet Lists</a:t>
            </a:r>
          </a:p>
        </p:txBody>
      </p:sp>
      <p:sp>
        <p:nvSpPr>
          <p:cNvPr id="3" name="Content Placeholder 2"/>
          <p:cNvSpPr>
            <a:spLocks noGrp="1"/>
          </p:cNvSpPr>
          <p:nvPr>
            <p:ph idx="1"/>
          </p:nvPr>
        </p:nvSpPr>
        <p:spPr/>
        <p:txBody>
          <a:bodyPr/>
          <a:lstStyle/>
          <a:p>
            <a:pPr marL="0" indent="0">
              <a:buFontTx/>
              <a:buNone/>
              <a:defRPr/>
            </a:pPr>
            <a:r>
              <a:rPr lang="en-US" sz="2000" dirty="0" smtClean="0">
                <a:latin typeface="Arial Black" pitchFamily="34" charset="0"/>
                <a:cs typeface="Arial" pitchFamily="34" charset="0"/>
              </a:rPr>
              <a:t>Guideline: </a:t>
            </a:r>
            <a:r>
              <a:rPr lang="en-US" sz="2000" dirty="0" smtClean="0">
                <a:cs typeface="Arial" pitchFamily="34" charset="0"/>
              </a:rPr>
              <a:t>Bullet lists begin with an </a:t>
            </a:r>
            <a:r>
              <a:rPr lang="en-US" sz="2000" i="1" dirty="0" smtClean="0">
                <a:cs typeface="Arial" pitchFamily="34" charset="0"/>
              </a:rPr>
              <a:t>introductory phrase</a:t>
            </a:r>
            <a:r>
              <a:rPr lang="en-US" sz="2000" dirty="0" smtClean="0">
                <a:cs typeface="Arial" pitchFamily="34" charset="0"/>
              </a:rPr>
              <a:t>.</a:t>
            </a:r>
          </a:p>
          <a:p>
            <a:pPr>
              <a:buFontTx/>
              <a:buNone/>
              <a:defRPr/>
            </a:pPr>
            <a:r>
              <a:rPr lang="en-US" sz="1800" dirty="0" smtClean="0">
                <a:cs typeface="Arial" pitchFamily="34" charset="0"/>
              </a:rPr>
              <a:t>Example:</a:t>
            </a:r>
          </a:p>
          <a:p>
            <a:pPr>
              <a:buFontTx/>
              <a:buNone/>
              <a:defRPr/>
            </a:pPr>
            <a:r>
              <a:rPr lang="en-US" sz="1800" dirty="0" smtClean="0">
                <a:cs typeface="Arial" pitchFamily="34" charset="0"/>
              </a:rPr>
              <a:t>In this session, you will learn how to:</a:t>
            </a:r>
          </a:p>
          <a:p>
            <a:pPr lvl="1">
              <a:buFont typeface="Arial" pitchFamily="34" charset="0"/>
              <a:buChar char="•"/>
              <a:defRPr/>
            </a:pPr>
            <a:r>
              <a:rPr lang="en-US" sz="1800" dirty="0" smtClean="0"/>
              <a:t>Apply research findings to draft instructional writing that improves learner retention</a:t>
            </a:r>
          </a:p>
          <a:p>
            <a:pPr lvl="1">
              <a:buFont typeface="Arial" pitchFamily="34" charset="0"/>
              <a:buChar char="•"/>
              <a:defRPr/>
            </a:pPr>
            <a:r>
              <a:rPr lang="en-US" sz="1800" dirty="0" smtClean="0"/>
              <a:t>Explain the differences between first person, second person, and third person points of view, and why these differences matter</a:t>
            </a:r>
          </a:p>
          <a:p>
            <a:pPr lvl="1">
              <a:buFont typeface="Arial" pitchFamily="34" charset="0"/>
              <a:buChar char="•"/>
              <a:defRPr/>
            </a:pPr>
            <a:r>
              <a:rPr lang="en-US" sz="1800" dirty="0" smtClean="0"/>
              <a:t>Refer to on-screen elements and course interactions such as mouse clicks and drags in a consistent way</a:t>
            </a:r>
          </a:p>
          <a:p>
            <a:pPr lvl="1">
              <a:buFont typeface="Arial" pitchFamily="34" charset="0"/>
              <a:buChar char="•"/>
              <a:defRPr/>
            </a:pPr>
            <a:r>
              <a:rPr lang="en-US" sz="1800" dirty="0" smtClean="0"/>
              <a:t>Write clear and effective multiple choice questions</a:t>
            </a:r>
          </a:p>
          <a:p>
            <a:pPr lvl="1">
              <a:buFont typeface="Arial" pitchFamily="34" charset="0"/>
              <a:buChar char="•"/>
              <a:defRPr/>
            </a:pPr>
            <a:r>
              <a:rPr lang="en-US" sz="1800" dirty="0" smtClean="0"/>
              <a:t>Explain the differences between extrinsic feedback and intrinsic feedback</a:t>
            </a:r>
          </a:p>
          <a:p>
            <a:pPr>
              <a:defRPr/>
            </a:pPr>
            <a:endParaRPr lang="en-US" sz="2000" dirty="0"/>
          </a:p>
        </p:txBody>
      </p:sp>
      <p:sp>
        <p:nvSpPr>
          <p:cNvPr id="5" name="Down Arrow 4"/>
          <p:cNvSpPr/>
          <p:nvPr/>
        </p:nvSpPr>
        <p:spPr>
          <a:xfrm rot="3689919">
            <a:off x="4625182" y="1839118"/>
            <a:ext cx="425450" cy="830263"/>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2538" y="2306638"/>
            <a:ext cx="223837" cy="2778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52538" y="2906713"/>
            <a:ext cx="223837"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252538" y="3516313"/>
            <a:ext cx="223837"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52538" y="4094163"/>
            <a:ext cx="223837"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252538" y="4425950"/>
            <a:ext cx="223837" cy="27781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p:txBody>
          <a:bodyPr/>
          <a:lstStyle/>
          <a:p>
            <a:pPr>
              <a:buFontTx/>
              <a:buNone/>
              <a:defRPr/>
            </a:pPr>
            <a:r>
              <a:rPr lang="en-US" sz="1800" dirty="0" smtClean="0">
                <a:cs typeface="Arial" pitchFamily="34" charset="0"/>
              </a:rPr>
              <a:t>Example:</a:t>
            </a:r>
          </a:p>
          <a:p>
            <a:pPr>
              <a:buFontTx/>
              <a:buNone/>
              <a:defRPr/>
            </a:pPr>
            <a:r>
              <a:rPr lang="en-US" sz="1800" dirty="0" smtClean="0">
                <a:cs typeface="Arial" pitchFamily="34" charset="0"/>
              </a:rPr>
              <a:t>In this session, you will learn how to:</a:t>
            </a:r>
          </a:p>
          <a:p>
            <a:pPr lvl="1">
              <a:buFont typeface="Arial" pitchFamily="34" charset="0"/>
              <a:buChar char="•"/>
              <a:defRPr/>
            </a:pPr>
            <a:r>
              <a:rPr lang="en-US" sz="1800" dirty="0" smtClean="0"/>
              <a:t>Apply research findings to draft instructional writing that improves learner retention</a:t>
            </a:r>
          </a:p>
          <a:p>
            <a:pPr lvl="1">
              <a:buFont typeface="Arial" pitchFamily="34" charset="0"/>
              <a:buChar char="•"/>
              <a:defRPr/>
            </a:pPr>
            <a:r>
              <a:rPr lang="en-US" sz="1800" dirty="0" smtClean="0"/>
              <a:t>Explain the differences between first person, second person, and third person points of view, and why these differences matter</a:t>
            </a:r>
          </a:p>
          <a:p>
            <a:pPr lvl="1">
              <a:buFont typeface="Arial" pitchFamily="34" charset="0"/>
              <a:buChar char="•"/>
              <a:defRPr/>
            </a:pPr>
            <a:r>
              <a:rPr lang="en-US" sz="1800" dirty="0" smtClean="0"/>
              <a:t>Refer to on-screen elements and course interactions such as mouse clicks and drags in a consistent way</a:t>
            </a:r>
          </a:p>
          <a:p>
            <a:pPr lvl="1">
              <a:buFont typeface="Arial" pitchFamily="34" charset="0"/>
              <a:buChar char="•"/>
              <a:defRPr/>
            </a:pPr>
            <a:r>
              <a:rPr lang="en-US" sz="1800" dirty="0" smtClean="0"/>
              <a:t>Write clear and effective multiple choice questions</a:t>
            </a:r>
          </a:p>
          <a:p>
            <a:pPr lvl="1">
              <a:buFont typeface="Arial" pitchFamily="34" charset="0"/>
              <a:buChar char="•"/>
              <a:defRPr/>
            </a:pPr>
            <a:r>
              <a:rPr lang="en-US" sz="1800" dirty="0" smtClean="0"/>
              <a:t>Explain the differences between extrinsic feedback and intrinsic feedback</a:t>
            </a:r>
          </a:p>
          <a:p>
            <a:pPr marL="342900" lvl="1" indent="-342900">
              <a:buFont typeface="Arial" pitchFamily="34" charset="0"/>
              <a:buChar char="•"/>
              <a:defRPr/>
            </a:pPr>
            <a:r>
              <a:rPr lang="en-US" sz="2000" dirty="0" smtClean="0">
                <a:latin typeface="Arial Black" pitchFamily="34" charset="0"/>
              </a:rPr>
              <a:t>Guideline: </a:t>
            </a:r>
            <a:r>
              <a:rPr lang="en-US" sz="2000" dirty="0" smtClean="0"/>
              <a:t>Each bullet list item begins with a capital letter.</a:t>
            </a:r>
          </a:p>
          <a:p>
            <a:pPr>
              <a:buFont typeface="Arial" pitchFamily="34" charset="0"/>
              <a:buChar char="•"/>
              <a:defRPr/>
            </a:pPr>
            <a:endParaRPr lang="en-US" sz="2200" dirty="0" smtClean="0"/>
          </a:p>
          <a:p>
            <a:pPr>
              <a:defRPr/>
            </a:pPr>
            <a:endParaRPr lang="en-US" sz="2000" dirty="0"/>
          </a:p>
        </p:txBody>
      </p:sp>
      <p:sp>
        <p:nvSpPr>
          <p:cNvPr id="74760" name="Title 1"/>
          <p:cNvSpPr>
            <a:spLocks noGrp="1"/>
          </p:cNvSpPr>
          <p:nvPr>
            <p:ph type="title"/>
          </p:nvPr>
        </p:nvSpPr>
        <p:spPr/>
        <p:txBody>
          <a:bodyPr/>
          <a:lstStyle/>
          <a:p>
            <a:r>
              <a:rPr lang="en-US" altLang="en-US" smtClean="0"/>
              <a:t>Bullet Lists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9225"/>
            <a:ext cx="8229600" cy="4365625"/>
          </a:xfrm>
        </p:spPr>
        <p:txBody>
          <a:bodyPr/>
          <a:lstStyle/>
          <a:p>
            <a:pPr>
              <a:buFontTx/>
              <a:buNone/>
              <a:defRPr/>
            </a:pPr>
            <a:r>
              <a:rPr lang="en-US" sz="1800" dirty="0" smtClean="0">
                <a:cs typeface="Arial" pitchFamily="34" charset="0"/>
              </a:rPr>
              <a:t>Example:</a:t>
            </a:r>
          </a:p>
          <a:p>
            <a:pPr>
              <a:buFontTx/>
              <a:buNone/>
              <a:defRPr/>
            </a:pPr>
            <a:r>
              <a:rPr lang="en-US" sz="1800" dirty="0" smtClean="0">
                <a:cs typeface="Arial" pitchFamily="34" charset="0"/>
              </a:rPr>
              <a:t>In this session, you will learn how to:</a:t>
            </a:r>
          </a:p>
          <a:p>
            <a:pPr lvl="1">
              <a:buFont typeface="Arial" pitchFamily="34" charset="0"/>
              <a:buChar char="•"/>
              <a:defRPr/>
            </a:pPr>
            <a:r>
              <a:rPr lang="en-US" sz="1800" dirty="0" smtClean="0"/>
              <a:t>Apply research findings to draft instructional writing that improves learner retention</a:t>
            </a:r>
          </a:p>
          <a:p>
            <a:pPr lvl="1">
              <a:buFont typeface="Arial" pitchFamily="34" charset="0"/>
              <a:buChar char="•"/>
              <a:defRPr/>
            </a:pPr>
            <a:r>
              <a:rPr lang="en-US" sz="1800" dirty="0" smtClean="0"/>
              <a:t>Explain the differences between first person, second person, and third person points of view, and why these differences matter</a:t>
            </a:r>
          </a:p>
          <a:p>
            <a:pPr lvl="1">
              <a:buFont typeface="Arial" pitchFamily="34" charset="0"/>
              <a:buChar char="•"/>
              <a:defRPr/>
            </a:pPr>
            <a:r>
              <a:rPr lang="en-US" sz="1800" dirty="0" smtClean="0"/>
              <a:t>Refer to on-screen elements and course interactions such as mouse clicks and drags in a consistent way</a:t>
            </a:r>
          </a:p>
          <a:p>
            <a:pPr lvl="1">
              <a:buFont typeface="Arial" pitchFamily="34" charset="0"/>
              <a:buChar char="•"/>
              <a:defRPr/>
            </a:pPr>
            <a:r>
              <a:rPr lang="en-US" sz="1800" dirty="0" smtClean="0"/>
              <a:t>Write clear and effective multiple choice questions</a:t>
            </a:r>
          </a:p>
          <a:p>
            <a:pPr lvl="1">
              <a:buFont typeface="Arial" pitchFamily="34" charset="0"/>
              <a:buChar char="•"/>
              <a:defRPr/>
            </a:pPr>
            <a:r>
              <a:rPr lang="en-US" sz="1800" dirty="0" smtClean="0"/>
              <a:t>Explain the differences between extrinsic feedback and intrinsic feedback</a:t>
            </a:r>
          </a:p>
          <a:p>
            <a:pPr marL="0" lvl="1" indent="0">
              <a:buFontTx/>
              <a:buNone/>
              <a:defRPr/>
            </a:pPr>
            <a:r>
              <a:rPr lang="en-US" sz="2000" dirty="0" smtClean="0">
                <a:latin typeface="Arial Black" pitchFamily="34" charset="0"/>
              </a:rPr>
              <a:t>Guideline: </a:t>
            </a:r>
            <a:r>
              <a:rPr lang="en-US" sz="2000" dirty="0" smtClean="0"/>
              <a:t>Multi-line bullet list items begin their second and subsequent lines aligned with the first letter of the first line, not with the bullet.</a:t>
            </a:r>
          </a:p>
          <a:p>
            <a:pPr>
              <a:defRPr/>
            </a:pPr>
            <a:endParaRPr lang="en-US" sz="2000" dirty="0"/>
          </a:p>
        </p:txBody>
      </p:sp>
      <p:sp>
        <p:nvSpPr>
          <p:cNvPr id="75779" name="Title 1"/>
          <p:cNvSpPr>
            <a:spLocks noGrp="1"/>
          </p:cNvSpPr>
          <p:nvPr>
            <p:ph type="title"/>
          </p:nvPr>
        </p:nvSpPr>
        <p:spPr/>
        <p:txBody>
          <a:bodyPr/>
          <a:lstStyle/>
          <a:p>
            <a:r>
              <a:rPr lang="en-US" altLang="en-US" smtClean="0"/>
              <a:t>Bullet Lists</a:t>
            </a:r>
          </a:p>
        </p:txBody>
      </p:sp>
      <p:grpSp>
        <p:nvGrpSpPr>
          <p:cNvPr id="2" name="Group 21"/>
          <p:cNvGrpSpPr>
            <a:grpSpLocks/>
          </p:cNvGrpSpPr>
          <p:nvPr/>
        </p:nvGrpSpPr>
        <p:grpSpPr bwMode="auto">
          <a:xfrm>
            <a:off x="954088" y="2193925"/>
            <a:ext cx="314325" cy="438150"/>
            <a:chOff x="957595" y="2193187"/>
            <a:chExt cx="314325" cy="438150"/>
          </a:xfrm>
        </p:grpSpPr>
        <p:cxnSp>
          <p:nvCxnSpPr>
            <p:cNvPr id="75790" name="Straight Connector 10"/>
            <p:cNvCxnSpPr>
              <a:cxnSpLocks noChangeShapeType="1"/>
            </p:cNvCxnSpPr>
            <p:nvPr/>
          </p:nvCxnSpPr>
          <p:spPr bwMode="auto">
            <a:xfrm rot="5400000">
              <a:off x="1052845" y="2412262"/>
              <a:ext cx="43815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75791" name="Straight Arrow Connector 11"/>
            <p:cNvCxnSpPr>
              <a:cxnSpLocks noChangeShapeType="1"/>
            </p:cNvCxnSpPr>
            <p:nvPr/>
          </p:nvCxnSpPr>
          <p:spPr bwMode="auto">
            <a:xfrm>
              <a:off x="957595" y="2412262"/>
              <a:ext cx="304800" cy="158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4" name="Group 20"/>
          <p:cNvGrpSpPr>
            <a:grpSpLocks/>
          </p:cNvGrpSpPr>
          <p:nvPr/>
        </p:nvGrpSpPr>
        <p:grpSpPr bwMode="auto">
          <a:xfrm>
            <a:off x="954088" y="2803525"/>
            <a:ext cx="314325" cy="438150"/>
            <a:chOff x="957595" y="2802787"/>
            <a:chExt cx="314325" cy="438150"/>
          </a:xfrm>
        </p:grpSpPr>
        <p:cxnSp>
          <p:nvCxnSpPr>
            <p:cNvPr id="75788" name="Straight Connector 12"/>
            <p:cNvCxnSpPr>
              <a:cxnSpLocks noChangeShapeType="1"/>
            </p:cNvCxnSpPr>
            <p:nvPr/>
          </p:nvCxnSpPr>
          <p:spPr bwMode="auto">
            <a:xfrm rot="5400000">
              <a:off x="1052845" y="3021862"/>
              <a:ext cx="43815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75789" name="Straight Arrow Connector 13"/>
            <p:cNvCxnSpPr>
              <a:cxnSpLocks noChangeShapeType="1"/>
            </p:cNvCxnSpPr>
            <p:nvPr/>
          </p:nvCxnSpPr>
          <p:spPr bwMode="auto">
            <a:xfrm>
              <a:off x="957595" y="3021862"/>
              <a:ext cx="304800" cy="158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5" name="Group 19"/>
          <p:cNvGrpSpPr>
            <a:grpSpLocks/>
          </p:cNvGrpSpPr>
          <p:nvPr/>
        </p:nvGrpSpPr>
        <p:grpSpPr bwMode="auto">
          <a:xfrm>
            <a:off x="954088" y="3398838"/>
            <a:ext cx="314325" cy="438150"/>
            <a:chOff x="950506" y="3398210"/>
            <a:chExt cx="314325" cy="438150"/>
          </a:xfrm>
        </p:grpSpPr>
        <p:cxnSp>
          <p:nvCxnSpPr>
            <p:cNvPr id="75786" name="Straight Connector 14"/>
            <p:cNvCxnSpPr>
              <a:cxnSpLocks noChangeShapeType="1"/>
            </p:cNvCxnSpPr>
            <p:nvPr/>
          </p:nvCxnSpPr>
          <p:spPr bwMode="auto">
            <a:xfrm rot="5400000">
              <a:off x="1045756" y="3617285"/>
              <a:ext cx="43815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75787" name="Straight Arrow Connector 15"/>
            <p:cNvCxnSpPr>
              <a:cxnSpLocks noChangeShapeType="1"/>
            </p:cNvCxnSpPr>
            <p:nvPr/>
          </p:nvCxnSpPr>
          <p:spPr bwMode="auto">
            <a:xfrm>
              <a:off x="950506" y="3617285"/>
              <a:ext cx="304800" cy="158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6" name="Group 18"/>
          <p:cNvGrpSpPr>
            <a:grpSpLocks/>
          </p:cNvGrpSpPr>
          <p:nvPr/>
        </p:nvGrpSpPr>
        <p:grpSpPr bwMode="auto">
          <a:xfrm>
            <a:off x="954088" y="4316413"/>
            <a:ext cx="314325" cy="438150"/>
            <a:chOff x="950506" y="4316167"/>
            <a:chExt cx="314325" cy="438150"/>
          </a:xfrm>
        </p:grpSpPr>
        <p:cxnSp>
          <p:nvCxnSpPr>
            <p:cNvPr id="75784" name="Straight Connector 16"/>
            <p:cNvCxnSpPr>
              <a:cxnSpLocks noChangeShapeType="1"/>
            </p:cNvCxnSpPr>
            <p:nvPr/>
          </p:nvCxnSpPr>
          <p:spPr bwMode="auto">
            <a:xfrm rot="5400000">
              <a:off x="1045756" y="4535242"/>
              <a:ext cx="43815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75785" name="Straight Arrow Connector 17"/>
            <p:cNvCxnSpPr>
              <a:cxnSpLocks noChangeShapeType="1"/>
            </p:cNvCxnSpPr>
            <p:nvPr/>
          </p:nvCxnSpPr>
          <p:spPr bwMode="auto">
            <a:xfrm>
              <a:off x="950506" y="4535242"/>
              <a:ext cx="304800" cy="1588"/>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9225"/>
            <a:ext cx="8229600" cy="4365625"/>
          </a:xfrm>
        </p:spPr>
        <p:txBody>
          <a:bodyPr/>
          <a:lstStyle/>
          <a:p>
            <a:pPr>
              <a:buFontTx/>
              <a:buNone/>
              <a:defRPr/>
            </a:pPr>
            <a:r>
              <a:rPr lang="en-US" sz="1800" dirty="0" smtClean="0">
                <a:cs typeface="Arial" pitchFamily="34" charset="0"/>
              </a:rPr>
              <a:t>Example:</a:t>
            </a:r>
          </a:p>
          <a:p>
            <a:pPr>
              <a:buFontTx/>
              <a:buNone/>
              <a:defRPr/>
            </a:pPr>
            <a:r>
              <a:rPr lang="en-US" sz="1800" dirty="0" smtClean="0">
                <a:cs typeface="Arial" pitchFamily="34" charset="0"/>
              </a:rPr>
              <a:t>In this session, you will learn how to:</a:t>
            </a:r>
          </a:p>
          <a:p>
            <a:pPr lvl="1">
              <a:buFont typeface="Arial" pitchFamily="34" charset="0"/>
              <a:buChar char="•"/>
              <a:defRPr/>
            </a:pPr>
            <a:r>
              <a:rPr lang="en-US" sz="1800" dirty="0" smtClean="0"/>
              <a:t>Apply research findings to draft instructional writing that improves learner retention</a:t>
            </a:r>
          </a:p>
          <a:p>
            <a:pPr lvl="1">
              <a:buFont typeface="Arial" pitchFamily="34" charset="0"/>
              <a:buChar char="•"/>
              <a:defRPr/>
            </a:pPr>
            <a:r>
              <a:rPr lang="en-US" sz="1800" dirty="0" smtClean="0"/>
              <a:t>Explain the differences between first person, second person, and third person points of view, and why these differences matter</a:t>
            </a:r>
          </a:p>
          <a:p>
            <a:pPr lvl="1">
              <a:buFont typeface="Arial" pitchFamily="34" charset="0"/>
              <a:buChar char="•"/>
              <a:defRPr/>
            </a:pPr>
            <a:r>
              <a:rPr lang="en-US" sz="1800" dirty="0" smtClean="0"/>
              <a:t>Refer to on-screen elements and course interactions such as mouse clicks and drags in a consistent way</a:t>
            </a:r>
          </a:p>
          <a:p>
            <a:pPr lvl="1">
              <a:buFont typeface="Arial" pitchFamily="34" charset="0"/>
              <a:buChar char="•"/>
              <a:defRPr/>
            </a:pPr>
            <a:r>
              <a:rPr lang="en-US" sz="1800" dirty="0" smtClean="0"/>
              <a:t>Write clear and effective multiple choice questions</a:t>
            </a:r>
          </a:p>
          <a:p>
            <a:pPr lvl="1">
              <a:buFont typeface="Arial" pitchFamily="34" charset="0"/>
              <a:buChar char="•"/>
              <a:defRPr/>
            </a:pPr>
            <a:r>
              <a:rPr lang="en-US" sz="1800" dirty="0" smtClean="0"/>
              <a:t>Explain the differences between extrinsic feedback and intrinsic feedback</a:t>
            </a:r>
          </a:p>
          <a:p>
            <a:pPr marL="0" lvl="1" indent="0">
              <a:buFontTx/>
              <a:buNone/>
              <a:defRPr/>
            </a:pPr>
            <a:r>
              <a:rPr lang="en-US" sz="2000" dirty="0" smtClean="0">
                <a:latin typeface="Arial Black" pitchFamily="34" charset="0"/>
              </a:rPr>
              <a:t>Guideline: </a:t>
            </a:r>
            <a:r>
              <a:rPr lang="en-US" sz="2000" dirty="0" smtClean="0"/>
              <a:t>Bullet list items have no terminal punctuation </a:t>
            </a:r>
            <a:r>
              <a:rPr lang="en-US" sz="2000" i="1" dirty="0" smtClean="0"/>
              <a:t>unless</a:t>
            </a:r>
            <a:r>
              <a:rPr lang="en-US" sz="2000" dirty="0" smtClean="0"/>
              <a:t> any item in the list is a complete sentence, in which case all items in the list get terminal punctuation.</a:t>
            </a:r>
            <a:endParaRPr lang="en-US" sz="2200" dirty="0" smtClean="0"/>
          </a:p>
          <a:p>
            <a:pPr>
              <a:defRPr/>
            </a:pPr>
            <a:endParaRPr lang="en-US" sz="2000" dirty="0"/>
          </a:p>
        </p:txBody>
      </p:sp>
      <p:sp>
        <p:nvSpPr>
          <p:cNvPr id="6" name="Rectangle 5"/>
          <p:cNvSpPr/>
          <p:nvPr/>
        </p:nvSpPr>
        <p:spPr>
          <a:xfrm>
            <a:off x="2965450" y="2403475"/>
            <a:ext cx="222250"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951663" y="3013075"/>
            <a:ext cx="223837"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953000" y="3600450"/>
            <a:ext cx="223838"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399213" y="3933825"/>
            <a:ext cx="223837" cy="2762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73300" y="4532313"/>
            <a:ext cx="223838" cy="2778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8" name="Title 1"/>
          <p:cNvSpPr>
            <a:spLocks noGrp="1"/>
          </p:cNvSpPr>
          <p:nvPr>
            <p:ph type="title"/>
          </p:nvPr>
        </p:nvSpPr>
        <p:spPr/>
        <p:txBody>
          <a:bodyPr/>
          <a:lstStyle/>
          <a:p>
            <a:r>
              <a:rPr lang="en-US" altLang="en-US" smtClean="0"/>
              <a:t>Bullet Lists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457200" y="1419225"/>
            <a:ext cx="8229600" cy="4365625"/>
          </a:xfrm>
        </p:spPr>
        <p:txBody>
          <a:bodyPr/>
          <a:lstStyle/>
          <a:p>
            <a:pPr marL="0" lvl="1" indent="0">
              <a:buFontTx/>
              <a:buNone/>
            </a:pPr>
            <a:r>
              <a:rPr lang="en-US" altLang="en-US" sz="2000" smtClean="0">
                <a:latin typeface="Arial Black" pitchFamily="34" charset="0"/>
              </a:rPr>
              <a:t>Guideline: </a:t>
            </a:r>
            <a:r>
              <a:rPr lang="en-US" altLang="en-US" sz="2000" smtClean="0"/>
              <a:t>Try to avoid full-sentences in bullet lists and instead favor short phrases as bullet list items whenever possible.</a:t>
            </a:r>
            <a:endParaRPr lang="en-US" altLang="en-US" sz="2200" smtClean="0"/>
          </a:p>
          <a:p>
            <a:endParaRPr lang="en-US" altLang="en-US" sz="2000" smtClean="0"/>
          </a:p>
        </p:txBody>
      </p:sp>
      <p:sp>
        <p:nvSpPr>
          <p:cNvPr id="77827" name="Title 1"/>
          <p:cNvSpPr>
            <a:spLocks noGrp="1"/>
          </p:cNvSpPr>
          <p:nvPr>
            <p:ph type="title"/>
          </p:nvPr>
        </p:nvSpPr>
        <p:spPr/>
        <p:txBody>
          <a:bodyPr/>
          <a:lstStyle/>
          <a:p>
            <a:r>
              <a:rPr lang="en-US" altLang="en-US" smtClean="0"/>
              <a:t>Bullet Lists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9438"/>
            <a:ext cx="8229600" cy="4364665"/>
          </a:xfrm>
          <a:ln>
            <a:miter lim="800000"/>
            <a:headEnd/>
            <a:tailEnd/>
          </a:ln>
          <a:extLst/>
        </p:spPr>
        <p:txBody>
          <a:bodyPr/>
          <a:lstStyle/>
          <a:p>
            <a:pPr marL="0" indent="0">
              <a:buFontTx/>
              <a:buNone/>
              <a:defRPr/>
            </a:pPr>
            <a:r>
              <a:rPr lang="en-US" sz="2000" dirty="0" smtClean="0">
                <a:latin typeface="Arial Black" pitchFamily="34" charset="0"/>
                <a:cs typeface="Arial" pitchFamily="34" charset="0"/>
              </a:rPr>
              <a:t>Guideline: </a:t>
            </a:r>
            <a:r>
              <a:rPr lang="en-US" sz="2000" dirty="0" smtClean="0">
                <a:cs typeface="Arial" pitchFamily="34" charset="0"/>
              </a:rPr>
              <a:t>Each list item must follow grammatically from the introductory phrase.</a:t>
            </a:r>
            <a:endParaRPr lang="en-US" sz="1200" dirty="0" smtClean="0">
              <a:cs typeface="Arial" pitchFamily="34" charset="0"/>
            </a:endParaRPr>
          </a:p>
          <a:p>
            <a:pPr>
              <a:buFontTx/>
              <a:buNone/>
              <a:defRPr/>
            </a:pPr>
            <a:r>
              <a:rPr lang="en-US" sz="1800" dirty="0" smtClean="0">
                <a:cs typeface="Arial" pitchFamily="34" charset="0"/>
              </a:rPr>
              <a:t>Example:</a:t>
            </a:r>
          </a:p>
          <a:p>
            <a:pPr>
              <a:buFontTx/>
              <a:buNone/>
              <a:defRPr/>
            </a:pPr>
            <a:r>
              <a:rPr lang="en-US" sz="1800" dirty="0" smtClean="0">
                <a:cs typeface="Arial" pitchFamily="34" charset="0"/>
              </a:rPr>
              <a:t>In this course, you will learn how to attach one sheet of paper to another by:</a:t>
            </a:r>
          </a:p>
          <a:p>
            <a:pPr lvl="1">
              <a:buFont typeface="Arial" pitchFamily="34" charset="0"/>
              <a:buChar char="•"/>
              <a:defRPr/>
            </a:pPr>
            <a:r>
              <a:rPr lang="en-US" sz="1800" dirty="0" smtClean="0"/>
              <a:t>Gluing their sides together</a:t>
            </a:r>
          </a:p>
          <a:p>
            <a:pPr lvl="1">
              <a:buFont typeface="Arial" pitchFamily="34" charset="0"/>
              <a:buChar char="•"/>
              <a:defRPr/>
            </a:pPr>
            <a:r>
              <a:rPr lang="en-US" sz="1800" dirty="0" smtClean="0"/>
              <a:t>Stapling their corners together</a:t>
            </a:r>
          </a:p>
          <a:p>
            <a:pPr lvl="1">
              <a:buFont typeface="Arial" pitchFamily="34" charset="0"/>
              <a:buChar char="•"/>
              <a:defRPr/>
            </a:pPr>
            <a:r>
              <a:rPr lang="en-US" sz="1800" dirty="0" smtClean="0"/>
              <a:t>Taping their edges together</a:t>
            </a:r>
          </a:p>
          <a:p>
            <a:pPr lvl="1">
              <a:buFont typeface="Arial" pitchFamily="34" charset="0"/>
              <a:buChar char="•"/>
              <a:defRPr/>
            </a:pPr>
            <a:r>
              <a:rPr lang="en-US" sz="1800" strike="sngStrike" dirty="0" smtClean="0"/>
              <a:t>When none of the above are possible, call your manager for help</a:t>
            </a:r>
            <a:endParaRPr lang="en-US" sz="1800" strike="sngStrike" dirty="0" smtClean="0">
              <a:solidFill>
                <a:srgbClr val="FF0000"/>
              </a:solidFill>
            </a:endParaRPr>
          </a:p>
          <a:p>
            <a:pPr marL="342900" lvl="1" indent="-342900">
              <a:buFontTx/>
              <a:buNone/>
              <a:defRPr/>
            </a:pPr>
            <a:endParaRPr lang="en-US" sz="1800" dirty="0" smtClean="0"/>
          </a:p>
          <a:p>
            <a:pPr marL="342900" lvl="1" indent="-342900">
              <a:buFontTx/>
              <a:buNone/>
              <a:defRPr/>
            </a:pPr>
            <a:r>
              <a:rPr lang="en-US" sz="1800" dirty="0" smtClean="0"/>
              <a:t>For each list item:</a:t>
            </a:r>
          </a:p>
          <a:p>
            <a:pPr marL="285750" lvl="2" indent="0">
              <a:buFontTx/>
              <a:buNone/>
              <a:defRPr/>
            </a:pPr>
            <a:r>
              <a:rPr lang="en-US" sz="1800" dirty="0" smtClean="0"/>
              <a:t>Introductory phrase + list item = grammatically correct sentence</a:t>
            </a:r>
          </a:p>
          <a:p>
            <a:pPr marL="0" lvl="2" indent="0">
              <a:buFontTx/>
              <a:buNone/>
              <a:defRPr/>
            </a:pPr>
            <a:endParaRPr lang="en-US" sz="1800" dirty="0" smtClean="0"/>
          </a:p>
          <a:p>
            <a:pPr marL="0" lvl="2" indent="0">
              <a:buFontTx/>
              <a:buNone/>
              <a:defRPr/>
            </a:pPr>
            <a:r>
              <a:rPr lang="en-US" sz="1800" b="1" dirty="0" smtClean="0"/>
              <a:t>Note:</a:t>
            </a:r>
            <a:r>
              <a:rPr lang="en-US" sz="1800" dirty="0" smtClean="0"/>
              <a:t> This applies to multiple choice questions too!</a:t>
            </a:r>
            <a:endParaRPr lang="en-US" sz="1800" b="1" dirty="0" smtClean="0"/>
          </a:p>
          <a:p>
            <a:pPr marL="285750" lvl="2" indent="0">
              <a:buFontTx/>
              <a:buNone/>
              <a:defRPr/>
            </a:pPr>
            <a:endParaRPr lang="en-US" sz="1600" dirty="0" smtClean="0"/>
          </a:p>
        </p:txBody>
      </p:sp>
      <p:sp>
        <p:nvSpPr>
          <p:cNvPr id="78851" name="Title 1"/>
          <p:cNvSpPr>
            <a:spLocks noGrp="1"/>
          </p:cNvSpPr>
          <p:nvPr>
            <p:ph type="title"/>
          </p:nvPr>
        </p:nvSpPr>
        <p:spPr/>
        <p:txBody>
          <a:bodyPr/>
          <a:lstStyle/>
          <a:p>
            <a:r>
              <a:rPr lang="en-US" altLang="en-US" smtClean="0"/>
              <a:t>Bullet Lists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p:txBody>
          <a:bodyPr/>
          <a:lstStyle/>
          <a:p>
            <a:r>
              <a:rPr lang="en-US" altLang="en-US" smtClean="0"/>
              <a:t>Handouts/Job Aids</a:t>
            </a:r>
          </a:p>
        </p:txBody>
      </p:sp>
      <p:sp>
        <p:nvSpPr>
          <p:cNvPr id="79875" name="Subtitle 4"/>
          <p:cNvSpPr>
            <a:spLocks noGrp="1"/>
          </p:cNvSpPr>
          <p:nvPr>
            <p:ph type="subTitle"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572000" y="1600200"/>
            <a:ext cx="4400550" cy="4267200"/>
          </a:xfrm>
        </p:spPr>
        <p:txBody>
          <a:bodyPr/>
          <a:lstStyle/>
          <a:p>
            <a:pPr marL="0" indent="0" eaLnBrk="1" hangingPunct="1">
              <a:buNone/>
            </a:pPr>
            <a:r>
              <a:rPr lang="en-US" altLang="en-US" dirty="0" smtClean="0"/>
              <a:t>Handouts at the class </a:t>
            </a:r>
            <a:r>
              <a:rPr lang="en-US" altLang="en-US" dirty="0"/>
              <a:t>website</a:t>
            </a:r>
            <a:r>
              <a:rPr lang="en-US" altLang="en-US" dirty="0" smtClean="0"/>
              <a:t>: </a:t>
            </a:r>
            <a:r>
              <a:rPr lang="en-US" altLang="en-US" sz="2000" dirty="0" smtClean="0"/>
              <a:t>(</a:t>
            </a:r>
            <a:r>
              <a:rPr lang="en-US" altLang="en-US" sz="2000" dirty="0"/>
              <a:t>Listed under Week 1)</a:t>
            </a:r>
          </a:p>
          <a:p>
            <a:pPr lvl="1" eaLnBrk="1" hangingPunct="1"/>
            <a:endParaRPr lang="en-US" altLang="en-US" sz="2000" dirty="0" smtClean="0"/>
          </a:p>
          <a:p>
            <a:pPr lvl="1" eaLnBrk="1" hangingPunct="1"/>
            <a:r>
              <a:rPr lang="en-US" altLang="en-US" sz="2000" dirty="0" smtClean="0"/>
              <a:t>Point of View</a:t>
            </a:r>
          </a:p>
          <a:p>
            <a:pPr lvl="1" eaLnBrk="1" hangingPunct="1"/>
            <a:r>
              <a:rPr lang="en-US" altLang="en-US" sz="2000" dirty="0" smtClean="0"/>
              <a:t>Describing Screen Elements</a:t>
            </a:r>
          </a:p>
          <a:p>
            <a:pPr lvl="1" eaLnBrk="1" hangingPunct="1"/>
            <a:r>
              <a:rPr lang="en-US" altLang="en-US" sz="2000" dirty="0" smtClean="0"/>
              <a:t>Bullet Lists/Paragraph Styles</a:t>
            </a:r>
          </a:p>
          <a:p>
            <a:pPr lvl="1" eaLnBrk="1" hangingPunct="1"/>
            <a:r>
              <a:rPr lang="en-US" altLang="en-US" sz="2000" dirty="0" smtClean="0"/>
              <a:t>Less Is More</a:t>
            </a:r>
          </a:p>
          <a:p>
            <a:pPr lvl="1" eaLnBrk="1" hangingPunct="1"/>
            <a:r>
              <a:rPr lang="en-US" altLang="en-US" sz="2000" dirty="0" smtClean="0"/>
              <a:t>Avoid Passive Voice</a:t>
            </a:r>
          </a:p>
          <a:p>
            <a:pPr lvl="1" eaLnBrk="1" hangingPunct="1"/>
            <a:r>
              <a:rPr lang="en-US" altLang="en-US" sz="2000" dirty="0" smtClean="0"/>
              <a:t>ID Style and Writing Checklist</a:t>
            </a:r>
          </a:p>
          <a:p>
            <a:pPr lvl="1" eaLnBrk="1" hangingPunct="1"/>
            <a:r>
              <a:rPr lang="en-US" altLang="en-US" sz="2000" i="1" dirty="0" smtClean="0"/>
              <a:t>…and more…</a:t>
            </a:r>
          </a:p>
          <a:p>
            <a:pPr lvl="1" eaLnBrk="1" hangingPunct="1"/>
            <a:endParaRPr lang="en-US" altLang="en-US" sz="2000" dirty="0" smtClean="0"/>
          </a:p>
          <a:p>
            <a:pPr lvl="1" eaLnBrk="1" hangingPunct="1"/>
            <a:endParaRPr lang="en-US" altLang="en-US" dirty="0" smtClean="0"/>
          </a:p>
        </p:txBody>
      </p:sp>
      <p:sp>
        <p:nvSpPr>
          <p:cNvPr id="80899" name="Rectangle 3"/>
          <p:cNvSpPr>
            <a:spLocks noGrp="1" noChangeArrowheads="1"/>
          </p:cNvSpPr>
          <p:nvPr>
            <p:ph type="title"/>
          </p:nvPr>
        </p:nvSpPr>
        <p:spPr/>
        <p:txBody>
          <a:bodyPr/>
          <a:lstStyle/>
          <a:p>
            <a:pPr eaLnBrk="1" hangingPunct="1"/>
            <a:r>
              <a:rPr lang="en-US" altLang="en-US" smtClean="0"/>
              <a:t>ITEC 715</a:t>
            </a:r>
          </a:p>
        </p:txBody>
      </p:sp>
      <p:sp>
        <p:nvSpPr>
          <p:cNvPr id="8090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090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090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090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090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Writing Handouts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002"/>
          <a:stretch/>
        </p:blipFill>
        <p:spPr>
          <a:xfrm>
            <a:off x="272731" y="1247775"/>
            <a:ext cx="4165349" cy="4924426"/>
          </a:xfrm>
          <a:prstGeom prst="rect">
            <a:avLst/>
          </a:prstGeom>
          <a:effectLst>
            <a:outerShdw blurRad="50800" dist="38100" dir="2700000" algn="tl" rotWithShape="0">
              <a:prstClr val="black">
                <a:alpha val="40000"/>
              </a:prstClr>
            </a:outerShdw>
          </a:effectLst>
        </p:spPr>
      </p:pic>
      <p:sp>
        <p:nvSpPr>
          <p:cNvPr id="3" name="Oval 2"/>
          <p:cNvSpPr/>
          <p:nvPr/>
        </p:nvSpPr>
        <p:spPr>
          <a:xfrm>
            <a:off x="171450" y="4057650"/>
            <a:ext cx="3248025" cy="13335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Multimedia Components</a:t>
            </a:r>
          </a:p>
        </p:txBody>
      </p:sp>
      <p:sp>
        <p:nvSpPr>
          <p:cNvPr id="3" name="Content Placeholder 2"/>
          <p:cNvSpPr>
            <a:spLocks noGrp="1"/>
          </p:cNvSpPr>
          <p:nvPr>
            <p:ph idx="1"/>
          </p:nvPr>
        </p:nvSpPr>
        <p:spPr/>
        <p:txBody>
          <a:bodyPr/>
          <a:lstStyle/>
          <a:p>
            <a:r>
              <a:rPr lang="en-US" altLang="en-US" dirty="0" smtClean="0"/>
              <a:t>Text</a:t>
            </a:r>
          </a:p>
          <a:p>
            <a:r>
              <a:rPr lang="en-US" altLang="en-US" dirty="0" smtClean="0"/>
              <a:t>Hypertext/Hypermedia</a:t>
            </a:r>
          </a:p>
          <a:p>
            <a:r>
              <a:rPr lang="en-US" altLang="en-US" dirty="0" smtClean="0"/>
              <a:t>Graphics</a:t>
            </a:r>
          </a:p>
          <a:p>
            <a:r>
              <a:rPr lang="en-US" altLang="en-US" dirty="0" smtClean="0"/>
              <a:t>Sound</a:t>
            </a:r>
          </a:p>
          <a:p>
            <a:r>
              <a:rPr lang="en-US" altLang="en-US" dirty="0" smtClean="0"/>
              <a:t>Video</a:t>
            </a:r>
          </a:p>
          <a:p>
            <a:r>
              <a:rPr lang="en-US" altLang="en-US" dirty="0" smtClean="0"/>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p:txBody>
          <a:bodyPr/>
          <a:lstStyle/>
          <a:p>
            <a:pPr eaLnBrk="1" hangingPunct="1"/>
            <a:r>
              <a:rPr lang="en-US" altLang="en-US" smtClean="0"/>
              <a:t>Also standardize:</a:t>
            </a:r>
          </a:p>
          <a:p>
            <a:pPr lvl="1" eaLnBrk="1" hangingPunct="1"/>
            <a:r>
              <a:rPr lang="en-US" altLang="en-US" smtClean="0"/>
              <a:t>Fonts</a:t>
            </a:r>
          </a:p>
          <a:p>
            <a:pPr lvl="1" eaLnBrk="1" hangingPunct="1"/>
            <a:r>
              <a:rPr lang="en-US" altLang="en-US" smtClean="0"/>
              <a:t>Introduction of new terms</a:t>
            </a:r>
          </a:p>
          <a:p>
            <a:pPr lvl="1" eaLnBrk="1" hangingPunct="1"/>
            <a:r>
              <a:rPr lang="en-US" altLang="en-US" smtClean="0"/>
              <a:t>Introduction of new acronyms</a:t>
            </a:r>
          </a:p>
          <a:p>
            <a:pPr lvl="1" eaLnBrk="1" hangingPunct="1"/>
            <a:endParaRPr lang="en-US" altLang="en-US" smtClean="0"/>
          </a:p>
        </p:txBody>
      </p:sp>
      <p:sp>
        <p:nvSpPr>
          <p:cNvPr id="81923" name="Rectangle 3"/>
          <p:cNvSpPr>
            <a:spLocks noGrp="1" noChangeArrowheads="1"/>
          </p:cNvSpPr>
          <p:nvPr>
            <p:ph type="title"/>
          </p:nvPr>
        </p:nvSpPr>
        <p:spPr/>
        <p:txBody>
          <a:bodyPr/>
          <a:lstStyle/>
          <a:p>
            <a:pPr eaLnBrk="1" hangingPunct="1"/>
            <a:r>
              <a:rPr lang="en-US" altLang="en-US" smtClean="0"/>
              <a:t>ITEC 715</a:t>
            </a:r>
          </a:p>
        </p:txBody>
      </p:sp>
      <p:sp>
        <p:nvSpPr>
          <p:cNvPr id="8192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2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2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2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2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More on Writing Style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a:lstStyle/>
          <a:p>
            <a:pPr eaLnBrk="1" hangingPunct="1"/>
            <a:r>
              <a:rPr lang="en-US" altLang="en-US" smtClean="0"/>
              <a:t>Multimedia Considerations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1217613"/>
            <a:ext cx="8229600" cy="4267200"/>
          </a:xfrm>
        </p:spPr>
        <p:txBody>
          <a:bodyPr/>
          <a:lstStyle/>
          <a:p>
            <a:pPr eaLnBrk="1" hangingPunct="1">
              <a:lnSpc>
                <a:spcPct val="90000"/>
              </a:lnSpc>
            </a:pPr>
            <a:r>
              <a:rPr lang="en-US" altLang="en-US" sz="2000" dirty="0" smtClean="0"/>
              <a:t>When your screen has text that the learner must read, and simultaneously, audio narration that the learner must listen to, there are a few choices, </a:t>
            </a:r>
            <a:r>
              <a:rPr lang="en-US" altLang="en-US" sz="2000" dirty="0" smtClean="0"/>
              <a:t>but none that are good:</a:t>
            </a:r>
            <a:endParaRPr lang="en-US" altLang="en-US" sz="2000" dirty="0" smtClean="0"/>
          </a:p>
          <a:p>
            <a:pPr lvl="1" eaLnBrk="1" hangingPunct="1">
              <a:lnSpc>
                <a:spcPct val="90000"/>
              </a:lnSpc>
            </a:pPr>
            <a:r>
              <a:rPr lang="en-US" altLang="en-US" sz="1800" dirty="0" smtClean="0"/>
              <a:t>Text and audio present different information</a:t>
            </a:r>
          </a:p>
          <a:p>
            <a:pPr lvl="1" eaLnBrk="1" hangingPunct="1">
              <a:lnSpc>
                <a:spcPct val="90000"/>
              </a:lnSpc>
            </a:pPr>
            <a:r>
              <a:rPr lang="en-US" altLang="en-US" sz="1800" dirty="0" smtClean="0"/>
              <a:t>Text and audio present same information, but use different words</a:t>
            </a:r>
          </a:p>
          <a:p>
            <a:pPr lvl="1" eaLnBrk="1" hangingPunct="1">
              <a:lnSpc>
                <a:spcPct val="90000"/>
              </a:lnSpc>
            </a:pPr>
            <a:r>
              <a:rPr lang="en-US" altLang="en-US" sz="1800" dirty="0" smtClean="0"/>
              <a:t>Text and audio match exactly</a:t>
            </a:r>
          </a:p>
          <a:p>
            <a:pPr lvl="1" eaLnBrk="1" hangingPunct="1">
              <a:lnSpc>
                <a:spcPct val="90000"/>
              </a:lnSpc>
            </a:pPr>
            <a:endParaRPr lang="en-US" altLang="en-US" sz="2000" dirty="0" smtClean="0"/>
          </a:p>
          <a:p>
            <a:pPr eaLnBrk="1" hangingPunct="1">
              <a:lnSpc>
                <a:spcPct val="90000"/>
              </a:lnSpc>
            </a:pPr>
            <a:r>
              <a:rPr lang="en-US" altLang="en-US" sz="2000" dirty="0" smtClean="0"/>
              <a:t>Tom </a:t>
            </a:r>
            <a:r>
              <a:rPr lang="en-US" altLang="en-US" sz="2000" dirty="0" err="1" smtClean="0"/>
              <a:t>Kuhlmann’s</a:t>
            </a:r>
            <a:r>
              <a:rPr lang="en-US" altLang="en-US" sz="2000" dirty="0" smtClean="0"/>
              <a:t> demo: </a:t>
            </a:r>
            <a:r>
              <a:rPr lang="en-US" altLang="en-US" sz="1800" dirty="0" smtClean="0">
                <a:hlinkClick r:id="rId2"/>
              </a:rPr>
              <a:t>http://www.articulate.com/community/blogdemo/celltower03/player.html</a:t>
            </a:r>
            <a:endParaRPr lang="en-US" altLang="en-US" sz="2400" dirty="0" smtClean="0"/>
          </a:p>
          <a:p>
            <a:pPr eaLnBrk="1" hangingPunct="1">
              <a:lnSpc>
                <a:spcPct val="90000"/>
              </a:lnSpc>
            </a:pPr>
            <a:r>
              <a:rPr lang="en-US" altLang="en-US" sz="2400" dirty="0" smtClean="0"/>
              <a:t>Cathy Moore* puts it this way:</a:t>
            </a:r>
          </a:p>
          <a:p>
            <a:pPr lvl="1" eaLnBrk="1" hangingPunct="1">
              <a:lnSpc>
                <a:spcPct val="90000"/>
              </a:lnSpc>
            </a:pPr>
            <a:r>
              <a:rPr lang="en-US" altLang="en-US" sz="2000" b="1" dirty="0" smtClean="0"/>
              <a:t>Visuals + audio = persuasion</a:t>
            </a:r>
          </a:p>
          <a:p>
            <a:pPr lvl="1" eaLnBrk="1" hangingPunct="1">
              <a:lnSpc>
                <a:spcPct val="90000"/>
              </a:lnSpc>
            </a:pPr>
            <a:r>
              <a:rPr lang="en-US" altLang="en-US" sz="2000" b="1" dirty="0" smtClean="0"/>
              <a:t>Text + silence = learner control</a:t>
            </a:r>
          </a:p>
          <a:p>
            <a:pPr lvl="1" eaLnBrk="1" hangingPunct="1">
              <a:lnSpc>
                <a:spcPct val="90000"/>
              </a:lnSpc>
            </a:pPr>
            <a:r>
              <a:rPr lang="en-US" altLang="en-US" sz="2000" dirty="0" smtClean="0"/>
              <a:t>Also, “Narration narrows cultural appeal”</a:t>
            </a:r>
          </a:p>
        </p:txBody>
      </p:sp>
      <p:sp>
        <p:nvSpPr>
          <p:cNvPr id="83971" name="Rectangle 3"/>
          <p:cNvSpPr>
            <a:spLocks noGrp="1" noChangeArrowheads="1"/>
          </p:cNvSpPr>
          <p:nvPr>
            <p:ph type="title"/>
          </p:nvPr>
        </p:nvSpPr>
        <p:spPr/>
        <p:txBody>
          <a:bodyPr/>
          <a:lstStyle/>
          <a:p>
            <a:pPr eaLnBrk="1" hangingPunct="1"/>
            <a:r>
              <a:rPr lang="en-US" altLang="en-US" smtClean="0"/>
              <a:t>ITEC 715</a:t>
            </a:r>
          </a:p>
        </p:txBody>
      </p:sp>
      <p:sp>
        <p:nvSpPr>
          <p:cNvPr id="8397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397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Onscreen Text with Audio</a:t>
            </a:r>
          </a:p>
        </p:txBody>
      </p:sp>
      <p:sp>
        <p:nvSpPr>
          <p:cNvPr id="83974" name="TextBox 8"/>
          <p:cNvSpPr txBox="1">
            <a:spLocks noChangeArrowheads="1"/>
          </p:cNvSpPr>
          <p:nvPr/>
        </p:nvSpPr>
        <p:spPr bwMode="auto">
          <a:xfrm>
            <a:off x="477838" y="5624513"/>
            <a:ext cx="813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a:t>
            </a:r>
            <a:r>
              <a:rPr lang="en-US" altLang="en-US" sz="1400">
                <a:hlinkClick r:id="rId3"/>
              </a:rPr>
              <a:t>http://blog.cathy-moore.com/2007/11/addicted-to-audio/</a:t>
            </a:r>
            <a:endParaRPr lang="en-US" altLang="en-US" sz="1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p:txBody>
          <a:bodyPr/>
          <a:lstStyle/>
          <a:p>
            <a:pPr eaLnBrk="1" hangingPunct="1">
              <a:lnSpc>
                <a:spcPct val="90000"/>
              </a:lnSpc>
            </a:pPr>
            <a:r>
              <a:rPr lang="en-US" altLang="en-US" sz="2800" smtClean="0"/>
              <a:t>Learning researcher Ruth Clark has written*:</a:t>
            </a:r>
          </a:p>
          <a:p>
            <a:pPr eaLnBrk="1" hangingPunct="1">
              <a:lnSpc>
                <a:spcPct val="90000"/>
              </a:lnSpc>
              <a:buFontTx/>
              <a:buNone/>
            </a:pPr>
            <a:endParaRPr lang="en-US" altLang="en-US" sz="2400" smtClean="0"/>
          </a:p>
          <a:p>
            <a:pPr eaLnBrk="1" hangingPunct="1">
              <a:lnSpc>
                <a:spcPct val="90000"/>
              </a:lnSpc>
              <a:buFontTx/>
              <a:buNone/>
            </a:pPr>
            <a:r>
              <a:rPr lang="en-US" altLang="en-US" sz="2400" smtClean="0"/>
              <a:t>    </a:t>
            </a:r>
            <a:r>
              <a:rPr lang="en-US" altLang="en-US" sz="2400" i="1" smtClean="0"/>
              <a:t>“In multimedia learning, the modality principle prescribes that graphic examples are best explained by words presented in an auditory rather than a visual mode (Clark &amp; Mayer, 2002; Mayer &amp; Moreno, 1998). Applying the modality principle maximizes working memory resources by sending separate inputs to the visual and auditory centers in working memory rather than two inputs into the visual center, as would be the case with a graphic explained with text. By using the two storage areas in working memory, cognitive load is minimized.”</a:t>
            </a:r>
          </a:p>
        </p:txBody>
      </p:sp>
      <p:sp>
        <p:nvSpPr>
          <p:cNvPr id="84995" name="Rectangle 3"/>
          <p:cNvSpPr>
            <a:spLocks noGrp="1" noChangeArrowheads="1"/>
          </p:cNvSpPr>
          <p:nvPr>
            <p:ph type="title"/>
          </p:nvPr>
        </p:nvSpPr>
        <p:spPr/>
        <p:txBody>
          <a:bodyPr/>
          <a:lstStyle/>
          <a:p>
            <a:pPr eaLnBrk="1" hangingPunct="1"/>
            <a:r>
              <a:rPr lang="en-US" altLang="en-US" smtClean="0"/>
              <a:t>ITEC 715</a:t>
            </a:r>
          </a:p>
        </p:txBody>
      </p:sp>
      <p:sp>
        <p:nvSpPr>
          <p:cNvPr id="8499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499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499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499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500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Describing Graphics</a:t>
            </a:r>
          </a:p>
        </p:txBody>
      </p:sp>
      <p:sp>
        <p:nvSpPr>
          <p:cNvPr id="85001" name="Text Box 9"/>
          <p:cNvSpPr txBox="1">
            <a:spLocks noChangeArrowheads="1"/>
          </p:cNvSpPr>
          <p:nvPr/>
        </p:nvSpPr>
        <p:spPr bwMode="auto">
          <a:xfrm>
            <a:off x="533400" y="621665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FF99"/>
                </a:solidFill>
              </a:rPr>
              <a:t>* </a:t>
            </a:r>
            <a:r>
              <a:rPr lang="en-US" altLang="en-US" i="1">
                <a:solidFill>
                  <a:srgbClr val="FFFF99"/>
                </a:solidFill>
              </a:rPr>
              <a:t>Performance Improvement</a:t>
            </a:r>
            <a:r>
              <a:rPr lang="en-US" altLang="en-US">
                <a:solidFill>
                  <a:srgbClr val="FFFF99"/>
                </a:solidFill>
              </a:rPr>
              <a:t>, August 2002, ISPI, article retrieved from http://www.clarktraining.com/content/articles/newISD.pdf, August 25, 2007</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457200" y="1387475"/>
            <a:ext cx="8229600" cy="4513263"/>
          </a:xfrm>
        </p:spPr>
        <p:txBody>
          <a:bodyPr/>
          <a:lstStyle/>
          <a:p>
            <a:pPr eaLnBrk="1" hangingPunct="1">
              <a:lnSpc>
                <a:spcPct val="80000"/>
              </a:lnSpc>
            </a:pPr>
            <a:r>
              <a:rPr lang="en-US" altLang="en-US" sz="1800" dirty="0" smtClean="0"/>
              <a:t>Prepare your topic pitch. Choose your topic and prepare a pitch to the class. List a primary objective. Consider how you might incorporate graphics, sound, and video. What kind of interactivity will be appropriate for this topic? </a:t>
            </a:r>
          </a:p>
          <a:p>
            <a:pPr eaLnBrk="1" hangingPunct="1">
              <a:lnSpc>
                <a:spcPct val="80000"/>
              </a:lnSpc>
            </a:pPr>
            <a:r>
              <a:rPr lang="en-US" altLang="en-US" sz="1800" dirty="0" smtClean="0"/>
              <a:t>Read the handouts posted to the class website under </a:t>
            </a:r>
            <a:r>
              <a:rPr lang="en-US" altLang="en-US" sz="1800" b="1" dirty="0" smtClean="0"/>
              <a:t>Week 1 Supplementary Materials</a:t>
            </a:r>
            <a:endParaRPr lang="en-US" altLang="en-US" sz="1800" dirty="0" smtClean="0"/>
          </a:p>
          <a:p>
            <a:pPr eaLnBrk="1" hangingPunct="1">
              <a:lnSpc>
                <a:spcPct val="80000"/>
              </a:lnSpc>
            </a:pPr>
            <a:r>
              <a:rPr lang="en-US" altLang="en-US" sz="1800" dirty="0" smtClean="0"/>
              <a:t>Download and read the Week 2 slides and come to class ready to discuss (download from: </a:t>
            </a:r>
            <a:r>
              <a:rPr lang="en-US" altLang="en-US" sz="1800" dirty="0" smtClean="0">
                <a:hlinkClick r:id="rId2"/>
              </a:rPr>
              <a:t>http://www.oldkingcole.com/itec715/</a:t>
            </a:r>
            <a:r>
              <a:rPr lang="en-US" altLang="en-US" sz="1800" dirty="0" smtClean="0"/>
              <a:t>)</a:t>
            </a:r>
          </a:p>
          <a:p>
            <a:pPr eaLnBrk="1" hangingPunct="1">
              <a:lnSpc>
                <a:spcPct val="80000"/>
              </a:lnSpc>
            </a:pPr>
            <a:r>
              <a:rPr lang="en-US" altLang="en-US" sz="1800" dirty="0" smtClean="0"/>
              <a:t>Optionally, activate your Lynda account: </a:t>
            </a:r>
            <a:r>
              <a:rPr lang="en-US" altLang="en-US" sz="1800" dirty="0" smtClean="0">
                <a:hlinkClick r:id="rId3"/>
              </a:rPr>
              <a:t>http://www.lynda.com/edu-media/studentlogin.asp</a:t>
            </a:r>
            <a:r>
              <a:rPr lang="en-US" altLang="en-US" sz="1800" dirty="0" smtClean="0"/>
              <a:t> (class code: TBD) Note: I will email you the proper code—watch your inbox</a:t>
            </a:r>
          </a:p>
          <a:p>
            <a:pPr eaLnBrk="1" hangingPunct="1">
              <a:lnSpc>
                <a:spcPct val="80000"/>
              </a:lnSpc>
            </a:pPr>
            <a:r>
              <a:rPr lang="en-US" altLang="en-US" sz="1800" dirty="0" smtClean="0"/>
              <a:t>Optionally, get started with the Lynda Photoshop online training to be ready for next week’s intro to Photoshop</a:t>
            </a:r>
          </a:p>
          <a:p>
            <a:pPr eaLnBrk="1" hangingPunct="1">
              <a:lnSpc>
                <a:spcPct val="80000"/>
              </a:lnSpc>
              <a:buFontTx/>
              <a:buNone/>
            </a:pPr>
            <a:endParaRPr lang="en-US" altLang="en-US" sz="1800" dirty="0" smtClean="0"/>
          </a:p>
          <a:p>
            <a:pPr eaLnBrk="1" hangingPunct="1">
              <a:lnSpc>
                <a:spcPct val="80000"/>
              </a:lnSpc>
            </a:pPr>
            <a:r>
              <a:rPr lang="en-US" altLang="en-US" sz="1800" dirty="0" smtClean="0"/>
              <a:t>Next week: Intro to Photoshop!</a:t>
            </a:r>
          </a:p>
          <a:p>
            <a:pPr lvl="1" eaLnBrk="1" hangingPunct="1">
              <a:lnSpc>
                <a:spcPct val="80000"/>
              </a:lnSpc>
            </a:pPr>
            <a:endParaRPr lang="en-US" altLang="en-US" sz="1600" dirty="0" smtClean="0"/>
          </a:p>
        </p:txBody>
      </p:sp>
      <p:sp>
        <p:nvSpPr>
          <p:cNvPr id="86019" name="Rectangle 3"/>
          <p:cNvSpPr>
            <a:spLocks noGrp="1" noChangeArrowheads="1"/>
          </p:cNvSpPr>
          <p:nvPr>
            <p:ph type="title"/>
          </p:nvPr>
        </p:nvSpPr>
        <p:spPr/>
        <p:txBody>
          <a:bodyPr/>
          <a:lstStyle/>
          <a:p>
            <a:pPr eaLnBrk="1" hangingPunct="1"/>
            <a:r>
              <a:rPr lang="en-US" altLang="en-US" smtClean="0"/>
              <a:t>ITEC 715</a:t>
            </a:r>
          </a:p>
        </p:txBody>
      </p:sp>
      <p:sp>
        <p:nvSpPr>
          <p:cNvPr id="8602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602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602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602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602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rgbClr val="FFFF99"/>
                </a:solidFill>
              </a:rPr>
              <a:t>For Next Week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2130425"/>
            <a:ext cx="9144000" cy="1470025"/>
          </a:xfrm>
        </p:spPr>
        <p:txBody>
          <a:bodyPr/>
          <a:lstStyle/>
          <a:p>
            <a:pPr eaLnBrk="1" hangingPunct="1"/>
            <a:r>
              <a:rPr lang="en-US" altLang="en-US" dirty="0" smtClean="0"/>
              <a:t>What Is E-learning?</a:t>
            </a:r>
          </a:p>
        </p:txBody>
      </p:sp>
      <p:sp>
        <p:nvSpPr>
          <p:cNvPr id="1024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4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4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24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ITEC 715&amp;quot;&quot;/&gt;&lt;property id=&quot;20307&quot; value=&quot;256&quot;/&gt;&lt;/object&gt;&lt;object type=&quot;3&quot; unique_id=&quot;10004&quot;&gt;&lt;property id=&quot;20148&quot; value=&quot;5&quot;/&gt;&lt;property id=&quot;20300&quot; value=&quot;Slide 2 - &amp;quot;ITEC 715&amp;quot;&quot;/&gt;&lt;property id=&quot;20307&quot; value=&quot;266&quot;/&gt;&lt;/object&gt;&lt;object type=&quot;3&quot; unique_id=&quot;10005&quot;&gt;&lt;property id=&quot;20148&quot; value=&quot;5&quot;/&gt;&lt;property id=&quot;20300&quot; value=&quot;Slide 3 - &amp;quot;ITEC 715&amp;quot;&quot;/&gt;&lt;property id=&quot;20307&quot; value=&quot;272&quot;/&gt;&lt;/object&gt;&lt;object type=&quot;3&quot; unique_id=&quot;10006&quot;&gt;&lt;property id=&quot;20148&quot; value=&quot;5&quot;/&gt;&lt;property id=&quot;20300&quot; value=&quot;Slide 4 - &amp;quot;ITEC 715&amp;quot;&quot;/&gt;&lt;property id=&quot;20307&quot; value=&quot;282&quot;/&gt;&lt;/object&gt;&lt;object type=&quot;3&quot; unique_id=&quot;10007&quot;&gt;&lt;property id=&quot;20148&quot; value=&quot;5&quot;/&gt;&lt;property id=&quot;20300&quot; value=&quot;Slide 5 - &amp;quot;ITEC 715&amp;quot;&quot;/&gt;&lt;property id=&quot;20307&quot; value=&quot;287&quot;/&gt;&lt;/object&gt;&lt;object type=&quot;3&quot; unique_id=&quot;10009&quot;&gt;&lt;property id=&quot;20148&quot; value=&quot;5&quot;/&gt;&lt;property id=&quot;20300&quot; value=&quot;Slide 7 - &amp;quot;What Is Multimedia?&amp;quot;&quot;/&gt;&lt;property id=&quot;20307&quot; value=&quot;291&quot;/&gt;&lt;/object&gt;&lt;object type=&quot;3&quot; unique_id=&quot;10010&quot;&gt;&lt;property id=&quot;20148&quot; value=&quot;5&quot;/&gt;&lt;property id=&quot;20300&quot; value=&quot;Slide 8 - &amp;quot;Multimedia Components&amp;quot;&quot;/&gt;&lt;property id=&quot;20307&quot; value=&quot;292&quot;/&gt;&lt;/object&gt;&lt;object type=&quot;3&quot; unique_id=&quot;10011&quot;&gt;&lt;property id=&quot;20148&quot; value=&quot;5&quot;/&gt;&lt;property id=&quot;20300&quot; value=&quot;Slide 9 - &amp;quot;What Is E-learning?&amp;quot;&quot;/&gt;&lt;property id=&quot;20307&quot; value=&quot;293&quot;/&gt;&lt;/object&gt;&lt;object type=&quot;3&quot; unique_id=&quot;10012&quot;&gt;&lt;property id=&quot;20148&quot; value=&quot;5&quot;/&gt;&lt;property id=&quot;20300&quot; value=&quot;Slide 10 - &amp;quot;E-learning&amp;quot;&quot;/&gt;&lt;property id=&quot;20307&quot; value=&quot;295&quot;/&gt;&lt;/object&gt;&lt;object type=&quot;3&quot; unique_id=&quot;10013&quot;&gt;&lt;property id=&quot;20148&quot; value=&quot;5&quot;/&gt;&lt;property id=&quot;20300&quot; value=&quot;Slide 11 - &amp;quot;Two Types of E-learning&amp;quot;&quot;/&gt;&lt;property id=&quot;20307&quot; value=&quot;294&quot;/&gt;&lt;/object&gt;&lt;object type=&quot;3&quot; unique_id=&quot;10014&quot;&gt;&lt;property id=&quot;20148&quot; value=&quot;5&quot;/&gt;&lt;property id=&quot;20300&quot; value=&quot;Slide 12 - &amp;quot;Attributes of Ideal Learning&amp;amp;#x09;&amp;quot;&quot;/&gt;&lt;property id=&quot;20307&quot; value=&quot;348&quot;/&gt;&lt;/object&gt;&lt;object type=&quot;3&quot; unique_id=&quot;10015&quot;&gt;&lt;property id=&quot;20148&quot; value=&quot;5&quot;/&gt;&lt;property id=&quot;20300&quot; value=&quot;Slide 13 - &amp;quot;Attributes of Ideal Learning&amp;amp;#x09;&amp;quot;&quot;/&gt;&lt;property id=&quot;20307&quot; value=&quot;349&quot;/&gt;&lt;/object&gt;&lt;object type=&quot;3&quot; unique_id=&quot;10016&quot;&gt;&lt;property id=&quot;20148&quot; value=&quot;5&quot;/&gt;&lt;property id=&quot;20300&quot; value=&quot;Slide 14 - &amp;quot;Attributes of Ideal Learning&amp;amp;#x09;&amp;quot;&quot;/&gt;&lt;property id=&quot;20307&quot; value=&quot;350&quot;/&gt;&lt;/object&gt;&lt;object type=&quot;3&quot; unique_id=&quot;10017&quot;&gt;&lt;property id=&quot;20148&quot; value=&quot;5&quot;/&gt;&lt;property id=&quot;20300&quot; value=&quot;Slide 15 - &amp;quot;Understanding the Production Process&amp;quot;&quot;/&gt;&lt;property id=&quot;20307&quot; value=&quot;274&quot;/&gt;&lt;/object&gt;&lt;object type=&quot;3&quot; unique_id=&quot;10018&quot;&gt;&lt;property id=&quot;20148&quot; value=&quot;5&quot;/&gt;&lt;property id=&quot;20300&quot; value=&quot;Slide 16 - &amp;quot;E-learning Production Process&amp;quot;&quot;/&gt;&lt;property id=&quot;20307&quot; value=&quot;258&quot;/&gt;&lt;/object&gt;&lt;object type=&quot;3&quot; unique_id=&quot;10019&quot;&gt;&lt;property id=&quot;20148&quot; value=&quot;5&quot;/&gt;&lt;property id=&quot;20300&quot; value=&quot;Slide 17 - &amp;quot;E-learning Production Process&amp;quot;&quot;/&gt;&lt;property id=&quot;20307&quot; value=&quot;259&quot;/&gt;&lt;/object&gt;&lt;object type=&quot;3&quot; unique_id=&quot;10020&quot;&gt;&lt;property id=&quot;20148&quot; value=&quot;5&quot;/&gt;&lt;property id=&quot;20300&quot; value=&quot;Slide 18 - &amp;quot;E-learning Production Process&amp;quot;&quot;/&gt;&lt;property id=&quot;20307&quot; value=&quot;260&quot;/&gt;&lt;/object&gt;&lt;object type=&quot;3&quot; unique_id=&quot;10021&quot;&gt;&lt;property id=&quot;20148&quot; value=&quot;5&quot;/&gt;&lt;property id=&quot;20300&quot; value=&quot;Slide 19 - &amp;quot;E-learning Production Process&amp;quot;&quot;/&gt;&lt;property id=&quot;20307&quot; value=&quot;261&quot;/&gt;&lt;/object&gt;&lt;object type=&quot;3&quot; unique_id=&quot;10022&quot;&gt;&lt;property id=&quot;20148&quot; value=&quot;5&quot;/&gt;&lt;property id=&quot;20300&quot; value=&quot;Slide 20 - &amp;quot;E-learning Production Process&amp;quot;&quot;/&gt;&lt;property id=&quot;20307&quot; value=&quot;262&quot;/&gt;&lt;/object&gt;&lt;object type=&quot;3&quot; unique_id=&quot;10023&quot;&gt;&lt;property id=&quot;20148&quot; value=&quot;5&quot;/&gt;&lt;property id=&quot;20300&quot; value=&quot;Slide 21 - &amp;quot;E-learning Production Process&amp;quot;&quot;/&gt;&lt;property id=&quot;20307&quot; value=&quot;263&quot;/&gt;&lt;/object&gt;&lt;object type=&quot;3&quot; unique_id=&quot;10024&quot;&gt;&lt;property id=&quot;20148&quot; value=&quot;5&quot;/&gt;&lt;property id=&quot;20300&quot; value=&quot;Slide 22 - &amp;quot;E-learning Production Process&amp;quot;&quot;/&gt;&lt;property id=&quot;20307&quot; value=&quot;264&quot;/&gt;&lt;/object&gt;&lt;object type=&quot;3&quot; unique_id=&quot;10025&quot;&gt;&lt;property id=&quot;20148&quot; value=&quot;5&quot;/&gt;&lt;property id=&quot;20300&quot; value=&quot;Slide 23 - &amp;quot;E-learning Production Process&amp;quot;&quot;/&gt;&lt;property id=&quot;20307&quot; value=&quot;268&quot;/&gt;&lt;/object&gt;&lt;object type=&quot;3&quot; unique_id=&quot;10026&quot;&gt;&lt;property id=&quot;20148&quot; value=&quot;5&quot;/&gt;&lt;property id=&quot;20300&quot; value=&quot;Slide 24 - &amp;quot;E-learning Production Process&amp;quot;&quot;/&gt;&lt;property id=&quot;20307&quot; value=&quot;269&quot;/&gt;&lt;/object&gt;&lt;object type=&quot;3&quot; unique_id=&quot;10027&quot;&gt;&lt;property id=&quot;20148&quot; value=&quot;5&quot;/&gt;&lt;property id=&quot;20300&quot; value=&quot;Slide 25 - &amp;quot;E-learning Production Process&amp;quot;&quot;/&gt;&lt;property id=&quot;20307&quot; value=&quot;288&quot;/&gt;&lt;/object&gt;&lt;object type=&quot;3&quot; unique_id=&quot;10028&quot;&gt;&lt;property id=&quot;20148&quot; value=&quot;5&quot;/&gt;&lt;property id=&quot;20300&quot; value=&quot;Slide 26 - &amp;quot;E-learning Production Process&amp;quot;&quot;/&gt;&lt;property id=&quot;20307&quot; value=&quot;289&quot;/&gt;&lt;/object&gt;&lt;object type=&quot;3&quot; unique_id=&quot;10029&quot;&gt;&lt;property id=&quot;20148&quot; value=&quot;5&quot;/&gt;&lt;property id=&quot;20300&quot; value=&quot;Slide 27&quot;/&gt;&lt;property id=&quot;20307&quot; value=&quot;290&quot;/&gt;&lt;/object&gt;&lt;object type=&quot;3&quot; unique_id=&quot;10030&quot;&gt;&lt;property id=&quot;20148&quot; value=&quot;5&quot;/&gt;&lt;property id=&quot;20300&quot; value=&quot;Slide 28 - &amp;quot;Writing for E-learning&amp;quot;&quot;/&gt;&lt;property id=&quot;20307&quot; value=&quot;275&quot;/&gt;&lt;/object&gt;&lt;object type=&quot;3&quot; unique_id=&quot;10031&quot;&gt;&lt;property id=&quot;20148&quot; value=&quot;5&quot;/&gt;&lt;property id=&quot;20300&quot; value=&quot;Slide 29 - &amp;quot;Benefits of Style Guidelines&amp;quot;&quot;/&gt;&lt;property id=&quot;20307&quot; value=&quot;327&quot;/&gt;&lt;/object&gt;&lt;object type=&quot;3&quot; unique_id=&quot;10032&quot;&gt;&lt;property id=&quot;20148&quot; value=&quot;5&quot;/&gt;&lt;property id=&quot;20300&quot; value=&quot;Slide 30 - &amp;quot;Writing for E-learning&amp;quot;&quot;/&gt;&lt;property id=&quot;20307&quot; value=&quot;326&quot;/&gt;&lt;/object&gt;&lt;object type=&quot;3&quot; unique_id=&quot;10033&quot;&gt;&lt;property id=&quot;20148&quot; value=&quot;5&quot;/&gt;&lt;property id=&quot;20300&quot; value=&quot;Slide 31 - &amp;quot;Use the Chicago Manual of Style&amp;quot;&quot;/&gt;&lt;property id=&quot;20307&quot; value=&quot;328&quot;/&gt;&lt;/object&gt;&lt;object type=&quot;3&quot; unique_id=&quot;10034&quot;&gt;&lt;property id=&quot;20148&quot; value=&quot;5&quot;/&gt;&lt;property id=&quot;20300&quot; value=&quot;Slide 32 - &amp;quot;Capitalization&amp;quot;&quot;/&gt;&lt;property id=&quot;20307&quot; value=&quot;324&quot;/&gt;&lt;/object&gt;&lt;object type=&quot;3&quot; unique_id=&quot;10035&quot;&gt;&lt;property id=&quot;20148&quot; value=&quot;5&quot;/&gt;&lt;property id=&quot;20300&quot; value=&quot;Slide 33 - &amp;quot;Things to Avoid&amp;quot;&quot;/&gt;&lt;property id=&quot;20307&quot; value=&quot;325&quot;/&gt;&lt;/object&gt;&lt;object type=&quot;3&quot; unique_id=&quot;10036&quot;&gt;&lt;property id=&quot;20148&quot; value=&quot;5&quot;/&gt;&lt;property id=&quot;20300&quot; value=&quot;Slide 34 - &amp;quot;Things to Avoid&amp;quot;&quot;/&gt;&lt;property id=&quot;20307&quot; value=&quot;346&quot;/&gt;&lt;/object&gt;&lt;object type=&quot;3&quot; unique_id=&quot;10037&quot;&gt;&lt;property id=&quot;20148&quot; value=&quot;5&quot;/&gt;&lt;property id=&quot;20300&quot; value=&quot;Slide 35 - &amp;quot;Writing for E-learning&amp;quot;&quot;/&gt;&lt;property id=&quot;20307&quot; value=&quot;323&quot;/&gt;&lt;/object&gt;&lt;object type=&quot;3&quot; unique_id=&quot;10038&quot;&gt;&lt;property id=&quot;20148&quot; value=&quot;5&quot;/&gt;&lt;property id=&quot;20300&quot; value=&quot;Slide 36 - &amp;quot;Two Similar Courses Compared&amp;quot;&quot;/&gt;&lt;property id=&quot;20307&quot; value=&quot;296&quot;/&gt;&lt;/object&gt;&lt;object type=&quot;3&quot; unique_id=&quot;10039&quot;&gt;&lt;property id=&quot;20148&quot; value=&quot;5&quot;/&gt;&lt;property id=&quot;20300&quot; value=&quot;Slide 37 - &amp;quot;Results?&amp;quot;&quot;/&gt;&lt;property id=&quot;20307&quot; value=&quot;297&quot;/&gt;&lt;/object&gt;&lt;object type=&quot;3&quot; unique_id=&quot;10040&quot;&gt;&lt;property id=&quot;20148&quot; value=&quot;5&quot;/&gt;&lt;property id=&quot;20300&quot; value=&quot;Slide 38 - &amp;quot;Formal vs. Personalized&amp;quot;&quot;/&gt;&lt;property id=&quot;20307&quot; value=&quot;298&quot;/&gt;&lt;/object&gt;&lt;object type=&quot;3&quot; unique_id=&quot;10041&quot;&gt;&lt;property id=&quot;20148&quot; value=&quot;5&quot;/&gt;&lt;property id=&quot;20300&quot; value=&quot;Slide 39 - &amp;quot;Voice&amp;quot;&quot;/&gt;&lt;property id=&quot;20307&quot; value=&quot;299&quot;/&gt;&lt;/object&gt;&lt;object type=&quot;3&quot; unique_id=&quot;10042&quot;&gt;&lt;property id=&quot;20148&quot; value=&quot;5&quot;/&gt;&lt;property id=&quot;20300&quot; value=&quot;Slide 40 - &amp;quot;Voice: Passive and Active&amp;quot;&quot;/&gt;&lt;property id=&quot;20307&quot; value=&quot;300&quot;/&gt;&lt;/object&gt;&lt;object type=&quot;3&quot; unique_id=&quot;10043&quot;&gt;&lt;property id=&quot;20148&quot; value=&quot;5&quot;/&gt;&lt;property id=&quot;20300&quot; value=&quot;Slide 41 - &amp;quot;Passive vs. Active Voice&amp;quot;&quot;/&gt;&lt;property id=&quot;20307&quot; value=&quot;277&quot;/&gt;&lt;/object&gt;&lt;object type=&quot;3&quot; unique_id=&quot;10044&quot;&gt;&lt;property id=&quot;20148&quot; value=&quot;5&quot;/&gt;&lt;property id=&quot;20300&quot; value=&quot;Slide 43 - &amp;quot;Point of View&amp;quot;&quot;/&gt;&lt;property id=&quot;20307&quot; value=&quot;301&quot;/&gt;&lt;/object&gt;&lt;object type=&quot;3&quot; unique_id=&quot;10045&quot;&gt;&lt;property id=&quot;20148&quot; value=&quot;5&quot;/&gt;&lt;property id=&quot;20300&quot; value=&quot;Slide 44 - &amp;quot;First and Third Person POV&amp;quot;&quot;/&gt;&lt;property id=&quot;20307&quot; value=&quot;302&quot;/&gt;&lt;/object&gt;&lt;object type=&quot;3&quot; unique_id=&quot;10046&quot;&gt;&lt;property id=&quot;20148&quot; value=&quot;5&quot;/&gt;&lt;property id=&quot;20300&quot; value=&quot;Slide 45 - &amp;quot;Second Person POV&amp;quot;&quot;/&gt;&lt;property id=&quot;20307&quot; value=&quot;303&quot;/&gt;&lt;/object&gt;&lt;object type=&quot;3&quot; unique_id=&quot;10047&quot;&gt;&lt;property id=&quot;20148&quot; value=&quot;5&quot;/&gt;&lt;property id=&quot;20300&quot; value=&quot;Slide 46 - &amp;quot;1st Person vs. 2nd Person Plural&amp;quot;&quot;/&gt;&lt;property id=&quot;20307&quot; value=&quot;304&quot;/&gt;&lt;/object&gt;&lt;object type=&quot;3&quot; unique_id=&quot;10048&quot;&gt;&lt;property id=&quot;20148&quot; value=&quot;5&quot;/&gt;&lt;property id=&quot;20300&quot; value=&quot;Slide 47 - &amp;quot;POV Guidelines&amp;quot;&quot;/&gt;&lt;property id=&quot;20307&quot; value=&quot;305&quot;/&gt;&lt;/object&gt;&lt;object type=&quot;3&quot; unique_id=&quot;10049&quot;&gt;&lt;property id=&quot;20148&quot; value=&quot;5&quot;/&gt;&lt;property id=&quot;20300&quot; value=&quot;Slide 48 - &amp;quot;Writing Onscreen Directions&amp;quot;&quot;/&gt;&lt;property id=&quot;20307&quot; value=&quot;306&quot;/&gt;&lt;/object&gt;&lt;object type=&quot;3&quot; unique_id=&quot;10050&quot;&gt;&lt;property id=&quot;20148&quot; value=&quot;5&quot;/&gt;&lt;property id=&quot;20300&quot; value=&quot;Slide 49 - &amp;quot;Referring to Screen Literals&amp;quot;&quot;/&gt;&lt;property id=&quot;20307&quot; value=&quot;307&quot;/&gt;&lt;/object&gt;&lt;object type=&quot;3&quot; unique_id=&quot;10051&quot;&gt;&lt;property id=&quot;20148&quot; value=&quot;5&quot;/&gt;&lt;property id=&quot;20300&quot; value=&quot;Slide 50 - &amp;quot;Referring to Screen Literals&amp;quot;&quot;/&gt;&lt;property id=&quot;20307&quot; value=&quot;308&quot;/&gt;&lt;/object&gt;&lt;object type=&quot;3&quot; unique_id=&quot;10052&quot;&gt;&lt;property id=&quot;20148&quot; value=&quot;5&quot;/&gt;&lt;property id=&quot;20300&quot; value=&quot;Slide 51 - &amp;quot;Associating Names with Buttons&amp;quot;&quot;/&gt;&lt;property id=&quot;20307&quot; value=&quot;309&quot;/&gt;&lt;/object&gt;&lt;object type=&quot;3&quot; unique_id=&quot;10053&quot;&gt;&lt;property id=&quot;20148&quot; value=&quot;5&quot;/&gt;&lt;property id=&quot;20300&quot; value=&quot;Slide 52 - &amp;quot;Referring to Screen Literals&amp;quot;&quot;/&gt;&lt;property id=&quot;20307&quot; value=&quot;310&quot;/&gt;&lt;/object&gt;&lt;object type=&quot;3&quot; unique_id=&quot;10054&quot;&gt;&lt;property id=&quot;20148&quot; value=&quot;5&quot;/&gt;&lt;property id=&quot;20300&quot; value=&quot;Slide 53 - &amp;quot;Writing Onscreen Directions&amp;quot;&quot;/&gt;&lt;property id=&quot;20307&quot; value=&quot;311&quot;/&gt;&lt;/object&gt;&lt;object type=&quot;3&quot; unique_id=&quot;10055&quot;&gt;&lt;property id=&quot;20148&quot; value=&quot;5&quot;/&gt;&lt;property id=&quot;20300&quot; value=&quot;Slide 54 - &amp;quot;Clicks and Drags&amp;quot;&quot;/&gt;&lt;property id=&quot;20307&quot; value=&quot;312&quot;/&gt;&lt;/object&gt;&lt;object type=&quot;3&quot; unique_id=&quot;10056&quot;&gt;&lt;property id=&quot;20148&quot; value=&quot;5&quot;/&gt;&lt;property id=&quot;20300&quot; value=&quot;Slide 55 - &amp;quot;Writing Onscreen Directions&amp;quot;&quot;/&gt;&lt;property id=&quot;20307&quot; value=&quot;313&quot;/&gt;&lt;/object&gt;&lt;object type=&quot;3&quot; unique_id=&quot;10057&quot;&gt;&lt;property id=&quot;20148&quot; value=&quot;5&quot;/&gt;&lt;property id=&quot;20300&quot; value=&quot;Slide 56 - &amp;quot;Use Clear, Simple Language&amp;quot;&quot;/&gt;&lt;property id=&quot;20307&quot; value=&quot;314&quot;/&gt;&lt;/object&gt;&lt;object type=&quot;3&quot; unique_id=&quot;10058&quot;&gt;&lt;property id=&quot;20148&quot; value=&quot;5&quot;/&gt;&lt;property id=&quot;20300&quot; value=&quot;Slide 57 - &amp;quot;Use Clear, Simple Language&amp;quot;&quot;/&gt;&lt;property id=&quot;20307&quot; value=&quot;315&quot;/&gt;&lt;/object&gt;&lt;object type=&quot;3&quot; unique_id=&quot;10059&quot;&gt;&lt;property id=&quot;20148&quot; value=&quot;5&quot;/&gt;&lt;property id=&quot;20300&quot; value=&quot;Slide 58 - &amp;quot;Writing Multiple Choice Questions&amp;quot;&quot;/&gt;&lt;property id=&quot;20307&quot; value=&quot;316&quot;/&gt;&lt;/object&gt;&lt;object type=&quot;3&quot; unique_id=&quot;10060&quot;&gt;&lt;property id=&quot;20148&quot; value=&quot;5&quot;/&gt;&lt;property id=&quot;20300&quot; value=&quot;Slide 59 - &amp;quot;Multiple Choice: Needed?&amp;quot;&quot;/&gt;&lt;property id=&quot;20307&quot; value=&quot;317&quot;/&gt;&lt;/object&gt;&lt;object type=&quot;3&quot; unique_id=&quot;10061&quot;&gt;&lt;property id=&quot;20148&quot; value=&quot;5&quot;/&gt;&lt;property id=&quot;20300&quot; value=&quot;Slide 60 - &amp;quot;Question-Writing Terminology&amp;quot;&quot;/&gt;&lt;property id=&quot;20307&quot; value=&quot;318&quot;/&gt;&lt;/object&gt;&lt;object type=&quot;3&quot; unique_id=&quot;10062&quot;&gt;&lt;property id=&quot;20148&quot; value=&quot;5&quot;/&gt;&lt;property id=&quot;20300&quot; value=&quot;Slide 61 - &amp;quot;Use Positively-Worded Stems&amp;quot;&quot;/&gt;&lt;property id=&quot;20307&quot; value=&quot;319&quot;/&gt;&lt;/object&gt;&lt;object type=&quot;3&quot; unique_id=&quot;10063&quot;&gt;&lt;property id=&quot;20148&quot; value=&quot;5&quot;/&gt;&lt;property id=&quot;20300&quot; value=&quot;Slide 62 - &amp;quot;Introducing Your MC Question&amp;quot;&quot;/&gt;&lt;property id=&quot;20307&quot; value=&quot;320&quot;/&gt;&lt;/object&gt;&lt;object type=&quot;3&quot; unique_id=&quot;10064&quot;&gt;&lt;property id=&quot;20148&quot; value=&quot;5&quot;/&gt;&lt;property id=&quot;20300&quot; value=&quot;Slide 63 - &amp;quot;Ordering Your Answer Choices&amp;quot;&quot;/&gt;&lt;property id=&quot;20307&quot; value=&quot;321&quot;/&gt;&lt;/object&gt;&lt;object type=&quot;3&quot; unique_id=&quot;10065&quot;&gt;&lt;property id=&quot;20148&quot; value=&quot;5&quot;/&gt;&lt;property id=&quot;20300&quot; value=&quot;Slide 64 - &amp;quot;How Many Answer Choices?&amp;quot;&quot;/&gt;&lt;property id=&quot;20307&quot; value=&quot;322&quot;/&gt;&lt;/object&gt;&lt;object type=&quot;3&quot; unique_id=&quot;10066&quot;&gt;&lt;property id=&quot;20148&quot; value=&quot;5&quot;/&gt;&lt;property id=&quot;20300&quot; value=&quot;Slide 65 - &amp;quot;Labeling Feedback&amp;quot;&quot;/&gt;&lt;property id=&quot;20307&quot; value=&quot;345&quot;/&gt;&lt;/object&gt;&lt;object type=&quot;3&quot; unique_id=&quot;10067&quot;&gt;&lt;property id=&quot;20148&quot; value=&quot;5&quot;/&gt;&lt;property id=&quot;20300&quot; value=&quot;Slide 66 - &amp;quot;Feedback&amp;quot;&quot;/&gt;&lt;property id=&quot;20307&quot; value=&quot;330&quot;/&gt;&lt;/object&gt;&lt;object type=&quot;3&quot; unique_id=&quot;10068&quot;&gt;&lt;property id=&quot;20148&quot; value=&quot;5&quot;/&gt;&lt;property id=&quot;20300&quot; value=&quot;Slide 67 - &amp;quot;Extrinsic Feedback&amp;quot;&quot;/&gt;&lt;property id=&quot;20307&quot; value=&quot;332&quot;/&gt;&lt;/object&gt;&lt;object type=&quot;3&quot; unique_id=&quot;10069&quot;&gt;&lt;property id=&quot;20148&quot; value=&quot;5&quot;/&gt;&lt;property id=&quot;20300&quot; value=&quot;Slide 68 - &amp;quot;Intrinsic Feedback&amp;quot;&quot;/&gt;&lt;property id=&quot;20307&quot; value=&quot;331&quot;/&gt;&lt;/object&gt;&lt;object type=&quot;3&quot; unique_id=&quot;10070&quot;&gt;&lt;property id=&quot;20148&quot; value=&quot;5&quot;/&gt;&lt;property id=&quot;20300&quot; value=&quot;Slide 69 - &amp;quot;Other Feedback Strategies&amp;quot;&quot;/&gt;&lt;property id=&quot;20307&quot; value=&quot;333&quot;/&gt;&lt;/object&gt;&lt;object type=&quot;3&quot; unique_id=&quot;10071&quot;&gt;&lt;property id=&quot;20148&quot; value=&quot;5&quot;/&gt;&lt;property id=&quot;20300&quot; value=&quot;Slide 70 - &amp;quot;Other Feedback Strategies&amp;quot;&quot;/&gt;&lt;property id=&quot;20307&quot; value=&quot;334&quot;/&gt;&lt;/object&gt;&lt;object type=&quot;3&quot; unique_id=&quot;10072&quot;&gt;&lt;property id=&quot;20148&quot; value=&quot;5&quot;/&gt;&lt;property id=&quot;20300&quot; value=&quot;Slide 71 - &amp;quot;Bullet Lists&amp;quot;&quot;/&gt;&lt;property id=&quot;20307&quot; value=&quot;335&quot;/&gt;&lt;/object&gt;&lt;object type=&quot;3&quot; unique_id=&quot;10073&quot;&gt;&lt;property id=&quot;20148&quot; value=&quot;5&quot;/&gt;&lt;property id=&quot;20300&quot; value=&quot;Slide 72 - &amp;quot;Bullet Lists&amp;quot;&quot;/&gt;&lt;property id=&quot;20307&quot; value=&quot;336&quot;/&gt;&lt;/object&gt;&lt;object type=&quot;3&quot; unique_id=&quot;10074&quot;&gt;&lt;property id=&quot;20148&quot; value=&quot;5&quot;/&gt;&lt;property id=&quot;20300&quot; value=&quot;Slide 73 - &amp;quot;Bullet Lists&amp;quot;&quot;/&gt;&lt;property id=&quot;20307&quot; value=&quot;337&quot;/&gt;&lt;/object&gt;&lt;object type=&quot;3&quot; unique_id=&quot;10075&quot;&gt;&lt;property id=&quot;20148&quot; value=&quot;5&quot;/&gt;&lt;property id=&quot;20300&quot; value=&quot;Slide 74 - &amp;quot;Bullet Lists&amp;quot;&quot;/&gt;&lt;property id=&quot;20307&quot; value=&quot;339&quot;/&gt;&lt;/object&gt;&lt;object type=&quot;3&quot; unique_id=&quot;10076&quot;&gt;&lt;property id=&quot;20148&quot; value=&quot;5&quot;/&gt;&lt;property id=&quot;20300&quot; value=&quot;Slide 75 - &amp;quot;Bullet Lists&amp;quot;&quot;/&gt;&lt;property id=&quot;20307&quot; value=&quot;338&quot;/&gt;&lt;/object&gt;&lt;object type=&quot;3&quot; unique_id=&quot;10077&quot;&gt;&lt;property id=&quot;20148&quot; value=&quot;5&quot;/&gt;&lt;property id=&quot;20300&quot; value=&quot;Slide 76 - &amp;quot;Bullet Lists&amp;quot;&quot;/&gt;&lt;property id=&quot;20307&quot; value=&quot;340&quot;/&gt;&lt;/object&gt;&lt;object type=&quot;3&quot; unique_id=&quot;10078&quot;&gt;&lt;property id=&quot;20148&quot; value=&quot;5&quot;/&gt;&lt;property id=&quot;20300&quot; value=&quot;Slide 77 - &amp;quot;Bullet Lists&amp;quot;&quot;/&gt;&lt;property id=&quot;20307&quot; value=&quot;341&quot;/&gt;&lt;/object&gt;&lt;object type=&quot;3&quot; unique_id=&quot;10079&quot;&gt;&lt;property id=&quot;20148&quot; value=&quot;5&quot;/&gt;&lt;property id=&quot;20300&quot; value=&quot;Slide 78 - &amp;quot;Handouts/Job Aids&amp;quot;&quot;/&gt;&lt;property id=&quot;20307&quot; value=&quot;342&quot;/&gt;&lt;/object&gt;&lt;object type=&quot;3&quot; unique_id=&quot;10080&quot;&gt;&lt;property id=&quot;20148&quot; value=&quot;5&quot;/&gt;&lt;property id=&quot;20300&quot; value=&quot;Slide 79 - &amp;quot;ITEC 715&amp;quot;&quot;/&gt;&lt;property id=&quot;20307&quot; value=&quot;278&quot;/&gt;&lt;/object&gt;&lt;object type=&quot;3&quot; unique_id=&quot;10081&quot;&gt;&lt;property id=&quot;20148&quot; value=&quot;5&quot;/&gt;&lt;property id=&quot;20300&quot; value=&quot;Slide 80 - &amp;quot;ITEC 715&amp;quot;&quot;/&gt;&lt;property id=&quot;20307&quot; value=&quot;280&quot;/&gt;&lt;/object&gt;&lt;object type=&quot;3&quot; unique_id=&quot;10082&quot;&gt;&lt;property id=&quot;20148&quot; value=&quot;5&quot;/&gt;&lt;property id=&quot;20300&quot; value=&quot;Slide 81 - &amp;quot;Multimedia Considerations&amp;quot;&quot;/&gt;&lt;property id=&quot;20307&quot; value=&quot;284&quot;/&gt;&lt;/object&gt;&lt;object type=&quot;3&quot; unique_id=&quot;10083&quot;&gt;&lt;property id=&quot;20148&quot; value=&quot;5&quot;/&gt;&lt;property id=&quot;20300&quot; value=&quot;Slide 82 - &amp;quot;ITEC 715&amp;quot;&quot;/&gt;&lt;property id=&quot;20307&quot; value=&quot;283&quot;/&gt;&lt;/object&gt;&lt;object type=&quot;3&quot; unique_id=&quot;10084&quot;&gt;&lt;property id=&quot;20148&quot; value=&quot;5&quot;/&gt;&lt;property id=&quot;20300&quot; value=&quot;Slide 83 - &amp;quot;ITEC 715&amp;quot;&quot;/&gt;&lt;property id=&quot;20307&quot; value=&quot;285&quot;/&gt;&lt;/object&gt;&lt;object type=&quot;3&quot; unique_id=&quot;10085&quot;&gt;&lt;property id=&quot;20148&quot; value=&quot;5&quot;/&gt;&lt;property id=&quot;20300&quot; value=&quot;Slide 84 - &amp;quot;ITEC 715&amp;quot;&quot;/&gt;&lt;property id=&quot;20307&quot; value=&quot;279&quot;/&gt;&lt;/object&gt;&lt;object type=&quot;3&quot; unique_id=&quot;11537&quot;&gt;&lt;property id=&quot;20148&quot; value=&quot;5&quot;/&gt;&lt;property id=&quot;20300&quot; value=&quot;Slide 6 - &amp;quot;Software&amp;quot;&quot;/&gt;&lt;property id=&quot;20307&quot; value=&quot;351&quot;/&gt;&lt;/object&gt;&lt;object type=&quot;3&quot; unique_id=&quot;11539&quot;&gt;&lt;property id=&quot;20148&quot; value=&quot;5&quot;/&gt;&lt;property id=&quot;20300&quot; value=&quot;Slide 42 - &amp;quot;Passive vs. Active Voice Exercise&amp;quot;&quot;/&gt;&lt;property id=&quot;20307&quot; value=&quot;352&quot;/&gt;&lt;/object&gt;&lt;/object&gt;&lt;object type=&quot;8&quot; unique_id=&quot;10170&quo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3013</TotalTime>
  <Words>5652</Words>
  <Application>Microsoft Office PowerPoint</Application>
  <PresentationFormat>On-screen Show (4:3)</PresentationFormat>
  <Paragraphs>753</Paragraphs>
  <Slides>84</Slides>
  <Notes>11</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Arial Black</vt:lpstr>
      <vt:lpstr>Arial Narrow</vt:lpstr>
      <vt:lpstr>Arial Rounded MT Bold</vt:lpstr>
      <vt:lpstr>Segoe UI Semibold</vt:lpstr>
      <vt:lpstr>Times New Roman</vt:lpstr>
      <vt:lpstr>Verdana</vt:lpstr>
      <vt:lpstr>Wingdings</vt:lpstr>
      <vt:lpstr>Default Design</vt:lpstr>
      <vt:lpstr>ITEC 715</vt:lpstr>
      <vt:lpstr>ITEC 715</vt:lpstr>
      <vt:lpstr>ITEC 715</vt:lpstr>
      <vt:lpstr>ITEC 715</vt:lpstr>
      <vt:lpstr>ITEC 715</vt:lpstr>
      <vt:lpstr>Software</vt:lpstr>
      <vt:lpstr>What Is Multimedia?</vt:lpstr>
      <vt:lpstr>Multimedia Components</vt:lpstr>
      <vt:lpstr>What Is E-learning?</vt:lpstr>
      <vt:lpstr>E-learning</vt:lpstr>
      <vt:lpstr>Two Types of E-learning</vt:lpstr>
      <vt:lpstr>Attributes of Ideal Learning </vt:lpstr>
      <vt:lpstr>Attributes of Ideal Learning </vt:lpstr>
      <vt:lpstr>Attributes of Ideal Learning </vt:lpstr>
      <vt:lpstr>Understanding the Production Process</vt:lpstr>
      <vt:lpstr>E-learning Production Process</vt:lpstr>
      <vt:lpstr>E-learning Production Process</vt:lpstr>
      <vt:lpstr>E-learning Production Process</vt:lpstr>
      <vt:lpstr>E-learning Production Process</vt:lpstr>
      <vt:lpstr>E-learning Production Process</vt:lpstr>
      <vt:lpstr>E-learning Production Process</vt:lpstr>
      <vt:lpstr>E-learning Production Process</vt:lpstr>
      <vt:lpstr>E-learning Production Process</vt:lpstr>
      <vt:lpstr>E-learning Production Process</vt:lpstr>
      <vt:lpstr>E-learning Production Process</vt:lpstr>
      <vt:lpstr>E-learning Production Process</vt:lpstr>
      <vt:lpstr>PowerPoint Presentation</vt:lpstr>
      <vt:lpstr>Writing for E-learning</vt:lpstr>
      <vt:lpstr>Benefits of Style Guidelines</vt:lpstr>
      <vt:lpstr>Writing for E-learning</vt:lpstr>
      <vt:lpstr>Use the Chicago Manual of Style</vt:lpstr>
      <vt:lpstr>Capitalization</vt:lpstr>
      <vt:lpstr>Things to Avoid</vt:lpstr>
      <vt:lpstr>Things to Avoid</vt:lpstr>
      <vt:lpstr>Writing for E-learning</vt:lpstr>
      <vt:lpstr>Two Similar Courses Compared</vt:lpstr>
      <vt:lpstr>Results?</vt:lpstr>
      <vt:lpstr>Formal vs. Personalized</vt:lpstr>
      <vt:lpstr>Voice</vt:lpstr>
      <vt:lpstr>Voice: Passive and Active</vt:lpstr>
      <vt:lpstr>Passive vs. Active Voice</vt:lpstr>
      <vt:lpstr>Passive vs. Active Voice Exercise</vt:lpstr>
      <vt:lpstr>Point of View</vt:lpstr>
      <vt:lpstr>First and Third Person POV</vt:lpstr>
      <vt:lpstr>Second Person POV</vt:lpstr>
      <vt:lpstr>1st Person vs. 2nd Person Plural</vt:lpstr>
      <vt:lpstr>POV Guidelines</vt:lpstr>
      <vt:lpstr>Writing Onscreen Directions</vt:lpstr>
      <vt:lpstr>Referring to Screen Literals</vt:lpstr>
      <vt:lpstr>Referring to Screen Literals</vt:lpstr>
      <vt:lpstr>Associating Names with Buttons</vt:lpstr>
      <vt:lpstr>Referring to Screen Literals</vt:lpstr>
      <vt:lpstr>Writing Onscreen Directions</vt:lpstr>
      <vt:lpstr>Clicks and Drags</vt:lpstr>
      <vt:lpstr>Writing Onscreen Directions</vt:lpstr>
      <vt:lpstr>Use Clear, Simple Language</vt:lpstr>
      <vt:lpstr>Use Clear, Simple Language</vt:lpstr>
      <vt:lpstr>Writing Multiple Choice Questions</vt:lpstr>
      <vt:lpstr>Multiple Choice: Needed?</vt:lpstr>
      <vt:lpstr>Question-Writing Terminology</vt:lpstr>
      <vt:lpstr>Use Positively-Worded Stems</vt:lpstr>
      <vt:lpstr>Introducing Your MC Question</vt:lpstr>
      <vt:lpstr>Ordering Your Answer Choices</vt:lpstr>
      <vt:lpstr>How Many Answer Choices?</vt:lpstr>
      <vt:lpstr>Labeling Feedback</vt:lpstr>
      <vt:lpstr>Feedback</vt:lpstr>
      <vt:lpstr>Extrinsic Feedback</vt:lpstr>
      <vt:lpstr>Intrinsic Feedback</vt:lpstr>
      <vt:lpstr>Other Feedback Strategies</vt:lpstr>
      <vt:lpstr>Other Feedback Strategies</vt:lpstr>
      <vt:lpstr>Bullet Lists</vt:lpstr>
      <vt:lpstr>Bullet Lists</vt:lpstr>
      <vt:lpstr>Bullet Lists</vt:lpstr>
      <vt:lpstr>Bullet Lists</vt:lpstr>
      <vt:lpstr>Bullet Lists</vt:lpstr>
      <vt:lpstr>Bullet Lists</vt:lpstr>
      <vt:lpstr>Bullet Lists</vt:lpstr>
      <vt:lpstr>Handouts/Job Aids</vt:lpstr>
      <vt:lpstr>ITEC 715</vt:lpstr>
      <vt:lpstr>ITEC 715</vt:lpstr>
      <vt:lpstr>Multimedia Considerations</vt:lpstr>
      <vt:lpstr>ITEC 715</vt:lpstr>
      <vt:lpstr>ITEC 715</vt:lpstr>
      <vt:lpstr>ITEC 715</vt:lpstr>
    </vt:vector>
  </TitlesOfParts>
  <Company>Old King Cole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715</dc:title>
  <dc:creator>rayc</dc:creator>
  <cp:lastModifiedBy>Ray Cole</cp:lastModifiedBy>
  <cp:revision>151</cp:revision>
  <dcterms:created xsi:type="dcterms:W3CDTF">2007-05-20T23:54:09Z</dcterms:created>
  <dcterms:modified xsi:type="dcterms:W3CDTF">2015-11-18T15:58:44Z</dcterms:modified>
</cp:coreProperties>
</file>