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4" r:id="rId3"/>
    <p:sldId id="295" r:id="rId4"/>
    <p:sldId id="296" r:id="rId5"/>
    <p:sldId id="297" r:id="rId6"/>
    <p:sldId id="293" r:id="rId7"/>
    <p:sldId id="299" r:id="rId8"/>
    <p:sldId id="300" r:id="rId9"/>
    <p:sldId id="301" r:id="rId10"/>
    <p:sldId id="302" r:id="rId11"/>
    <p:sldId id="304" r:id="rId12"/>
    <p:sldId id="298" r:id="rId13"/>
    <p:sldId id="315" r:id="rId14"/>
    <p:sldId id="27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52" autoAdjust="0"/>
  </p:normalViewPr>
  <p:slideViewPr>
    <p:cSldViewPr>
      <p:cViewPr varScale="1">
        <p:scale>
          <a:sx n="95" d="100"/>
          <a:sy n="95" d="100"/>
        </p:scale>
        <p:origin x="-20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35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37C8CD-9299-4B60-BAA0-B51D8069D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51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B5830-F281-4E15-84E2-027C11A49D1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An example of a comic strip used as an opening vignette to motivate why the topic is important. Storytelling can be an effective way to engage learner emotions and motivation. A good story is also memorable.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B28F7-099F-4940-84D7-C28D73DE6E8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B5E91-A232-423B-896F-0F7BDFB1EC0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83F7A-9505-4403-A912-7C3F7E4522B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52C86E-1EC7-4DD9-9B8B-9104FE66DA6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C33EC-ACED-4AD4-AF54-A4F6E76555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9C046-7C44-4728-9AAA-08C64A1B22C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04423-A8DD-4ED2-95B5-A57E9185DDC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A160B0-F1A3-4D39-906F-65928670406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9C401-BD4E-4C17-A23C-15B0E66BA96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19D2D-0A01-427F-9823-B6071F0E1D7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EE306-5E55-419E-8336-55ED652A8C7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C0445-B9CF-4379-8AB3-CE87E36FA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02F0B-7A58-4B7F-B456-7B5E6DAB1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90AFD-0C0D-406A-BE29-8DF645D76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31160-6529-44F4-AD07-4B0F9FC50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B24B5-E1F0-4100-8FAD-E02E37802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947FA-F596-4F9F-B2C7-055B1F604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0E43B-F3D6-4781-85DB-7FF7F3FF0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3C51F-9F53-438F-B273-35573AAD6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B97DF-B81C-475D-B818-0C7E11FE7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58270-673D-4200-ABE4-079947B36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D97FC-FC89-4DA1-84AD-5C375F829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48938-10A0-4A44-90C6-164BD0359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C70A93D-7FD1-4C7F-9064-8C5663080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hinkstockphotos.com/" TargetMode="External"/><Relationship Id="rId3" Type="http://schemas.openxmlformats.org/officeDocument/2006/relationships/hyperlink" Target="http://office.microsoft.com/en-us/images/results.aspx?qu=meeting&amp;ex=1" TargetMode="External"/><Relationship Id="rId7" Type="http://schemas.openxmlformats.org/officeDocument/2006/relationships/hyperlink" Target="http://www.bigstockphoto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nstockphoto.com/" TargetMode="External"/><Relationship Id="rId5" Type="http://schemas.openxmlformats.org/officeDocument/2006/relationships/hyperlink" Target="http://www.gettyimages.com/" TargetMode="External"/><Relationship Id="rId10" Type="http://schemas.openxmlformats.org/officeDocument/2006/relationships/hyperlink" Target="http://www.designcomics.com/" TargetMode="External"/><Relationship Id="rId4" Type="http://schemas.openxmlformats.org/officeDocument/2006/relationships/hyperlink" Target="http://www.istockphoto.com/" TargetMode="External"/><Relationship Id="rId9" Type="http://schemas.openxmlformats.org/officeDocument/2006/relationships/hyperlink" Target="http://commons.wikimedia.org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886200"/>
            <a:ext cx="7086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The Design of Multimedia Learning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0" y="59436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Week </a:t>
            </a:r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/>
              <a:t>5. Check Resolution; then size and crop</a:t>
            </a:r>
          </a:p>
          <a:p>
            <a:pPr marL="990600" lvl="1" indent="-533400" eaLnBrk="1" hangingPunct="1"/>
            <a:r>
              <a:rPr lang="en-US" sz="2000" smtClean="0"/>
              <a:t>Make sure all images are at the same resolution—“Image</a:t>
            </a:r>
            <a:r>
              <a:rPr lang="en-US" sz="2000" smtClean="0">
                <a:sym typeface="Wingdings" pitchFamily="2" charset="2"/>
              </a:rPr>
              <a:t>Image SizeResolution” (use 72 pix/inch)</a:t>
            </a:r>
            <a:endParaRPr lang="en-US" sz="2000" smtClean="0"/>
          </a:p>
          <a:p>
            <a:pPr marL="990600" lvl="1" indent="-533400" eaLnBrk="1" hangingPunct="1"/>
            <a:r>
              <a:rPr lang="en-US" sz="2000" smtClean="0"/>
              <a:t>Photoshop’s “Image </a:t>
            </a:r>
            <a:r>
              <a:rPr lang="en-US" sz="2000" smtClean="0">
                <a:sym typeface="Wingdings" pitchFamily="2" charset="2"/>
              </a:rPr>
              <a:t> Resize Image”, “Image  Resize Canvas”, and “Image  Crop” features</a:t>
            </a:r>
            <a:endParaRPr lang="en-US" sz="2000" smtClean="0"/>
          </a:p>
          <a:p>
            <a:pPr marL="609600" indent="-609600" eaLnBrk="1" hangingPunct="1">
              <a:buFontTx/>
              <a:buNone/>
            </a:pPr>
            <a:endParaRPr lang="en-US" sz="2400" smtClean="0"/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6. Add captions and word balloons</a:t>
            </a:r>
          </a:p>
          <a:p>
            <a:pPr marL="990600" lvl="1" indent="-533400" eaLnBrk="1" hangingPunct="1"/>
            <a:r>
              <a:rPr lang="en-US" sz="2000" smtClean="0"/>
              <a:t>Photoshop’s marquee, color, and text tools</a:t>
            </a:r>
          </a:p>
          <a:p>
            <a:pPr marL="990600" lvl="1" indent="-533400" eaLnBrk="1" hangingPunct="1"/>
            <a:endParaRPr lang="en-US" sz="2000" smtClean="0"/>
          </a:p>
          <a:p>
            <a:pPr marL="609600" indent="-609600" eaLnBrk="1" hangingPunct="1">
              <a:buFontTx/>
              <a:buNone/>
            </a:pPr>
            <a:r>
              <a:rPr lang="en-US" sz="2800" smtClean="0"/>
              <a:t>7. Put completed panels together</a:t>
            </a:r>
          </a:p>
          <a:p>
            <a:pPr marL="990600" lvl="1" indent="-533400" eaLnBrk="1" hangingPunct="1"/>
            <a:r>
              <a:rPr lang="en-US" sz="2000" smtClean="0"/>
              <a:t>Photoshop layers, layer effects, layer visibility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  <p:sp>
        <p:nvSpPr>
          <p:cNvPr id="368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343400"/>
          </a:xfrm>
        </p:spPr>
        <p:txBody>
          <a:bodyPr/>
          <a:lstStyle/>
          <a:p>
            <a:pPr marL="609600" indent="-609600" eaLnBrk="1" hangingPunct="1"/>
            <a:r>
              <a:rPr lang="en-US" sz="3600" smtClean="0"/>
              <a:t>Other resources, if you want to dig deeper into the theory of comics:</a:t>
            </a:r>
          </a:p>
          <a:p>
            <a:pPr marL="990600" lvl="1" indent="-533400" eaLnBrk="1" hangingPunct="1"/>
            <a:r>
              <a:rPr lang="en-US" i="1" smtClean="0"/>
              <a:t>Understanding Comics</a:t>
            </a:r>
            <a:r>
              <a:rPr lang="en-US" smtClean="0"/>
              <a:t> by Scott McCloud*</a:t>
            </a:r>
          </a:p>
          <a:p>
            <a:pPr marL="990600" lvl="1" indent="-533400" eaLnBrk="1" hangingPunct="1"/>
            <a:r>
              <a:rPr lang="en-US" i="1" smtClean="0"/>
              <a:t>Making Comics</a:t>
            </a:r>
            <a:r>
              <a:rPr lang="en-US" smtClean="0"/>
              <a:t> by Scott McCloud</a:t>
            </a:r>
          </a:p>
          <a:p>
            <a:pPr marL="990600" lvl="1" indent="-533400" eaLnBrk="1" hangingPunct="1"/>
            <a:r>
              <a:rPr lang="en-US" i="1" smtClean="0"/>
              <a:t>Comics and Sequential Art</a:t>
            </a:r>
            <a:r>
              <a:rPr lang="en-US" smtClean="0"/>
              <a:t> by Will Eisner</a:t>
            </a:r>
          </a:p>
          <a:p>
            <a:pPr marL="990600" lvl="1" indent="-533400" eaLnBrk="1" hangingPunct="1"/>
            <a:r>
              <a:rPr lang="en-US" i="1" smtClean="0"/>
              <a:t>Graphic Storytelling</a:t>
            </a:r>
            <a:r>
              <a:rPr lang="en-US" smtClean="0"/>
              <a:t> by Will Eisner</a:t>
            </a:r>
          </a:p>
          <a:p>
            <a:pPr marL="990600" lvl="1" indent="-533400" eaLnBrk="1" hangingPunct="1"/>
            <a:r>
              <a:rPr lang="en-US" i="1" smtClean="0"/>
              <a:t>How to Draw Comics the Marvel Way</a:t>
            </a:r>
            <a:r>
              <a:rPr lang="en-US" smtClean="0"/>
              <a:t> by Stan Lee and John Buscema</a:t>
            </a:r>
            <a:endParaRPr lang="en-US" sz="2000" i="1" smtClean="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0" y="59436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* </a:t>
            </a:r>
            <a:r>
              <a:rPr lang="en-US"/>
              <a:t>Scott McCloud’s book, </a:t>
            </a:r>
            <a:r>
              <a:rPr lang="en-US" i="1"/>
              <a:t>Understanding Comics</a:t>
            </a:r>
            <a:r>
              <a:rPr lang="en-US"/>
              <a:t>,</a:t>
            </a:r>
            <a:r>
              <a:rPr lang="en-US" i="1"/>
              <a:t> </a:t>
            </a:r>
            <a:r>
              <a:rPr lang="en-US"/>
              <a:t>gets Ray’s highest recommendation!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Image Mode </a:t>
            </a:r>
            <a:r>
              <a:rPr lang="en-US" sz="2800" smtClean="0">
                <a:sym typeface="Wingdings" pitchFamily="2" charset="2"/>
              </a:rPr>
              <a:t> RGB</a:t>
            </a:r>
            <a:endParaRPr lang="en-US" sz="2800" smtClean="0"/>
          </a:p>
          <a:p>
            <a:pPr eaLnBrk="1" hangingPunct="1"/>
            <a:r>
              <a:rPr lang="en-US" sz="2800" smtClean="0"/>
              <a:t>Resolution for screen </a:t>
            </a:r>
            <a:r>
              <a:rPr lang="en-US" sz="2800" smtClean="0">
                <a:sym typeface="Wingdings" pitchFamily="2" charset="2"/>
              </a:rPr>
              <a:t> 72 pixels per inch</a:t>
            </a:r>
            <a:endParaRPr lang="en-US" sz="2800" smtClean="0"/>
          </a:p>
          <a:p>
            <a:pPr eaLnBrk="1" hangingPunct="1"/>
            <a:r>
              <a:rPr lang="en-US" sz="2800" smtClean="0"/>
              <a:t>Image formats:</a:t>
            </a:r>
          </a:p>
          <a:p>
            <a:pPr lvl="1" eaLnBrk="1" hangingPunct="1"/>
            <a:r>
              <a:rPr lang="en-US" sz="2000" smtClean="0"/>
              <a:t>Traditionally (in the olden days):</a:t>
            </a:r>
          </a:p>
          <a:p>
            <a:pPr lvl="2" eaLnBrk="1" hangingPunct="1"/>
            <a:r>
              <a:rPr lang="en-US" sz="1600" smtClean="0"/>
              <a:t>GIF or PNG if you need transparency</a:t>
            </a:r>
          </a:p>
          <a:p>
            <a:pPr lvl="2" eaLnBrk="1" hangingPunct="1"/>
            <a:r>
              <a:rPr lang="en-US" sz="1600" smtClean="0"/>
              <a:t>GIF or PNG for images with few colors</a:t>
            </a:r>
          </a:p>
          <a:p>
            <a:pPr lvl="2" eaLnBrk="1" hangingPunct="1"/>
            <a:r>
              <a:rPr lang="en-US" sz="1600" smtClean="0"/>
              <a:t>JPG for photographic images </a:t>
            </a:r>
          </a:p>
          <a:p>
            <a:pPr lvl="1" eaLnBrk="1" hangingPunct="1"/>
            <a:r>
              <a:rPr lang="en-US" sz="2000" smtClean="0"/>
              <a:t>Now:</a:t>
            </a:r>
          </a:p>
          <a:p>
            <a:pPr lvl="2" eaLnBrk="1" hangingPunct="1"/>
            <a:r>
              <a:rPr lang="en-US" sz="1600" smtClean="0"/>
              <a:t>24-bit PNG for highest quality + supports transparency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Photoshop Image Setup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Photoshop tool palettes: </a:t>
            </a:r>
          </a:p>
          <a:p>
            <a:pPr lvl="1" eaLnBrk="1" hangingPunct="1"/>
            <a:r>
              <a:rPr lang="en-US" sz="2000" smtClean="0"/>
              <a:t>Marquee tool </a:t>
            </a:r>
            <a:r>
              <a:rPr lang="en-US" sz="2000" smtClean="0">
                <a:sym typeface="Wingdings" pitchFamily="2" charset="2"/>
              </a:rPr>
              <a:t> </a:t>
            </a:r>
            <a:r>
              <a:rPr lang="en-US" sz="2000" smtClean="0"/>
              <a:t>select, move (with arrows), select inverse, crop, fill</a:t>
            </a:r>
          </a:p>
          <a:p>
            <a:pPr lvl="1" eaLnBrk="1" hangingPunct="1"/>
            <a:r>
              <a:rPr lang="en-US" sz="2000" smtClean="0"/>
              <a:t>Layers* </a:t>
            </a:r>
            <a:r>
              <a:rPr lang="en-US" sz="2000" smtClean="0">
                <a:sym typeface="Wingdings" pitchFamily="2" charset="2"/>
              </a:rPr>
              <a:t> new layer, select layer, delete layer, merge layers, layer effects</a:t>
            </a:r>
            <a:endParaRPr lang="en-US" sz="20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Photoshop Image Setup</a:t>
            </a:r>
          </a:p>
        </p:txBody>
      </p:sp>
      <p:sp>
        <p:nvSpPr>
          <p:cNvPr id="38921" name="TextBox 10"/>
          <p:cNvSpPr txBox="1">
            <a:spLocks noChangeArrowheads="1"/>
          </p:cNvSpPr>
          <p:nvPr/>
        </p:nvSpPr>
        <p:spPr bwMode="auto">
          <a:xfrm>
            <a:off x="1447800" y="5924550"/>
            <a:ext cx="7086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>
                <a:sym typeface="Wingdings" pitchFamily="2" charset="2"/>
              </a:rPr>
              <a:t>*Don’t forget to </a:t>
            </a:r>
            <a:r>
              <a:rPr lang="en-US" i="1">
                <a:sym typeface="Wingdings" pitchFamily="2" charset="2"/>
              </a:rPr>
              <a:t>name your layers!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Create a comic that could be used in your final project. It does not have to use the dimensions of the example in-class comic. It must be at least 4 panels long, and it must contain at least one word balloon.</a:t>
            </a:r>
          </a:p>
          <a:p>
            <a:pPr eaLnBrk="1" hangingPunct="1"/>
            <a:r>
              <a:rPr lang="en-US" dirty="0" smtClean="0"/>
              <a:t>Download and read the Week 4 slides and come to class ready to discuss.</a:t>
            </a:r>
          </a:p>
          <a:p>
            <a:pPr eaLnBrk="1" hangingPunct="1"/>
            <a:r>
              <a:rPr lang="en-US" dirty="0" smtClean="0"/>
              <a:t>Next week: More Photoshop!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For Next Week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FFFF99"/>
                </a:solidFill>
              </a:rPr>
              <a:t>From Last Week: Making </a:t>
            </a:r>
            <a:r>
              <a:rPr lang="en-US" sz="3600" dirty="0">
                <a:solidFill>
                  <a:srgbClr val="FFFF99"/>
                </a:solidFill>
              </a:rPr>
              <a:t>a Comic Strip</a:t>
            </a:r>
          </a:p>
        </p:txBody>
      </p:sp>
      <p:pic>
        <p:nvPicPr>
          <p:cNvPr id="27656" name="Picture 10" descr="UsingPerforce_Com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84275"/>
            <a:ext cx="7696200" cy="47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Course: Basic Accounting</a:t>
            </a:r>
          </a:p>
          <a:p>
            <a:pPr eaLnBrk="1" hangingPunct="1"/>
            <a:r>
              <a:rPr lang="en-US" sz="2800" smtClean="0"/>
              <a:t>Comic’s purpose: Introduce topic</a:t>
            </a:r>
          </a:p>
          <a:p>
            <a:pPr eaLnBrk="1" hangingPunct="1"/>
            <a:r>
              <a:rPr lang="en-US" sz="2800" smtClean="0"/>
              <a:t>Specifications:</a:t>
            </a:r>
          </a:p>
          <a:p>
            <a:pPr lvl="1" eaLnBrk="1" hangingPunct="1"/>
            <a:r>
              <a:rPr lang="en-US" sz="2400" smtClean="0"/>
              <a:t>Script:</a:t>
            </a:r>
          </a:p>
          <a:p>
            <a:pPr lvl="2" eaLnBrk="1" hangingPunct="1"/>
            <a:r>
              <a:rPr lang="en-US" sz="1800" smtClean="0"/>
              <a:t>Panel 1 (pile of money): They say money is the root of all evil…</a:t>
            </a:r>
          </a:p>
          <a:p>
            <a:pPr lvl="2" eaLnBrk="1" hangingPunct="1"/>
            <a:r>
              <a:rPr lang="en-US" sz="1800" smtClean="0"/>
              <a:t>Panel 2 (factory): …but industry couldn’t survive without it…</a:t>
            </a:r>
          </a:p>
          <a:p>
            <a:pPr lvl="2" eaLnBrk="1" hangingPunct="1"/>
            <a:r>
              <a:rPr lang="en-US" sz="1800" smtClean="0"/>
              <a:t>Panel 3 (woman with groceries): …and neither could individuals.</a:t>
            </a:r>
          </a:p>
          <a:p>
            <a:pPr lvl="2" eaLnBrk="1" hangingPunct="1"/>
            <a:r>
              <a:rPr lang="en-US" sz="1800" smtClean="0"/>
              <a:t>Panel 4 (businessman/CPA): Hi. I’m Tony Nichols, certified public accountant. In this course, you will learn basic accounting.</a:t>
            </a:r>
            <a:endParaRPr lang="en-US" sz="1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Course: Basic Accounting</a:t>
            </a:r>
          </a:p>
          <a:p>
            <a:pPr eaLnBrk="1" hangingPunct="1"/>
            <a:r>
              <a:rPr lang="en-US" sz="2800" smtClean="0"/>
              <a:t>Comic’s purpose: Introduce topic</a:t>
            </a:r>
          </a:p>
          <a:p>
            <a:pPr eaLnBrk="1" hangingPunct="1"/>
            <a:r>
              <a:rPr lang="en-US" sz="2800" smtClean="0"/>
              <a:t>Specifications:</a:t>
            </a:r>
          </a:p>
          <a:p>
            <a:pPr lvl="1" eaLnBrk="1" hangingPunct="1"/>
            <a:r>
              <a:rPr lang="en-US" sz="2400" smtClean="0"/>
              <a:t>Images: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  <p:pic>
        <p:nvPicPr>
          <p:cNvPr id="29705" name="Picture 9" descr="MPj043311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19525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6" name="Picture 10" descr="MPj040329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3810000"/>
            <a:ext cx="20732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7" name="Picture 11" descr="MPj043049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3819525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8" name="Picture 12" descr="MPj042296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3819525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Course: Basic Accounting</a:t>
            </a:r>
          </a:p>
          <a:p>
            <a:pPr eaLnBrk="1" hangingPunct="1"/>
            <a:r>
              <a:rPr lang="en-US" sz="2800" smtClean="0"/>
              <a:t>Comic’s purpose: Introduce topic</a:t>
            </a:r>
          </a:p>
          <a:p>
            <a:pPr eaLnBrk="1" hangingPunct="1"/>
            <a:r>
              <a:rPr lang="en-US" sz="2800" smtClean="0"/>
              <a:t>Specifications:</a:t>
            </a:r>
          </a:p>
          <a:p>
            <a:pPr lvl="1" eaLnBrk="1" hangingPunct="1"/>
            <a:r>
              <a:rPr lang="en-US" sz="2400" smtClean="0"/>
              <a:t>Rough Mockup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  <p:pic>
        <p:nvPicPr>
          <p:cNvPr id="30729" name="Picture 13" descr="MPj043311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003675"/>
            <a:ext cx="1371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30" name="Picture 14" descr="MPj0403291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698875"/>
            <a:ext cx="20574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31" name="Picture 15" descr="MPj043049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698875"/>
            <a:ext cx="1371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32" name="Picture 16" descr="MPj042296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4003675"/>
            <a:ext cx="1371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733" name="Text Box 17"/>
          <p:cNvSpPr txBox="1">
            <a:spLocks noChangeArrowheads="1"/>
          </p:cNvSpPr>
          <p:nvPr/>
        </p:nvSpPr>
        <p:spPr bwMode="auto">
          <a:xfrm>
            <a:off x="1295400" y="3657600"/>
            <a:ext cx="1371600" cy="346075"/>
          </a:xfrm>
          <a:prstGeom prst="rect">
            <a:avLst/>
          </a:prstGeom>
          <a:solidFill>
            <a:srgbClr val="FBF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Comic Sans MS" pitchFamily="66" charset="0"/>
              </a:rPr>
              <a:t>They say that </a:t>
            </a:r>
            <a:r>
              <a:rPr lang="en-US" sz="800" b="1">
                <a:latin typeface="Comic Sans MS" pitchFamily="66" charset="0"/>
              </a:rPr>
              <a:t>money</a:t>
            </a:r>
            <a:r>
              <a:rPr lang="en-US" sz="800">
                <a:latin typeface="Comic Sans MS" pitchFamily="66" charset="0"/>
              </a:rPr>
              <a:t> is the </a:t>
            </a:r>
            <a:r>
              <a:rPr lang="en-US" sz="800" b="1">
                <a:latin typeface="Comic Sans MS" pitchFamily="66" charset="0"/>
              </a:rPr>
              <a:t>root</a:t>
            </a:r>
            <a:r>
              <a:rPr lang="en-US" sz="800">
                <a:latin typeface="Comic Sans MS" pitchFamily="66" charset="0"/>
              </a:rPr>
              <a:t> of all evil…</a:t>
            </a:r>
          </a:p>
        </p:txBody>
      </p:sp>
      <p:sp>
        <p:nvSpPr>
          <p:cNvPr id="30734" name="Text Box 18"/>
          <p:cNvSpPr txBox="1">
            <a:spLocks noChangeArrowheads="1"/>
          </p:cNvSpPr>
          <p:nvPr/>
        </p:nvSpPr>
        <p:spPr bwMode="auto">
          <a:xfrm>
            <a:off x="2819400" y="5146675"/>
            <a:ext cx="2057400" cy="223838"/>
          </a:xfrm>
          <a:prstGeom prst="rect">
            <a:avLst/>
          </a:prstGeom>
          <a:solidFill>
            <a:srgbClr val="FBF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Comic Sans MS" pitchFamily="66" charset="0"/>
              </a:rPr>
              <a:t>…but </a:t>
            </a:r>
            <a:r>
              <a:rPr lang="en-US" sz="800" b="1">
                <a:latin typeface="Comic Sans MS" pitchFamily="66" charset="0"/>
              </a:rPr>
              <a:t>industry</a:t>
            </a:r>
            <a:r>
              <a:rPr lang="en-US" sz="800">
                <a:latin typeface="Comic Sans MS" pitchFamily="66" charset="0"/>
              </a:rPr>
              <a:t> can’t survive without it…</a:t>
            </a:r>
          </a:p>
        </p:txBody>
      </p:sp>
      <p:sp>
        <p:nvSpPr>
          <p:cNvPr id="30735" name="Text Box 19"/>
          <p:cNvSpPr txBox="1">
            <a:spLocks noChangeArrowheads="1"/>
          </p:cNvSpPr>
          <p:nvPr/>
        </p:nvSpPr>
        <p:spPr bwMode="auto">
          <a:xfrm>
            <a:off x="5029200" y="5029200"/>
            <a:ext cx="1371600" cy="346075"/>
          </a:xfrm>
          <a:prstGeom prst="rect">
            <a:avLst/>
          </a:prstGeom>
          <a:solidFill>
            <a:srgbClr val="FBFBA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Comic Sans MS" pitchFamily="66" charset="0"/>
              </a:rPr>
              <a:t>… and neither can </a:t>
            </a:r>
            <a:r>
              <a:rPr lang="en-US" sz="800" b="1">
                <a:latin typeface="Comic Sans MS" pitchFamily="66" charset="0"/>
              </a:rPr>
              <a:t>individuals</a:t>
            </a:r>
            <a:r>
              <a:rPr lang="en-US" sz="800">
                <a:latin typeface="Comic Sans MS" pitchFamily="66" charset="0"/>
              </a:rPr>
              <a:t>.</a:t>
            </a:r>
          </a:p>
        </p:txBody>
      </p:sp>
      <p:sp>
        <p:nvSpPr>
          <p:cNvPr id="30736" name="AutoShape 20"/>
          <p:cNvSpPr>
            <a:spLocks noChangeArrowheads="1"/>
          </p:cNvSpPr>
          <p:nvPr/>
        </p:nvSpPr>
        <p:spPr bwMode="auto">
          <a:xfrm>
            <a:off x="7162800" y="3698875"/>
            <a:ext cx="762000" cy="762000"/>
          </a:xfrm>
          <a:prstGeom prst="wedgeRectCallout">
            <a:avLst>
              <a:gd name="adj1" fmla="val -41875"/>
              <a:gd name="adj2" fmla="val 7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800">
              <a:latin typeface="Comic Sans MS" pitchFamily="66" charset="0"/>
            </a:endParaRPr>
          </a:p>
        </p:txBody>
      </p:sp>
      <p:sp>
        <p:nvSpPr>
          <p:cNvPr id="30737" name="Rectangle 21"/>
          <p:cNvSpPr>
            <a:spLocks noChangeArrowheads="1"/>
          </p:cNvSpPr>
          <p:nvPr/>
        </p:nvSpPr>
        <p:spPr bwMode="auto">
          <a:xfrm>
            <a:off x="6553200" y="3698875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Rectangle 22"/>
          <p:cNvSpPr>
            <a:spLocks noChangeArrowheads="1"/>
          </p:cNvSpPr>
          <p:nvPr/>
        </p:nvSpPr>
        <p:spPr bwMode="auto">
          <a:xfrm>
            <a:off x="7172325" y="3709988"/>
            <a:ext cx="3048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Text Box 23"/>
          <p:cNvSpPr txBox="1">
            <a:spLocks noChangeArrowheads="1"/>
          </p:cNvSpPr>
          <p:nvPr/>
        </p:nvSpPr>
        <p:spPr bwMode="auto">
          <a:xfrm>
            <a:off x="6477000" y="3698875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Comic Sans MS" pitchFamily="66" charset="0"/>
              </a:rPr>
              <a:t>I’m </a:t>
            </a:r>
            <a:r>
              <a:rPr lang="en-US" sz="800" b="1">
                <a:latin typeface="Comic Sans MS" pitchFamily="66" charset="0"/>
              </a:rPr>
              <a:t>Tony Nichols</a:t>
            </a:r>
            <a:r>
              <a:rPr lang="en-US" sz="800">
                <a:latin typeface="Comic Sans MS" pitchFamily="66" charset="0"/>
              </a:rPr>
              <a:t>, certified public accountant. In this</a:t>
            </a:r>
          </a:p>
        </p:txBody>
      </p:sp>
      <p:sp>
        <p:nvSpPr>
          <p:cNvPr id="30740" name="Text Box 24"/>
          <p:cNvSpPr txBox="1">
            <a:spLocks noChangeArrowheads="1"/>
          </p:cNvSpPr>
          <p:nvPr/>
        </p:nvSpPr>
        <p:spPr bwMode="auto">
          <a:xfrm>
            <a:off x="7162800" y="3927475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latin typeface="Comic Sans MS" pitchFamily="66" charset="0"/>
              </a:rPr>
              <a:t>course you will learn </a:t>
            </a:r>
            <a:r>
              <a:rPr lang="en-US" sz="800" b="1">
                <a:latin typeface="Comic Sans MS" pitchFamily="66" charset="0"/>
              </a:rPr>
              <a:t>basic accounting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/>
              <a:t>Strategy: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Conceive idea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Find images, write rough script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Create rough mockup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Figure out the layout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Size and crop images appropriately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Add captions and word balloons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 smtClean="0"/>
              <a:t>Put panels together to create final comic strip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1. Conceive the idea: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800" dirty="0" smtClean="0"/>
              <a:t>Sometimes stock photos give you ideas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2. Find images, write rough script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en-US" sz="1800" dirty="0" smtClean="0"/>
              <a:t>Image sources include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z="1600" dirty="0" smtClean="0"/>
              <a:t>Take your own with a digital (or film or </a:t>
            </a:r>
            <a:r>
              <a:rPr lang="en-US" sz="1600" dirty="0" err="1" smtClean="0"/>
              <a:t>polaroid</a:t>
            </a:r>
            <a:r>
              <a:rPr lang="en-US" sz="1600" dirty="0" smtClean="0"/>
              <a:t>) camera</a:t>
            </a:r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z="1600" dirty="0" smtClean="0"/>
              <a:t>Use stock photography images. Some sources (free, and for pay) include:</a:t>
            </a:r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smtClean="0"/>
              <a:t>Clipart from MS </a:t>
            </a:r>
            <a:r>
              <a:rPr lang="en-US" sz="1600" dirty="0" err="1" smtClean="0"/>
              <a:t>Powerpoint</a:t>
            </a:r>
            <a:r>
              <a:rPr lang="en-US" sz="1600" dirty="0" smtClean="0"/>
              <a:t> and </a:t>
            </a:r>
            <a:r>
              <a:rPr lang="en-US" sz="1600" dirty="0" smtClean="0">
                <a:hlinkClick r:id="rId3"/>
              </a:rPr>
              <a:t>MS Office Online</a:t>
            </a:r>
            <a:endParaRPr lang="en-US" sz="1600" dirty="0" smtClean="0"/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err="1" smtClean="0">
                <a:hlinkClick r:id="rId4"/>
              </a:rPr>
              <a:t>iStockPhoto</a:t>
            </a:r>
            <a:endParaRPr lang="en-US" sz="1600" dirty="0" smtClean="0"/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err="1" smtClean="0">
                <a:hlinkClick r:id="rId5"/>
              </a:rPr>
              <a:t>GettyImages</a:t>
            </a:r>
            <a:endParaRPr lang="en-US" sz="1600" dirty="0" smtClean="0"/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err="1" smtClean="0">
                <a:hlinkClick r:id="rId6"/>
              </a:rPr>
              <a:t>CanStockPhoto</a:t>
            </a:r>
            <a:endParaRPr lang="en-US" sz="1600" dirty="0" smtClean="0"/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err="1" smtClean="0">
                <a:hlinkClick r:id="rId7"/>
              </a:rPr>
              <a:t>BigStockPhoto</a:t>
            </a:r>
            <a:endParaRPr lang="en-US" sz="1600" dirty="0" smtClean="0"/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err="1" smtClean="0">
                <a:hlinkClick r:id="rId8"/>
              </a:rPr>
              <a:t>ThinkStockPhotos</a:t>
            </a:r>
            <a:endParaRPr lang="en-US" sz="1600" dirty="0" smtClean="0"/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err="1" smtClean="0">
                <a:hlinkClick r:id="rId9"/>
              </a:rPr>
              <a:t>WikiMedia</a:t>
            </a:r>
            <a:endParaRPr lang="en-US" sz="1600" dirty="0" smtClean="0"/>
          </a:p>
          <a:p>
            <a:pPr marL="1752600" lvl="3" indent="-381000" eaLnBrk="1" hangingPunct="1">
              <a:lnSpc>
                <a:spcPct val="90000"/>
              </a:lnSpc>
            </a:pPr>
            <a:r>
              <a:rPr lang="en-US" sz="1600" dirty="0" smtClean="0">
                <a:hlinkClick r:id="rId10"/>
              </a:rPr>
              <a:t>Design Comics</a:t>
            </a:r>
            <a:endParaRPr lang="en-US" sz="1400" dirty="0" smtClean="0"/>
          </a:p>
          <a:p>
            <a:pPr marL="1371600" lvl="2" indent="-457200" eaLnBrk="1" hangingPunct="1">
              <a:lnSpc>
                <a:spcPct val="90000"/>
              </a:lnSpc>
            </a:pPr>
            <a:r>
              <a:rPr lang="en-US" sz="1600" dirty="0" smtClean="0"/>
              <a:t>Draw images in Photoshop, or on paper and then scan them in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/>
              <a:t>3. Create rough mockup</a:t>
            </a:r>
          </a:p>
          <a:p>
            <a:pPr marL="990600" lvl="1" indent="-533400" eaLnBrk="1" hangingPunct="1"/>
            <a:r>
              <a:rPr lang="en-US" sz="2400" smtClean="0"/>
              <a:t>You can do this in Photoshop, or in PowerPoint</a:t>
            </a:r>
          </a:p>
          <a:p>
            <a:pPr marL="609600" indent="-609600" eaLnBrk="1" hangingPunct="1">
              <a:buFontTx/>
              <a:buNone/>
            </a:pPr>
            <a:endParaRPr lang="en-US" sz="2800" smtClean="0"/>
          </a:p>
          <a:p>
            <a:pPr marL="609600" indent="-609600" eaLnBrk="1" hangingPunct="1">
              <a:buFontTx/>
              <a:buNone/>
            </a:pPr>
            <a:r>
              <a:rPr lang="en-US" smtClean="0"/>
              <a:t>4. Figure out the layout</a:t>
            </a:r>
          </a:p>
          <a:p>
            <a:pPr marL="990600" lvl="1" indent="-533400" eaLnBrk="1" hangingPunct="1"/>
            <a:r>
              <a:rPr lang="en-US" sz="2400" smtClean="0"/>
              <a:t>How big do you want the final comic strip to be? Think about how much screen real estate you want it to occupy. This determines the height of your panels</a:t>
            </a:r>
          </a:p>
          <a:p>
            <a:pPr marL="990600" lvl="1" indent="-533400" eaLnBrk="1" hangingPunct="1"/>
            <a:r>
              <a:rPr lang="en-US" sz="2400" smtClean="0"/>
              <a:t>Don’t forget to account for the gutter space between the panels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/>
              <a:t>4. The layout specs for our comic are: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ITEC 715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59436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6096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>
                <a:solidFill>
                  <a:srgbClr val="FFFF99"/>
                </a:solidFill>
              </a:rPr>
              <a:t>Making a Comic Strip, cont.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33400" y="1828800"/>
            <a:ext cx="83058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Size: 650 x 150 px              Gutter width: 15 px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1 height: 150 px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1 yellow caption box height: 25 px over top of Panel 1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2 height: 125 px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2 yellow caption box height: 25 px underneath Panel 2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3 height: 150 px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3 yellow caption box height: 25 px over bottom of Panel 3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4 height: 125 px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4 white word balloon height: 25 px above Panel 4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Panel 4 word balloon funnel: Liquify brush size 17, density 50, pressure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913</Words>
  <Application>Microsoft Office PowerPoint</Application>
  <PresentationFormat>On-screen Show (4:3)</PresentationFormat>
  <Paragraphs>135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ITEC 715</vt:lpstr>
      <vt:lpstr>ITEC 715</vt:lpstr>
      <vt:lpstr>ITEC 715</vt:lpstr>
      <vt:lpstr>ITEC 715</vt:lpstr>
      <vt:lpstr>ITEC 715</vt:lpstr>
      <vt:lpstr>ITEC 715</vt:lpstr>
      <vt:lpstr>ITEC 715</vt:lpstr>
      <vt:lpstr>ITEC 715</vt:lpstr>
      <vt:lpstr>ITEC 715</vt:lpstr>
      <vt:lpstr>ITEC 715</vt:lpstr>
      <vt:lpstr>ITEC 715</vt:lpstr>
      <vt:lpstr>ITEC 715</vt:lpstr>
      <vt:lpstr>ITEC 715</vt:lpstr>
      <vt:lpstr>ITEC 715</vt:lpstr>
    </vt:vector>
  </TitlesOfParts>
  <Company>Old King Cole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715</dc:title>
  <dc:creator>rayc</dc:creator>
  <cp:lastModifiedBy>rayc</cp:lastModifiedBy>
  <cp:revision>44</cp:revision>
  <dcterms:created xsi:type="dcterms:W3CDTF">2007-05-20T23:54:09Z</dcterms:created>
  <dcterms:modified xsi:type="dcterms:W3CDTF">2014-02-13T20:41:29Z</dcterms:modified>
</cp:coreProperties>
</file>