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336" r:id="rId3"/>
    <p:sldId id="294" r:id="rId4"/>
    <p:sldId id="298" r:id="rId5"/>
    <p:sldId id="304" r:id="rId6"/>
    <p:sldId id="305" r:id="rId7"/>
    <p:sldId id="306" r:id="rId8"/>
    <p:sldId id="334" r:id="rId9"/>
    <p:sldId id="335" r:id="rId10"/>
    <p:sldId id="307" r:id="rId11"/>
    <p:sldId id="308" r:id="rId12"/>
    <p:sldId id="309" r:id="rId13"/>
    <p:sldId id="310" r:id="rId14"/>
    <p:sldId id="311" r:id="rId15"/>
    <p:sldId id="325" r:id="rId16"/>
    <p:sldId id="326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8" r:id="rId26"/>
    <p:sldId id="329" r:id="rId27"/>
    <p:sldId id="320" r:id="rId28"/>
    <p:sldId id="332" r:id="rId29"/>
    <p:sldId id="322" r:id="rId30"/>
    <p:sldId id="330" r:id="rId31"/>
    <p:sldId id="331" r:id="rId32"/>
    <p:sldId id="327" r:id="rId33"/>
    <p:sldId id="321" r:id="rId34"/>
    <p:sldId id="279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FF99"/>
    <a:srgbClr val="33CC33"/>
    <a:srgbClr val="680020"/>
    <a:srgbClr val="66FF66"/>
    <a:srgbClr val="CC33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571" autoAdjust="0"/>
  </p:normalViewPr>
  <p:slideViewPr>
    <p:cSldViewPr snapToGrid="0">
      <p:cViewPr>
        <p:scale>
          <a:sx n="100" d="100"/>
          <a:sy n="100" d="100"/>
        </p:scale>
        <p:origin x="-1860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-378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pPr>
              <a:defRPr/>
            </a:pPr>
            <a:fld id="{574C365B-6703-438A-BE92-9762EFC57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788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orcombos.com/combolibrary.html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88F9F3-D68E-4D5E-B910-EAC4854021B7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54D366-AEBC-4CFD-A22D-A84BE04EBE0E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Source: http://www.ecfapa.com/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75C30B-EED9-4DB6-9EED-9E24ED3A57A0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Source: http://www.ecfapa.com/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51C190-C877-45C2-A923-60782C07EBAC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75B7EB-B368-4215-AAB1-44587D507126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BD0306-7F1D-48EC-8C47-1C8AF51E0556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0A4CB5-A0C4-4A2B-AC5D-3A9FB0B6FFBE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98F3A5-375E-4118-A8B8-6BAF1D8A209C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BCDB53-315C-4E2F-9A9B-2F2329041F32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BBD47A-9C02-41A0-9737-6554F88D736D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28C6BF-296C-458C-827A-640D00574F88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4537DE-8611-4FB7-B178-28AB6798CF89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An example of a comic strip used as an opening vignette to motivate why the topic is important. Storytelling can be an effective way to engage learner emotions and motivation.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A9903E-C1BF-4226-A44A-EB0C59A80C58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A5707F-1D0A-4F9C-A123-831080BCDAE8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6F917A-64D3-42EF-8D64-44880F0C4721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5CAE46-31BE-4E0B-9C50-AB9F84BB0D8F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5CAE46-31BE-4E0B-9C50-AB9F84BB0D8F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5CAE46-31BE-4E0B-9C50-AB9F84BB0D8F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E755F4-430A-403D-9697-06502F544E61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5CAE46-31BE-4E0B-9C50-AB9F84BB0D8F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35A6F4-C662-4EE7-9F92-050A826927DB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35A6F4-C662-4EE7-9F92-050A826927DB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88F9F3-D68E-4D5E-B910-EAC4854021B7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E755F4-430A-403D-9697-06502F544E61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35A6F4-C662-4EE7-9F92-050A826927DB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 smtClean="0"/>
              <a:t>Layout Principles:</a:t>
            </a:r>
          </a:p>
          <a:p>
            <a:pPr marL="115888" indent="-115888">
              <a:spcBef>
                <a:spcPct val="50000"/>
              </a:spcBef>
              <a:buFontTx/>
              <a:buChar char="•"/>
            </a:pPr>
            <a:r>
              <a:rPr lang="en-US" sz="1200" baseline="0" dirty="0" smtClean="0"/>
              <a:t>“CRAP”—Contrast, Repetition, Alignment, Proximity. See http://www.thinkvitamin.com/features/design/how-crap-is-your-site-design</a:t>
            </a:r>
          </a:p>
          <a:p>
            <a:pPr marL="115888" indent="-115888">
              <a:spcBef>
                <a:spcPct val="50000"/>
              </a:spcBef>
              <a:buFontTx/>
              <a:buChar char="•"/>
            </a:pPr>
            <a:r>
              <a:rPr lang="en-US" sz="1200" baseline="0" dirty="0" smtClean="0"/>
              <a:t>Colors—If you’re not sure what colors go with each other, hunt down some online visual art, screen capture it, then use Photoshop’s Eye-dropper tool to select some colors from the artist’s </a:t>
            </a:r>
            <a:r>
              <a:rPr lang="en-US" sz="1200" baseline="0" dirty="0" err="1" smtClean="0"/>
              <a:t>pallete</a:t>
            </a:r>
            <a:r>
              <a:rPr lang="en-US" sz="1200" baseline="0" dirty="0" smtClean="0"/>
              <a:t>. Or, visit a paint store and get some color combination cards. Or, visit the </a:t>
            </a:r>
            <a:r>
              <a:rPr lang="en-US" sz="1200" b="1" baseline="0" dirty="0" smtClean="0"/>
              <a:t>Color Combos </a:t>
            </a:r>
            <a:r>
              <a:rPr lang="en-US" sz="1200" baseline="0" dirty="0" smtClean="0"/>
              <a:t>website for more ideas: </a:t>
            </a:r>
            <a:r>
              <a:rPr lang="en-US" sz="1200" baseline="0" dirty="0" smtClean="0">
                <a:hlinkClick r:id="rId3"/>
              </a:rPr>
              <a:t>http://www.colorcombos.com/combolibrary.html</a:t>
            </a:r>
            <a:endParaRPr lang="en-US" sz="1200" baseline="0" dirty="0" smtClean="0"/>
          </a:p>
          <a:p>
            <a:pPr>
              <a:spcBef>
                <a:spcPct val="50000"/>
              </a:spcBef>
              <a:defRPr/>
            </a:pPr>
            <a:endParaRPr lang="en-US" dirty="0" smtClean="0"/>
          </a:p>
          <a:p>
            <a:pPr>
              <a:spcBef>
                <a:spcPct val="50000"/>
              </a:spcBef>
              <a:defRPr/>
            </a:pPr>
            <a:r>
              <a:rPr lang="en-US" dirty="0" smtClean="0"/>
              <a:t>Navigation Principles:</a:t>
            </a: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1200" baseline="0" dirty="0" smtClean="0"/>
              <a:t>Learner should have a good idea of what will happen when clicking any button or link.</a:t>
            </a:r>
          </a:p>
          <a:p>
            <a:pPr marL="115888" indent="-115888">
              <a:spcBef>
                <a:spcPct val="50000"/>
              </a:spcBef>
              <a:buFontTx/>
              <a:buChar char="•"/>
              <a:defRPr/>
            </a:pPr>
            <a:r>
              <a:rPr lang="en-US" sz="1200" baseline="0" dirty="0" smtClean="0"/>
              <a:t>Learner should be able to easily move around in the course—at least forward/back one page and to the start of any topic.</a:t>
            </a:r>
          </a:p>
          <a:p>
            <a:pPr marL="115888" indent="-115888">
              <a:spcBef>
                <a:spcPct val="50000"/>
              </a:spcBef>
              <a:buFontTx/>
              <a:buChar char="•"/>
              <a:defRPr/>
            </a:pPr>
            <a:r>
              <a:rPr lang="en-US" sz="1200" baseline="0" dirty="0" smtClean="0"/>
              <a:t>Group like controls together.</a:t>
            </a:r>
          </a:p>
          <a:p>
            <a:pPr marL="115888" indent="-115888">
              <a:spcBef>
                <a:spcPct val="50000"/>
              </a:spcBef>
              <a:buFontTx/>
              <a:buChar char="•"/>
              <a:defRPr/>
            </a:pPr>
            <a:r>
              <a:rPr lang="en-US" sz="1200" baseline="0" dirty="0" smtClean="0"/>
              <a:t>Place navigation controls in the same place on every screen; don’t let forward/back or other navigation buttons “jump” around from screen to screen.</a:t>
            </a:r>
          </a:p>
          <a:p>
            <a:pPr>
              <a:spcBef>
                <a:spcPct val="50000"/>
              </a:spcBef>
            </a:pPr>
            <a:endParaRPr lang="en-US" sz="1200" baseline="0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812F4F-7438-4EFF-AEDC-064772502E7E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E5273A-1A44-4A6A-8169-3A3676F05244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364C1D-6F16-4403-8707-981CF460B1A0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623888" lvl="1" indent="-166688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If something’s not working, clearly identify the problem</a:t>
            </a:r>
          </a:p>
          <a:p>
            <a:pPr marL="623888" lvl="1" indent="-166688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If you have a suggestion for improvement, offer it</a:t>
            </a:r>
          </a:p>
          <a:p>
            <a:pPr marL="623888" lvl="1" indent="-166688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It’s useful to know what </a:t>
            </a:r>
            <a:r>
              <a:rPr lang="en-US" b="1" i="1" dirty="0" smtClean="0"/>
              <a:t>is</a:t>
            </a:r>
            <a:r>
              <a:rPr lang="en-US" dirty="0" smtClean="0"/>
              <a:t> working too, so point out the good as well as the bad</a:t>
            </a:r>
          </a:p>
          <a:p>
            <a:pPr marL="623888" lvl="1" indent="-166688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If a problem covers a broad category – e.g., overuse of passive voice – you can state the category of the problem and cite an example or two if necessary to clarify. It’s not necessary to itemize each infraction!</a:t>
            </a:r>
          </a:p>
          <a:p>
            <a:pPr marL="623888" lvl="1" indent="-166688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Ask questions to lead the designer to think about things he or she might not have considered</a:t>
            </a:r>
          </a:p>
          <a:p>
            <a:pPr marL="623888" indent="-166688" eaLnBrk="1" hangingPunct="1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471B1C-A5F7-46D2-B67F-42A877CF5388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DB28F7-099F-4940-84D7-C28D73DE6E86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DB28F7-099F-4940-84D7-C28D73DE6E86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0648E8-2807-4DC8-BA95-CE7D7001BF03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A91EA-E732-4F47-92DD-46F9831BBB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9938D-9CA9-4BC8-A55A-B900D5372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C8D14-EC21-4841-AD37-8A17F46B58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EB31E-ABA5-4C4C-84A1-1E13F3A1E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88DA2-2427-4534-873B-2EB73B0158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173F0-61DE-4B74-83A9-95905006AC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CD2DE-EF10-453C-844C-D673FB44DD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49E79-F4FD-4602-8633-E606A3459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D6D31-74E5-46B7-895C-F0C88BA12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F0C4B-30E3-4410-BDCA-22C4499B2C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70A44-7FB6-473C-A86D-E70A037F6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/>
            </a:lvl1pPr>
          </a:lstStyle>
          <a:p>
            <a:pPr>
              <a:defRPr/>
            </a:pPr>
            <a:fld id="{C8A0793D-F9DA-422B-B120-6BE9868AD0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orcombos.com/combolibrary.html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ldkingcole.com/itec715/" TargetMode="External"/><Relationship Id="rId2" Type="http://schemas.openxmlformats.org/officeDocument/2006/relationships/hyperlink" Target="http://www.oldkingcole.com/itec715/week03-supplements/ITEC_715--Assignment_2--Screen_Mockups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okencoworker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orldwarfighter.com/hajikama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ITEC 715</a:t>
            </a: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52500" y="3886200"/>
            <a:ext cx="7239000" cy="1752600"/>
          </a:xfrm>
        </p:spPr>
        <p:txBody>
          <a:bodyPr/>
          <a:lstStyle/>
          <a:p>
            <a:pPr eaLnBrk="1" hangingPunct="1"/>
            <a:r>
              <a:rPr lang="en-US" dirty="0" smtClean="0"/>
              <a:t>The Design of Multimedia Learning</a:t>
            </a:r>
          </a:p>
        </p:txBody>
      </p:sp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Rectangle 8"/>
          <p:cNvSpPr>
            <a:spLocks noChangeArrowheads="1"/>
          </p:cNvSpPr>
          <p:nvPr/>
        </p:nvSpPr>
        <p:spPr bwMode="auto">
          <a:xfrm>
            <a:off x="0" y="59436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Rectangle 9"/>
          <p:cNvSpPr>
            <a:spLocks noChangeArrowheads="1"/>
          </p:cNvSpPr>
          <p:nvPr/>
        </p:nvSpPr>
        <p:spPr bwMode="auto">
          <a:xfrm>
            <a:off x="0" y="8382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Text Box 10"/>
          <p:cNvSpPr txBox="1">
            <a:spLocks noChangeArrowheads="1"/>
          </p:cNvSpPr>
          <p:nvPr/>
        </p:nvSpPr>
        <p:spPr bwMode="auto">
          <a:xfrm>
            <a:off x="0" y="594360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aseline="0"/>
              <a:t>Week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Elements of</a:t>
            </a:r>
            <a:br>
              <a:rPr lang="en-US" smtClean="0"/>
            </a:br>
            <a:r>
              <a:rPr lang="en-US" smtClean="0"/>
              <a:t>Good Screen Design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59436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0" y="59436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246" name="Picture 8" descr="Bad_Scre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219200"/>
            <a:ext cx="6010275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304800" y="1339850"/>
            <a:ext cx="228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aseline="0"/>
              <a:t>What’s Wrong With This Screen?</a:t>
            </a:r>
          </a:p>
        </p:txBody>
      </p:sp>
      <p:sp>
        <p:nvSpPr>
          <p:cNvPr id="10248" name="Rectangle 10"/>
          <p:cNvSpPr>
            <a:spLocks noChangeArrowheads="1"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 baseline="0">
                <a:solidFill>
                  <a:srgbClr val="FFFF99"/>
                </a:solidFill>
              </a:rPr>
              <a:t>Bad Screen Design #1</a:t>
            </a:r>
          </a:p>
        </p:txBody>
      </p:sp>
      <p:sp>
        <p:nvSpPr>
          <p:cNvPr id="10249" name="Text Box 11"/>
          <p:cNvSpPr txBox="1">
            <a:spLocks noChangeArrowheads="1"/>
          </p:cNvSpPr>
          <p:nvPr/>
        </p:nvSpPr>
        <p:spPr bwMode="auto">
          <a:xfrm>
            <a:off x="457200" y="5943600"/>
            <a:ext cx="8382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en-US" b="1"/>
              <a:t>Source: http://www.ecfapa.com/</a:t>
            </a:r>
          </a:p>
          <a:p>
            <a:pPr>
              <a:spcBef>
                <a:spcPct val="50000"/>
              </a:spcBef>
            </a:pPr>
            <a:endParaRPr lang="en-US"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59436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8382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1270" name="Picture 6" descr="Bad_Scre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219200"/>
            <a:ext cx="6010275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04800" y="1339850"/>
            <a:ext cx="228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aseline="0"/>
              <a:t>What’s Wrong With This Screen?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 baseline="0">
                <a:solidFill>
                  <a:srgbClr val="FFFF99"/>
                </a:solidFill>
              </a:rPr>
              <a:t>Bad Screen Design #1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381000" y="2057400"/>
            <a:ext cx="22098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7475" indent="-117475">
              <a:spcBef>
                <a:spcPct val="50000"/>
              </a:spcBef>
              <a:buFontTx/>
              <a:buChar char="•"/>
            </a:pPr>
            <a:r>
              <a:rPr lang="en-US" sz="1400" baseline="0" dirty="0"/>
              <a:t>Wasted space at top</a:t>
            </a:r>
          </a:p>
          <a:p>
            <a:pPr marL="117475" indent="-117475">
              <a:spcBef>
                <a:spcPct val="50000"/>
              </a:spcBef>
              <a:buFontTx/>
              <a:buChar char="•"/>
            </a:pPr>
            <a:r>
              <a:rPr lang="en-US" sz="1400" baseline="0" dirty="0"/>
              <a:t>Distracting background image</a:t>
            </a:r>
          </a:p>
          <a:p>
            <a:pPr marL="117475" indent="-117475">
              <a:spcBef>
                <a:spcPct val="50000"/>
              </a:spcBef>
              <a:buFontTx/>
              <a:buChar char="•"/>
            </a:pPr>
            <a:r>
              <a:rPr lang="en-US" sz="1400" baseline="0" dirty="0"/>
              <a:t>Insufficient contrast between yellow text and white background</a:t>
            </a:r>
          </a:p>
          <a:p>
            <a:pPr marL="117475" indent="-117475">
              <a:spcBef>
                <a:spcPct val="50000"/>
              </a:spcBef>
              <a:buFontTx/>
              <a:buChar char="•"/>
            </a:pPr>
            <a:r>
              <a:rPr lang="en-US" sz="1400" baseline="0" dirty="0"/>
              <a:t>What’s clickable?</a:t>
            </a:r>
          </a:p>
          <a:p>
            <a:pPr marL="117475" indent="-117475">
              <a:spcBef>
                <a:spcPct val="50000"/>
              </a:spcBef>
              <a:buFontTx/>
              <a:buChar char="•"/>
            </a:pPr>
            <a:r>
              <a:rPr lang="en-US" sz="1400" baseline="0" dirty="0"/>
              <a:t>What’s primary content?</a:t>
            </a:r>
          </a:p>
          <a:p>
            <a:pPr marL="117475" indent="-117475">
              <a:spcBef>
                <a:spcPct val="50000"/>
              </a:spcBef>
              <a:buFontTx/>
              <a:buChar char="•"/>
            </a:pPr>
            <a:r>
              <a:rPr lang="en-US" sz="1400" baseline="0" dirty="0"/>
              <a:t>Where is my eye supposed to start? How is it supposed to traverse this screen?</a:t>
            </a:r>
          </a:p>
          <a:p>
            <a:pPr marL="117475" indent="-117475">
              <a:spcBef>
                <a:spcPct val="50000"/>
              </a:spcBef>
              <a:buFontTx/>
              <a:buChar char="•"/>
            </a:pPr>
            <a:r>
              <a:rPr lang="en-US" sz="1400" baseline="0" dirty="0"/>
              <a:t>Etc…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457200" y="5943600"/>
            <a:ext cx="845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Source: http://www.ecfapa.com/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" descr="Bad_Screen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219200"/>
            <a:ext cx="6010275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0" y="59436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0" y="8382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04800" y="1339850"/>
            <a:ext cx="228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aseline="0"/>
              <a:t>What’s Wrong With This Screen?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 baseline="0">
                <a:solidFill>
                  <a:srgbClr val="FFFF99"/>
                </a:solidFill>
              </a:rPr>
              <a:t>Bad Screen Design #2</a:t>
            </a:r>
          </a:p>
        </p:txBody>
      </p:sp>
      <p:sp>
        <p:nvSpPr>
          <p:cNvPr id="12297" name="Text Box 11"/>
          <p:cNvSpPr txBox="1">
            <a:spLocks noChangeArrowheads="1"/>
          </p:cNvSpPr>
          <p:nvPr/>
        </p:nvSpPr>
        <p:spPr bwMode="auto">
          <a:xfrm>
            <a:off x="304800" y="5943600"/>
            <a:ext cx="861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Source: http://www.myspace.com/redbloodclub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Bad_Screen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219200"/>
            <a:ext cx="6010275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59436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304800" y="1339850"/>
            <a:ext cx="228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aseline="0"/>
              <a:t>What’s Wrong With This Screen?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 baseline="0">
                <a:solidFill>
                  <a:srgbClr val="FFFF99"/>
                </a:solidFill>
              </a:rPr>
              <a:t>Bad Screen Design #2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381000" y="2057400"/>
            <a:ext cx="22098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7475" indent="-117475">
              <a:spcBef>
                <a:spcPct val="50000"/>
              </a:spcBef>
              <a:buFontTx/>
              <a:buChar char="•"/>
            </a:pPr>
            <a:r>
              <a:rPr lang="en-US" sz="1400" baseline="0" dirty="0"/>
              <a:t>Busy—too many links</a:t>
            </a:r>
          </a:p>
          <a:p>
            <a:pPr marL="117475" indent="-117475">
              <a:spcBef>
                <a:spcPct val="50000"/>
              </a:spcBef>
              <a:buFontTx/>
              <a:buChar char="•"/>
            </a:pPr>
            <a:r>
              <a:rPr lang="en-US" sz="1400" baseline="0" dirty="0"/>
              <a:t>Text-heavy—poor use of images/lack of images</a:t>
            </a:r>
          </a:p>
          <a:p>
            <a:pPr marL="117475" indent="-117475">
              <a:spcBef>
                <a:spcPct val="50000"/>
              </a:spcBef>
              <a:buFontTx/>
              <a:buChar char="•"/>
            </a:pPr>
            <a:r>
              <a:rPr lang="en-US" sz="1400" baseline="0" dirty="0"/>
              <a:t>Insufficient contrast between red text and black background</a:t>
            </a:r>
          </a:p>
          <a:p>
            <a:pPr marL="117475" indent="-117475">
              <a:spcBef>
                <a:spcPct val="50000"/>
              </a:spcBef>
              <a:buFontTx/>
              <a:buChar char="•"/>
            </a:pPr>
            <a:r>
              <a:rPr lang="en-US" sz="1400" baseline="0" dirty="0"/>
              <a:t>What’s primary content?</a:t>
            </a:r>
          </a:p>
          <a:p>
            <a:pPr marL="117475" indent="-117475">
              <a:spcBef>
                <a:spcPct val="50000"/>
              </a:spcBef>
              <a:buFontTx/>
              <a:buChar char="•"/>
            </a:pPr>
            <a:r>
              <a:rPr lang="en-US" sz="1400" baseline="0" dirty="0"/>
              <a:t>Etc…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304800" y="5943600"/>
            <a:ext cx="861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Source: http://www.myspace.com/redbloodclub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0" y="59436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304800" y="1339850"/>
            <a:ext cx="228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aseline="0"/>
              <a:t>Is This Design Good or Bad? Why?</a:t>
            </a:r>
          </a:p>
        </p:txBody>
      </p:sp>
      <p:sp>
        <p:nvSpPr>
          <p:cNvPr id="14343" name="Rectangle 8"/>
          <p:cNvSpPr>
            <a:spLocks noChangeArrowheads="1"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 baseline="0">
                <a:solidFill>
                  <a:srgbClr val="FFFF99"/>
                </a:solidFill>
              </a:rPr>
              <a:t>Multimedia Design Example</a:t>
            </a:r>
          </a:p>
        </p:txBody>
      </p:sp>
      <p:pic>
        <p:nvPicPr>
          <p:cNvPr id="14344" name="Picture 10" descr="Ruth_Clark_Multimedia_Exa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219200"/>
            <a:ext cx="4724400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Text Box 11"/>
          <p:cNvSpPr txBox="1">
            <a:spLocks noChangeArrowheads="1"/>
          </p:cNvSpPr>
          <p:nvPr/>
        </p:nvSpPr>
        <p:spPr bwMode="auto">
          <a:xfrm>
            <a:off x="304800" y="5943600"/>
            <a:ext cx="8382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Source: http://www.clarktraining.com/mtest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59436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8382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04800" y="1339850"/>
            <a:ext cx="228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aseline="0"/>
              <a:t>Is This Design Good or Bad? Why?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 baseline="0">
                <a:solidFill>
                  <a:srgbClr val="FFFF99"/>
                </a:solidFill>
              </a:rPr>
              <a:t>Multimedia Design Example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81000" y="2057400"/>
            <a:ext cx="22098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7475" indent="-117475">
              <a:spcBef>
                <a:spcPct val="50000"/>
              </a:spcBef>
              <a:buFontTx/>
              <a:buChar char="•"/>
            </a:pPr>
            <a:r>
              <a:rPr lang="en-US" sz="1400" baseline="0" dirty="0"/>
              <a:t>Music and voice compete for attention</a:t>
            </a:r>
          </a:p>
          <a:p>
            <a:pPr marL="117475" indent="-117475">
              <a:spcBef>
                <a:spcPct val="50000"/>
              </a:spcBef>
              <a:buFontTx/>
              <a:buChar char="•"/>
            </a:pPr>
            <a:r>
              <a:rPr lang="en-US" sz="1400" baseline="0" dirty="0"/>
              <a:t>The “Did You Know?” box and the yellow text box compete for attention with the main spreadsheet screen and the voice and music! </a:t>
            </a:r>
          </a:p>
          <a:p>
            <a:pPr marL="117475" indent="-117475">
              <a:spcBef>
                <a:spcPct val="50000"/>
              </a:spcBef>
              <a:buFontTx/>
              <a:buChar char="•"/>
            </a:pPr>
            <a:r>
              <a:rPr lang="en-US" sz="1400" baseline="0" dirty="0"/>
              <a:t>With so many things to focus on simultaneously, the learner is likely to retain none of it due to cognitive overload</a:t>
            </a:r>
          </a:p>
        </p:txBody>
      </p:sp>
      <p:pic>
        <p:nvPicPr>
          <p:cNvPr id="15369" name="Picture 9" descr="Ruth_Clark_Multimedia_Exa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219200"/>
            <a:ext cx="4724400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304800" y="5943600"/>
            <a:ext cx="8382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Source: http://www.clarktraining.com/mtest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0" y="59436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304800" y="1339850"/>
            <a:ext cx="228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aseline="0"/>
              <a:t>What’s Working Here?</a:t>
            </a:r>
          </a:p>
        </p:txBody>
      </p:sp>
      <p:sp>
        <p:nvSpPr>
          <p:cNvPr id="16391" name="Rectangle 8"/>
          <p:cNvSpPr>
            <a:spLocks noChangeArrowheads="1"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 baseline="0">
                <a:solidFill>
                  <a:srgbClr val="FFFF99"/>
                </a:solidFill>
              </a:rPr>
              <a:t>Better Screen Design #1</a:t>
            </a:r>
          </a:p>
        </p:txBody>
      </p:sp>
      <p:pic>
        <p:nvPicPr>
          <p:cNvPr id="16392" name="Picture 11" descr="Better_Screen-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335088"/>
            <a:ext cx="6286500" cy="437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Text Box 12"/>
          <p:cNvSpPr txBox="1">
            <a:spLocks noChangeArrowheads="1"/>
          </p:cNvSpPr>
          <p:nvPr/>
        </p:nvSpPr>
        <p:spPr bwMode="auto">
          <a:xfrm>
            <a:off x="304800" y="5943600"/>
            <a:ext cx="7696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Source: http://www.geneed.com/g2/individual/demo.php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59436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8382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04800" y="1339850"/>
            <a:ext cx="228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aseline="0"/>
              <a:t>What’s Working Here?</a:t>
            </a: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 baseline="0">
                <a:solidFill>
                  <a:srgbClr val="FFFF99"/>
                </a:solidFill>
              </a:rPr>
              <a:t>Better Screen Design #1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381000" y="2057400"/>
            <a:ext cx="2209800" cy="364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7475" indent="-117475">
              <a:spcBef>
                <a:spcPct val="50000"/>
              </a:spcBef>
              <a:buFontTx/>
              <a:buChar char="•"/>
            </a:pPr>
            <a:r>
              <a:rPr lang="en-US" sz="1400" baseline="0" dirty="0"/>
              <a:t>Navigation (“Lessons”) links listed clearly in left column</a:t>
            </a:r>
          </a:p>
          <a:p>
            <a:pPr marL="117475" indent="-117475">
              <a:spcBef>
                <a:spcPct val="50000"/>
              </a:spcBef>
              <a:buFontTx/>
              <a:buChar char="•"/>
            </a:pPr>
            <a:r>
              <a:rPr lang="en-US" sz="1400" baseline="0" dirty="0"/>
              <a:t>Primary content is clear</a:t>
            </a:r>
          </a:p>
          <a:p>
            <a:pPr marL="117475" indent="-117475">
              <a:spcBef>
                <a:spcPct val="50000"/>
              </a:spcBef>
              <a:buFontTx/>
              <a:buChar char="•"/>
            </a:pPr>
            <a:r>
              <a:rPr lang="en-US" sz="1400" baseline="0" dirty="0"/>
              <a:t>Forward/Back buttons grouped together</a:t>
            </a:r>
          </a:p>
          <a:p>
            <a:pPr marL="117475" indent="-117475">
              <a:spcBef>
                <a:spcPct val="50000"/>
              </a:spcBef>
              <a:buFontTx/>
              <a:buChar char="•"/>
            </a:pPr>
            <a:r>
              <a:rPr lang="en-US" sz="1400" baseline="0" dirty="0"/>
              <a:t>Current location listed at top</a:t>
            </a:r>
          </a:p>
          <a:p>
            <a:pPr marL="117475" indent="-117475">
              <a:spcBef>
                <a:spcPct val="50000"/>
              </a:spcBef>
              <a:buFontTx/>
              <a:buChar char="•"/>
            </a:pPr>
            <a:r>
              <a:rPr lang="en-US" sz="1400" baseline="0" dirty="0"/>
              <a:t>Additional, less-often-used controls at the lower left</a:t>
            </a:r>
          </a:p>
          <a:p>
            <a:pPr marL="117475" indent="-117475">
              <a:spcBef>
                <a:spcPct val="50000"/>
              </a:spcBef>
              <a:buFontTx/>
              <a:buChar char="•"/>
            </a:pPr>
            <a:r>
              <a:rPr lang="en-US" sz="1400" baseline="0" dirty="0"/>
              <a:t>Clean look with good contrast between text and background</a:t>
            </a:r>
          </a:p>
        </p:txBody>
      </p:sp>
      <p:pic>
        <p:nvPicPr>
          <p:cNvPr id="17417" name="Picture 9" descr="Better_Screen-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335088"/>
            <a:ext cx="6286500" cy="437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304800" y="5943600"/>
            <a:ext cx="7696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Source: http://www.geneed.com/g2/individual/demo.php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131634" y="3880976"/>
            <a:ext cx="40979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7475" indent="-117475">
              <a:spcBef>
                <a:spcPct val="50000"/>
              </a:spcBef>
              <a:buFontTx/>
              <a:buChar char="•"/>
            </a:pPr>
            <a:r>
              <a:rPr lang="en-US" sz="1400" baseline="0" dirty="0" smtClean="0"/>
              <a:t>Repeated elements such as rounded rectangles tabs, and circular buttons</a:t>
            </a:r>
            <a:endParaRPr lang="en-US" sz="1400" baseline="0" dirty="0"/>
          </a:p>
        </p:txBody>
      </p:sp>
      <p:grpSp>
        <p:nvGrpSpPr>
          <p:cNvPr id="20" name="Rounded Rectangles pointers"/>
          <p:cNvGrpSpPr/>
          <p:nvPr/>
        </p:nvGrpSpPr>
        <p:grpSpPr>
          <a:xfrm>
            <a:off x="4019550" y="2057400"/>
            <a:ext cx="4057650" cy="1873250"/>
            <a:chOff x="4019550" y="2057400"/>
            <a:chExt cx="4057650" cy="1873250"/>
          </a:xfrm>
        </p:grpSpPr>
        <p:cxnSp>
          <p:nvCxnSpPr>
            <p:cNvPr id="6" name="Straight Connector 5"/>
            <p:cNvCxnSpPr/>
            <p:nvPr/>
          </p:nvCxnSpPr>
          <p:spPr bwMode="auto">
            <a:xfrm>
              <a:off x="6614160" y="3930650"/>
              <a:ext cx="146304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 flipH="1" flipV="1">
              <a:off x="4019550" y="2349500"/>
              <a:ext cx="3238500" cy="15811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" name="Straight Arrow Connector 25"/>
            <p:cNvCxnSpPr/>
            <p:nvPr/>
          </p:nvCxnSpPr>
          <p:spPr bwMode="auto">
            <a:xfrm flipH="1" flipV="1">
              <a:off x="4019550" y="2057400"/>
              <a:ext cx="3238500" cy="18732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2" name="Circular Buttons pointers"/>
          <p:cNvGrpSpPr/>
          <p:nvPr/>
        </p:nvGrpSpPr>
        <p:grpSpPr>
          <a:xfrm>
            <a:off x="3039434" y="4343400"/>
            <a:ext cx="5190165" cy="762000"/>
            <a:chOff x="3039434" y="4343400"/>
            <a:chExt cx="5190165" cy="762000"/>
          </a:xfrm>
        </p:grpSpPr>
        <p:cxnSp>
          <p:nvCxnSpPr>
            <p:cNvPr id="4" name="Straight Arrow Connector 3"/>
            <p:cNvCxnSpPr/>
            <p:nvPr/>
          </p:nvCxnSpPr>
          <p:spPr bwMode="auto">
            <a:xfrm>
              <a:off x="5638800" y="4343400"/>
              <a:ext cx="2590799" cy="762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" name="Straight Arrow Connector 7"/>
            <p:cNvCxnSpPr/>
            <p:nvPr/>
          </p:nvCxnSpPr>
          <p:spPr bwMode="auto">
            <a:xfrm flipH="1">
              <a:off x="4131634" y="4343400"/>
              <a:ext cx="1507166" cy="762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5179060" y="4343400"/>
              <a:ext cx="1143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Arrow Connector 29"/>
            <p:cNvCxnSpPr/>
            <p:nvPr/>
          </p:nvCxnSpPr>
          <p:spPr bwMode="auto">
            <a:xfrm flipH="1">
              <a:off x="3039434" y="4343400"/>
              <a:ext cx="2599366" cy="762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7422" name="Tabs pointers"/>
          <p:cNvGrpSpPr/>
          <p:nvPr/>
        </p:nvGrpSpPr>
        <p:grpSpPr>
          <a:xfrm>
            <a:off x="4076700" y="4343400"/>
            <a:ext cx="647700" cy="698500"/>
            <a:chOff x="4076700" y="4343400"/>
            <a:chExt cx="647700" cy="69850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4339117" y="4343400"/>
              <a:ext cx="38528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19" name="Straight Connector 17418"/>
            <p:cNvCxnSpPr/>
            <p:nvPr/>
          </p:nvCxnSpPr>
          <p:spPr bwMode="auto">
            <a:xfrm>
              <a:off x="4531758" y="4343400"/>
              <a:ext cx="0" cy="6985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21" name="Straight Arrow Connector 17420"/>
            <p:cNvCxnSpPr/>
            <p:nvPr/>
          </p:nvCxnSpPr>
          <p:spPr bwMode="auto">
            <a:xfrm flipH="1">
              <a:off x="4076700" y="5041900"/>
              <a:ext cx="45505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59436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8382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04800" y="1339850"/>
            <a:ext cx="228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aseline="0"/>
              <a:t>What’s Working Here?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 baseline="0">
                <a:solidFill>
                  <a:srgbClr val="FFFF99"/>
                </a:solidFill>
              </a:rPr>
              <a:t>Better Screen Design #2</a:t>
            </a:r>
          </a:p>
        </p:txBody>
      </p:sp>
      <p:pic>
        <p:nvPicPr>
          <p:cNvPr id="18440" name="Picture 10" descr="Better_Screen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238250"/>
            <a:ext cx="6162675" cy="465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Review highlights from last week’s Photoshop and comic construction intro</a:t>
            </a:r>
          </a:p>
          <a:p>
            <a:pPr eaLnBrk="1" hangingPunct="1"/>
            <a:r>
              <a:rPr lang="en-US" sz="2400" dirty="0" smtClean="0"/>
              <a:t>Critique our comics</a:t>
            </a:r>
          </a:p>
          <a:p>
            <a:pPr eaLnBrk="1" hangingPunct="1"/>
            <a:r>
              <a:rPr lang="en-US" sz="2400" dirty="0" smtClean="0"/>
              <a:t>Take a look at some ways you could take the comic format further</a:t>
            </a:r>
          </a:p>
          <a:p>
            <a:pPr eaLnBrk="1" hangingPunct="1"/>
            <a:r>
              <a:rPr lang="en-US" sz="2400" dirty="0" smtClean="0"/>
              <a:t>Then, turn attention to functional and look-&amp;-feel issues as we design the common elements of our e-learning screens</a:t>
            </a:r>
          </a:p>
          <a:p>
            <a:pPr eaLnBrk="1" hangingPunct="1"/>
            <a:r>
              <a:rPr lang="en-US" sz="2400" dirty="0" smtClean="0"/>
              <a:t>Finally, some additional Photoshop techniques that may help you with the assignment for next week</a:t>
            </a:r>
            <a:endParaRPr lang="en-US" sz="18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ITEC 715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59436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8382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 baseline="0" dirty="0" smtClean="0">
                <a:solidFill>
                  <a:srgbClr val="FFFF99"/>
                </a:solidFill>
              </a:rPr>
              <a:t>Tonight’s Agenda</a:t>
            </a:r>
            <a:endParaRPr lang="en-US" sz="4400" baseline="0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11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59436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8382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04800" y="1339850"/>
            <a:ext cx="228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aseline="0" dirty="0"/>
              <a:t>What’s Working Here?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 baseline="0">
                <a:solidFill>
                  <a:srgbClr val="FFFF99"/>
                </a:solidFill>
              </a:rPr>
              <a:t>Better Screen Design #2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381000" y="1997018"/>
            <a:ext cx="22098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7475" indent="-117475">
              <a:spcBef>
                <a:spcPct val="50000"/>
              </a:spcBef>
              <a:buFontTx/>
              <a:buChar char="•"/>
            </a:pPr>
            <a:r>
              <a:rPr lang="en-US" sz="1400" baseline="0" dirty="0"/>
              <a:t>Navigation recallable from “Menu” button at top; leaves more screen area available for content</a:t>
            </a:r>
          </a:p>
          <a:p>
            <a:pPr marL="117475" indent="-117475">
              <a:spcBef>
                <a:spcPct val="50000"/>
              </a:spcBef>
              <a:buFontTx/>
              <a:buChar char="•"/>
            </a:pPr>
            <a:r>
              <a:rPr lang="en-US" sz="1400" baseline="0" dirty="0"/>
              <a:t>Reasonable eye-path: Start at upper left. Read directions, then move to lower left to perform actions, then look to upper right for results</a:t>
            </a:r>
          </a:p>
          <a:p>
            <a:pPr marL="117475" indent="-117475">
              <a:spcBef>
                <a:spcPct val="50000"/>
              </a:spcBef>
              <a:buFontTx/>
              <a:buChar char="•"/>
            </a:pPr>
            <a:r>
              <a:rPr lang="en-US" sz="1400" baseline="0" dirty="0"/>
              <a:t>Forward/Back buttons grouped together</a:t>
            </a:r>
          </a:p>
          <a:p>
            <a:pPr marL="117475" indent="-117475">
              <a:spcBef>
                <a:spcPct val="50000"/>
              </a:spcBef>
              <a:buFontTx/>
              <a:buChar char="•"/>
            </a:pPr>
            <a:r>
              <a:rPr lang="en-US" sz="1400" baseline="0" dirty="0"/>
              <a:t>Current location listed at </a:t>
            </a:r>
            <a:r>
              <a:rPr lang="en-US" sz="1400" baseline="0" dirty="0" smtClean="0"/>
              <a:t>top</a:t>
            </a:r>
          </a:p>
          <a:p>
            <a:pPr marL="117475" indent="-117475">
              <a:spcBef>
                <a:spcPct val="50000"/>
              </a:spcBef>
              <a:buFontTx/>
              <a:buChar char="•"/>
            </a:pPr>
            <a:r>
              <a:rPr lang="en-US" sz="1400" baseline="0" dirty="0" smtClean="0"/>
              <a:t>Repeated elements</a:t>
            </a:r>
            <a:endParaRPr lang="en-US" sz="1400" baseline="0" dirty="0"/>
          </a:p>
        </p:txBody>
      </p:sp>
      <p:pic>
        <p:nvPicPr>
          <p:cNvPr id="19465" name="Picture 9" descr="Better_Screen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238250"/>
            <a:ext cx="6162675" cy="465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Line 11"/>
          <p:cNvSpPr>
            <a:spLocks noChangeShapeType="1"/>
          </p:cNvSpPr>
          <p:nvPr/>
        </p:nvSpPr>
        <p:spPr bwMode="auto">
          <a:xfrm>
            <a:off x="3657600" y="2438400"/>
            <a:ext cx="0" cy="228600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7" name="Line 12"/>
          <p:cNvSpPr>
            <a:spLocks noChangeShapeType="1"/>
          </p:cNvSpPr>
          <p:nvPr/>
        </p:nvSpPr>
        <p:spPr bwMode="auto">
          <a:xfrm flipV="1">
            <a:off x="3657600" y="3227388"/>
            <a:ext cx="2590800" cy="1497012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3" descr="Better_Screen_AS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2250" y="1219200"/>
            <a:ext cx="6381750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0" y="59436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0" y="8382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304800" y="1339850"/>
            <a:ext cx="228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aseline="0"/>
              <a:t>What’s Working Here?</a:t>
            </a:r>
          </a:p>
        </p:txBody>
      </p:sp>
      <p:sp>
        <p:nvSpPr>
          <p:cNvPr id="20488" name="Rectangle 7"/>
          <p:cNvSpPr>
            <a:spLocks noChangeArrowheads="1"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 baseline="0">
                <a:solidFill>
                  <a:srgbClr val="FFFF99"/>
                </a:solidFill>
              </a:rPr>
              <a:t>Better Screen Design #3</a:t>
            </a:r>
          </a:p>
        </p:txBody>
      </p:sp>
      <p:sp>
        <p:nvSpPr>
          <p:cNvPr id="20489" name="Text Box 14"/>
          <p:cNvSpPr txBox="1">
            <a:spLocks noChangeArrowheads="1"/>
          </p:cNvSpPr>
          <p:nvPr/>
        </p:nvSpPr>
        <p:spPr bwMode="auto">
          <a:xfrm>
            <a:off x="304800" y="5943600"/>
            <a:ext cx="853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Source: http://www.asklearning.com/web/defaultflash.cfm. </a:t>
            </a:r>
            <a:r>
              <a:rPr lang="en-US" b="1">
                <a:sym typeface="Wingdings" pitchFamily="2" charset="2"/>
              </a:rPr>
              <a:t></a:t>
            </a:r>
            <a:r>
              <a:rPr lang="en-US" b="1"/>
              <a:t> E-Learning Portfolio </a:t>
            </a:r>
            <a:r>
              <a:rPr lang="en-US" b="1">
                <a:sym typeface="Wingdings" pitchFamily="2" charset="2"/>
              </a:rPr>
              <a:t></a:t>
            </a:r>
            <a:r>
              <a:rPr lang="en-US" b="1"/>
              <a:t> The New Standard Deal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Better_Screen_AS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2250" y="1219200"/>
            <a:ext cx="6381750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59436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304800" y="1339850"/>
            <a:ext cx="228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aseline="0" dirty="0"/>
              <a:t>What’s Working Here?</a:t>
            </a: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 baseline="0">
                <a:solidFill>
                  <a:srgbClr val="FFFF99"/>
                </a:solidFill>
              </a:rPr>
              <a:t>Better Screen Design #3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304800" y="2057400"/>
            <a:ext cx="2286000" cy="386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7475" indent="-117475">
              <a:spcBef>
                <a:spcPct val="50000"/>
              </a:spcBef>
              <a:buFontTx/>
              <a:buChar char="•"/>
            </a:pPr>
            <a:r>
              <a:rPr lang="en-US" sz="1400" baseline="0" dirty="0"/>
              <a:t>Navigation recallable from “Show Index” button at lower left; leaves more screen area available for content</a:t>
            </a:r>
          </a:p>
          <a:p>
            <a:pPr marL="117475" indent="-117475">
              <a:spcBef>
                <a:spcPct val="50000"/>
              </a:spcBef>
              <a:buFontTx/>
              <a:buChar char="•"/>
            </a:pPr>
            <a:r>
              <a:rPr lang="en-US" sz="1400" baseline="0" dirty="0"/>
              <a:t>Eye is drawn directly to primary content</a:t>
            </a:r>
          </a:p>
          <a:p>
            <a:pPr marL="117475" indent="-117475">
              <a:spcBef>
                <a:spcPct val="50000"/>
              </a:spcBef>
              <a:buFontTx/>
              <a:buChar char="•"/>
            </a:pPr>
            <a:r>
              <a:rPr lang="en-US" sz="1400" baseline="0" dirty="0"/>
              <a:t>Forward/Back buttons grouped together</a:t>
            </a:r>
          </a:p>
          <a:p>
            <a:pPr marL="117475" indent="-117475">
              <a:spcBef>
                <a:spcPct val="50000"/>
              </a:spcBef>
              <a:buFontTx/>
              <a:buChar char="•"/>
            </a:pPr>
            <a:r>
              <a:rPr lang="en-US" sz="1400" baseline="0" dirty="0"/>
              <a:t>Current location listed at top</a:t>
            </a:r>
          </a:p>
          <a:p>
            <a:pPr marL="117475" indent="-117475">
              <a:spcBef>
                <a:spcPct val="50000"/>
              </a:spcBef>
              <a:buFontTx/>
              <a:buChar char="•"/>
            </a:pPr>
            <a:r>
              <a:rPr lang="en-US" sz="1400" baseline="0" dirty="0"/>
              <a:t>Progress indicator at lower left</a:t>
            </a:r>
          </a:p>
          <a:p>
            <a:pPr marL="117475" indent="-117475">
              <a:spcBef>
                <a:spcPct val="50000"/>
              </a:spcBef>
              <a:buFontTx/>
              <a:buChar char="•"/>
            </a:pPr>
            <a:r>
              <a:rPr lang="en-US" sz="1400" baseline="0" dirty="0"/>
              <a:t>Graphics support “story” context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304800" y="5943600"/>
            <a:ext cx="853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Source: http://www.asklearning.com/web/defaultflash.cfm. </a:t>
            </a:r>
            <a:r>
              <a:rPr lang="en-US" b="1">
                <a:sym typeface="Wingdings" pitchFamily="2" charset="2"/>
              </a:rPr>
              <a:t></a:t>
            </a:r>
            <a:r>
              <a:rPr lang="en-US" b="1"/>
              <a:t> E-Learning Portfolio </a:t>
            </a:r>
            <a:r>
              <a:rPr lang="en-US" b="1">
                <a:sym typeface="Wingdings" pitchFamily="2" charset="2"/>
              </a:rPr>
              <a:t></a:t>
            </a:r>
            <a:r>
              <a:rPr lang="en-US" b="1"/>
              <a:t> The New Standard Deal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0" y="59436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304800" y="1339850"/>
            <a:ext cx="228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aseline="0"/>
              <a:t>What’s Working Here?</a:t>
            </a:r>
          </a:p>
        </p:txBody>
      </p:sp>
      <p:sp>
        <p:nvSpPr>
          <p:cNvPr id="22535" name="Rectangle 8"/>
          <p:cNvSpPr>
            <a:spLocks noChangeArrowheads="1"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 baseline="0">
                <a:solidFill>
                  <a:srgbClr val="FFFF99"/>
                </a:solidFill>
              </a:rPr>
              <a:t>Better Screen Design #4</a:t>
            </a:r>
          </a:p>
        </p:txBody>
      </p:sp>
      <p:pic>
        <p:nvPicPr>
          <p:cNvPr id="2253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20194" y="1238250"/>
            <a:ext cx="61468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59436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8382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04800" y="1339850"/>
            <a:ext cx="228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aseline="0"/>
              <a:t>What’s Working Here?</a:t>
            </a: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 baseline="0">
                <a:solidFill>
                  <a:srgbClr val="FFFF99"/>
                </a:solidFill>
              </a:rPr>
              <a:t>Better Screen Design #4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381000" y="2057400"/>
            <a:ext cx="2209800" cy="386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7475" indent="-117475">
              <a:spcBef>
                <a:spcPct val="50000"/>
              </a:spcBef>
              <a:buFontTx/>
              <a:buChar char="•"/>
            </a:pPr>
            <a:r>
              <a:rPr lang="en-US" sz="1400" baseline="0" dirty="0"/>
              <a:t>Navigation recallable from “Menu” button at lower center; leaves more screen area available for content</a:t>
            </a:r>
          </a:p>
          <a:p>
            <a:pPr marL="117475" indent="-117475">
              <a:spcBef>
                <a:spcPct val="50000"/>
              </a:spcBef>
              <a:buFontTx/>
              <a:buChar char="•"/>
            </a:pPr>
            <a:r>
              <a:rPr lang="en-US" sz="1400" baseline="0" dirty="0"/>
              <a:t>Primary content is clear</a:t>
            </a:r>
          </a:p>
          <a:p>
            <a:pPr marL="117475" indent="-117475">
              <a:spcBef>
                <a:spcPct val="50000"/>
              </a:spcBef>
              <a:buFontTx/>
              <a:buChar char="•"/>
            </a:pPr>
            <a:r>
              <a:rPr lang="en-US" sz="1400" baseline="0" dirty="0"/>
              <a:t>Buttons grouped together</a:t>
            </a:r>
          </a:p>
          <a:p>
            <a:pPr marL="117475" indent="-117475">
              <a:spcBef>
                <a:spcPct val="50000"/>
              </a:spcBef>
              <a:buFontTx/>
              <a:buChar char="•"/>
            </a:pPr>
            <a:r>
              <a:rPr lang="en-US" sz="1400" baseline="0" dirty="0"/>
              <a:t>Current location listed at top</a:t>
            </a:r>
          </a:p>
          <a:p>
            <a:pPr marL="117475" indent="-117475">
              <a:spcBef>
                <a:spcPct val="50000"/>
              </a:spcBef>
              <a:buFontTx/>
              <a:buChar char="•"/>
            </a:pPr>
            <a:r>
              <a:rPr lang="en-US" sz="1400" baseline="0" dirty="0"/>
              <a:t>Syringe is progress indicator</a:t>
            </a:r>
          </a:p>
          <a:p>
            <a:pPr marL="117475" indent="-117475">
              <a:spcBef>
                <a:spcPct val="50000"/>
              </a:spcBef>
              <a:buFontTx/>
              <a:buChar char="•"/>
            </a:pPr>
            <a:r>
              <a:rPr lang="en-US" sz="1400" baseline="0" dirty="0"/>
              <a:t>Control graphics are thematically appropriate (a syringe and pills)</a:t>
            </a:r>
          </a:p>
        </p:txBody>
      </p:sp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20194" y="1238250"/>
            <a:ext cx="61468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59436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8382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04800" y="1339850"/>
            <a:ext cx="228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aseline="0"/>
              <a:t>What’s Working Here?</a:t>
            </a: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 baseline="0" dirty="0">
                <a:solidFill>
                  <a:srgbClr val="FFFF99"/>
                </a:solidFill>
              </a:rPr>
              <a:t>Better Screen Design </a:t>
            </a:r>
            <a:r>
              <a:rPr lang="en-US" sz="4400" baseline="0" dirty="0" smtClean="0">
                <a:solidFill>
                  <a:srgbClr val="FFFF99"/>
                </a:solidFill>
              </a:rPr>
              <a:t>#5</a:t>
            </a:r>
            <a:endParaRPr lang="en-US" sz="4400" baseline="0" dirty="0">
              <a:solidFill>
                <a:srgbClr val="FFFF99"/>
              </a:solidFill>
            </a:endParaRPr>
          </a:p>
        </p:txBody>
      </p:sp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20194" y="1349970"/>
            <a:ext cx="6146800" cy="4367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04800" y="5943600"/>
            <a:ext cx="8410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  <a:r>
              <a:rPr lang="en-US" dirty="0"/>
              <a:t>: http://lms.eziz.org/vfc/lessons/15/index.php</a:t>
            </a:r>
          </a:p>
        </p:txBody>
      </p:sp>
    </p:spTree>
    <p:extLst>
      <p:ext uri="{BB962C8B-B14F-4D97-AF65-F5344CB8AC3E}">
        <p14:creationId xmlns:p14="http://schemas.microsoft.com/office/powerpoint/2010/main" val="255548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59436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8382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04800" y="1339850"/>
            <a:ext cx="228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aseline="0"/>
              <a:t>What’s Working Here?</a:t>
            </a: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 baseline="0" dirty="0">
                <a:solidFill>
                  <a:srgbClr val="FFFF99"/>
                </a:solidFill>
              </a:rPr>
              <a:t>Better Screen Design </a:t>
            </a:r>
            <a:r>
              <a:rPr lang="en-US" sz="4400" baseline="0" dirty="0" smtClean="0">
                <a:solidFill>
                  <a:srgbClr val="FFFF99"/>
                </a:solidFill>
              </a:rPr>
              <a:t>#5</a:t>
            </a:r>
            <a:endParaRPr lang="en-US" sz="4400" baseline="0" dirty="0">
              <a:solidFill>
                <a:srgbClr val="FFFF99"/>
              </a:solidFill>
            </a:endParaRP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381000" y="2057400"/>
            <a:ext cx="2209800" cy="386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7475" indent="-117475">
              <a:spcBef>
                <a:spcPct val="50000"/>
              </a:spcBef>
              <a:buFontTx/>
              <a:buChar char="•"/>
            </a:pPr>
            <a:r>
              <a:rPr lang="en-US" sz="1400" baseline="0" dirty="0" smtClean="0"/>
              <a:t>Contrast: dark font on light background; objects the learner must manipulate are darker than background to draw the learner’s eye</a:t>
            </a:r>
            <a:endParaRPr lang="en-US" sz="1400" baseline="0" dirty="0"/>
          </a:p>
          <a:p>
            <a:pPr marL="117475" indent="-117475">
              <a:spcBef>
                <a:spcPct val="50000"/>
              </a:spcBef>
              <a:buFontTx/>
              <a:buChar char="•"/>
            </a:pPr>
            <a:r>
              <a:rPr lang="en-US" sz="1400" baseline="0" dirty="0" smtClean="0"/>
              <a:t>Repetition of design elements such as button shapes, label boxes, callout shapes, and target circles</a:t>
            </a:r>
            <a:endParaRPr lang="en-US" sz="1400" baseline="0" dirty="0"/>
          </a:p>
          <a:p>
            <a:pPr marL="117475" indent="-117475">
              <a:spcBef>
                <a:spcPct val="50000"/>
              </a:spcBef>
              <a:buFontTx/>
              <a:buChar char="•"/>
            </a:pPr>
            <a:r>
              <a:rPr lang="en-US" sz="1400" baseline="0" dirty="0" smtClean="0"/>
              <a:t>Clean alignment of elements</a:t>
            </a:r>
            <a:endParaRPr lang="en-US" sz="1400" baseline="0" dirty="0"/>
          </a:p>
          <a:p>
            <a:pPr marL="117475" indent="-117475">
              <a:spcBef>
                <a:spcPct val="50000"/>
              </a:spcBef>
              <a:buFontTx/>
              <a:buChar char="•"/>
            </a:pPr>
            <a:r>
              <a:rPr lang="en-US" sz="1400" baseline="0" dirty="0" smtClean="0"/>
              <a:t>Elements with similar functions are in close proximity to each other</a:t>
            </a:r>
            <a:endParaRPr lang="en-US" sz="1400" baseline="0" dirty="0"/>
          </a:p>
        </p:txBody>
      </p:sp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20194" y="1349970"/>
            <a:ext cx="6146800" cy="4367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04800" y="5943600"/>
            <a:ext cx="8410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  <a:r>
              <a:rPr lang="en-US" dirty="0"/>
              <a:t>: http://lms.eziz.org/vfc/lessons/15/index.php</a:t>
            </a:r>
          </a:p>
        </p:txBody>
      </p:sp>
    </p:spTree>
    <p:extLst>
      <p:ext uri="{BB962C8B-B14F-4D97-AF65-F5344CB8AC3E}">
        <p14:creationId xmlns:p14="http://schemas.microsoft.com/office/powerpoint/2010/main" val="50478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General Principles</a:t>
            </a:r>
            <a:br>
              <a:rPr lang="en-US" sz="4000" dirty="0" smtClean="0"/>
            </a:br>
            <a:r>
              <a:rPr lang="en-US" sz="2800" dirty="0" smtClean="0"/>
              <a:t>Layout</a:t>
            </a:r>
            <a:endParaRPr lang="en-US" sz="4000" dirty="0" smtClean="0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59436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59436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8382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04800" y="1339850"/>
            <a:ext cx="5238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aseline="0" dirty="0" smtClean="0"/>
              <a:t>Screen Design: General Layout Principles</a:t>
            </a:r>
            <a:endParaRPr lang="en-US" baseline="0" dirty="0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 baseline="0" dirty="0" smtClean="0">
                <a:solidFill>
                  <a:srgbClr val="FFFF99"/>
                </a:solidFill>
              </a:rPr>
              <a:t>General Principles: Layout</a:t>
            </a:r>
            <a:endParaRPr lang="en-US" sz="4400" baseline="0" dirty="0">
              <a:solidFill>
                <a:srgbClr val="FFFF99"/>
              </a:solidFill>
            </a:endParaRP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381000" y="1895475"/>
            <a:ext cx="594360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7475" indent="-117475">
              <a:spcBef>
                <a:spcPct val="50000"/>
              </a:spcBef>
              <a:buFontTx/>
              <a:buChar char="•"/>
            </a:pPr>
            <a:r>
              <a:rPr lang="en-US" sz="1400" baseline="0" dirty="0" smtClean="0"/>
              <a:t>Placement</a:t>
            </a:r>
          </a:p>
          <a:p>
            <a:pPr marL="574675" lvl="1" indent="-117475">
              <a:spcBef>
                <a:spcPct val="50000"/>
              </a:spcBef>
              <a:buFontTx/>
              <a:buChar char="•"/>
            </a:pPr>
            <a:r>
              <a:rPr lang="en-US" sz="1400" baseline="0" dirty="0" smtClean="0"/>
              <a:t>Along the edges of the screen:</a:t>
            </a:r>
          </a:p>
          <a:p>
            <a:pPr marL="1031875" lvl="2" indent="-117475">
              <a:spcBef>
                <a:spcPct val="50000"/>
              </a:spcBef>
              <a:buFontTx/>
              <a:buChar char="•"/>
            </a:pPr>
            <a:r>
              <a:rPr lang="en-US" sz="1400" baseline="0" dirty="0" smtClean="0"/>
              <a:t>Navigation</a:t>
            </a:r>
          </a:p>
          <a:p>
            <a:pPr marL="1031875" lvl="2" indent="-117475">
              <a:spcBef>
                <a:spcPct val="50000"/>
              </a:spcBef>
              <a:buFontTx/>
              <a:buChar char="•"/>
            </a:pPr>
            <a:r>
              <a:rPr lang="en-US" sz="1400" baseline="0" dirty="0" smtClean="0"/>
              <a:t>Titling</a:t>
            </a:r>
          </a:p>
          <a:p>
            <a:pPr marL="1031875" lvl="2" indent="-117475">
              <a:spcBef>
                <a:spcPct val="50000"/>
              </a:spcBef>
              <a:buFontTx/>
              <a:buChar char="•"/>
            </a:pPr>
            <a:r>
              <a:rPr lang="en-US" sz="1400" baseline="0" dirty="0"/>
              <a:t>P</a:t>
            </a:r>
            <a:r>
              <a:rPr lang="en-US" sz="1400" baseline="0" dirty="0" smtClean="0"/>
              <a:t>rogress indicator</a:t>
            </a:r>
          </a:p>
          <a:p>
            <a:pPr marL="1031875" lvl="2" indent="-117475">
              <a:spcBef>
                <a:spcPct val="50000"/>
              </a:spcBef>
              <a:buFontTx/>
              <a:buChar char="•"/>
            </a:pPr>
            <a:r>
              <a:rPr lang="en-US" sz="1400" baseline="0" dirty="0"/>
              <a:t>O</a:t>
            </a:r>
            <a:r>
              <a:rPr lang="en-US" sz="1400" baseline="0" dirty="0" smtClean="0"/>
              <a:t>n-screen directions</a:t>
            </a:r>
            <a:endParaRPr lang="en-US" sz="1400" baseline="0" dirty="0"/>
          </a:p>
          <a:p>
            <a:pPr marL="574675" lvl="1" indent="-117475">
              <a:spcBef>
                <a:spcPct val="50000"/>
              </a:spcBef>
              <a:buFontTx/>
              <a:buChar char="•"/>
            </a:pPr>
            <a:r>
              <a:rPr lang="en-US" sz="1400" baseline="0" dirty="0" smtClean="0"/>
              <a:t>Middle of screen:</a:t>
            </a:r>
          </a:p>
          <a:p>
            <a:pPr marL="1031875" lvl="2" indent="-117475">
              <a:spcBef>
                <a:spcPct val="50000"/>
              </a:spcBef>
              <a:buFontTx/>
              <a:buChar char="•"/>
            </a:pPr>
            <a:r>
              <a:rPr lang="en-US" sz="1400" baseline="0" dirty="0" smtClean="0"/>
              <a:t>Reserved for course content</a:t>
            </a:r>
            <a:endParaRPr lang="en-US" sz="1400" baseline="0" dirty="0"/>
          </a:p>
          <a:p>
            <a:pPr marL="117475" indent="-117475">
              <a:spcBef>
                <a:spcPct val="50000"/>
              </a:spcBef>
              <a:buFontTx/>
              <a:buChar char="•"/>
            </a:pPr>
            <a:r>
              <a:rPr lang="en-US" sz="1400" baseline="0" dirty="0" smtClean="0"/>
              <a:t>Allocation of Space</a:t>
            </a:r>
          </a:p>
          <a:p>
            <a:pPr marL="574675" lvl="1" indent="-117475">
              <a:spcBef>
                <a:spcPct val="50000"/>
              </a:spcBef>
              <a:buFontTx/>
              <a:buChar char="•"/>
            </a:pPr>
            <a:r>
              <a:rPr lang="en-US" sz="1400" baseline="0" dirty="0" smtClean="0"/>
              <a:t>Try to maximize the area reserved for course content</a:t>
            </a:r>
          </a:p>
          <a:p>
            <a:pPr marL="574675" lvl="1" indent="-117475">
              <a:spcBef>
                <a:spcPct val="50000"/>
              </a:spcBef>
              <a:buFontTx/>
              <a:buChar char="•"/>
            </a:pPr>
            <a:r>
              <a:rPr lang="en-US" sz="1400" baseline="0" dirty="0" smtClean="0"/>
              <a:t>Make edges as thin as practical without making the elements contained there unreadably small</a:t>
            </a:r>
            <a:endParaRPr lang="en-US" sz="1400" baseline="0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5943600"/>
            <a:ext cx="8410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  <a:r>
              <a:rPr lang="en-US" dirty="0"/>
              <a:t>: http://lms.eziz.org/vfc/lessons/15/index.php</a:t>
            </a: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1616" y="1709183"/>
            <a:ext cx="4062477" cy="30342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532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59436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8382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 baseline="0">
                <a:solidFill>
                  <a:srgbClr val="FFFF99"/>
                </a:solidFill>
              </a:rPr>
              <a:t>Screen Design Principles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381000" y="1209675"/>
            <a:ext cx="815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aseline="0" dirty="0"/>
              <a:t>“CRAP”—Contrast, Repetition, Alignment, </a:t>
            </a:r>
            <a:r>
              <a:rPr lang="en-US" sz="2400" baseline="0" dirty="0" smtClean="0"/>
              <a:t>Proximity</a:t>
            </a:r>
          </a:p>
        </p:txBody>
      </p:sp>
      <p:pic>
        <p:nvPicPr>
          <p:cNvPr id="11" name="Picture 11" descr="Better_Screen-c"/>
          <p:cNvPicPr>
            <a:picLocks noChangeAspect="1" noChangeArrowheads="1"/>
          </p:cNvPicPr>
          <p:nvPr/>
        </p:nvPicPr>
        <p:blipFill rotWithShape="1">
          <a:blip r:embed="rId3" cstate="print"/>
          <a:srcRect l="23031" t="15505" r="2273" b="70460"/>
          <a:stretch/>
        </p:blipFill>
        <p:spPr bwMode="auto">
          <a:xfrm>
            <a:off x="381000" y="2164065"/>
            <a:ext cx="4695825" cy="6146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2" descr="Bad_Screen2"/>
          <p:cNvPicPr>
            <a:picLocks noChangeAspect="1" noChangeArrowheads="1"/>
          </p:cNvPicPr>
          <p:nvPr/>
        </p:nvPicPr>
        <p:blipFill rotWithShape="1">
          <a:blip r:embed="rId4" cstate="print"/>
          <a:srcRect l="45008" t="54862" r="19652" b="31977"/>
          <a:stretch/>
        </p:blipFill>
        <p:spPr bwMode="auto">
          <a:xfrm>
            <a:off x="5334000" y="2164065"/>
            <a:ext cx="2124075" cy="6146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71475" y="2820888"/>
            <a:ext cx="847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 smtClean="0"/>
              <a:t>Good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324475" y="2820888"/>
            <a:ext cx="1490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 smtClean="0"/>
              <a:t>Not as good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" y="1791533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 smtClean="0"/>
              <a:t>Contrast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304800" y="3220283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 smtClean="0"/>
              <a:t>Repetition</a:t>
            </a:r>
            <a:endParaRPr lang="en-US" sz="1600" dirty="0"/>
          </a:p>
        </p:txBody>
      </p:sp>
      <p:pic>
        <p:nvPicPr>
          <p:cNvPr id="17" name="Picture 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6" t="83817" b="3527"/>
          <a:stretch/>
        </p:blipFill>
        <p:spPr bwMode="auto">
          <a:xfrm>
            <a:off x="381000" y="3589615"/>
            <a:ext cx="3632994" cy="581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5334000" y="3589615"/>
            <a:ext cx="2124075" cy="581025"/>
            <a:chOff x="5334000" y="3589615"/>
            <a:chExt cx="2124075" cy="581025"/>
          </a:xfrm>
        </p:grpSpPr>
        <p:sp>
          <p:nvSpPr>
            <p:cNvPr id="7" name="Rectangle 6"/>
            <p:cNvSpPr/>
            <p:nvPr/>
          </p:nvSpPr>
          <p:spPr bwMode="auto">
            <a:xfrm>
              <a:off x="5334000" y="3589615"/>
              <a:ext cx="2124075" cy="581025"/>
            </a:xfrm>
            <a:prstGeom prst="rect">
              <a:avLst/>
            </a:prstGeom>
            <a:solidFill>
              <a:srgbClr val="FFCC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981700" y="3679447"/>
              <a:ext cx="1389857" cy="401360"/>
              <a:chOff x="6338887" y="4250947"/>
              <a:chExt cx="1389857" cy="401360"/>
            </a:xfrm>
          </p:grpSpPr>
          <p:sp>
            <p:nvSpPr>
              <p:cNvPr id="3" name="Right Arrow 2"/>
              <p:cNvSpPr/>
              <p:nvPr/>
            </p:nvSpPr>
            <p:spPr bwMode="auto">
              <a:xfrm>
                <a:off x="7187406" y="4250947"/>
                <a:ext cx="541338" cy="401360"/>
              </a:xfrm>
              <a:prstGeom prst="rightArrow">
                <a:avLst/>
              </a:prstGeom>
              <a:solidFill>
                <a:srgbClr val="33CC3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" name="Chevron 3"/>
              <p:cNvSpPr/>
              <p:nvPr/>
            </p:nvSpPr>
            <p:spPr bwMode="auto">
              <a:xfrm rot="10800000">
                <a:off x="6848473" y="4318365"/>
                <a:ext cx="323850" cy="273428"/>
              </a:xfrm>
              <a:prstGeom prst="chevron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" name="Flowchart: Multidocument 4"/>
              <p:cNvSpPr/>
              <p:nvPr/>
            </p:nvSpPr>
            <p:spPr bwMode="auto">
              <a:xfrm>
                <a:off x="6338887" y="4318365"/>
                <a:ext cx="452435" cy="273429"/>
              </a:xfrm>
              <a:prstGeom prst="flowChartMultidocumen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371475" y="4173438"/>
            <a:ext cx="847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 smtClean="0"/>
              <a:t>Good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5324475" y="4173438"/>
            <a:ext cx="1166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 smtClean="0"/>
              <a:t>Not as good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371475" y="452884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 smtClean="0"/>
              <a:t>Alignment</a:t>
            </a:r>
            <a:endParaRPr lang="en-US" sz="1600" dirty="0"/>
          </a:p>
        </p:txBody>
      </p:sp>
      <p:pic>
        <p:nvPicPr>
          <p:cNvPr id="27" name="Picture 10" descr="Better_Screen2"/>
          <p:cNvPicPr>
            <a:picLocks noChangeAspect="1" noChangeArrowheads="1"/>
          </p:cNvPicPr>
          <p:nvPr/>
        </p:nvPicPr>
        <p:blipFill rotWithShape="1">
          <a:blip r:embed="rId6" cstate="print"/>
          <a:srcRect l="73867" t="90246" b="3001"/>
          <a:stretch/>
        </p:blipFill>
        <p:spPr bwMode="auto">
          <a:xfrm>
            <a:off x="413941" y="4981574"/>
            <a:ext cx="1610518" cy="3143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394" y="4952998"/>
            <a:ext cx="1752600" cy="44767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71475" y="5325963"/>
            <a:ext cx="847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 smtClean="0"/>
              <a:t>Good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2266156" y="5325963"/>
            <a:ext cx="1166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 smtClean="0"/>
              <a:t>Not as good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5324475" y="452884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 smtClean="0"/>
              <a:t>Proximity</a:t>
            </a:r>
            <a:endParaRPr lang="en-US" sz="1600" dirty="0"/>
          </a:p>
        </p:txBody>
      </p:sp>
      <p:pic>
        <p:nvPicPr>
          <p:cNvPr id="32" name="Picture 10" descr="Better_Screen2"/>
          <p:cNvPicPr>
            <a:picLocks noChangeAspect="1" noChangeArrowheads="1"/>
          </p:cNvPicPr>
          <p:nvPr/>
        </p:nvPicPr>
        <p:blipFill rotWithShape="1">
          <a:blip r:embed="rId6" cstate="print"/>
          <a:srcRect l="73867" t="90246" b="3001"/>
          <a:stretch/>
        </p:blipFill>
        <p:spPr bwMode="auto">
          <a:xfrm>
            <a:off x="5366941" y="5011637"/>
            <a:ext cx="1610518" cy="3143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3" name="TextBox 32"/>
          <p:cNvSpPr txBox="1"/>
          <p:nvPr/>
        </p:nvSpPr>
        <p:spPr>
          <a:xfrm>
            <a:off x="5324475" y="5356026"/>
            <a:ext cx="847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 smtClean="0"/>
              <a:t>Good</a:t>
            </a:r>
            <a:endParaRPr lang="en-US" sz="1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7086600" y="4981574"/>
            <a:ext cx="1752600" cy="721816"/>
            <a:chOff x="7086600" y="4981574"/>
            <a:chExt cx="1752600" cy="72181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6600" y="4981574"/>
              <a:ext cx="1752600" cy="447675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7105648" y="5395613"/>
              <a:ext cx="11668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aseline="0" dirty="0" smtClean="0"/>
                <a:t>Not as good</a:t>
              </a:r>
              <a:endParaRPr lang="en-US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  <p:bldP spid="24" grpId="0"/>
      <p:bldP spid="25" grpId="0"/>
      <p:bldP spid="26" grpId="0"/>
      <p:bldP spid="29" grpId="0"/>
      <p:bldP spid="30" grpId="0"/>
      <p:bldP spid="31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ITEC 715</a:t>
            </a: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0" y="59436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0" y="8382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Rectangle 8"/>
          <p:cNvSpPr>
            <a:spLocks noChangeArrowheads="1"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baseline="0" dirty="0" smtClean="0">
                <a:solidFill>
                  <a:srgbClr val="FFFF99"/>
                </a:solidFill>
              </a:rPr>
              <a:t>From Last Week: Making </a:t>
            </a:r>
            <a:r>
              <a:rPr lang="en-US" sz="3600" baseline="0" dirty="0">
                <a:solidFill>
                  <a:srgbClr val="FFFF99"/>
                </a:solidFill>
              </a:rPr>
              <a:t>a Comic Strip</a:t>
            </a:r>
          </a:p>
        </p:txBody>
      </p:sp>
      <p:pic>
        <p:nvPicPr>
          <p:cNvPr id="3080" name="Picture 10" descr="UsingPerforce_Com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184275"/>
            <a:ext cx="7696200" cy="474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59436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8382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304800" y="1339850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aseline="0" dirty="0" smtClean="0"/>
              <a:t>Colors/Palette</a:t>
            </a:r>
            <a:endParaRPr lang="en-US" baseline="0" dirty="0"/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 baseline="0" dirty="0" smtClean="0">
                <a:solidFill>
                  <a:srgbClr val="FFFF99"/>
                </a:solidFill>
              </a:rPr>
              <a:t>Colors</a:t>
            </a:r>
            <a:endParaRPr lang="en-US" sz="4400" baseline="0" dirty="0">
              <a:solidFill>
                <a:srgbClr val="FFFF99"/>
              </a:solidFill>
            </a:endParaRP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381000" y="1752600"/>
            <a:ext cx="6324600" cy="192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r>
              <a:rPr lang="en-US" sz="1400" baseline="0" dirty="0" smtClean="0"/>
              <a:t>If </a:t>
            </a:r>
            <a:r>
              <a:rPr lang="en-US" sz="1400" baseline="0" dirty="0"/>
              <a:t>you’re not sure what colors go with each other, hunt down some online visual art, screen capture it, then use Photoshop’s Eye-dropper tool to select some colors from the artist’s </a:t>
            </a:r>
            <a:r>
              <a:rPr lang="en-US" sz="1400" baseline="0" dirty="0" smtClean="0"/>
              <a:t>palette</a:t>
            </a:r>
            <a:endParaRPr lang="en-US" sz="1400" baseline="0" dirty="0"/>
          </a:p>
          <a:p>
            <a:pPr marL="115888" indent="-115888">
              <a:spcBef>
                <a:spcPct val="50000"/>
              </a:spcBef>
              <a:buFontTx/>
              <a:buChar char="•"/>
            </a:pPr>
            <a:r>
              <a:rPr lang="en-US" sz="1400" baseline="0" dirty="0" smtClean="0"/>
              <a:t>Visit </a:t>
            </a:r>
            <a:r>
              <a:rPr lang="en-US" sz="1400" baseline="0" dirty="0"/>
              <a:t>a paint store and get some color combination </a:t>
            </a:r>
            <a:r>
              <a:rPr lang="en-US" sz="1400" baseline="0" dirty="0" smtClean="0"/>
              <a:t>cards</a:t>
            </a:r>
            <a:endParaRPr lang="en-US" sz="1400" baseline="0" dirty="0"/>
          </a:p>
          <a:p>
            <a:pPr marL="115888" indent="-115888">
              <a:spcBef>
                <a:spcPct val="50000"/>
              </a:spcBef>
              <a:buFontTx/>
              <a:buChar char="•"/>
            </a:pPr>
            <a:r>
              <a:rPr lang="en-US" sz="1400" baseline="0" dirty="0" smtClean="0"/>
              <a:t>Visit </a:t>
            </a:r>
            <a:r>
              <a:rPr lang="en-US" sz="1400" baseline="0" dirty="0"/>
              <a:t>the </a:t>
            </a:r>
            <a:r>
              <a:rPr lang="en-US" sz="1400" b="1" baseline="0" dirty="0"/>
              <a:t>Color Combos </a:t>
            </a:r>
            <a:r>
              <a:rPr lang="en-US" sz="1400" baseline="0" dirty="0"/>
              <a:t>website for more ideas: </a:t>
            </a:r>
            <a:r>
              <a:rPr lang="en-US" sz="1400" baseline="0" dirty="0">
                <a:hlinkClick r:id="rId3"/>
              </a:rPr>
              <a:t>http://</a:t>
            </a:r>
            <a:r>
              <a:rPr lang="en-US" sz="1400" baseline="0" dirty="0" smtClean="0">
                <a:hlinkClick r:id="rId3"/>
              </a:rPr>
              <a:t>www.colorcombos.com/combolibrary.html</a:t>
            </a:r>
            <a:endParaRPr lang="en-US" sz="1400" baseline="0" dirty="0" smtClean="0"/>
          </a:p>
          <a:p>
            <a:pPr marL="115888" indent="-115888">
              <a:spcBef>
                <a:spcPct val="50000"/>
              </a:spcBef>
              <a:buFontTx/>
              <a:buChar char="•"/>
            </a:pPr>
            <a:r>
              <a:rPr lang="en-US" sz="1400" baseline="0" dirty="0" smtClean="0"/>
              <a:t>Use the </a:t>
            </a:r>
            <a:r>
              <a:rPr lang="en-US" sz="1400" baseline="0" dirty="0" err="1" smtClean="0"/>
              <a:t>Kuler</a:t>
            </a:r>
            <a:r>
              <a:rPr lang="en-US" sz="1400" baseline="0" dirty="0" smtClean="0"/>
              <a:t> panel in Photoshop: </a:t>
            </a:r>
            <a:r>
              <a:rPr lang="en-US" sz="1400" b="1" baseline="0" dirty="0" smtClean="0"/>
              <a:t>Window </a:t>
            </a:r>
            <a:r>
              <a:rPr lang="en-US" sz="1400" b="1" baseline="0" dirty="0" smtClean="0">
                <a:sym typeface="Wingdings" panose="05000000000000000000" pitchFamily="2" charset="2"/>
              </a:rPr>
              <a:t> Extensions </a:t>
            </a:r>
            <a:r>
              <a:rPr lang="en-US" sz="1400" b="1" baseline="0" dirty="0" err="1" smtClean="0">
                <a:sym typeface="Wingdings" panose="05000000000000000000" pitchFamily="2" charset="2"/>
              </a:rPr>
              <a:t>Kuler</a:t>
            </a:r>
            <a:endParaRPr lang="en-US" sz="1400" baseline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934" y="1228045"/>
            <a:ext cx="2200582" cy="48679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243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General Principles</a:t>
            </a:r>
            <a:br>
              <a:rPr lang="en-US" sz="4000" dirty="0" smtClean="0"/>
            </a:br>
            <a:r>
              <a:rPr lang="en-US" sz="2800" dirty="0" smtClean="0"/>
              <a:t>Navigation</a:t>
            </a:r>
            <a:endParaRPr lang="en-US" sz="4000" dirty="0" smtClean="0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59436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7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59436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8382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304800" y="1339850"/>
            <a:ext cx="769620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aseline="0" dirty="0" smtClean="0"/>
              <a:t>Navigation Principles</a:t>
            </a:r>
          </a:p>
          <a:p>
            <a:pPr marL="115888" indent="-115888">
              <a:spcBef>
                <a:spcPct val="50000"/>
              </a:spcBef>
              <a:buFontTx/>
              <a:buChar char="•"/>
              <a:defRPr/>
            </a:pPr>
            <a:r>
              <a:rPr lang="en-US" baseline="0" dirty="0" smtClean="0"/>
              <a:t>Learner should have a good idea of what will happen when clicking any button</a:t>
            </a:r>
          </a:p>
          <a:p>
            <a:pPr marL="115888" indent="-115888">
              <a:spcBef>
                <a:spcPct val="50000"/>
              </a:spcBef>
              <a:buFontTx/>
              <a:buChar char="•"/>
              <a:defRPr/>
            </a:pPr>
            <a:r>
              <a:rPr lang="en-US" baseline="0" dirty="0" smtClean="0"/>
              <a:t>Learner </a:t>
            </a:r>
            <a:r>
              <a:rPr lang="en-US" baseline="0" dirty="0"/>
              <a:t>should be able to easily move around in the course—at least forward/back one page and to the start of any topic.</a:t>
            </a:r>
          </a:p>
          <a:p>
            <a:pPr marL="115888" indent="-115888">
              <a:spcBef>
                <a:spcPct val="50000"/>
              </a:spcBef>
              <a:buFontTx/>
              <a:buChar char="•"/>
              <a:defRPr/>
            </a:pPr>
            <a:r>
              <a:rPr lang="en-US" baseline="0" dirty="0"/>
              <a:t>Group like controls together.</a:t>
            </a:r>
          </a:p>
          <a:p>
            <a:pPr marL="115888" indent="-115888">
              <a:spcBef>
                <a:spcPct val="50000"/>
              </a:spcBef>
              <a:buFontTx/>
              <a:buChar char="•"/>
              <a:defRPr/>
            </a:pPr>
            <a:r>
              <a:rPr lang="en-US" baseline="0" dirty="0"/>
              <a:t>Place navigation controls in the same place on every screen; don’t let forward/back or other navigation buttons “jump” around from screen to </a:t>
            </a:r>
            <a:r>
              <a:rPr lang="en-US" baseline="0" dirty="0" smtClean="0"/>
              <a:t>screen</a:t>
            </a:r>
          </a:p>
          <a:p>
            <a:pPr marL="115888" indent="-115888">
              <a:spcBef>
                <a:spcPct val="50000"/>
              </a:spcBef>
              <a:buFontTx/>
              <a:buChar char="•"/>
              <a:defRPr/>
            </a:pPr>
            <a:r>
              <a:rPr lang="en-US" baseline="0" dirty="0" smtClean="0"/>
              <a:t>Avoid hub-and-spoke navigation schemes</a:t>
            </a:r>
          </a:p>
          <a:p>
            <a:pPr marL="115888" indent="-115888">
              <a:spcBef>
                <a:spcPct val="50000"/>
              </a:spcBef>
              <a:buFontTx/>
              <a:buChar char="•"/>
              <a:defRPr/>
            </a:pPr>
            <a:r>
              <a:rPr lang="en-US" baseline="0" dirty="0" smtClean="0"/>
              <a:t>Resist the urge to remove navigation controls in order to force the learner through one particular path; when you must make a button or control unavailable, grey it out rather than removing it from the screen</a:t>
            </a:r>
            <a:endParaRPr lang="en-US" baseline="0" dirty="0"/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 baseline="0">
                <a:solidFill>
                  <a:srgbClr val="FFFF99"/>
                </a:solidFill>
              </a:rPr>
              <a:t>Screen Design Principles</a:t>
            </a:r>
          </a:p>
        </p:txBody>
      </p:sp>
    </p:spTree>
    <p:extLst>
      <p:ext uri="{BB962C8B-B14F-4D97-AF65-F5344CB8AC3E}">
        <p14:creationId xmlns:p14="http://schemas.microsoft.com/office/powerpoint/2010/main" val="259795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43101"/>
            <a:ext cx="7772400" cy="310515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More Photoshop: </a:t>
            </a:r>
            <a:br>
              <a:rPr lang="en-US" sz="4000" dirty="0" smtClean="0"/>
            </a:br>
            <a:r>
              <a:rPr lang="en-US" sz="2800" dirty="0" smtClean="0"/>
              <a:t>Magic Wand, Eye Dropper, Select Inverse, Crop, Cut, Bevel, Shapes, Gradient Effects, Layer Effects, and Layer Opacity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59436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Mock up three variations of the frame and navigation layout you will use for your final e-learning project. Content (in the center) is </a:t>
            </a:r>
            <a:r>
              <a:rPr lang="en-US" sz="2400" i="1" dirty="0" smtClean="0"/>
              <a:t>not</a:t>
            </a:r>
            <a:r>
              <a:rPr lang="en-US" sz="2400" dirty="0" smtClean="0"/>
              <a:t> required for this assignment. You can leave the center blank.</a:t>
            </a:r>
          </a:p>
          <a:p>
            <a:pPr eaLnBrk="1" hangingPunct="1"/>
            <a:r>
              <a:rPr lang="en-US" sz="2400" dirty="0" smtClean="0"/>
              <a:t>Use a canvas size of 1440 x 1080 for your screen designs.</a:t>
            </a:r>
          </a:p>
          <a:p>
            <a:pPr eaLnBrk="1" hangingPunct="1"/>
            <a:r>
              <a:rPr lang="en-US" sz="2400" dirty="0" smtClean="0"/>
              <a:t>Download and read the </a:t>
            </a:r>
            <a:r>
              <a:rPr lang="en-US" sz="2400" dirty="0" smtClean="0">
                <a:hlinkClick r:id="rId2"/>
              </a:rPr>
              <a:t>Screen Designs </a:t>
            </a:r>
            <a:r>
              <a:rPr lang="en-US" sz="2400" dirty="0" smtClean="0"/>
              <a:t>assignment sheet for the full list of required elements to include in your designs. Available on the </a:t>
            </a:r>
            <a:r>
              <a:rPr lang="en-US" sz="2400" dirty="0" smtClean="0">
                <a:hlinkClick r:id="rId3"/>
              </a:rPr>
              <a:t>class website</a:t>
            </a:r>
            <a:r>
              <a:rPr lang="en-US" sz="2400" dirty="0" smtClean="0"/>
              <a:t>.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Next week: Effective use of graphics!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ITEC 715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59436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8382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 baseline="0">
                <a:solidFill>
                  <a:srgbClr val="FFFF99"/>
                </a:solidFill>
              </a:rPr>
              <a:t>For Next Week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Image Mode </a:t>
            </a:r>
            <a:r>
              <a:rPr lang="en-US" sz="2800" dirty="0" smtClean="0">
                <a:sym typeface="Wingdings" pitchFamily="2" charset="2"/>
              </a:rPr>
              <a:t> RGB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Resolution for screen </a:t>
            </a:r>
            <a:r>
              <a:rPr lang="en-US" sz="2800" dirty="0" smtClean="0">
                <a:sym typeface="Wingdings" pitchFamily="2" charset="2"/>
              </a:rPr>
              <a:t> 72 dpi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Image formats:</a:t>
            </a:r>
          </a:p>
          <a:p>
            <a:pPr lvl="1" eaLnBrk="1" hangingPunct="1"/>
            <a:r>
              <a:rPr lang="en-US" sz="2000" dirty="0" smtClean="0"/>
              <a:t>PSD for your layered, editable source</a:t>
            </a:r>
          </a:p>
          <a:p>
            <a:pPr lvl="1" eaLnBrk="1" hangingPunct="1"/>
            <a:r>
              <a:rPr lang="en-US" sz="2000" dirty="0" smtClean="0"/>
              <a:t>24-bit PNG for delivery in your course</a:t>
            </a:r>
          </a:p>
          <a:p>
            <a:pPr eaLnBrk="1" hangingPunct="1"/>
            <a:r>
              <a:rPr lang="en-US" sz="2800" dirty="0" smtClean="0"/>
              <a:t>Photoshop tool palettes: </a:t>
            </a:r>
          </a:p>
          <a:p>
            <a:pPr lvl="1" eaLnBrk="1" hangingPunct="1"/>
            <a:r>
              <a:rPr lang="en-US" sz="2000" dirty="0" smtClean="0"/>
              <a:t>Marquee tool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select, move (with arrows), fill, stroke</a:t>
            </a:r>
          </a:p>
          <a:p>
            <a:pPr lvl="1" eaLnBrk="1" hangingPunct="1"/>
            <a:r>
              <a:rPr lang="en-US" sz="2000" dirty="0" smtClean="0"/>
              <a:t>Layers </a:t>
            </a:r>
            <a:r>
              <a:rPr lang="en-US" sz="2000" dirty="0" smtClean="0">
                <a:sym typeface="Wingdings" pitchFamily="2" charset="2"/>
              </a:rPr>
              <a:t> new layer, select layer, delete layer, merge layers, layer effects</a:t>
            </a:r>
            <a:endParaRPr lang="en-US" sz="20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ITEC 715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59436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8382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 baseline="0">
                <a:solidFill>
                  <a:srgbClr val="FFFF99"/>
                </a:solidFill>
              </a:rPr>
              <a:t>Photoshop Image Setup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Etiquette of In-class Critiques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59436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428750"/>
            <a:ext cx="83820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Focus on the work, not the person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Try to be specific and constructive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What’s working, what’s not?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Are there categorical problems, or just random mistakes?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Ask questions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ITEC 715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59436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0" y="8382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 baseline="0" dirty="0">
                <a:solidFill>
                  <a:srgbClr val="FFFF99"/>
                </a:solidFill>
              </a:rPr>
              <a:t>In-class Critiques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Review/Critique of Student Comics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59436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ITEC 715</a:t>
            </a:r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8" name="Rectangle 5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9" name="Rectangle 6"/>
          <p:cNvSpPr>
            <a:spLocks noChangeArrowheads="1"/>
          </p:cNvSpPr>
          <p:nvPr/>
        </p:nvSpPr>
        <p:spPr bwMode="auto">
          <a:xfrm>
            <a:off x="0" y="59436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0" name="Rectangle 7"/>
          <p:cNvSpPr>
            <a:spLocks noChangeArrowheads="1"/>
          </p:cNvSpPr>
          <p:nvPr/>
        </p:nvSpPr>
        <p:spPr bwMode="auto">
          <a:xfrm>
            <a:off x="0" y="8382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343400"/>
          </a:xfrm>
        </p:spPr>
        <p:txBody>
          <a:bodyPr/>
          <a:lstStyle/>
          <a:p>
            <a:pPr marL="609600" indent="-609600" eaLnBrk="1" hangingPunct="1"/>
            <a:r>
              <a:rPr lang="en-US" sz="3600" smtClean="0"/>
              <a:t>Other resources, if you want to dig deeper into the theory of comics:</a:t>
            </a:r>
          </a:p>
          <a:p>
            <a:pPr marL="990600" lvl="1" indent="-533400" eaLnBrk="1" hangingPunct="1"/>
            <a:r>
              <a:rPr lang="en-US" i="1" smtClean="0"/>
              <a:t>Understanding Comics</a:t>
            </a:r>
            <a:r>
              <a:rPr lang="en-US" smtClean="0"/>
              <a:t> by Scott McCloud*</a:t>
            </a:r>
          </a:p>
          <a:p>
            <a:pPr marL="990600" lvl="1" indent="-533400" eaLnBrk="1" hangingPunct="1"/>
            <a:r>
              <a:rPr lang="en-US" i="1" smtClean="0"/>
              <a:t>Making Comics</a:t>
            </a:r>
            <a:r>
              <a:rPr lang="en-US" smtClean="0"/>
              <a:t> by Scott McCloud</a:t>
            </a:r>
          </a:p>
          <a:p>
            <a:pPr marL="990600" lvl="1" indent="-533400" eaLnBrk="1" hangingPunct="1"/>
            <a:r>
              <a:rPr lang="en-US" i="1" smtClean="0"/>
              <a:t>Comics and Sequential Art</a:t>
            </a:r>
            <a:r>
              <a:rPr lang="en-US" smtClean="0"/>
              <a:t> by Will Eisner</a:t>
            </a:r>
          </a:p>
          <a:p>
            <a:pPr marL="990600" lvl="1" indent="-533400" eaLnBrk="1" hangingPunct="1"/>
            <a:r>
              <a:rPr lang="en-US" i="1" smtClean="0"/>
              <a:t>Graphic Storytelling</a:t>
            </a:r>
            <a:r>
              <a:rPr lang="en-US" smtClean="0"/>
              <a:t> by Will Eisner</a:t>
            </a:r>
          </a:p>
          <a:p>
            <a:pPr marL="990600" lvl="1" indent="-533400" eaLnBrk="1" hangingPunct="1"/>
            <a:r>
              <a:rPr lang="en-US" i="1" smtClean="0"/>
              <a:t>How to Draw Comics the Marvel Way</a:t>
            </a:r>
            <a:r>
              <a:rPr lang="en-US" smtClean="0"/>
              <a:t> by Stan Lee and John Buscema</a:t>
            </a:r>
            <a:endParaRPr lang="en-US" sz="2000" i="1" smtClean="0"/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0" y="594360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* </a:t>
            </a:r>
            <a:r>
              <a:rPr lang="en-US"/>
              <a:t>Scott McCloud’s book, </a:t>
            </a:r>
            <a:r>
              <a:rPr lang="en-US" i="1"/>
              <a:t>Understanding Comics</a:t>
            </a:r>
            <a:r>
              <a:rPr lang="en-US"/>
              <a:t>,</a:t>
            </a:r>
            <a:r>
              <a:rPr lang="en-US" i="1"/>
              <a:t> </a:t>
            </a:r>
            <a:r>
              <a:rPr lang="en-US"/>
              <a:t>gets Ray’s highest recommendation!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 baseline="0" dirty="0" smtClean="0">
                <a:solidFill>
                  <a:srgbClr val="FFFF99"/>
                </a:solidFill>
              </a:rPr>
              <a:t>Making a Comic Strip</a:t>
            </a:r>
            <a:endParaRPr lang="en-US" sz="4400" baseline="0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66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ITEC 715</a:t>
            </a:r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8" name="Rectangle 5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9" name="Rectangle 6"/>
          <p:cNvSpPr>
            <a:spLocks noChangeArrowheads="1"/>
          </p:cNvSpPr>
          <p:nvPr/>
        </p:nvSpPr>
        <p:spPr bwMode="auto">
          <a:xfrm>
            <a:off x="0" y="59436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0" name="Rectangle 7"/>
          <p:cNvSpPr>
            <a:spLocks noChangeArrowheads="1"/>
          </p:cNvSpPr>
          <p:nvPr/>
        </p:nvSpPr>
        <p:spPr bwMode="auto">
          <a:xfrm>
            <a:off x="0" y="8382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199" y="1524000"/>
            <a:ext cx="8572501" cy="4343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3600" dirty="0" smtClean="0"/>
              <a:t>Comic-centric e-learning examples:</a:t>
            </a:r>
          </a:p>
          <a:p>
            <a:pPr eaLnBrk="1" hangingPunct="1"/>
            <a:r>
              <a:rPr lang="en-US" sz="2800" dirty="0" smtClean="0">
                <a:hlinkClick r:id="rId3"/>
              </a:rPr>
              <a:t>Broken Coworker </a:t>
            </a:r>
            <a:r>
              <a:rPr lang="en-US" sz="2800" dirty="0" smtClean="0"/>
              <a:t>(Workplace Harassment)</a:t>
            </a:r>
          </a:p>
          <a:p>
            <a:pPr eaLnBrk="1" hangingPunct="1"/>
            <a:r>
              <a:rPr lang="en-US" sz="2800" dirty="0" smtClean="0">
                <a:hlinkClick r:id="rId4"/>
              </a:rPr>
              <a:t>Connect with Haji Kamal </a:t>
            </a:r>
            <a:r>
              <a:rPr lang="en-US" sz="2800" dirty="0" smtClean="0"/>
              <a:t>(Cultural Communication</a:t>
            </a:r>
            <a:r>
              <a:rPr lang="en-US" sz="2800" dirty="0" smtClean="0"/>
              <a:t>)</a:t>
            </a:r>
            <a:endParaRPr lang="en-US" sz="2800" dirty="0" smtClean="0"/>
          </a:p>
          <a:p>
            <a:pPr marL="609600" indent="-609600" eaLnBrk="1" hangingPunct="1"/>
            <a:endParaRPr lang="en-US" sz="2000" i="1" dirty="0" smtClean="0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 baseline="0" dirty="0" smtClean="0">
                <a:solidFill>
                  <a:srgbClr val="FFFF99"/>
                </a:solidFill>
              </a:rPr>
              <a:t>Taking the Idea Further</a:t>
            </a:r>
            <a:endParaRPr lang="en-US" sz="4400" baseline="0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90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1761</TotalTime>
  <Words>1609</Words>
  <Application>Microsoft Office PowerPoint</Application>
  <PresentationFormat>On-screen Show (4:3)</PresentationFormat>
  <Paragraphs>234</Paragraphs>
  <Slides>34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Default Design</vt:lpstr>
      <vt:lpstr>ITEC 715</vt:lpstr>
      <vt:lpstr>ITEC 715</vt:lpstr>
      <vt:lpstr>ITEC 715</vt:lpstr>
      <vt:lpstr>ITEC 715</vt:lpstr>
      <vt:lpstr>Etiquette of In-class Critiques</vt:lpstr>
      <vt:lpstr>ITEC 715</vt:lpstr>
      <vt:lpstr>Review/Critique of Student Comics</vt:lpstr>
      <vt:lpstr>ITEC 715</vt:lpstr>
      <vt:lpstr>ITEC 715</vt:lpstr>
      <vt:lpstr>Elements of Good Screen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General Principles Layout</vt:lpstr>
      <vt:lpstr>PowerPoint Presentation</vt:lpstr>
      <vt:lpstr>PowerPoint Presentation</vt:lpstr>
      <vt:lpstr>PowerPoint Presentation</vt:lpstr>
      <vt:lpstr>General Principles Navigation</vt:lpstr>
      <vt:lpstr>PowerPoint Presentation</vt:lpstr>
      <vt:lpstr>More Photoshop:  Magic Wand, Eye Dropper, Select Inverse, Crop, Cut, Bevel, Shapes, Gradient Effects, Layer Effects, and Layer Opacity</vt:lpstr>
      <vt:lpstr>ITEC 715</vt:lpstr>
    </vt:vector>
  </TitlesOfParts>
  <Company>Old King Cole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ITEC 715</dc:title>
  <dc:creator>rayc</dc:creator>
  <cp:lastModifiedBy>rayc</cp:lastModifiedBy>
  <cp:revision>61</cp:revision>
  <dcterms:created xsi:type="dcterms:W3CDTF">2007-05-20T23:54:09Z</dcterms:created>
  <dcterms:modified xsi:type="dcterms:W3CDTF">2014-02-26T15:42:40Z</dcterms:modified>
</cp:coreProperties>
</file>