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26" r:id="rId3"/>
    <p:sldId id="366" r:id="rId4"/>
    <p:sldId id="367" r:id="rId5"/>
    <p:sldId id="368" r:id="rId6"/>
    <p:sldId id="369" r:id="rId7"/>
    <p:sldId id="370" r:id="rId8"/>
    <p:sldId id="371" r:id="rId9"/>
    <p:sldId id="372" r:id="rId10"/>
    <p:sldId id="328" r:id="rId11"/>
    <p:sldId id="374" r:id="rId12"/>
    <p:sldId id="377" r:id="rId13"/>
    <p:sldId id="380" r:id="rId14"/>
    <p:sldId id="382" r:id="rId15"/>
    <p:sldId id="373" r:id="rId16"/>
    <p:sldId id="387" r:id="rId17"/>
    <p:sldId id="386" r:id="rId18"/>
    <p:sldId id="389" r:id="rId19"/>
    <p:sldId id="390" r:id="rId20"/>
    <p:sldId id="388" r:id="rId21"/>
    <p:sldId id="392" r:id="rId22"/>
    <p:sldId id="395" r:id="rId23"/>
    <p:sldId id="385" r:id="rId24"/>
    <p:sldId id="397" r:id="rId25"/>
    <p:sldId id="399" r:id="rId26"/>
    <p:sldId id="398" r:id="rId27"/>
    <p:sldId id="400" r:id="rId28"/>
    <p:sldId id="396" r:id="rId29"/>
    <p:sldId id="329" r:id="rId30"/>
    <p:sldId id="331" r:id="rId31"/>
    <p:sldId id="332" r:id="rId32"/>
    <p:sldId id="364" r:id="rId33"/>
    <p:sldId id="330" r:id="rId34"/>
    <p:sldId id="401" r:id="rId35"/>
    <p:sldId id="402" r:id="rId36"/>
    <p:sldId id="403" r:id="rId37"/>
    <p:sldId id="404" r:id="rId38"/>
    <p:sldId id="405" r:id="rId39"/>
    <p:sldId id="365" r:id="rId40"/>
    <p:sldId id="406" r:id="rId41"/>
    <p:sldId id="407" r:id="rId42"/>
    <p:sldId id="408" r:id="rId43"/>
    <p:sldId id="409" r:id="rId44"/>
    <p:sldId id="279"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7" r:id="rId58"/>
    <p:sldId id="346" r:id="rId59"/>
    <p:sldId id="348" r:id="rId60"/>
    <p:sldId id="349" r:id="rId61"/>
    <p:sldId id="350" r:id="rId62"/>
    <p:sldId id="352" r:id="rId63"/>
    <p:sldId id="353" r:id="rId64"/>
    <p:sldId id="359" r:id="rId65"/>
    <p:sldId id="360" r:id="rId66"/>
    <p:sldId id="361" r:id="rId67"/>
    <p:sldId id="363" r:id="rId68"/>
    <p:sldId id="362" r:id="rId69"/>
    <p:sldId id="333" r:id="rId70"/>
    <p:sldId id="355" r:id="rId71"/>
    <p:sldId id="356" r:id="rId72"/>
    <p:sldId id="357" r:id="rId73"/>
    <p:sldId id="358" r:id="rId74"/>
    <p:sldId id="410" r:id="rId75"/>
    <p:sldId id="411" r:id="rId76"/>
    <p:sldId id="413" r:id="rId77"/>
    <p:sldId id="412" r:id="rId78"/>
    <p:sldId id="414" r:id="rId79"/>
    <p:sldId id="415" r:id="rId80"/>
    <p:sldId id="416" r:id="rId81"/>
    <p:sldId id="417" r:id="rId82"/>
    <p:sldId id="418" r:id="rId83"/>
    <p:sldId id="419" r:id="rId84"/>
    <p:sldId id="420" r:id="rId85"/>
    <p:sldId id="354"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6633"/>
    <a:srgbClr val="6699FF"/>
    <a:srgbClr val="FFFF99"/>
    <a:srgbClr val="FFCC99"/>
    <a:srgbClr val="666633"/>
    <a:srgbClr val="5F5F5F"/>
    <a:srgbClr val="996600"/>
    <a:srgbClr val="FF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779" autoAdjust="0"/>
  </p:normalViewPr>
  <p:slideViewPr>
    <p:cSldViewPr snapToGrid="0">
      <p:cViewPr>
        <p:scale>
          <a:sx n="90" d="100"/>
          <a:sy n="90" d="100"/>
        </p:scale>
        <p:origin x="-462" y="-384"/>
      </p:cViewPr>
      <p:guideLst>
        <p:guide orient="horz" pos="2160"/>
        <p:guide pos="2880"/>
      </p:guideLst>
    </p:cSldViewPr>
  </p:slideViewPr>
  <p:outlineViewPr>
    <p:cViewPr>
      <p:scale>
        <a:sx n="33" d="100"/>
        <a:sy n="33" d="100"/>
      </p:scale>
      <p:origin x="0" y="234"/>
    </p:cViewPr>
  </p:outlineViewPr>
  <p:notesTextViewPr>
    <p:cViewPr>
      <p:scale>
        <a:sx n="100" d="100"/>
        <a:sy n="100" d="100"/>
      </p:scale>
      <p:origin x="0" y="0"/>
    </p:cViewPr>
  </p:notesTextViewPr>
  <p:notesViewPr>
    <p:cSldViewPr snapToGrid="0">
      <p:cViewPr varScale="1">
        <p:scale>
          <a:sx n="84" d="100"/>
          <a:sy n="84" d="100"/>
        </p:scale>
        <p:origin x="-196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7F5738-B87D-4AF2-9A30-C29D65F6B746}" type="slidenum">
              <a:rPr lang="en-US"/>
              <a:pPr>
                <a:defRPr/>
              </a:pPr>
              <a:t>‹#›</a:t>
            </a:fld>
            <a:endParaRPr lang="en-US"/>
          </a:p>
        </p:txBody>
      </p:sp>
    </p:spTree>
    <p:extLst>
      <p:ext uri="{BB962C8B-B14F-4D97-AF65-F5344CB8AC3E}">
        <p14:creationId xmlns:p14="http://schemas.microsoft.com/office/powerpoint/2010/main" val="298740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34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39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43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76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80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0713B5-C659-4B3C-B2FD-F3556D2A67D1}" type="slidenum">
              <a:rPr lang="en-US" smtClean="0"/>
              <a:pPr eaLnBrk="1" hangingPunct="1"/>
              <a:t>10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0713B5-C659-4B3C-B2FD-F3556D2A67D1}" type="slidenum">
              <a:rPr lang="en-US" smtClean="0"/>
              <a:pPr eaLnBrk="1" hangingPunct="1"/>
              <a:t>15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0713B5-C659-4B3C-B2FD-F3556D2A67D1}" type="slidenum">
              <a:rPr lang="en-US" smtClean="0"/>
              <a:pPr eaLnBrk="1" hangingPunct="1"/>
              <a:t>23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0713B5-C659-4B3C-B2FD-F3556D2A67D1}" type="slidenum">
              <a:rPr lang="en-US" smtClean="0"/>
              <a:pPr eaLnBrk="1" hangingPunct="1"/>
              <a:t>28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94FF31-B781-487B-BBA1-BAB8C580B4ED}" type="slidenum">
              <a:rPr lang="en-US" smtClean="0"/>
              <a:pPr eaLnBrk="1" hangingPunct="1"/>
              <a:t>29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80646D-D18F-465C-8C04-E6F8C99CE837}" type="slidenum">
              <a:rPr lang="en-US" smtClean="0"/>
              <a:pPr eaLnBrk="1" hangingPunct="1"/>
              <a:t>30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A83D7-A8BD-44DE-AC21-4847AFAB60F8}" type="slidenum">
              <a:rPr lang="en-US" smtClean="0"/>
              <a:pPr eaLnBrk="1" hangingPunct="1"/>
              <a:t>31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CB0F09-CB83-4F6D-8C0C-57438EB70F0B}" type="slidenum">
              <a:rPr lang="en-US" smtClean="0"/>
              <a:pPr eaLnBrk="1" hangingPunct="1"/>
              <a:t>33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Note: In Ruth Clark’s taxonomy, what I’ve called “Realistic” images, she would call “Representational.” What I’ve called “Abstract”, she calls “Interpretive.”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F35A2-A436-4626-9CB0-082FF3A3F00D}" type="slidenum">
              <a:rPr lang="en-US"/>
              <a:pPr>
                <a:defRPr/>
              </a:pPr>
              <a:t>‹#›</a:t>
            </a:fld>
            <a:endParaRPr lang="en-US"/>
          </a:p>
        </p:txBody>
      </p:sp>
    </p:spTree>
    <p:extLst>
      <p:ext uri="{BB962C8B-B14F-4D97-AF65-F5344CB8AC3E}">
        <p14:creationId xmlns:p14="http://schemas.microsoft.com/office/powerpoint/2010/main" val="2217522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5027AF-C1F1-4DD3-9D15-3569340E07F6}" type="slidenum">
              <a:rPr lang="en-US"/>
              <a:pPr>
                <a:defRPr/>
              </a:pPr>
              <a:t>‹#›</a:t>
            </a:fld>
            <a:endParaRPr lang="en-US"/>
          </a:p>
        </p:txBody>
      </p:sp>
    </p:spTree>
    <p:extLst>
      <p:ext uri="{BB962C8B-B14F-4D97-AF65-F5344CB8AC3E}">
        <p14:creationId xmlns:p14="http://schemas.microsoft.com/office/powerpoint/2010/main" val="261159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BFF8E-C011-46C0-AF54-4370D548F173}" type="slidenum">
              <a:rPr lang="en-US"/>
              <a:pPr>
                <a:defRPr/>
              </a:pPr>
              <a:t>‹#›</a:t>
            </a:fld>
            <a:endParaRPr lang="en-US"/>
          </a:p>
        </p:txBody>
      </p:sp>
    </p:spTree>
    <p:extLst>
      <p:ext uri="{BB962C8B-B14F-4D97-AF65-F5344CB8AC3E}">
        <p14:creationId xmlns:p14="http://schemas.microsoft.com/office/powerpoint/2010/main" val="422014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85535-B648-45C6-B4AA-89E4EE409C9A}" type="slidenum">
              <a:rPr lang="en-US"/>
              <a:pPr>
                <a:defRPr/>
              </a:pPr>
              <a:t>‹#›</a:t>
            </a:fld>
            <a:endParaRPr lang="en-US"/>
          </a:p>
        </p:txBody>
      </p:sp>
    </p:spTree>
    <p:extLst>
      <p:ext uri="{BB962C8B-B14F-4D97-AF65-F5344CB8AC3E}">
        <p14:creationId xmlns:p14="http://schemas.microsoft.com/office/powerpoint/2010/main" val="365236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77CBFF-7573-4C1E-AF3B-2FFC82DFC0AF}" type="slidenum">
              <a:rPr lang="en-US"/>
              <a:pPr>
                <a:defRPr/>
              </a:pPr>
              <a:t>‹#›</a:t>
            </a:fld>
            <a:endParaRPr lang="en-US"/>
          </a:p>
        </p:txBody>
      </p:sp>
    </p:spTree>
    <p:extLst>
      <p:ext uri="{BB962C8B-B14F-4D97-AF65-F5344CB8AC3E}">
        <p14:creationId xmlns:p14="http://schemas.microsoft.com/office/powerpoint/2010/main" val="7349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A3BD93-B337-44EA-ABBA-399CF34A7068}" type="slidenum">
              <a:rPr lang="en-US"/>
              <a:pPr>
                <a:defRPr/>
              </a:pPr>
              <a:t>‹#›</a:t>
            </a:fld>
            <a:endParaRPr lang="en-US"/>
          </a:p>
        </p:txBody>
      </p:sp>
    </p:spTree>
    <p:extLst>
      <p:ext uri="{BB962C8B-B14F-4D97-AF65-F5344CB8AC3E}">
        <p14:creationId xmlns:p14="http://schemas.microsoft.com/office/powerpoint/2010/main" val="167684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88D0B9-4162-4E2C-AC14-4B2776EF9953}" type="slidenum">
              <a:rPr lang="en-US"/>
              <a:pPr>
                <a:defRPr/>
              </a:pPr>
              <a:t>‹#›</a:t>
            </a:fld>
            <a:endParaRPr lang="en-US"/>
          </a:p>
        </p:txBody>
      </p:sp>
    </p:spTree>
    <p:extLst>
      <p:ext uri="{BB962C8B-B14F-4D97-AF65-F5344CB8AC3E}">
        <p14:creationId xmlns:p14="http://schemas.microsoft.com/office/powerpoint/2010/main" val="325093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8373297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937876-643D-4FC4-9D5C-E321BF32D3FC}" type="slidenum">
              <a:rPr lang="en-US"/>
              <a:pPr>
                <a:defRPr/>
              </a:pPr>
              <a:t>‹#›</a:t>
            </a:fld>
            <a:endParaRPr lang="en-US"/>
          </a:p>
        </p:txBody>
      </p:sp>
    </p:spTree>
    <p:extLst>
      <p:ext uri="{BB962C8B-B14F-4D97-AF65-F5344CB8AC3E}">
        <p14:creationId xmlns:p14="http://schemas.microsoft.com/office/powerpoint/2010/main" val="203713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820A18-7BDB-421B-BFD9-11928E8D62EF}" type="slidenum">
              <a:rPr lang="en-US"/>
              <a:pPr>
                <a:defRPr/>
              </a:pPr>
              <a:t>‹#›</a:t>
            </a:fld>
            <a:endParaRPr lang="en-US"/>
          </a:p>
        </p:txBody>
      </p:sp>
    </p:spTree>
    <p:extLst>
      <p:ext uri="{BB962C8B-B14F-4D97-AF65-F5344CB8AC3E}">
        <p14:creationId xmlns:p14="http://schemas.microsoft.com/office/powerpoint/2010/main" val="395478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290316-EF47-4509-BBB8-5B74A9362736}" type="slidenum">
              <a:rPr lang="en-US"/>
              <a:pPr>
                <a:defRPr/>
              </a:pPr>
              <a:t>‹#›</a:t>
            </a:fld>
            <a:endParaRPr lang="en-US"/>
          </a:p>
        </p:txBody>
      </p:sp>
    </p:spTree>
    <p:extLst>
      <p:ext uri="{BB962C8B-B14F-4D97-AF65-F5344CB8AC3E}">
        <p14:creationId xmlns:p14="http://schemas.microsoft.com/office/powerpoint/2010/main" val="90404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60F689-F144-4910-9E7C-1CE216C3DB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office.microsoft.com/en-us/images/" TargetMode="External"/><Relationship Id="rId7" Type="http://schemas.openxmlformats.org/officeDocument/2006/relationships/hyperlink" Target="http://designcomics.org/" TargetMode="External"/><Relationship Id="rId2" Type="http://schemas.openxmlformats.org/officeDocument/2006/relationships/hyperlink" Target="http://www.istockphoto.com/" TargetMode="External"/><Relationship Id="rId1" Type="http://schemas.openxmlformats.org/officeDocument/2006/relationships/slideLayout" Target="../slideLayouts/slideLayout6.xml"/><Relationship Id="rId6" Type="http://schemas.openxmlformats.org/officeDocument/2006/relationships/hyperlink" Target="http://www.corbisimages.com/" TargetMode="External"/><Relationship Id="rId5" Type="http://schemas.openxmlformats.org/officeDocument/2006/relationships/hyperlink" Target="http://www.openclipart.org/" TargetMode="External"/><Relationship Id="rId4" Type="http://schemas.openxmlformats.org/officeDocument/2006/relationships/hyperlink" Target="http://www.gettyimages.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scottmccloud.com/4-inventions/triangle/index.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s>
</file>

<file path=ppt/slides/_rels/slide47.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51.xml"/><Relationship Id="rId7" Type="http://schemas.openxmlformats.org/officeDocument/2006/relationships/slide" Target="slide53.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55.xml"/><Relationship Id="rId4" Type="http://schemas.openxmlformats.org/officeDocument/2006/relationships/slide" Target="slide54.xml"/><Relationship Id="rId9" Type="http://schemas.openxmlformats.org/officeDocument/2006/relationships/slide" Target="slide56.xml"/></Relationships>
</file>

<file path=ppt/slides/_rels/slide5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41.png"/><Relationship Id="rId7" Type="http://schemas.openxmlformats.org/officeDocument/2006/relationships/slide" Target="slide54.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56.xml"/><Relationship Id="rId10" Type="http://schemas.openxmlformats.org/officeDocument/2006/relationships/slide" Target="slide53.xml"/><Relationship Id="rId4" Type="http://schemas.openxmlformats.org/officeDocument/2006/relationships/slide" Target="slide45.xml"/><Relationship Id="rId9"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42.png"/><Relationship Id="rId7" Type="http://schemas.openxmlformats.org/officeDocument/2006/relationships/slide" Target="slide54.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56.xml"/><Relationship Id="rId10" Type="http://schemas.openxmlformats.org/officeDocument/2006/relationships/slide" Target="slide53.xml"/><Relationship Id="rId4" Type="http://schemas.openxmlformats.org/officeDocument/2006/relationships/slide" Target="slide45.xml"/><Relationship Id="rId9" Type="http://schemas.openxmlformats.org/officeDocument/2006/relationships/slide" Target="slide52.xml"/></Relationships>
</file>

<file path=ppt/slides/_rels/slide5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40.jpeg"/><Relationship Id="rId7" Type="http://schemas.openxmlformats.org/officeDocument/2006/relationships/slide" Target="slide54.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56.xml"/><Relationship Id="rId10" Type="http://schemas.openxmlformats.org/officeDocument/2006/relationships/slide" Target="slide53.xml"/><Relationship Id="rId4" Type="http://schemas.openxmlformats.org/officeDocument/2006/relationships/slide" Target="slide45.xml"/><Relationship Id="rId9" Type="http://schemas.openxmlformats.org/officeDocument/2006/relationships/slide" Target="slide52.xml"/></Relationships>
</file>

<file path=ppt/slides/_rels/slide5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44.png"/><Relationship Id="rId7" Type="http://schemas.openxmlformats.org/officeDocument/2006/relationships/slide" Target="slide54.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56.xml"/><Relationship Id="rId10" Type="http://schemas.openxmlformats.org/officeDocument/2006/relationships/slide" Target="slide53.xml"/><Relationship Id="rId4" Type="http://schemas.openxmlformats.org/officeDocument/2006/relationships/slide" Target="slide45.xml"/><Relationship Id="rId9" Type="http://schemas.openxmlformats.org/officeDocument/2006/relationships/slide" Target="slide52.xml"/></Relationships>
</file>

<file path=ppt/slides/_rels/slide5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40.jpeg"/><Relationship Id="rId7" Type="http://schemas.openxmlformats.org/officeDocument/2006/relationships/slide" Target="slide54.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56.xml"/><Relationship Id="rId10" Type="http://schemas.openxmlformats.org/officeDocument/2006/relationships/slide" Target="slide53.xml"/><Relationship Id="rId4" Type="http://schemas.openxmlformats.org/officeDocument/2006/relationships/slide" Target="slide45.xml"/><Relationship Id="rId9" Type="http://schemas.openxmlformats.org/officeDocument/2006/relationships/slide" Target="slide5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slide" Target="slide61.xml"/><Relationship Id="rId5" Type="http://schemas.openxmlformats.org/officeDocument/2006/relationships/slide" Target="slide50.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50.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50.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5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50.xml"/></Relationships>
</file>

<file path=ppt/slides/_rels/slide61.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slide" Target="slide64.xml"/><Relationship Id="rId2" Type="http://schemas.openxmlformats.org/officeDocument/2006/relationships/slide" Target="slide62.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image" Target="../media/image47.jpeg"/><Relationship Id="rId4" Type="http://schemas.openxmlformats.org/officeDocument/2006/relationships/image" Target="../media/image46.jpeg"/></Relationships>
</file>

<file path=ppt/slides/_rels/slide62.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47.jpeg"/><Relationship Id="rId7" Type="http://schemas.openxmlformats.org/officeDocument/2006/relationships/slide" Target="slide62.xm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56.xml"/><Relationship Id="rId4" Type="http://schemas.openxmlformats.org/officeDocument/2006/relationships/image" Target="../media/image48.jpeg"/></Relationships>
</file>

<file path=ppt/slides/_rels/slide63.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46.jpeg"/><Relationship Id="rId7" Type="http://schemas.openxmlformats.org/officeDocument/2006/relationships/slide" Target="slide62.xm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56.xml"/><Relationship Id="rId4" Type="http://schemas.openxmlformats.org/officeDocument/2006/relationships/image" Target="../media/image47.jpeg"/></Relationships>
</file>

<file path=ppt/slides/_rels/slide64.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slide" Target="slide69.xml"/></Relationships>
</file>

<file path=ppt/slides/_rels/slide65.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69.xml"/><Relationship Id="rId7" Type="http://schemas.openxmlformats.org/officeDocument/2006/relationships/slide" Target="slide67.xml"/><Relationship Id="rId2"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53.png"/><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69.xml"/><Relationship Id="rId7" Type="http://schemas.openxmlformats.org/officeDocument/2006/relationships/slide" Target="slide67.xml"/><Relationship Id="rId2"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53.png"/><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69.xml"/><Relationship Id="rId7" Type="http://schemas.openxmlformats.org/officeDocument/2006/relationships/slide" Target="slide67.xml"/><Relationship Id="rId2"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53.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69.xml"/><Relationship Id="rId7" Type="http://schemas.openxmlformats.org/officeDocument/2006/relationships/slide" Target="slide67.xml"/><Relationship Id="rId2"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53.png"/><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70.xml"/><Relationship Id="rId7" Type="http://schemas.openxmlformats.org/officeDocument/2006/relationships/slide" Target="slide64.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73.xml"/><Relationship Id="rId5" Type="http://schemas.openxmlformats.org/officeDocument/2006/relationships/slide" Target="slide72.xml"/><Relationship Id="rId4" Type="http://schemas.openxmlformats.org/officeDocument/2006/relationships/slide" Target="slide7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11.xml"/><Relationship Id="rId7" Type="http://schemas.openxmlformats.org/officeDocument/2006/relationships/slide" Target="slide71.xml"/><Relationship Id="rId2" Type="http://schemas.openxmlformats.org/officeDocument/2006/relationships/slideLayout" Target="../slideLayouts/slideLayout2.xml"/><Relationship Id="rId1" Type="http://schemas.openxmlformats.org/officeDocument/2006/relationships/audio" Target="file:///D:\home\oldkingcole.com\itec715\Nancarrow--Study%20No.%208--excerpt.wav" TargetMode="External"/><Relationship Id="rId6" Type="http://schemas.openxmlformats.org/officeDocument/2006/relationships/slide" Target="slide70.xml"/><Relationship Id="rId5" Type="http://schemas.openxmlformats.org/officeDocument/2006/relationships/slide" Target="slide85.xml"/><Relationship Id="rId10" Type="http://schemas.openxmlformats.org/officeDocument/2006/relationships/image" Target="../media/image54.png"/><Relationship Id="rId4" Type="http://schemas.openxmlformats.org/officeDocument/2006/relationships/slide" Target="slide64.xml"/><Relationship Id="rId9" Type="http://schemas.openxmlformats.org/officeDocument/2006/relationships/slide" Target="slide73.xml"/></Relationships>
</file>

<file path=ppt/slides/_rels/slide71.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11.xml"/><Relationship Id="rId7" Type="http://schemas.openxmlformats.org/officeDocument/2006/relationships/slide" Target="slide71.xml"/><Relationship Id="rId2" Type="http://schemas.openxmlformats.org/officeDocument/2006/relationships/slideLayout" Target="../slideLayouts/slideLayout2.xml"/><Relationship Id="rId1" Type="http://schemas.openxmlformats.org/officeDocument/2006/relationships/audio" Target="file:///D:\home\oldkingcole.com\itec715\Nancarrow--Study%20No.%208--excerpt.wav" TargetMode="External"/><Relationship Id="rId6" Type="http://schemas.openxmlformats.org/officeDocument/2006/relationships/slide" Target="slide70.xml"/><Relationship Id="rId5" Type="http://schemas.openxmlformats.org/officeDocument/2006/relationships/slide" Target="slide85.xml"/><Relationship Id="rId10" Type="http://schemas.openxmlformats.org/officeDocument/2006/relationships/image" Target="../media/image54.png"/><Relationship Id="rId4" Type="http://schemas.openxmlformats.org/officeDocument/2006/relationships/slide" Target="slide64.xml"/><Relationship Id="rId9" Type="http://schemas.openxmlformats.org/officeDocument/2006/relationships/slide" Target="slide73.xml"/></Relationships>
</file>

<file path=ppt/slides/_rels/slide72.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11.xml"/><Relationship Id="rId7" Type="http://schemas.openxmlformats.org/officeDocument/2006/relationships/slide" Target="slide71.xml"/><Relationship Id="rId2" Type="http://schemas.openxmlformats.org/officeDocument/2006/relationships/slideLayout" Target="../slideLayouts/slideLayout2.xml"/><Relationship Id="rId1" Type="http://schemas.openxmlformats.org/officeDocument/2006/relationships/audio" Target="file:///D:\home\oldkingcole.com\itec715\Nancarrow--Study%20No.%208--excerpt.wav" TargetMode="External"/><Relationship Id="rId6" Type="http://schemas.openxmlformats.org/officeDocument/2006/relationships/slide" Target="slide70.xml"/><Relationship Id="rId5" Type="http://schemas.openxmlformats.org/officeDocument/2006/relationships/slide" Target="slide85.xml"/><Relationship Id="rId10" Type="http://schemas.openxmlformats.org/officeDocument/2006/relationships/image" Target="../media/image54.png"/><Relationship Id="rId4" Type="http://schemas.openxmlformats.org/officeDocument/2006/relationships/slide" Target="slide64.xml"/><Relationship Id="rId9" Type="http://schemas.openxmlformats.org/officeDocument/2006/relationships/slide" Target="slide73.xml"/></Relationships>
</file>

<file path=ppt/slides/_rels/slide73.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11.xml"/><Relationship Id="rId7" Type="http://schemas.openxmlformats.org/officeDocument/2006/relationships/slide" Target="slide71.xml"/><Relationship Id="rId2" Type="http://schemas.openxmlformats.org/officeDocument/2006/relationships/slideLayout" Target="../slideLayouts/slideLayout2.xml"/><Relationship Id="rId1" Type="http://schemas.openxmlformats.org/officeDocument/2006/relationships/audio" Target="file:///D:\home\oldkingcole.com\itec715\Nancarrow--Study%20No.%208--excerpt.wav" TargetMode="External"/><Relationship Id="rId6" Type="http://schemas.openxmlformats.org/officeDocument/2006/relationships/slide" Target="slide70.xml"/><Relationship Id="rId5" Type="http://schemas.openxmlformats.org/officeDocument/2006/relationships/slide" Target="slide85.xml"/><Relationship Id="rId10" Type="http://schemas.openxmlformats.org/officeDocument/2006/relationships/image" Target="../media/image54.png"/><Relationship Id="rId4" Type="http://schemas.openxmlformats.org/officeDocument/2006/relationships/slide" Target="slide64.xml"/><Relationship Id="rId9" Type="http://schemas.openxmlformats.org/officeDocument/2006/relationships/slide" Target="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pPr eaLnBrk="1" hangingPunct="1"/>
            <a:r>
              <a:rPr lang="en-US" smtClean="0"/>
              <a:t>ITEC 715</a:t>
            </a:r>
          </a:p>
        </p:txBody>
      </p:sp>
      <p:sp>
        <p:nvSpPr>
          <p:cNvPr id="2051" name="Rectangle 5"/>
          <p:cNvSpPr>
            <a:spLocks noGrp="1" noChangeArrowheads="1"/>
          </p:cNvSpPr>
          <p:nvPr>
            <p:ph type="subTitle" idx="1"/>
          </p:nvPr>
        </p:nvSpPr>
        <p:spPr/>
        <p:txBody>
          <a:bodyPr/>
          <a:lstStyle/>
          <a:p>
            <a:pPr eaLnBrk="1" hangingPunct="1"/>
            <a:r>
              <a:rPr lang="en-US" smtClean="0"/>
              <a:t>Computer Foundations for Instructional Multimedia</a:t>
            </a:r>
          </a:p>
        </p:txBody>
      </p:sp>
      <p:sp>
        <p:nvSpPr>
          <p:cNvPr id="2052" name="Rectangle 6"/>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053" name="Rectangle 7"/>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054" name="Rectangle 8"/>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5" name="Rectangle 9"/>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6" name="Text Box 10"/>
          <p:cNvSpPr txBox="1">
            <a:spLocks noChangeArrowheads="1"/>
          </p:cNvSpPr>
          <p:nvPr/>
        </p:nvSpPr>
        <p:spPr bwMode="auto">
          <a:xfrm>
            <a:off x="0" y="5943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Week </a:t>
            </a:r>
            <a:r>
              <a:rPr lang="en-US" dirty="0" smtClean="0"/>
              <a:t>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130425"/>
            <a:ext cx="7772400" cy="2517775"/>
          </a:xfrm>
        </p:spPr>
        <p:txBody>
          <a:bodyPr/>
          <a:lstStyle/>
          <a:p>
            <a:pPr eaLnBrk="1" hangingPunct="1"/>
            <a:r>
              <a:rPr lang="en-US" sz="4000" dirty="0" smtClean="0"/>
              <a:t>Visual Unity</a:t>
            </a:r>
          </a:p>
        </p:txBody>
      </p:sp>
      <p:sp>
        <p:nvSpPr>
          <p:cNvPr id="1433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39" y="1340489"/>
            <a:ext cx="5989462" cy="4489954"/>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Hodge-Podge Look w/ Photos</a:t>
            </a:r>
            <a:endParaRPr lang="en-US" sz="4400" dirty="0">
              <a:solidFill>
                <a:srgbClr val="FFFF99"/>
              </a:solidFill>
            </a:endParaRPr>
          </a:p>
        </p:txBody>
      </p:sp>
      <p:sp>
        <p:nvSpPr>
          <p:cNvPr id="7" name="TextBox 6"/>
          <p:cNvSpPr txBox="1"/>
          <p:nvPr/>
        </p:nvSpPr>
        <p:spPr>
          <a:xfrm>
            <a:off x="6981825" y="1340489"/>
            <a:ext cx="2066925" cy="4524315"/>
          </a:xfrm>
          <a:prstGeom prst="rect">
            <a:avLst/>
          </a:prstGeom>
          <a:noFill/>
        </p:spPr>
        <p:txBody>
          <a:bodyPr wrap="square" rtlCol="0">
            <a:spAutoFit/>
          </a:bodyPr>
          <a:lstStyle/>
          <a:p>
            <a:r>
              <a:rPr lang="en-US" dirty="0" smtClean="0">
                <a:latin typeface="Arial Narrow" pitchFamily="34" charset="0"/>
              </a:rPr>
              <a:t>Some images in color</a:t>
            </a:r>
          </a:p>
          <a:p>
            <a:r>
              <a:rPr lang="en-US" dirty="0" smtClean="0">
                <a:latin typeface="Arial Narrow" pitchFamily="34" charset="0"/>
              </a:rPr>
              <a:t>Some images in B&amp;W</a:t>
            </a:r>
          </a:p>
          <a:p>
            <a:r>
              <a:rPr lang="en-US" dirty="0" smtClean="0">
                <a:latin typeface="Arial Narrow" pitchFamily="34" charset="0"/>
              </a:rPr>
              <a:t>Some images sharp</a:t>
            </a:r>
          </a:p>
          <a:p>
            <a:r>
              <a:rPr lang="en-US" dirty="0" smtClean="0">
                <a:latin typeface="Arial Narrow" pitchFamily="34" charset="0"/>
              </a:rPr>
              <a:t>Some images blurred</a:t>
            </a: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pPr algn="ctr"/>
            <a:r>
              <a:rPr lang="en-US" dirty="0" smtClean="0">
                <a:latin typeface="Arial Narrow" pitchFamily="34" charset="0"/>
              </a:rPr>
              <a:t>VISUAL DISUNITY!</a:t>
            </a:r>
            <a:endParaRPr lang="en-US" dirty="0">
              <a:latin typeface="Arial Narrow" pitchFamily="34" charset="0"/>
            </a:endParaRPr>
          </a:p>
        </p:txBody>
      </p:sp>
      <p:sp>
        <p:nvSpPr>
          <p:cNvPr id="8" name="Down Arrow 7"/>
          <p:cNvSpPr/>
          <p:nvPr/>
        </p:nvSpPr>
        <p:spPr>
          <a:xfrm>
            <a:off x="7653337" y="2619375"/>
            <a:ext cx="723900" cy="2705100"/>
          </a:xfrm>
          <a:prstGeom prst="downArrow">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451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39" y="1340489"/>
            <a:ext cx="5989461" cy="4489954"/>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Visual Unity w/ Photos</a:t>
            </a:r>
            <a:endParaRPr lang="en-US" sz="4400" dirty="0">
              <a:solidFill>
                <a:srgbClr val="FFFF99"/>
              </a:solidFill>
            </a:endParaRPr>
          </a:p>
        </p:txBody>
      </p:sp>
      <p:sp>
        <p:nvSpPr>
          <p:cNvPr id="7" name="TextBox 6"/>
          <p:cNvSpPr txBox="1"/>
          <p:nvPr/>
        </p:nvSpPr>
        <p:spPr>
          <a:xfrm>
            <a:off x="6981825" y="1340489"/>
            <a:ext cx="2066925" cy="4524315"/>
          </a:xfrm>
          <a:prstGeom prst="rect">
            <a:avLst/>
          </a:prstGeom>
          <a:noFill/>
        </p:spPr>
        <p:txBody>
          <a:bodyPr wrap="square" rtlCol="0">
            <a:spAutoFit/>
          </a:bodyPr>
          <a:lstStyle/>
          <a:p>
            <a:r>
              <a:rPr lang="en-US" dirty="0" smtClean="0">
                <a:latin typeface="Arial Narrow" pitchFamily="34" charset="0"/>
              </a:rPr>
              <a:t>All images in color</a:t>
            </a:r>
          </a:p>
          <a:p>
            <a:r>
              <a:rPr lang="en-US" dirty="0" smtClean="0">
                <a:latin typeface="Arial Narrow" pitchFamily="34" charset="0"/>
              </a:rPr>
              <a:t>All images sharp</a:t>
            </a:r>
          </a:p>
          <a:p>
            <a:endParaRPr lang="en-US" dirty="0" smtClean="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pPr algn="ctr"/>
            <a:r>
              <a:rPr lang="en-US" dirty="0" smtClean="0">
                <a:latin typeface="Arial Narrow" pitchFamily="34" charset="0"/>
              </a:rPr>
              <a:t>VISUAL UNITY!</a:t>
            </a:r>
            <a:endParaRPr lang="en-US" dirty="0">
              <a:latin typeface="Arial Narrow" pitchFamily="34" charset="0"/>
            </a:endParaRPr>
          </a:p>
        </p:txBody>
      </p:sp>
      <p:sp>
        <p:nvSpPr>
          <p:cNvPr id="8" name="Down Arrow 7"/>
          <p:cNvSpPr/>
          <p:nvPr/>
        </p:nvSpPr>
        <p:spPr>
          <a:xfrm>
            <a:off x="7653337" y="2076450"/>
            <a:ext cx="723900" cy="3248025"/>
          </a:xfrm>
          <a:prstGeom prst="downArrow">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8125" y="6343650"/>
            <a:ext cx="8705850" cy="369332"/>
          </a:xfrm>
          <a:prstGeom prst="rect">
            <a:avLst/>
          </a:prstGeom>
          <a:noFill/>
        </p:spPr>
        <p:txBody>
          <a:bodyPr wrap="square" rtlCol="0">
            <a:spAutoFit/>
          </a:bodyPr>
          <a:lstStyle/>
          <a:p>
            <a:r>
              <a:rPr lang="en-US" dirty="0" smtClean="0">
                <a:solidFill>
                  <a:schemeClr val="bg1"/>
                </a:solidFill>
              </a:rPr>
              <a:t>Note: The slide now has good visual unity, but it has </a:t>
            </a:r>
            <a:r>
              <a:rPr lang="en-US" i="1" dirty="0" smtClean="0">
                <a:solidFill>
                  <a:schemeClr val="bg1"/>
                </a:solidFill>
              </a:rPr>
              <a:t>poor</a:t>
            </a:r>
            <a:r>
              <a:rPr lang="en-US" dirty="0" smtClean="0">
                <a:solidFill>
                  <a:schemeClr val="bg1"/>
                </a:solidFill>
              </a:rPr>
              <a:t> ethnic diversity.</a:t>
            </a:r>
            <a:endParaRPr lang="en-US" dirty="0">
              <a:solidFill>
                <a:schemeClr val="bg1"/>
              </a:solidFill>
            </a:endParaRPr>
          </a:p>
        </p:txBody>
      </p:sp>
    </p:spTree>
    <p:extLst>
      <p:ext uri="{BB962C8B-B14F-4D97-AF65-F5344CB8AC3E}">
        <p14:creationId xmlns:p14="http://schemas.microsoft.com/office/powerpoint/2010/main" val="839229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340489"/>
            <a:ext cx="5989461" cy="4489953"/>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Visual Disunity w/ Illustrations</a:t>
            </a:r>
            <a:endParaRPr lang="en-US" sz="4400" dirty="0">
              <a:solidFill>
                <a:srgbClr val="FFFF99"/>
              </a:solidFill>
            </a:endParaRPr>
          </a:p>
        </p:txBody>
      </p:sp>
      <p:sp>
        <p:nvSpPr>
          <p:cNvPr id="7" name="TextBox 6"/>
          <p:cNvSpPr txBox="1"/>
          <p:nvPr/>
        </p:nvSpPr>
        <p:spPr>
          <a:xfrm>
            <a:off x="6333918" y="1340489"/>
            <a:ext cx="2799454" cy="4524315"/>
          </a:xfrm>
          <a:prstGeom prst="rect">
            <a:avLst/>
          </a:prstGeom>
          <a:noFill/>
        </p:spPr>
        <p:txBody>
          <a:bodyPr wrap="square" rtlCol="0">
            <a:spAutoFit/>
          </a:bodyPr>
          <a:lstStyle/>
          <a:p>
            <a:r>
              <a:rPr lang="en-US" dirty="0" smtClean="0">
                <a:latin typeface="Arial Narrow" pitchFamily="34" charset="0"/>
              </a:rPr>
              <a:t>Some images in color</a:t>
            </a:r>
          </a:p>
          <a:p>
            <a:r>
              <a:rPr lang="en-US" dirty="0" smtClean="0">
                <a:latin typeface="Arial Narrow" pitchFamily="34" charset="0"/>
              </a:rPr>
              <a:t>Some images in B&amp;W</a:t>
            </a:r>
          </a:p>
          <a:p>
            <a:r>
              <a:rPr lang="en-US" dirty="0" smtClean="0">
                <a:latin typeface="Arial Narrow" pitchFamily="34" charset="0"/>
              </a:rPr>
              <a:t>Some images in monotone</a:t>
            </a:r>
          </a:p>
          <a:p>
            <a:r>
              <a:rPr lang="en-US" dirty="0" smtClean="0">
                <a:latin typeface="Arial Narrow" pitchFamily="34" charset="0"/>
              </a:rPr>
              <a:t>Every image in a different style</a:t>
            </a:r>
            <a:endParaRPr lang="en-US" dirty="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pPr algn="ctr"/>
            <a:r>
              <a:rPr lang="en-US" dirty="0" smtClean="0">
                <a:latin typeface="Arial Narrow" pitchFamily="34" charset="0"/>
              </a:rPr>
              <a:t>VISUAL DISUNITY!</a:t>
            </a:r>
            <a:endParaRPr lang="en-US" dirty="0">
              <a:latin typeface="Arial Narrow" pitchFamily="34" charset="0"/>
            </a:endParaRPr>
          </a:p>
        </p:txBody>
      </p:sp>
      <p:sp>
        <p:nvSpPr>
          <p:cNvPr id="8" name="Down Arrow 7"/>
          <p:cNvSpPr/>
          <p:nvPr/>
        </p:nvSpPr>
        <p:spPr>
          <a:xfrm>
            <a:off x="7371695" y="2762250"/>
            <a:ext cx="723900" cy="2562225"/>
          </a:xfrm>
          <a:prstGeom prst="downArrow">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213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340489"/>
            <a:ext cx="5989460" cy="4489953"/>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Visual </a:t>
            </a:r>
            <a:r>
              <a:rPr lang="en-US" sz="4400" dirty="0">
                <a:solidFill>
                  <a:srgbClr val="FFFF99"/>
                </a:solidFill>
              </a:rPr>
              <a:t>U</a:t>
            </a:r>
            <a:r>
              <a:rPr lang="en-US" sz="4400" dirty="0" smtClean="0">
                <a:solidFill>
                  <a:srgbClr val="FFFF99"/>
                </a:solidFill>
              </a:rPr>
              <a:t>nity w/ Illustrations</a:t>
            </a:r>
            <a:endParaRPr lang="en-US" sz="4400" dirty="0">
              <a:solidFill>
                <a:srgbClr val="FFFF99"/>
              </a:solidFill>
            </a:endParaRPr>
          </a:p>
        </p:txBody>
      </p:sp>
      <p:sp>
        <p:nvSpPr>
          <p:cNvPr id="7" name="TextBox 6"/>
          <p:cNvSpPr txBox="1"/>
          <p:nvPr/>
        </p:nvSpPr>
        <p:spPr>
          <a:xfrm>
            <a:off x="6333918" y="1340489"/>
            <a:ext cx="2799454" cy="4524315"/>
          </a:xfrm>
          <a:prstGeom prst="rect">
            <a:avLst/>
          </a:prstGeom>
          <a:noFill/>
        </p:spPr>
        <p:txBody>
          <a:bodyPr wrap="square" rtlCol="0">
            <a:spAutoFit/>
          </a:bodyPr>
          <a:lstStyle/>
          <a:p>
            <a:r>
              <a:rPr lang="en-US" dirty="0" smtClean="0">
                <a:latin typeface="Arial Narrow" pitchFamily="34" charset="0"/>
              </a:rPr>
              <a:t>All images in color</a:t>
            </a:r>
          </a:p>
          <a:p>
            <a:r>
              <a:rPr lang="en-US" dirty="0" smtClean="0">
                <a:latin typeface="Arial Narrow" pitchFamily="34" charset="0"/>
              </a:rPr>
              <a:t>All images in same style (15)</a:t>
            </a:r>
          </a:p>
          <a:p>
            <a:endParaRPr lang="en-US" dirty="0" smtClean="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pPr algn="ctr"/>
            <a:r>
              <a:rPr lang="en-US" dirty="0" smtClean="0">
                <a:latin typeface="Arial Narrow" pitchFamily="34" charset="0"/>
              </a:rPr>
              <a:t>VISUAL UNITY!</a:t>
            </a:r>
            <a:endParaRPr lang="en-US" dirty="0">
              <a:latin typeface="Arial Narrow" pitchFamily="34" charset="0"/>
            </a:endParaRPr>
          </a:p>
        </p:txBody>
      </p:sp>
      <p:sp>
        <p:nvSpPr>
          <p:cNvPr id="8" name="Down Arrow 7"/>
          <p:cNvSpPr/>
          <p:nvPr/>
        </p:nvSpPr>
        <p:spPr>
          <a:xfrm>
            <a:off x="7371695" y="2105248"/>
            <a:ext cx="723900" cy="3219228"/>
          </a:xfrm>
          <a:prstGeom prst="downArrow">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83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130425"/>
            <a:ext cx="7772400" cy="2517775"/>
          </a:xfrm>
        </p:spPr>
        <p:txBody>
          <a:bodyPr/>
          <a:lstStyle/>
          <a:p>
            <a:pPr eaLnBrk="1" hangingPunct="1"/>
            <a:r>
              <a:rPr lang="en-US" sz="4000" dirty="0" smtClean="0"/>
              <a:t>Working with Clip Art Illustrations</a:t>
            </a:r>
          </a:p>
        </p:txBody>
      </p:sp>
      <p:sp>
        <p:nvSpPr>
          <p:cNvPr id="1433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000581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343696"/>
            <a:ext cx="5989460" cy="4483538"/>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p:cNvSpPr/>
          <p:nvPr/>
        </p:nvSpPr>
        <p:spPr>
          <a:xfrm>
            <a:off x="3063949" y="2187567"/>
            <a:ext cx="3625702" cy="2764465"/>
          </a:xfrm>
          <a:prstGeom prst="rect">
            <a:avLst/>
          </a:prstGeom>
          <a:solidFill>
            <a:schemeClr val="bg1"/>
          </a:solidFill>
          <a:ln w="952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Deconstructing Clip Art</a:t>
            </a:r>
            <a:endParaRPr lang="en-US" sz="4400" dirty="0">
              <a:solidFill>
                <a:srgbClr val="FFFF99"/>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010" y="2280519"/>
            <a:ext cx="3455581" cy="2578560"/>
          </a:xfrm>
          <a:prstGeom prst="rect">
            <a:avLst/>
          </a:prstGeom>
        </p:spPr>
      </p:pic>
      <p:sp>
        <p:nvSpPr>
          <p:cNvPr id="4" name="Left Arrow 3"/>
          <p:cNvSpPr/>
          <p:nvPr/>
        </p:nvSpPr>
        <p:spPr>
          <a:xfrm>
            <a:off x="2349794" y="3019647"/>
            <a:ext cx="435934" cy="3083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96223" y="2280519"/>
            <a:ext cx="1807535" cy="1477328"/>
          </a:xfrm>
          <a:prstGeom prst="rect">
            <a:avLst/>
          </a:prstGeom>
          <a:noFill/>
        </p:spPr>
        <p:txBody>
          <a:bodyPr wrap="square" rtlCol="0">
            <a:spAutoFit/>
          </a:bodyPr>
          <a:lstStyle/>
          <a:p>
            <a:r>
              <a:rPr lang="en-US" dirty="0" smtClean="0"/>
              <a:t>The image of the man originally came from this clip art image.</a:t>
            </a:r>
            <a:endParaRPr lang="en-US" dirty="0"/>
          </a:p>
        </p:txBody>
      </p:sp>
    </p:spTree>
    <p:extLst>
      <p:ext uri="{BB962C8B-B14F-4D97-AF65-F5344CB8AC3E}">
        <p14:creationId xmlns:p14="http://schemas.microsoft.com/office/powerpoint/2010/main" val="729549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Deconstructing Clip Art</a:t>
            </a:r>
            <a:endParaRPr lang="en-US" sz="4400" dirty="0">
              <a:solidFill>
                <a:srgbClr val="FFFF99"/>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442" y="1541721"/>
            <a:ext cx="5469267" cy="4081175"/>
          </a:xfrm>
          <a:prstGeom prst="rect">
            <a:avLst/>
          </a:prstGeom>
        </p:spPr>
      </p:pic>
      <p:sp>
        <p:nvSpPr>
          <p:cNvPr id="11" name="TextBox 10"/>
          <p:cNvSpPr txBox="1"/>
          <p:nvPr/>
        </p:nvSpPr>
        <p:spPr>
          <a:xfrm>
            <a:off x="6039293" y="1435395"/>
            <a:ext cx="2902688" cy="4524315"/>
          </a:xfrm>
          <a:prstGeom prst="rect">
            <a:avLst/>
          </a:prstGeom>
          <a:noFill/>
        </p:spPr>
        <p:txBody>
          <a:bodyPr wrap="square" rtlCol="0">
            <a:spAutoFit/>
          </a:bodyPr>
          <a:lstStyle/>
          <a:p>
            <a:r>
              <a:rPr lang="en-US" dirty="0" smtClean="0"/>
              <a:t>A lot of the illustrational clip art on the Microsoft Office Online image repository consists of many small shapes grouped together.</a:t>
            </a:r>
          </a:p>
          <a:p>
            <a:endParaRPr lang="en-US" dirty="0"/>
          </a:p>
          <a:p>
            <a:r>
              <a:rPr lang="en-US" dirty="0" smtClean="0"/>
              <a:t>Right click (PC) or control-click (Mac) and choose </a:t>
            </a:r>
            <a:r>
              <a:rPr lang="en-US" b="1" dirty="0" err="1" smtClean="0"/>
              <a:t>Group</a:t>
            </a:r>
            <a:r>
              <a:rPr lang="en-US" b="1" dirty="0" err="1" smtClean="0">
                <a:sym typeface="Wingdings" pitchFamily="2" charset="2"/>
              </a:rPr>
              <a:t>Ungroup</a:t>
            </a:r>
            <a:r>
              <a:rPr lang="en-US" dirty="0" smtClean="0">
                <a:sym typeface="Wingdings" pitchFamily="2" charset="2"/>
              </a:rPr>
              <a:t>. You’ll be presented with this dialog.</a:t>
            </a:r>
          </a:p>
          <a:p>
            <a:endParaRPr lang="en-US" dirty="0">
              <a:sym typeface="Wingdings" pitchFamily="2" charset="2"/>
            </a:endParaRPr>
          </a:p>
          <a:p>
            <a:r>
              <a:rPr lang="en-US" dirty="0" smtClean="0">
                <a:sym typeface="Wingdings" pitchFamily="2" charset="2"/>
              </a:rPr>
              <a:t>Click </a:t>
            </a:r>
            <a:r>
              <a:rPr lang="en-US" b="1" dirty="0" err="1" smtClean="0">
                <a:sym typeface="Wingdings" pitchFamily="2" charset="2"/>
              </a:rPr>
              <a:t>GroupUngroup</a:t>
            </a:r>
            <a:r>
              <a:rPr lang="en-US" dirty="0" smtClean="0">
                <a:sym typeface="Wingdings" pitchFamily="2" charset="2"/>
              </a:rPr>
              <a:t> a second time to complete the ungrouping process.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12" y="2614611"/>
            <a:ext cx="5543550" cy="1628775"/>
          </a:xfrm>
          <a:prstGeom prst="rect">
            <a:avLst/>
          </a:prstGeom>
        </p:spPr>
      </p:pic>
    </p:spTree>
    <p:extLst>
      <p:ext uri="{BB962C8B-B14F-4D97-AF65-F5344CB8AC3E}">
        <p14:creationId xmlns:p14="http://schemas.microsoft.com/office/powerpoint/2010/main" val="2389216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Deconstructing Clip Art</a:t>
            </a:r>
            <a:endParaRPr lang="en-US" sz="4400" dirty="0">
              <a:solidFill>
                <a:srgbClr val="FFFF99"/>
              </a:solidFill>
            </a:endParaRPr>
          </a:p>
        </p:txBody>
      </p:sp>
      <p:sp>
        <p:nvSpPr>
          <p:cNvPr id="11" name="TextBox 10"/>
          <p:cNvSpPr txBox="1"/>
          <p:nvPr/>
        </p:nvSpPr>
        <p:spPr>
          <a:xfrm>
            <a:off x="6039293" y="1435395"/>
            <a:ext cx="2902688" cy="1477328"/>
          </a:xfrm>
          <a:prstGeom prst="rect">
            <a:avLst/>
          </a:prstGeom>
          <a:noFill/>
        </p:spPr>
        <p:txBody>
          <a:bodyPr wrap="square" rtlCol="0">
            <a:spAutoFit/>
          </a:bodyPr>
          <a:lstStyle/>
          <a:p>
            <a:r>
              <a:rPr lang="en-US" dirty="0" smtClean="0"/>
              <a:t>Click somewhere neutral to clear the selections. Then drag across the portions of the image you want to delete.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13" y="1172896"/>
            <a:ext cx="5860449" cy="4616685"/>
          </a:xfrm>
          <a:prstGeom prst="rect">
            <a:avLst/>
          </a:prstGeom>
        </p:spPr>
      </p:pic>
    </p:spTree>
    <p:extLst>
      <p:ext uri="{BB962C8B-B14F-4D97-AF65-F5344CB8AC3E}">
        <p14:creationId xmlns:p14="http://schemas.microsoft.com/office/powerpoint/2010/main" val="3104471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Deconstructing Clip Art</a:t>
            </a:r>
            <a:endParaRPr lang="en-US" sz="4400" dirty="0">
              <a:solidFill>
                <a:srgbClr val="FFFF99"/>
              </a:solidFill>
            </a:endParaRPr>
          </a:p>
        </p:txBody>
      </p:sp>
      <p:sp>
        <p:nvSpPr>
          <p:cNvPr id="11" name="TextBox 10"/>
          <p:cNvSpPr txBox="1"/>
          <p:nvPr/>
        </p:nvSpPr>
        <p:spPr>
          <a:xfrm>
            <a:off x="6039293" y="1435395"/>
            <a:ext cx="2902688" cy="3416320"/>
          </a:xfrm>
          <a:prstGeom prst="rect">
            <a:avLst/>
          </a:prstGeom>
          <a:noFill/>
        </p:spPr>
        <p:txBody>
          <a:bodyPr wrap="square" rtlCol="0">
            <a:spAutoFit/>
          </a:bodyPr>
          <a:lstStyle/>
          <a:p>
            <a:r>
              <a:rPr lang="en-US" dirty="0"/>
              <a:t>To delete the selected parts of the image, press the </a:t>
            </a:r>
            <a:r>
              <a:rPr lang="en-US" b="1" dirty="0"/>
              <a:t>Delete</a:t>
            </a:r>
            <a:r>
              <a:rPr lang="en-US" dirty="0"/>
              <a:t> key.</a:t>
            </a:r>
          </a:p>
          <a:p>
            <a:endParaRPr lang="en-US" dirty="0" smtClean="0"/>
          </a:p>
          <a:p>
            <a:r>
              <a:rPr lang="en-US" dirty="0" smtClean="0"/>
              <a:t>You may have to go back and re-select elements that didn’t get selected the first time, but eventually, you should be able to remove everything except the image of the man on the left.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13" y="1257960"/>
            <a:ext cx="5860449" cy="4616684"/>
          </a:xfrm>
          <a:prstGeom prst="rect">
            <a:avLst/>
          </a:prstGeom>
        </p:spPr>
      </p:pic>
    </p:spTree>
    <p:extLst>
      <p:ext uri="{BB962C8B-B14F-4D97-AF65-F5344CB8AC3E}">
        <p14:creationId xmlns:p14="http://schemas.microsoft.com/office/powerpoint/2010/main" val="4294007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517775"/>
          </a:xfrm>
        </p:spPr>
        <p:txBody>
          <a:bodyPr/>
          <a:lstStyle/>
          <a:p>
            <a:pPr eaLnBrk="1" hangingPunct="1"/>
            <a:r>
              <a:rPr lang="en-US" sz="4000" dirty="0" smtClean="0"/>
              <a:t>Image Sources</a:t>
            </a:r>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Recall from Last Week</a:t>
            </a:r>
            <a:endParaRPr lang="en-US" sz="4400" dirty="0">
              <a:solidFill>
                <a:srgbClr val="FFFF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Deconstructing Clip Art</a:t>
            </a:r>
            <a:endParaRPr lang="en-US" sz="4400" dirty="0">
              <a:solidFill>
                <a:srgbClr val="FFFF99"/>
              </a:solidFill>
            </a:endParaRPr>
          </a:p>
        </p:txBody>
      </p:sp>
      <p:sp>
        <p:nvSpPr>
          <p:cNvPr id="11" name="TextBox 10"/>
          <p:cNvSpPr txBox="1"/>
          <p:nvPr/>
        </p:nvSpPr>
        <p:spPr>
          <a:xfrm>
            <a:off x="2764465" y="1908165"/>
            <a:ext cx="3455582" cy="3416320"/>
          </a:xfrm>
          <a:prstGeom prst="rect">
            <a:avLst/>
          </a:prstGeom>
          <a:noFill/>
        </p:spPr>
        <p:txBody>
          <a:bodyPr wrap="square" rtlCol="0">
            <a:spAutoFit/>
          </a:bodyPr>
          <a:lstStyle/>
          <a:p>
            <a:r>
              <a:rPr lang="en-US" dirty="0" smtClean="0"/>
              <a:t>The newspaper he’s holding is also constructed out of smaller shapes. </a:t>
            </a:r>
          </a:p>
          <a:p>
            <a:endParaRPr lang="en-US" dirty="0"/>
          </a:p>
          <a:p>
            <a:r>
              <a:rPr lang="en-US" dirty="0" smtClean="0"/>
              <a:t>Click each part of the newspaper and press </a:t>
            </a:r>
            <a:r>
              <a:rPr lang="en-US" b="1" dirty="0" smtClean="0"/>
              <a:t>Delete</a:t>
            </a:r>
            <a:r>
              <a:rPr lang="en-US" dirty="0" smtClean="0"/>
              <a:t>. Continue until you have removed the newspaper completely. </a:t>
            </a:r>
          </a:p>
          <a:p>
            <a:endParaRPr lang="en-US" dirty="0"/>
          </a:p>
          <a:p>
            <a:r>
              <a:rPr lang="en-US" dirty="0" smtClean="0"/>
              <a:t>But be careful not to delete his hand!</a:t>
            </a:r>
            <a:endParaRPr lang="en-US" dirty="0"/>
          </a:p>
        </p:txBody>
      </p:sp>
      <p:sp>
        <p:nvSpPr>
          <p:cNvPr id="80" name="Freeform 77"/>
          <p:cNvSpPr>
            <a:spLocks/>
          </p:cNvSpPr>
          <p:nvPr/>
        </p:nvSpPr>
        <p:spPr bwMode="auto">
          <a:xfrm>
            <a:off x="871538" y="5167313"/>
            <a:ext cx="474663" cy="225425"/>
          </a:xfrm>
          <a:custGeom>
            <a:avLst/>
            <a:gdLst>
              <a:gd name="T0" fmla="*/ 173 w 299"/>
              <a:gd name="T1" fmla="*/ 0 h 142"/>
              <a:gd name="T2" fmla="*/ 169 w 299"/>
              <a:gd name="T3" fmla="*/ 0 h 142"/>
              <a:gd name="T4" fmla="*/ 163 w 299"/>
              <a:gd name="T5" fmla="*/ 4 h 142"/>
              <a:gd name="T6" fmla="*/ 153 w 299"/>
              <a:gd name="T7" fmla="*/ 10 h 142"/>
              <a:gd name="T8" fmla="*/ 144 w 299"/>
              <a:gd name="T9" fmla="*/ 16 h 142"/>
              <a:gd name="T10" fmla="*/ 136 w 299"/>
              <a:gd name="T11" fmla="*/ 19 h 142"/>
              <a:gd name="T12" fmla="*/ 130 w 299"/>
              <a:gd name="T13" fmla="*/ 23 h 142"/>
              <a:gd name="T14" fmla="*/ 122 w 299"/>
              <a:gd name="T15" fmla="*/ 25 h 142"/>
              <a:gd name="T16" fmla="*/ 116 w 299"/>
              <a:gd name="T17" fmla="*/ 29 h 142"/>
              <a:gd name="T18" fmla="*/ 107 w 299"/>
              <a:gd name="T19" fmla="*/ 33 h 142"/>
              <a:gd name="T20" fmla="*/ 99 w 299"/>
              <a:gd name="T21" fmla="*/ 37 h 142"/>
              <a:gd name="T22" fmla="*/ 93 w 299"/>
              <a:gd name="T23" fmla="*/ 41 h 142"/>
              <a:gd name="T24" fmla="*/ 85 w 299"/>
              <a:gd name="T25" fmla="*/ 43 h 142"/>
              <a:gd name="T26" fmla="*/ 78 w 299"/>
              <a:gd name="T27" fmla="*/ 45 h 142"/>
              <a:gd name="T28" fmla="*/ 70 w 299"/>
              <a:gd name="T29" fmla="*/ 49 h 142"/>
              <a:gd name="T30" fmla="*/ 64 w 299"/>
              <a:gd name="T31" fmla="*/ 50 h 142"/>
              <a:gd name="T32" fmla="*/ 56 w 299"/>
              <a:gd name="T33" fmla="*/ 52 h 142"/>
              <a:gd name="T34" fmla="*/ 45 w 299"/>
              <a:gd name="T35" fmla="*/ 54 h 142"/>
              <a:gd name="T36" fmla="*/ 33 w 299"/>
              <a:gd name="T37" fmla="*/ 58 h 142"/>
              <a:gd name="T38" fmla="*/ 25 w 299"/>
              <a:gd name="T39" fmla="*/ 58 h 142"/>
              <a:gd name="T40" fmla="*/ 18 w 299"/>
              <a:gd name="T41" fmla="*/ 60 h 142"/>
              <a:gd name="T42" fmla="*/ 14 w 299"/>
              <a:gd name="T43" fmla="*/ 60 h 142"/>
              <a:gd name="T44" fmla="*/ 14 w 299"/>
              <a:gd name="T45" fmla="*/ 62 h 142"/>
              <a:gd name="T46" fmla="*/ 0 w 299"/>
              <a:gd name="T47" fmla="*/ 78 h 142"/>
              <a:gd name="T48" fmla="*/ 25 w 299"/>
              <a:gd name="T49" fmla="*/ 89 h 142"/>
              <a:gd name="T50" fmla="*/ 29 w 299"/>
              <a:gd name="T51" fmla="*/ 89 h 142"/>
              <a:gd name="T52" fmla="*/ 33 w 299"/>
              <a:gd name="T53" fmla="*/ 89 h 142"/>
              <a:gd name="T54" fmla="*/ 41 w 299"/>
              <a:gd name="T55" fmla="*/ 91 h 142"/>
              <a:gd name="T56" fmla="*/ 51 w 299"/>
              <a:gd name="T57" fmla="*/ 91 h 142"/>
              <a:gd name="T58" fmla="*/ 60 w 299"/>
              <a:gd name="T59" fmla="*/ 93 h 142"/>
              <a:gd name="T60" fmla="*/ 70 w 299"/>
              <a:gd name="T61" fmla="*/ 93 h 142"/>
              <a:gd name="T62" fmla="*/ 80 w 299"/>
              <a:gd name="T63" fmla="*/ 93 h 142"/>
              <a:gd name="T64" fmla="*/ 89 w 299"/>
              <a:gd name="T65" fmla="*/ 93 h 142"/>
              <a:gd name="T66" fmla="*/ 97 w 299"/>
              <a:gd name="T67" fmla="*/ 93 h 142"/>
              <a:gd name="T68" fmla="*/ 105 w 299"/>
              <a:gd name="T69" fmla="*/ 93 h 142"/>
              <a:gd name="T70" fmla="*/ 113 w 299"/>
              <a:gd name="T71" fmla="*/ 93 h 142"/>
              <a:gd name="T72" fmla="*/ 122 w 299"/>
              <a:gd name="T73" fmla="*/ 93 h 142"/>
              <a:gd name="T74" fmla="*/ 126 w 299"/>
              <a:gd name="T75" fmla="*/ 93 h 142"/>
              <a:gd name="T76" fmla="*/ 126 w 299"/>
              <a:gd name="T77" fmla="*/ 111 h 142"/>
              <a:gd name="T78" fmla="*/ 144 w 299"/>
              <a:gd name="T79" fmla="*/ 118 h 142"/>
              <a:gd name="T80" fmla="*/ 153 w 299"/>
              <a:gd name="T81" fmla="*/ 140 h 142"/>
              <a:gd name="T82" fmla="*/ 229 w 299"/>
              <a:gd name="T83" fmla="*/ 142 h 142"/>
              <a:gd name="T84" fmla="*/ 229 w 299"/>
              <a:gd name="T85" fmla="*/ 140 h 142"/>
              <a:gd name="T86" fmla="*/ 233 w 299"/>
              <a:gd name="T87" fmla="*/ 140 h 142"/>
              <a:gd name="T88" fmla="*/ 239 w 299"/>
              <a:gd name="T89" fmla="*/ 140 h 142"/>
              <a:gd name="T90" fmla="*/ 246 w 299"/>
              <a:gd name="T91" fmla="*/ 140 h 142"/>
              <a:gd name="T92" fmla="*/ 252 w 299"/>
              <a:gd name="T93" fmla="*/ 136 h 142"/>
              <a:gd name="T94" fmla="*/ 262 w 299"/>
              <a:gd name="T95" fmla="*/ 136 h 142"/>
              <a:gd name="T96" fmla="*/ 270 w 299"/>
              <a:gd name="T97" fmla="*/ 134 h 142"/>
              <a:gd name="T98" fmla="*/ 277 w 299"/>
              <a:gd name="T99" fmla="*/ 132 h 142"/>
              <a:gd name="T100" fmla="*/ 283 w 299"/>
              <a:gd name="T101" fmla="*/ 128 h 142"/>
              <a:gd name="T102" fmla="*/ 287 w 299"/>
              <a:gd name="T103" fmla="*/ 124 h 142"/>
              <a:gd name="T104" fmla="*/ 291 w 299"/>
              <a:gd name="T105" fmla="*/ 120 h 142"/>
              <a:gd name="T106" fmla="*/ 295 w 299"/>
              <a:gd name="T107" fmla="*/ 118 h 142"/>
              <a:gd name="T108" fmla="*/ 299 w 299"/>
              <a:gd name="T109" fmla="*/ 112 h 142"/>
              <a:gd name="T110" fmla="*/ 299 w 299"/>
              <a:gd name="T111" fmla="*/ 111 h 142"/>
              <a:gd name="T112" fmla="*/ 285 w 299"/>
              <a:gd name="T113" fmla="*/ 81 h 142"/>
              <a:gd name="T114" fmla="*/ 237 w 299"/>
              <a:gd name="T115" fmla="*/ 45 h 142"/>
              <a:gd name="T116" fmla="*/ 173 w 299"/>
              <a:gd name="T117" fmla="*/ 0 h 142"/>
              <a:gd name="T118" fmla="*/ 173 w 299"/>
              <a:gd name="T1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42">
                <a:moveTo>
                  <a:pt x="173" y="0"/>
                </a:moveTo>
                <a:lnTo>
                  <a:pt x="169" y="0"/>
                </a:lnTo>
                <a:lnTo>
                  <a:pt x="163" y="4"/>
                </a:lnTo>
                <a:lnTo>
                  <a:pt x="153" y="10"/>
                </a:lnTo>
                <a:lnTo>
                  <a:pt x="144" y="16"/>
                </a:lnTo>
                <a:lnTo>
                  <a:pt x="136" y="19"/>
                </a:lnTo>
                <a:lnTo>
                  <a:pt x="130" y="23"/>
                </a:lnTo>
                <a:lnTo>
                  <a:pt x="122" y="25"/>
                </a:lnTo>
                <a:lnTo>
                  <a:pt x="116" y="29"/>
                </a:lnTo>
                <a:lnTo>
                  <a:pt x="107" y="33"/>
                </a:lnTo>
                <a:lnTo>
                  <a:pt x="99" y="37"/>
                </a:lnTo>
                <a:lnTo>
                  <a:pt x="93" y="41"/>
                </a:lnTo>
                <a:lnTo>
                  <a:pt x="85" y="43"/>
                </a:lnTo>
                <a:lnTo>
                  <a:pt x="78" y="45"/>
                </a:lnTo>
                <a:lnTo>
                  <a:pt x="70" y="49"/>
                </a:lnTo>
                <a:lnTo>
                  <a:pt x="64" y="50"/>
                </a:lnTo>
                <a:lnTo>
                  <a:pt x="56" y="52"/>
                </a:lnTo>
                <a:lnTo>
                  <a:pt x="45" y="54"/>
                </a:lnTo>
                <a:lnTo>
                  <a:pt x="33" y="58"/>
                </a:lnTo>
                <a:lnTo>
                  <a:pt x="25" y="58"/>
                </a:lnTo>
                <a:lnTo>
                  <a:pt x="18" y="60"/>
                </a:lnTo>
                <a:lnTo>
                  <a:pt x="14" y="60"/>
                </a:lnTo>
                <a:lnTo>
                  <a:pt x="14" y="62"/>
                </a:lnTo>
                <a:lnTo>
                  <a:pt x="0" y="78"/>
                </a:lnTo>
                <a:lnTo>
                  <a:pt x="25" y="89"/>
                </a:lnTo>
                <a:lnTo>
                  <a:pt x="29" y="89"/>
                </a:lnTo>
                <a:lnTo>
                  <a:pt x="33" y="89"/>
                </a:lnTo>
                <a:lnTo>
                  <a:pt x="41" y="91"/>
                </a:lnTo>
                <a:lnTo>
                  <a:pt x="51" y="91"/>
                </a:lnTo>
                <a:lnTo>
                  <a:pt x="60" y="93"/>
                </a:lnTo>
                <a:lnTo>
                  <a:pt x="70" y="93"/>
                </a:lnTo>
                <a:lnTo>
                  <a:pt x="80" y="93"/>
                </a:lnTo>
                <a:lnTo>
                  <a:pt x="89" y="93"/>
                </a:lnTo>
                <a:lnTo>
                  <a:pt x="97" y="93"/>
                </a:lnTo>
                <a:lnTo>
                  <a:pt x="105" y="93"/>
                </a:lnTo>
                <a:lnTo>
                  <a:pt x="113" y="93"/>
                </a:lnTo>
                <a:lnTo>
                  <a:pt x="122" y="93"/>
                </a:lnTo>
                <a:lnTo>
                  <a:pt x="126" y="93"/>
                </a:lnTo>
                <a:lnTo>
                  <a:pt x="126" y="111"/>
                </a:lnTo>
                <a:lnTo>
                  <a:pt x="144" y="118"/>
                </a:lnTo>
                <a:lnTo>
                  <a:pt x="153" y="140"/>
                </a:lnTo>
                <a:lnTo>
                  <a:pt x="229" y="142"/>
                </a:lnTo>
                <a:lnTo>
                  <a:pt x="229" y="140"/>
                </a:lnTo>
                <a:lnTo>
                  <a:pt x="233" y="140"/>
                </a:lnTo>
                <a:lnTo>
                  <a:pt x="239" y="140"/>
                </a:lnTo>
                <a:lnTo>
                  <a:pt x="246" y="140"/>
                </a:lnTo>
                <a:lnTo>
                  <a:pt x="252" y="136"/>
                </a:lnTo>
                <a:lnTo>
                  <a:pt x="262" y="136"/>
                </a:lnTo>
                <a:lnTo>
                  <a:pt x="270" y="134"/>
                </a:lnTo>
                <a:lnTo>
                  <a:pt x="277" y="132"/>
                </a:lnTo>
                <a:lnTo>
                  <a:pt x="283" y="128"/>
                </a:lnTo>
                <a:lnTo>
                  <a:pt x="287" y="124"/>
                </a:lnTo>
                <a:lnTo>
                  <a:pt x="291" y="120"/>
                </a:lnTo>
                <a:lnTo>
                  <a:pt x="295" y="118"/>
                </a:lnTo>
                <a:lnTo>
                  <a:pt x="299" y="112"/>
                </a:lnTo>
                <a:lnTo>
                  <a:pt x="299" y="111"/>
                </a:lnTo>
                <a:lnTo>
                  <a:pt x="285" y="81"/>
                </a:lnTo>
                <a:lnTo>
                  <a:pt x="237" y="45"/>
                </a:lnTo>
                <a:lnTo>
                  <a:pt x="173" y="0"/>
                </a:lnTo>
                <a:lnTo>
                  <a:pt x="17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517525" y="2532063"/>
            <a:ext cx="1173163" cy="2746375"/>
          </a:xfrm>
          <a:custGeom>
            <a:avLst/>
            <a:gdLst>
              <a:gd name="T0" fmla="*/ 243 w 739"/>
              <a:gd name="T1" fmla="*/ 29 h 1730"/>
              <a:gd name="T2" fmla="*/ 37 w 739"/>
              <a:gd name="T3" fmla="*/ 130 h 1730"/>
              <a:gd name="T4" fmla="*/ 35 w 739"/>
              <a:gd name="T5" fmla="*/ 132 h 1730"/>
              <a:gd name="T6" fmla="*/ 29 w 739"/>
              <a:gd name="T7" fmla="*/ 146 h 1730"/>
              <a:gd name="T8" fmla="*/ 23 w 739"/>
              <a:gd name="T9" fmla="*/ 155 h 1730"/>
              <a:gd name="T10" fmla="*/ 22 w 739"/>
              <a:gd name="T11" fmla="*/ 171 h 1730"/>
              <a:gd name="T12" fmla="*/ 18 w 739"/>
              <a:gd name="T13" fmla="*/ 192 h 1730"/>
              <a:gd name="T14" fmla="*/ 14 w 739"/>
              <a:gd name="T15" fmla="*/ 219 h 1730"/>
              <a:gd name="T16" fmla="*/ 10 w 739"/>
              <a:gd name="T17" fmla="*/ 250 h 1730"/>
              <a:gd name="T18" fmla="*/ 8 w 739"/>
              <a:gd name="T19" fmla="*/ 285 h 1730"/>
              <a:gd name="T20" fmla="*/ 4 w 739"/>
              <a:gd name="T21" fmla="*/ 322 h 1730"/>
              <a:gd name="T22" fmla="*/ 4 w 739"/>
              <a:gd name="T23" fmla="*/ 359 h 1730"/>
              <a:gd name="T24" fmla="*/ 2 w 739"/>
              <a:gd name="T25" fmla="*/ 390 h 1730"/>
              <a:gd name="T26" fmla="*/ 0 w 739"/>
              <a:gd name="T27" fmla="*/ 417 h 1730"/>
              <a:gd name="T28" fmla="*/ 0 w 739"/>
              <a:gd name="T29" fmla="*/ 435 h 1730"/>
              <a:gd name="T30" fmla="*/ 0 w 739"/>
              <a:gd name="T31" fmla="*/ 442 h 1730"/>
              <a:gd name="T32" fmla="*/ 22 w 739"/>
              <a:gd name="T33" fmla="*/ 623 h 1730"/>
              <a:gd name="T34" fmla="*/ 159 w 739"/>
              <a:gd name="T35" fmla="*/ 640 h 1730"/>
              <a:gd name="T36" fmla="*/ 155 w 739"/>
              <a:gd name="T37" fmla="*/ 983 h 1730"/>
              <a:gd name="T38" fmla="*/ 227 w 739"/>
              <a:gd name="T39" fmla="*/ 1208 h 1730"/>
              <a:gd name="T40" fmla="*/ 227 w 739"/>
              <a:gd name="T41" fmla="*/ 1214 h 1730"/>
              <a:gd name="T42" fmla="*/ 233 w 739"/>
              <a:gd name="T43" fmla="*/ 1230 h 1730"/>
              <a:gd name="T44" fmla="*/ 237 w 739"/>
              <a:gd name="T45" fmla="*/ 1257 h 1730"/>
              <a:gd name="T46" fmla="*/ 244 w 739"/>
              <a:gd name="T47" fmla="*/ 1292 h 1730"/>
              <a:gd name="T48" fmla="*/ 252 w 739"/>
              <a:gd name="T49" fmla="*/ 1328 h 1730"/>
              <a:gd name="T50" fmla="*/ 264 w 739"/>
              <a:gd name="T51" fmla="*/ 1369 h 1730"/>
              <a:gd name="T52" fmla="*/ 274 w 739"/>
              <a:gd name="T53" fmla="*/ 1410 h 1730"/>
              <a:gd name="T54" fmla="*/ 287 w 739"/>
              <a:gd name="T55" fmla="*/ 1451 h 1730"/>
              <a:gd name="T56" fmla="*/ 299 w 739"/>
              <a:gd name="T57" fmla="*/ 1487 h 1730"/>
              <a:gd name="T58" fmla="*/ 312 w 739"/>
              <a:gd name="T59" fmla="*/ 1520 h 1730"/>
              <a:gd name="T60" fmla="*/ 324 w 739"/>
              <a:gd name="T61" fmla="*/ 1550 h 1730"/>
              <a:gd name="T62" fmla="*/ 336 w 739"/>
              <a:gd name="T63" fmla="*/ 1573 h 1730"/>
              <a:gd name="T64" fmla="*/ 343 w 739"/>
              <a:gd name="T65" fmla="*/ 1592 h 1730"/>
              <a:gd name="T66" fmla="*/ 353 w 739"/>
              <a:gd name="T67" fmla="*/ 1610 h 1730"/>
              <a:gd name="T68" fmla="*/ 359 w 739"/>
              <a:gd name="T69" fmla="*/ 1621 h 1730"/>
              <a:gd name="T70" fmla="*/ 436 w 739"/>
              <a:gd name="T71" fmla="*/ 1730 h 1730"/>
              <a:gd name="T72" fmla="*/ 545 w 739"/>
              <a:gd name="T73" fmla="*/ 1257 h 1730"/>
              <a:gd name="T74" fmla="*/ 607 w 739"/>
              <a:gd name="T75" fmla="*/ 925 h 1730"/>
              <a:gd name="T76" fmla="*/ 679 w 739"/>
              <a:gd name="T77" fmla="*/ 853 h 1730"/>
              <a:gd name="T78" fmla="*/ 681 w 739"/>
              <a:gd name="T79" fmla="*/ 846 h 1730"/>
              <a:gd name="T80" fmla="*/ 686 w 739"/>
              <a:gd name="T81" fmla="*/ 824 h 1730"/>
              <a:gd name="T82" fmla="*/ 696 w 739"/>
              <a:gd name="T83" fmla="*/ 789 h 1730"/>
              <a:gd name="T84" fmla="*/ 706 w 739"/>
              <a:gd name="T85" fmla="*/ 747 h 1730"/>
              <a:gd name="T86" fmla="*/ 716 w 739"/>
              <a:gd name="T87" fmla="*/ 693 h 1730"/>
              <a:gd name="T88" fmla="*/ 727 w 739"/>
              <a:gd name="T89" fmla="*/ 636 h 1730"/>
              <a:gd name="T90" fmla="*/ 733 w 739"/>
              <a:gd name="T91" fmla="*/ 574 h 1730"/>
              <a:gd name="T92" fmla="*/ 739 w 739"/>
              <a:gd name="T93" fmla="*/ 510 h 1730"/>
              <a:gd name="T94" fmla="*/ 739 w 739"/>
              <a:gd name="T95" fmla="*/ 444 h 1730"/>
              <a:gd name="T96" fmla="*/ 735 w 739"/>
              <a:gd name="T97" fmla="*/ 382 h 1730"/>
              <a:gd name="T98" fmla="*/ 727 w 739"/>
              <a:gd name="T99" fmla="*/ 322 h 1730"/>
              <a:gd name="T100" fmla="*/ 721 w 739"/>
              <a:gd name="T101" fmla="*/ 270 h 1730"/>
              <a:gd name="T102" fmla="*/ 714 w 739"/>
              <a:gd name="T103" fmla="*/ 223 h 1730"/>
              <a:gd name="T104" fmla="*/ 708 w 739"/>
              <a:gd name="T105" fmla="*/ 186 h 1730"/>
              <a:gd name="T106" fmla="*/ 702 w 739"/>
              <a:gd name="T107" fmla="*/ 165 h 1730"/>
              <a:gd name="T108" fmla="*/ 702 w 739"/>
              <a:gd name="T109" fmla="*/ 157 h 1730"/>
              <a:gd name="T110" fmla="*/ 264 w 739"/>
              <a:gd name="T111" fmla="*/ 0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1730">
                <a:moveTo>
                  <a:pt x="264" y="0"/>
                </a:moveTo>
                <a:lnTo>
                  <a:pt x="243" y="29"/>
                </a:lnTo>
                <a:lnTo>
                  <a:pt x="223" y="58"/>
                </a:lnTo>
                <a:lnTo>
                  <a:pt x="37" y="130"/>
                </a:lnTo>
                <a:lnTo>
                  <a:pt x="35" y="130"/>
                </a:lnTo>
                <a:lnTo>
                  <a:pt x="35" y="132"/>
                </a:lnTo>
                <a:lnTo>
                  <a:pt x="31" y="138"/>
                </a:lnTo>
                <a:lnTo>
                  <a:pt x="29" y="146"/>
                </a:lnTo>
                <a:lnTo>
                  <a:pt x="27" y="148"/>
                </a:lnTo>
                <a:lnTo>
                  <a:pt x="23" y="155"/>
                </a:lnTo>
                <a:lnTo>
                  <a:pt x="22" y="161"/>
                </a:lnTo>
                <a:lnTo>
                  <a:pt x="22" y="171"/>
                </a:lnTo>
                <a:lnTo>
                  <a:pt x="18" y="181"/>
                </a:lnTo>
                <a:lnTo>
                  <a:pt x="18" y="192"/>
                </a:lnTo>
                <a:lnTo>
                  <a:pt x="16" y="204"/>
                </a:lnTo>
                <a:lnTo>
                  <a:pt x="14" y="219"/>
                </a:lnTo>
                <a:lnTo>
                  <a:pt x="12" y="233"/>
                </a:lnTo>
                <a:lnTo>
                  <a:pt x="10" y="250"/>
                </a:lnTo>
                <a:lnTo>
                  <a:pt x="8" y="266"/>
                </a:lnTo>
                <a:lnTo>
                  <a:pt x="8" y="285"/>
                </a:lnTo>
                <a:lnTo>
                  <a:pt x="6" y="303"/>
                </a:lnTo>
                <a:lnTo>
                  <a:pt x="4" y="322"/>
                </a:lnTo>
                <a:lnTo>
                  <a:pt x="4" y="342"/>
                </a:lnTo>
                <a:lnTo>
                  <a:pt x="4" y="359"/>
                </a:lnTo>
                <a:lnTo>
                  <a:pt x="2" y="375"/>
                </a:lnTo>
                <a:lnTo>
                  <a:pt x="2" y="390"/>
                </a:lnTo>
                <a:lnTo>
                  <a:pt x="0" y="404"/>
                </a:lnTo>
                <a:lnTo>
                  <a:pt x="0" y="417"/>
                </a:lnTo>
                <a:lnTo>
                  <a:pt x="0" y="427"/>
                </a:lnTo>
                <a:lnTo>
                  <a:pt x="0" y="435"/>
                </a:lnTo>
                <a:lnTo>
                  <a:pt x="0" y="440"/>
                </a:lnTo>
                <a:lnTo>
                  <a:pt x="0" y="442"/>
                </a:lnTo>
                <a:lnTo>
                  <a:pt x="33" y="555"/>
                </a:lnTo>
                <a:lnTo>
                  <a:pt x="22" y="623"/>
                </a:lnTo>
                <a:lnTo>
                  <a:pt x="82" y="683"/>
                </a:lnTo>
                <a:lnTo>
                  <a:pt x="159" y="640"/>
                </a:lnTo>
                <a:lnTo>
                  <a:pt x="159" y="789"/>
                </a:lnTo>
                <a:lnTo>
                  <a:pt x="155" y="983"/>
                </a:lnTo>
                <a:lnTo>
                  <a:pt x="186" y="999"/>
                </a:lnTo>
                <a:lnTo>
                  <a:pt x="227" y="1208"/>
                </a:lnTo>
                <a:lnTo>
                  <a:pt x="227" y="1208"/>
                </a:lnTo>
                <a:lnTo>
                  <a:pt x="227" y="1214"/>
                </a:lnTo>
                <a:lnTo>
                  <a:pt x="229" y="1220"/>
                </a:lnTo>
                <a:lnTo>
                  <a:pt x="233" y="1230"/>
                </a:lnTo>
                <a:lnTo>
                  <a:pt x="233" y="1241"/>
                </a:lnTo>
                <a:lnTo>
                  <a:pt x="237" y="1257"/>
                </a:lnTo>
                <a:lnTo>
                  <a:pt x="241" y="1272"/>
                </a:lnTo>
                <a:lnTo>
                  <a:pt x="244" y="1292"/>
                </a:lnTo>
                <a:lnTo>
                  <a:pt x="248" y="1307"/>
                </a:lnTo>
                <a:lnTo>
                  <a:pt x="252" y="1328"/>
                </a:lnTo>
                <a:lnTo>
                  <a:pt x="256" y="1348"/>
                </a:lnTo>
                <a:lnTo>
                  <a:pt x="264" y="1369"/>
                </a:lnTo>
                <a:lnTo>
                  <a:pt x="268" y="1389"/>
                </a:lnTo>
                <a:lnTo>
                  <a:pt x="274" y="1410"/>
                </a:lnTo>
                <a:lnTo>
                  <a:pt x="279" y="1431"/>
                </a:lnTo>
                <a:lnTo>
                  <a:pt x="287" y="1451"/>
                </a:lnTo>
                <a:lnTo>
                  <a:pt x="293" y="1470"/>
                </a:lnTo>
                <a:lnTo>
                  <a:pt x="299" y="1487"/>
                </a:lnTo>
                <a:lnTo>
                  <a:pt x="305" y="1503"/>
                </a:lnTo>
                <a:lnTo>
                  <a:pt x="312" y="1520"/>
                </a:lnTo>
                <a:lnTo>
                  <a:pt x="316" y="1534"/>
                </a:lnTo>
                <a:lnTo>
                  <a:pt x="324" y="1550"/>
                </a:lnTo>
                <a:lnTo>
                  <a:pt x="330" y="1561"/>
                </a:lnTo>
                <a:lnTo>
                  <a:pt x="336" y="1573"/>
                </a:lnTo>
                <a:lnTo>
                  <a:pt x="339" y="1582"/>
                </a:lnTo>
                <a:lnTo>
                  <a:pt x="343" y="1592"/>
                </a:lnTo>
                <a:lnTo>
                  <a:pt x="347" y="1602"/>
                </a:lnTo>
                <a:lnTo>
                  <a:pt x="353" y="1610"/>
                </a:lnTo>
                <a:lnTo>
                  <a:pt x="357" y="1617"/>
                </a:lnTo>
                <a:lnTo>
                  <a:pt x="359" y="1621"/>
                </a:lnTo>
                <a:lnTo>
                  <a:pt x="347" y="1697"/>
                </a:lnTo>
                <a:lnTo>
                  <a:pt x="436" y="1730"/>
                </a:lnTo>
                <a:lnTo>
                  <a:pt x="462" y="1654"/>
                </a:lnTo>
                <a:lnTo>
                  <a:pt x="545" y="1257"/>
                </a:lnTo>
                <a:lnTo>
                  <a:pt x="599" y="1005"/>
                </a:lnTo>
                <a:lnTo>
                  <a:pt x="607" y="925"/>
                </a:lnTo>
                <a:lnTo>
                  <a:pt x="613" y="879"/>
                </a:lnTo>
                <a:lnTo>
                  <a:pt x="679" y="853"/>
                </a:lnTo>
                <a:lnTo>
                  <a:pt x="679" y="852"/>
                </a:lnTo>
                <a:lnTo>
                  <a:pt x="681" y="846"/>
                </a:lnTo>
                <a:lnTo>
                  <a:pt x="685" y="834"/>
                </a:lnTo>
                <a:lnTo>
                  <a:pt x="686" y="824"/>
                </a:lnTo>
                <a:lnTo>
                  <a:pt x="690" y="807"/>
                </a:lnTo>
                <a:lnTo>
                  <a:pt x="696" y="789"/>
                </a:lnTo>
                <a:lnTo>
                  <a:pt x="700" y="768"/>
                </a:lnTo>
                <a:lnTo>
                  <a:pt x="706" y="747"/>
                </a:lnTo>
                <a:lnTo>
                  <a:pt x="712" y="720"/>
                </a:lnTo>
                <a:lnTo>
                  <a:pt x="716" y="693"/>
                </a:lnTo>
                <a:lnTo>
                  <a:pt x="721" y="665"/>
                </a:lnTo>
                <a:lnTo>
                  <a:pt x="727" y="636"/>
                </a:lnTo>
                <a:lnTo>
                  <a:pt x="731" y="603"/>
                </a:lnTo>
                <a:lnTo>
                  <a:pt x="733" y="574"/>
                </a:lnTo>
                <a:lnTo>
                  <a:pt x="735" y="541"/>
                </a:lnTo>
                <a:lnTo>
                  <a:pt x="739" y="510"/>
                </a:lnTo>
                <a:lnTo>
                  <a:pt x="739" y="477"/>
                </a:lnTo>
                <a:lnTo>
                  <a:pt x="739" y="444"/>
                </a:lnTo>
                <a:lnTo>
                  <a:pt x="735" y="411"/>
                </a:lnTo>
                <a:lnTo>
                  <a:pt x="735" y="382"/>
                </a:lnTo>
                <a:lnTo>
                  <a:pt x="731" y="351"/>
                </a:lnTo>
                <a:lnTo>
                  <a:pt x="727" y="322"/>
                </a:lnTo>
                <a:lnTo>
                  <a:pt x="725" y="295"/>
                </a:lnTo>
                <a:lnTo>
                  <a:pt x="721" y="270"/>
                </a:lnTo>
                <a:lnTo>
                  <a:pt x="718" y="245"/>
                </a:lnTo>
                <a:lnTo>
                  <a:pt x="714" y="223"/>
                </a:lnTo>
                <a:lnTo>
                  <a:pt x="712" y="204"/>
                </a:lnTo>
                <a:lnTo>
                  <a:pt x="708" y="186"/>
                </a:lnTo>
                <a:lnTo>
                  <a:pt x="704" y="173"/>
                </a:lnTo>
                <a:lnTo>
                  <a:pt x="702" y="165"/>
                </a:lnTo>
                <a:lnTo>
                  <a:pt x="702" y="159"/>
                </a:lnTo>
                <a:lnTo>
                  <a:pt x="702" y="157"/>
                </a:lnTo>
                <a:lnTo>
                  <a:pt x="456" y="37"/>
                </a:lnTo>
                <a:lnTo>
                  <a:pt x="264" y="0"/>
                </a:lnTo>
                <a:lnTo>
                  <a:pt x="264" y="0"/>
                </a:lnTo>
                <a:close/>
              </a:path>
            </a:pathLst>
          </a:custGeom>
          <a:solidFill>
            <a:srgbClr val="BAB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914400" y="2624138"/>
            <a:ext cx="231775" cy="815975"/>
          </a:xfrm>
          <a:custGeom>
            <a:avLst/>
            <a:gdLst>
              <a:gd name="T0" fmla="*/ 6 w 146"/>
              <a:gd name="T1" fmla="*/ 0 h 514"/>
              <a:gd name="T2" fmla="*/ 113 w 146"/>
              <a:gd name="T3" fmla="*/ 76 h 514"/>
              <a:gd name="T4" fmla="*/ 146 w 146"/>
              <a:gd name="T5" fmla="*/ 253 h 514"/>
              <a:gd name="T6" fmla="*/ 126 w 146"/>
              <a:gd name="T7" fmla="*/ 514 h 514"/>
              <a:gd name="T8" fmla="*/ 78 w 146"/>
              <a:gd name="T9" fmla="*/ 412 h 514"/>
              <a:gd name="T10" fmla="*/ 12 w 146"/>
              <a:gd name="T11" fmla="*/ 216 h 514"/>
              <a:gd name="T12" fmla="*/ 0 w 146"/>
              <a:gd name="T13" fmla="*/ 41 h 514"/>
              <a:gd name="T14" fmla="*/ 6 w 146"/>
              <a:gd name="T15" fmla="*/ 0 h 514"/>
              <a:gd name="T16" fmla="*/ 6 w 146"/>
              <a:gd name="T1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14">
                <a:moveTo>
                  <a:pt x="6" y="0"/>
                </a:moveTo>
                <a:lnTo>
                  <a:pt x="113" y="76"/>
                </a:lnTo>
                <a:lnTo>
                  <a:pt x="146" y="253"/>
                </a:lnTo>
                <a:lnTo>
                  <a:pt x="126" y="514"/>
                </a:lnTo>
                <a:lnTo>
                  <a:pt x="78" y="412"/>
                </a:lnTo>
                <a:lnTo>
                  <a:pt x="12" y="216"/>
                </a:lnTo>
                <a:lnTo>
                  <a:pt x="0" y="41"/>
                </a:lnTo>
                <a:lnTo>
                  <a:pt x="6" y="0"/>
                </a:lnTo>
                <a:lnTo>
                  <a:pt x="6" y="0"/>
                </a:lnTo>
                <a:close/>
              </a:path>
            </a:pathLst>
          </a:custGeom>
          <a:solidFill>
            <a:srgbClr val="D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p:nvSpPr>
        <p:spPr bwMode="auto">
          <a:xfrm>
            <a:off x="917575" y="2511425"/>
            <a:ext cx="298450" cy="766762"/>
          </a:xfrm>
          <a:custGeom>
            <a:avLst/>
            <a:gdLst>
              <a:gd name="T0" fmla="*/ 0 w 188"/>
              <a:gd name="T1" fmla="*/ 134 h 483"/>
              <a:gd name="T2" fmla="*/ 53 w 188"/>
              <a:gd name="T3" fmla="*/ 213 h 483"/>
              <a:gd name="T4" fmla="*/ 107 w 188"/>
              <a:gd name="T5" fmla="*/ 147 h 483"/>
              <a:gd name="T6" fmla="*/ 167 w 188"/>
              <a:gd name="T7" fmla="*/ 0 h 483"/>
              <a:gd name="T8" fmla="*/ 188 w 188"/>
              <a:gd name="T9" fmla="*/ 15 h 483"/>
              <a:gd name="T10" fmla="*/ 184 w 188"/>
              <a:gd name="T11" fmla="*/ 192 h 483"/>
              <a:gd name="T12" fmla="*/ 157 w 188"/>
              <a:gd name="T13" fmla="*/ 483 h 483"/>
              <a:gd name="T14" fmla="*/ 107 w 188"/>
              <a:gd name="T15" fmla="*/ 194 h 483"/>
              <a:gd name="T16" fmla="*/ 53 w 188"/>
              <a:gd name="T17" fmla="*/ 262 h 483"/>
              <a:gd name="T18" fmla="*/ 8 w 188"/>
              <a:gd name="T19" fmla="*/ 219 h 483"/>
              <a:gd name="T20" fmla="*/ 0 w 188"/>
              <a:gd name="T21" fmla="*/ 134 h 483"/>
              <a:gd name="T22" fmla="*/ 0 w 188"/>
              <a:gd name="T23" fmla="*/ 13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483">
                <a:moveTo>
                  <a:pt x="0" y="134"/>
                </a:moveTo>
                <a:lnTo>
                  <a:pt x="53" y="213"/>
                </a:lnTo>
                <a:lnTo>
                  <a:pt x="107" y="147"/>
                </a:lnTo>
                <a:lnTo>
                  <a:pt x="167" y="0"/>
                </a:lnTo>
                <a:lnTo>
                  <a:pt x="188" y="15"/>
                </a:lnTo>
                <a:lnTo>
                  <a:pt x="184" y="192"/>
                </a:lnTo>
                <a:lnTo>
                  <a:pt x="157" y="483"/>
                </a:lnTo>
                <a:lnTo>
                  <a:pt x="107" y="194"/>
                </a:lnTo>
                <a:lnTo>
                  <a:pt x="53" y="262"/>
                </a:lnTo>
                <a:lnTo>
                  <a:pt x="8" y="219"/>
                </a:lnTo>
                <a:lnTo>
                  <a:pt x="0" y="134"/>
                </a:lnTo>
                <a:lnTo>
                  <a:pt x="0" y="134"/>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1041400" y="2744788"/>
            <a:ext cx="131763" cy="723900"/>
          </a:xfrm>
          <a:custGeom>
            <a:avLst/>
            <a:gdLst>
              <a:gd name="T0" fmla="*/ 33 w 83"/>
              <a:gd name="T1" fmla="*/ 0 h 456"/>
              <a:gd name="T2" fmla="*/ 0 w 83"/>
              <a:gd name="T3" fmla="*/ 56 h 456"/>
              <a:gd name="T4" fmla="*/ 25 w 83"/>
              <a:gd name="T5" fmla="*/ 113 h 456"/>
              <a:gd name="T6" fmla="*/ 23 w 83"/>
              <a:gd name="T7" fmla="*/ 113 h 456"/>
              <a:gd name="T8" fmla="*/ 23 w 83"/>
              <a:gd name="T9" fmla="*/ 115 h 456"/>
              <a:gd name="T10" fmla="*/ 21 w 83"/>
              <a:gd name="T11" fmla="*/ 118 h 456"/>
              <a:gd name="T12" fmla="*/ 19 w 83"/>
              <a:gd name="T13" fmla="*/ 126 h 456"/>
              <a:gd name="T14" fmla="*/ 17 w 83"/>
              <a:gd name="T15" fmla="*/ 130 h 456"/>
              <a:gd name="T16" fmla="*/ 17 w 83"/>
              <a:gd name="T17" fmla="*/ 134 h 456"/>
              <a:gd name="T18" fmla="*/ 15 w 83"/>
              <a:gd name="T19" fmla="*/ 140 h 456"/>
              <a:gd name="T20" fmla="*/ 15 w 83"/>
              <a:gd name="T21" fmla="*/ 147 h 456"/>
              <a:gd name="T22" fmla="*/ 13 w 83"/>
              <a:gd name="T23" fmla="*/ 155 h 456"/>
              <a:gd name="T24" fmla="*/ 13 w 83"/>
              <a:gd name="T25" fmla="*/ 163 h 456"/>
              <a:gd name="T26" fmla="*/ 11 w 83"/>
              <a:gd name="T27" fmla="*/ 171 h 456"/>
              <a:gd name="T28" fmla="*/ 11 w 83"/>
              <a:gd name="T29" fmla="*/ 182 h 456"/>
              <a:gd name="T30" fmla="*/ 9 w 83"/>
              <a:gd name="T31" fmla="*/ 192 h 456"/>
              <a:gd name="T32" fmla="*/ 8 w 83"/>
              <a:gd name="T33" fmla="*/ 206 h 456"/>
              <a:gd name="T34" fmla="*/ 6 w 83"/>
              <a:gd name="T35" fmla="*/ 219 h 456"/>
              <a:gd name="T36" fmla="*/ 6 w 83"/>
              <a:gd name="T37" fmla="*/ 233 h 456"/>
              <a:gd name="T38" fmla="*/ 6 w 83"/>
              <a:gd name="T39" fmla="*/ 246 h 456"/>
              <a:gd name="T40" fmla="*/ 4 w 83"/>
              <a:gd name="T41" fmla="*/ 260 h 456"/>
              <a:gd name="T42" fmla="*/ 4 w 83"/>
              <a:gd name="T43" fmla="*/ 274 h 456"/>
              <a:gd name="T44" fmla="*/ 4 w 83"/>
              <a:gd name="T45" fmla="*/ 287 h 456"/>
              <a:gd name="T46" fmla="*/ 2 w 83"/>
              <a:gd name="T47" fmla="*/ 299 h 456"/>
              <a:gd name="T48" fmla="*/ 2 w 83"/>
              <a:gd name="T49" fmla="*/ 310 h 456"/>
              <a:gd name="T50" fmla="*/ 2 w 83"/>
              <a:gd name="T51" fmla="*/ 320 h 456"/>
              <a:gd name="T52" fmla="*/ 2 w 83"/>
              <a:gd name="T53" fmla="*/ 330 h 456"/>
              <a:gd name="T54" fmla="*/ 2 w 83"/>
              <a:gd name="T55" fmla="*/ 337 h 456"/>
              <a:gd name="T56" fmla="*/ 2 w 83"/>
              <a:gd name="T57" fmla="*/ 343 h 456"/>
              <a:gd name="T58" fmla="*/ 2 w 83"/>
              <a:gd name="T59" fmla="*/ 347 h 456"/>
              <a:gd name="T60" fmla="*/ 2 w 83"/>
              <a:gd name="T61" fmla="*/ 349 h 456"/>
              <a:gd name="T62" fmla="*/ 31 w 83"/>
              <a:gd name="T63" fmla="*/ 434 h 456"/>
              <a:gd name="T64" fmla="*/ 58 w 83"/>
              <a:gd name="T65" fmla="*/ 456 h 456"/>
              <a:gd name="T66" fmla="*/ 75 w 83"/>
              <a:gd name="T67" fmla="*/ 355 h 456"/>
              <a:gd name="T68" fmla="*/ 83 w 83"/>
              <a:gd name="T69" fmla="*/ 256 h 456"/>
              <a:gd name="T70" fmla="*/ 83 w 83"/>
              <a:gd name="T71" fmla="*/ 254 h 456"/>
              <a:gd name="T72" fmla="*/ 81 w 83"/>
              <a:gd name="T73" fmla="*/ 250 h 456"/>
              <a:gd name="T74" fmla="*/ 79 w 83"/>
              <a:gd name="T75" fmla="*/ 242 h 456"/>
              <a:gd name="T76" fmla="*/ 77 w 83"/>
              <a:gd name="T77" fmla="*/ 235 h 456"/>
              <a:gd name="T78" fmla="*/ 75 w 83"/>
              <a:gd name="T79" fmla="*/ 229 h 456"/>
              <a:gd name="T80" fmla="*/ 75 w 83"/>
              <a:gd name="T81" fmla="*/ 223 h 456"/>
              <a:gd name="T82" fmla="*/ 71 w 83"/>
              <a:gd name="T83" fmla="*/ 215 h 456"/>
              <a:gd name="T84" fmla="*/ 71 w 83"/>
              <a:gd name="T85" fmla="*/ 210 h 456"/>
              <a:gd name="T86" fmla="*/ 70 w 83"/>
              <a:gd name="T87" fmla="*/ 202 h 456"/>
              <a:gd name="T88" fmla="*/ 68 w 83"/>
              <a:gd name="T89" fmla="*/ 194 h 456"/>
              <a:gd name="T90" fmla="*/ 66 w 83"/>
              <a:gd name="T91" fmla="*/ 186 h 456"/>
              <a:gd name="T92" fmla="*/ 66 w 83"/>
              <a:gd name="T93" fmla="*/ 178 h 456"/>
              <a:gd name="T94" fmla="*/ 64 w 83"/>
              <a:gd name="T95" fmla="*/ 169 h 456"/>
              <a:gd name="T96" fmla="*/ 60 w 83"/>
              <a:gd name="T97" fmla="*/ 161 h 456"/>
              <a:gd name="T98" fmla="*/ 58 w 83"/>
              <a:gd name="T99" fmla="*/ 151 h 456"/>
              <a:gd name="T100" fmla="*/ 58 w 83"/>
              <a:gd name="T101" fmla="*/ 144 h 456"/>
              <a:gd name="T102" fmla="*/ 54 w 83"/>
              <a:gd name="T103" fmla="*/ 136 h 456"/>
              <a:gd name="T104" fmla="*/ 52 w 83"/>
              <a:gd name="T105" fmla="*/ 130 h 456"/>
              <a:gd name="T106" fmla="*/ 50 w 83"/>
              <a:gd name="T107" fmla="*/ 122 h 456"/>
              <a:gd name="T108" fmla="*/ 46 w 83"/>
              <a:gd name="T109" fmla="*/ 116 h 456"/>
              <a:gd name="T110" fmla="*/ 42 w 83"/>
              <a:gd name="T111" fmla="*/ 105 h 456"/>
              <a:gd name="T112" fmla="*/ 39 w 83"/>
              <a:gd name="T113" fmla="*/ 97 h 456"/>
              <a:gd name="T114" fmla="*/ 37 w 83"/>
              <a:gd name="T115" fmla="*/ 93 h 456"/>
              <a:gd name="T116" fmla="*/ 37 w 83"/>
              <a:gd name="T117" fmla="*/ 91 h 456"/>
              <a:gd name="T118" fmla="*/ 60 w 83"/>
              <a:gd name="T119" fmla="*/ 47 h 456"/>
              <a:gd name="T120" fmla="*/ 33 w 83"/>
              <a:gd name="T121" fmla="*/ 0 h 456"/>
              <a:gd name="T122" fmla="*/ 33 w 83"/>
              <a:gd name="T12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456">
                <a:moveTo>
                  <a:pt x="33" y="0"/>
                </a:moveTo>
                <a:lnTo>
                  <a:pt x="0" y="56"/>
                </a:lnTo>
                <a:lnTo>
                  <a:pt x="25" y="113"/>
                </a:lnTo>
                <a:lnTo>
                  <a:pt x="23" y="113"/>
                </a:lnTo>
                <a:lnTo>
                  <a:pt x="23" y="115"/>
                </a:lnTo>
                <a:lnTo>
                  <a:pt x="21" y="118"/>
                </a:lnTo>
                <a:lnTo>
                  <a:pt x="19" y="126"/>
                </a:lnTo>
                <a:lnTo>
                  <a:pt x="17" y="130"/>
                </a:lnTo>
                <a:lnTo>
                  <a:pt x="17" y="134"/>
                </a:lnTo>
                <a:lnTo>
                  <a:pt x="15" y="140"/>
                </a:lnTo>
                <a:lnTo>
                  <a:pt x="15" y="147"/>
                </a:lnTo>
                <a:lnTo>
                  <a:pt x="13" y="155"/>
                </a:lnTo>
                <a:lnTo>
                  <a:pt x="13" y="163"/>
                </a:lnTo>
                <a:lnTo>
                  <a:pt x="11" y="171"/>
                </a:lnTo>
                <a:lnTo>
                  <a:pt x="11" y="182"/>
                </a:lnTo>
                <a:lnTo>
                  <a:pt x="9" y="192"/>
                </a:lnTo>
                <a:lnTo>
                  <a:pt x="8" y="206"/>
                </a:lnTo>
                <a:lnTo>
                  <a:pt x="6" y="219"/>
                </a:lnTo>
                <a:lnTo>
                  <a:pt x="6" y="233"/>
                </a:lnTo>
                <a:lnTo>
                  <a:pt x="6" y="246"/>
                </a:lnTo>
                <a:lnTo>
                  <a:pt x="4" y="260"/>
                </a:lnTo>
                <a:lnTo>
                  <a:pt x="4" y="274"/>
                </a:lnTo>
                <a:lnTo>
                  <a:pt x="4" y="287"/>
                </a:lnTo>
                <a:lnTo>
                  <a:pt x="2" y="299"/>
                </a:lnTo>
                <a:lnTo>
                  <a:pt x="2" y="310"/>
                </a:lnTo>
                <a:lnTo>
                  <a:pt x="2" y="320"/>
                </a:lnTo>
                <a:lnTo>
                  <a:pt x="2" y="330"/>
                </a:lnTo>
                <a:lnTo>
                  <a:pt x="2" y="337"/>
                </a:lnTo>
                <a:lnTo>
                  <a:pt x="2" y="343"/>
                </a:lnTo>
                <a:lnTo>
                  <a:pt x="2" y="347"/>
                </a:lnTo>
                <a:lnTo>
                  <a:pt x="2" y="349"/>
                </a:lnTo>
                <a:lnTo>
                  <a:pt x="31" y="434"/>
                </a:lnTo>
                <a:lnTo>
                  <a:pt x="58" y="456"/>
                </a:lnTo>
                <a:lnTo>
                  <a:pt x="75" y="355"/>
                </a:lnTo>
                <a:lnTo>
                  <a:pt x="83" y="256"/>
                </a:lnTo>
                <a:lnTo>
                  <a:pt x="83" y="254"/>
                </a:lnTo>
                <a:lnTo>
                  <a:pt x="81" y="250"/>
                </a:lnTo>
                <a:lnTo>
                  <a:pt x="79" y="242"/>
                </a:lnTo>
                <a:lnTo>
                  <a:pt x="77" y="235"/>
                </a:lnTo>
                <a:lnTo>
                  <a:pt x="75" y="229"/>
                </a:lnTo>
                <a:lnTo>
                  <a:pt x="75" y="223"/>
                </a:lnTo>
                <a:lnTo>
                  <a:pt x="71" y="215"/>
                </a:lnTo>
                <a:lnTo>
                  <a:pt x="71" y="210"/>
                </a:lnTo>
                <a:lnTo>
                  <a:pt x="70" y="202"/>
                </a:lnTo>
                <a:lnTo>
                  <a:pt x="68" y="194"/>
                </a:lnTo>
                <a:lnTo>
                  <a:pt x="66" y="186"/>
                </a:lnTo>
                <a:lnTo>
                  <a:pt x="66" y="178"/>
                </a:lnTo>
                <a:lnTo>
                  <a:pt x="64" y="169"/>
                </a:lnTo>
                <a:lnTo>
                  <a:pt x="60" y="161"/>
                </a:lnTo>
                <a:lnTo>
                  <a:pt x="58" y="151"/>
                </a:lnTo>
                <a:lnTo>
                  <a:pt x="58" y="144"/>
                </a:lnTo>
                <a:lnTo>
                  <a:pt x="54" y="136"/>
                </a:lnTo>
                <a:lnTo>
                  <a:pt x="52" y="130"/>
                </a:lnTo>
                <a:lnTo>
                  <a:pt x="50" y="122"/>
                </a:lnTo>
                <a:lnTo>
                  <a:pt x="46" y="116"/>
                </a:lnTo>
                <a:lnTo>
                  <a:pt x="42" y="105"/>
                </a:lnTo>
                <a:lnTo>
                  <a:pt x="39" y="97"/>
                </a:lnTo>
                <a:lnTo>
                  <a:pt x="37" y="93"/>
                </a:lnTo>
                <a:lnTo>
                  <a:pt x="37" y="91"/>
                </a:lnTo>
                <a:lnTo>
                  <a:pt x="60" y="47"/>
                </a:lnTo>
                <a:lnTo>
                  <a:pt x="33" y="0"/>
                </a:lnTo>
                <a:lnTo>
                  <a:pt x="33" y="0"/>
                </a:lnTo>
                <a:close/>
              </a:path>
            </a:pathLst>
          </a:custGeom>
          <a:solidFill>
            <a:srgbClr val="F02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p:nvSpPr>
        <p:spPr bwMode="auto">
          <a:xfrm>
            <a:off x="835025" y="3609975"/>
            <a:ext cx="609600" cy="1514475"/>
          </a:xfrm>
          <a:custGeom>
            <a:avLst/>
            <a:gdLst>
              <a:gd name="T0" fmla="*/ 13 w 384"/>
              <a:gd name="T1" fmla="*/ 299 h 954"/>
              <a:gd name="T2" fmla="*/ 43 w 384"/>
              <a:gd name="T3" fmla="*/ 277 h 954"/>
              <a:gd name="T4" fmla="*/ 74 w 384"/>
              <a:gd name="T5" fmla="*/ 240 h 954"/>
              <a:gd name="T6" fmla="*/ 108 w 384"/>
              <a:gd name="T7" fmla="*/ 178 h 954"/>
              <a:gd name="T8" fmla="*/ 143 w 384"/>
              <a:gd name="T9" fmla="*/ 101 h 954"/>
              <a:gd name="T10" fmla="*/ 172 w 384"/>
              <a:gd name="T11" fmla="*/ 35 h 954"/>
              <a:gd name="T12" fmla="*/ 188 w 384"/>
              <a:gd name="T13" fmla="*/ 0 h 954"/>
              <a:gd name="T14" fmla="*/ 190 w 384"/>
              <a:gd name="T15" fmla="*/ 15 h 954"/>
              <a:gd name="T16" fmla="*/ 200 w 384"/>
              <a:gd name="T17" fmla="*/ 54 h 954"/>
              <a:gd name="T18" fmla="*/ 217 w 384"/>
              <a:gd name="T19" fmla="*/ 101 h 954"/>
              <a:gd name="T20" fmla="*/ 246 w 384"/>
              <a:gd name="T21" fmla="*/ 151 h 954"/>
              <a:gd name="T22" fmla="*/ 289 w 384"/>
              <a:gd name="T23" fmla="*/ 171 h 954"/>
              <a:gd name="T24" fmla="*/ 337 w 384"/>
              <a:gd name="T25" fmla="*/ 167 h 954"/>
              <a:gd name="T26" fmla="*/ 372 w 384"/>
              <a:gd name="T27" fmla="*/ 155 h 954"/>
              <a:gd name="T28" fmla="*/ 382 w 384"/>
              <a:gd name="T29" fmla="*/ 153 h 954"/>
              <a:gd name="T30" fmla="*/ 364 w 384"/>
              <a:gd name="T31" fmla="*/ 184 h 954"/>
              <a:gd name="T32" fmla="*/ 333 w 384"/>
              <a:gd name="T33" fmla="*/ 238 h 954"/>
              <a:gd name="T34" fmla="*/ 295 w 384"/>
              <a:gd name="T35" fmla="*/ 281 h 954"/>
              <a:gd name="T36" fmla="*/ 258 w 384"/>
              <a:gd name="T37" fmla="*/ 287 h 954"/>
              <a:gd name="T38" fmla="*/ 223 w 384"/>
              <a:gd name="T39" fmla="*/ 269 h 954"/>
              <a:gd name="T40" fmla="*/ 194 w 384"/>
              <a:gd name="T41" fmla="*/ 244 h 954"/>
              <a:gd name="T42" fmla="*/ 172 w 384"/>
              <a:gd name="T43" fmla="*/ 225 h 954"/>
              <a:gd name="T44" fmla="*/ 174 w 384"/>
              <a:gd name="T45" fmla="*/ 238 h 954"/>
              <a:gd name="T46" fmla="*/ 182 w 384"/>
              <a:gd name="T47" fmla="*/ 291 h 954"/>
              <a:gd name="T48" fmla="*/ 190 w 384"/>
              <a:gd name="T49" fmla="*/ 376 h 954"/>
              <a:gd name="T50" fmla="*/ 194 w 384"/>
              <a:gd name="T51" fmla="*/ 496 h 954"/>
              <a:gd name="T52" fmla="*/ 186 w 384"/>
              <a:gd name="T53" fmla="*/ 646 h 954"/>
              <a:gd name="T54" fmla="*/ 174 w 384"/>
              <a:gd name="T55" fmla="*/ 793 h 954"/>
              <a:gd name="T56" fmla="*/ 163 w 384"/>
              <a:gd name="T57" fmla="*/ 907 h 954"/>
              <a:gd name="T58" fmla="*/ 159 w 384"/>
              <a:gd name="T59" fmla="*/ 954 h 954"/>
              <a:gd name="T60" fmla="*/ 149 w 384"/>
              <a:gd name="T61" fmla="*/ 936 h 954"/>
              <a:gd name="T62" fmla="*/ 136 w 384"/>
              <a:gd name="T63" fmla="*/ 905 h 954"/>
              <a:gd name="T64" fmla="*/ 120 w 384"/>
              <a:gd name="T65" fmla="*/ 853 h 954"/>
              <a:gd name="T66" fmla="*/ 103 w 384"/>
              <a:gd name="T67" fmla="*/ 777 h 954"/>
              <a:gd name="T68" fmla="*/ 87 w 384"/>
              <a:gd name="T69" fmla="*/ 686 h 954"/>
              <a:gd name="T70" fmla="*/ 75 w 384"/>
              <a:gd name="T71" fmla="*/ 603 h 954"/>
              <a:gd name="T72" fmla="*/ 70 w 384"/>
              <a:gd name="T73" fmla="*/ 551 h 954"/>
              <a:gd name="T74" fmla="*/ 72 w 384"/>
              <a:gd name="T75" fmla="*/ 541 h 954"/>
              <a:gd name="T76" fmla="*/ 85 w 384"/>
              <a:gd name="T77" fmla="*/ 516 h 954"/>
              <a:gd name="T78" fmla="*/ 107 w 384"/>
              <a:gd name="T79" fmla="*/ 475 h 954"/>
              <a:gd name="T80" fmla="*/ 126 w 384"/>
              <a:gd name="T81" fmla="*/ 417 h 954"/>
              <a:gd name="T82" fmla="*/ 139 w 384"/>
              <a:gd name="T83" fmla="*/ 351 h 954"/>
              <a:gd name="T84" fmla="*/ 143 w 384"/>
              <a:gd name="T85" fmla="*/ 285 h 954"/>
              <a:gd name="T86" fmla="*/ 141 w 384"/>
              <a:gd name="T87" fmla="*/ 229 h 954"/>
              <a:gd name="T88" fmla="*/ 141 w 384"/>
              <a:gd name="T89" fmla="*/ 196 h 954"/>
              <a:gd name="T90" fmla="*/ 130 w 384"/>
              <a:gd name="T91" fmla="*/ 204 h 954"/>
              <a:gd name="T92" fmla="*/ 101 w 384"/>
              <a:gd name="T93" fmla="*/ 242 h 954"/>
              <a:gd name="T94" fmla="*/ 75 w 384"/>
              <a:gd name="T95" fmla="*/ 268 h 954"/>
              <a:gd name="T96" fmla="*/ 46 w 384"/>
              <a:gd name="T97" fmla="*/ 287 h 954"/>
              <a:gd name="T98" fmla="*/ 15 w 384"/>
              <a:gd name="T99" fmla="*/ 299 h 954"/>
              <a:gd name="T100" fmla="*/ 0 w 384"/>
              <a:gd name="T101" fmla="*/ 30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954">
                <a:moveTo>
                  <a:pt x="0" y="304"/>
                </a:moveTo>
                <a:lnTo>
                  <a:pt x="2" y="302"/>
                </a:lnTo>
                <a:lnTo>
                  <a:pt x="6" y="300"/>
                </a:lnTo>
                <a:lnTo>
                  <a:pt x="13" y="299"/>
                </a:lnTo>
                <a:lnTo>
                  <a:pt x="23" y="293"/>
                </a:lnTo>
                <a:lnTo>
                  <a:pt x="29" y="289"/>
                </a:lnTo>
                <a:lnTo>
                  <a:pt x="35" y="285"/>
                </a:lnTo>
                <a:lnTo>
                  <a:pt x="43" y="277"/>
                </a:lnTo>
                <a:lnTo>
                  <a:pt x="48" y="271"/>
                </a:lnTo>
                <a:lnTo>
                  <a:pt x="56" y="262"/>
                </a:lnTo>
                <a:lnTo>
                  <a:pt x="64" y="252"/>
                </a:lnTo>
                <a:lnTo>
                  <a:pt x="74" y="240"/>
                </a:lnTo>
                <a:lnTo>
                  <a:pt x="81" y="229"/>
                </a:lnTo>
                <a:lnTo>
                  <a:pt x="89" y="211"/>
                </a:lnTo>
                <a:lnTo>
                  <a:pt x="99" y="196"/>
                </a:lnTo>
                <a:lnTo>
                  <a:pt x="108" y="178"/>
                </a:lnTo>
                <a:lnTo>
                  <a:pt x="118" y="159"/>
                </a:lnTo>
                <a:lnTo>
                  <a:pt x="126" y="140"/>
                </a:lnTo>
                <a:lnTo>
                  <a:pt x="136" y="120"/>
                </a:lnTo>
                <a:lnTo>
                  <a:pt x="143" y="101"/>
                </a:lnTo>
                <a:lnTo>
                  <a:pt x="153" y="85"/>
                </a:lnTo>
                <a:lnTo>
                  <a:pt x="159" y="66"/>
                </a:lnTo>
                <a:lnTo>
                  <a:pt x="167" y="50"/>
                </a:lnTo>
                <a:lnTo>
                  <a:pt x="172" y="35"/>
                </a:lnTo>
                <a:lnTo>
                  <a:pt x="178" y="23"/>
                </a:lnTo>
                <a:lnTo>
                  <a:pt x="182" y="12"/>
                </a:lnTo>
                <a:lnTo>
                  <a:pt x="186" y="4"/>
                </a:lnTo>
                <a:lnTo>
                  <a:pt x="188" y="0"/>
                </a:lnTo>
                <a:lnTo>
                  <a:pt x="188" y="0"/>
                </a:lnTo>
                <a:lnTo>
                  <a:pt x="188" y="2"/>
                </a:lnTo>
                <a:lnTo>
                  <a:pt x="190" y="10"/>
                </a:lnTo>
                <a:lnTo>
                  <a:pt x="190" y="15"/>
                </a:lnTo>
                <a:lnTo>
                  <a:pt x="192" y="23"/>
                </a:lnTo>
                <a:lnTo>
                  <a:pt x="194" y="33"/>
                </a:lnTo>
                <a:lnTo>
                  <a:pt x="196" y="43"/>
                </a:lnTo>
                <a:lnTo>
                  <a:pt x="200" y="54"/>
                </a:lnTo>
                <a:lnTo>
                  <a:pt x="201" y="64"/>
                </a:lnTo>
                <a:lnTo>
                  <a:pt x="207" y="76"/>
                </a:lnTo>
                <a:lnTo>
                  <a:pt x="213" y="89"/>
                </a:lnTo>
                <a:lnTo>
                  <a:pt x="217" y="101"/>
                </a:lnTo>
                <a:lnTo>
                  <a:pt x="223" y="114"/>
                </a:lnTo>
                <a:lnTo>
                  <a:pt x="229" y="126"/>
                </a:lnTo>
                <a:lnTo>
                  <a:pt x="238" y="140"/>
                </a:lnTo>
                <a:lnTo>
                  <a:pt x="246" y="151"/>
                </a:lnTo>
                <a:lnTo>
                  <a:pt x="256" y="159"/>
                </a:lnTo>
                <a:lnTo>
                  <a:pt x="267" y="165"/>
                </a:lnTo>
                <a:lnTo>
                  <a:pt x="279" y="171"/>
                </a:lnTo>
                <a:lnTo>
                  <a:pt x="289" y="171"/>
                </a:lnTo>
                <a:lnTo>
                  <a:pt x="302" y="173"/>
                </a:lnTo>
                <a:lnTo>
                  <a:pt x="314" y="171"/>
                </a:lnTo>
                <a:lnTo>
                  <a:pt x="328" y="171"/>
                </a:lnTo>
                <a:lnTo>
                  <a:pt x="337" y="167"/>
                </a:lnTo>
                <a:lnTo>
                  <a:pt x="349" y="165"/>
                </a:lnTo>
                <a:lnTo>
                  <a:pt x="359" y="161"/>
                </a:lnTo>
                <a:lnTo>
                  <a:pt x="366" y="159"/>
                </a:lnTo>
                <a:lnTo>
                  <a:pt x="372" y="155"/>
                </a:lnTo>
                <a:lnTo>
                  <a:pt x="378" y="153"/>
                </a:lnTo>
                <a:lnTo>
                  <a:pt x="382" y="151"/>
                </a:lnTo>
                <a:lnTo>
                  <a:pt x="384" y="151"/>
                </a:lnTo>
                <a:lnTo>
                  <a:pt x="382" y="153"/>
                </a:lnTo>
                <a:lnTo>
                  <a:pt x="380" y="157"/>
                </a:lnTo>
                <a:lnTo>
                  <a:pt x="376" y="165"/>
                </a:lnTo>
                <a:lnTo>
                  <a:pt x="372" y="174"/>
                </a:lnTo>
                <a:lnTo>
                  <a:pt x="364" y="184"/>
                </a:lnTo>
                <a:lnTo>
                  <a:pt x="359" y="198"/>
                </a:lnTo>
                <a:lnTo>
                  <a:pt x="351" y="211"/>
                </a:lnTo>
                <a:lnTo>
                  <a:pt x="343" y="225"/>
                </a:lnTo>
                <a:lnTo>
                  <a:pt x="333" y="238"/>
                </a:lnTo>
                <a:lnTo>
                  <a:pt x="324" y="250"/>
                </a:lnTo>
                <a:lnTo>
                  <a:pt x="314" y="262"/>
                </a:lnTo>
                <a:lnTo>
                  <a:pt x="304" y="273"/>
                </a:lnTo>
                <a:lnTo>
                  <a:pt x="295" y="281"/>
                </a:lnTo>
                <a:lnTo>
                  <a:pt x="285" y="287"/>
                </a:lnTo>
                <a:lnTo>
                  <a:pt x="275" y="291"/>
                </a:lnTo>
                <a:lnTo>
                  <a:pt x="267" y="291"/>
                </a:lnTo>
                <a:lnTo>
                  <a:pt x="258" y="287"/>
                </a:lnTo>
                <a:lnTo>
                  <a:pt x="248" y="283"/>
                </a:lnTo>
                <a:lnTo>
                  <a:pt x="240" y="279"/>
                </a:lnTo>
                <a:lnTo>
                  <a:pt x="233" y="273"/>
                </a:lnTo>
                <a:lnTo>
                  <a:pt x="223" y="269"/>
                </a:lnTo>
                <a:lnTo>
                  <a:pt x="215" y="264"/>
                </a:lnTo>
                <a:lnTo>
                  <a:pt x="207" y="258"/>
                </a:lnTo>
                <a:lnTo>
                  <a:pt x="201" y="252"/>
                </a:lnTo>
                <a:lnTo>
                  <a:pt x="194" y="244"/>
                </a:lnTo>
                <a:lnTo>
                  <a:pt x="188" y="238"/>
                </a:lnTo>
                <a:lnTo>
                  <a:pt x="182" y="233"/>
                </a:lnTo>
                <a:lnTo>
                  <a:pt x="178" y="231"/>
                </a:lnTo>
                <a:lnTo>
                  <a:pt x="172" y="225"/>
                </a:lnTo>
                <a:lnTo>
                  <a:pt x="170" y="223"/>
                </a:lnTo>
                <a:lnTo>
                  <a:pt x="170" y="225"/>
                </a:lnTo>
                <a:lnTo>
                  <a:pt x="172" y="231"/>
                </a:lnTo>
                <a:lnTo>
                  <a:pt x="174" y="238"/>
                </a:lnTo>
                <a:lnTo>
                  <a:pt x="174" y="248"/>
                </a:lnTo>
                <a:lnTo>
                  <a:pt x="176" y="260"/>
                </a:lnTo>
                <a:lnTo>
                  <a:pt x="178" y="273"/>
                </a:lnTo>
                <a:lnTo>
                  <a:pt x="182" y="291"/>
                </a:lnTo>
                <a:lnTo>
                  <a:pt x="182" y="308"/>
                </a:lnTo>
                <a:lnTo>
                  <a:pt x="186" y="330"/>
                </a:lnTo>
                <a:lnTo>
                  <a:pt x="188" y="351"/>
                </a:lnTo>
                <a:lnTo>
                  <a:pt x="190" y="376"/>
                </a:lnTo>
                <a:lnTo>
                  <a:pt x="190" y="403"/>
                </a:lnTo>
                <a:lnTo>
                  <a:pt x="192" y="432"/>
                </a:lnTo>
                <a:lnTo>
                  <a:pt x="192" y="463"/>
                </a:lnTo>
                <a:lnTo>
                  <a:pt x="194" y="496"/>
                </a:lnTo>
                <a:lnTo>
                  <a:pt x="190" y="531"/>
                </a:lnTo>
                <a:lnTo>
                  <a:pt x="190" y="568"/>
                </a:lnTo>
                <a:lnTo>
                  <a:pt x="188" y="607"/>
                </a:lnTo>
                <a:lnTo>
                  <a:pt x="186" y="646"/>
                </a:lnTo>
                <a:lnTo>
                  <a:pt x="182" y="682"/>
                </a:lnTo>
                <a:lnTo>
                  <a:pt x="180" y="721"/>
                </a:lnTo>
                <a:lnTo>
                  <a:pt x="176" y="758"/>
                </a:lnTo>
                <a:lnTo>
                  <a:pt x="174" y="793"/>
                </a:lnTo>
                <a:lnTo>
                  <a:pt x="172" y="826"/>
                </a:lnTo>
                <a:lnTo>
                  <a:pt x="169" y="855"/>
                </a:lnTo>
                <a:lnTo>
                  <a:pt x="167" y="884"/>
                </a:lnTo>
                <a:lnTo>
                  <a:pt x="163" y="907"/>
                </a:lnTo>
                <a:lnTo>
                  <a:pt x="161" y="927"/>
                </a:lnTo>
                <a:lnTo>
                  <a:pt x="159" y="940"/>
                </a:lnTo>
                <a:lnTo>
                  <a:pt x="159" y="950"/>
                </a:lnTo>
                <a:lnTo>
                  <a:pt x="159" y="954"/>
                </a:lnTo>
                <a:lnTo>
                  <a:pt x="157" y="952"/>
                </a:lnTo>
                <a:lnTo>
                  <a:pt x="155" y="946"/>
                </a:lnTo>
                <a:lnTo>
                  <a:pt x="151" y="942"/>
                </a:lnTo>
                <a:lnTo>
                  <a:pt x="149" y="936"/>
                </a:lnTo>
                <a:lnTo>
                  <a:pt x="145" y="931"/>
                </a:lnTo>
                <a:lnTo>
                  <a:pt x="143" y="925"/>
                </a:lnTo>
                <a:lnTo>
                  <a:pt x="139" y="915"/>
                </a:lnTo>
                <a:lnTo>
                  <a:pt x="136" y="905"/>
                </a:lnTo>
                <a:lnTo>
                  <a:pt x="130" y="894"/>
                </a:lnTo>
                <a:lnTo>
                  <a:pt x="128" y="884"/>
                </a:lnTo>
                <a:lnTo>
                  <a:pt x="122" y="869"/>
                </a:lnTo>
                <a:lnTo>
                  <a:pt x="120" y="853"/>
                </a:lnTo>
                <a:lnTo>
                  <a:pt x="114" y="838"/>
                </a:lnTo>
                <a:lnTo>
                  <a:pt x="112" y="820"/>
                </a:lnTo>
                <a:lnTo>
                  <a:pt x="107" y="799"/>
                </a:lnTo>
                <a:lnTo>
                  <a:pt x="103" y="777"/>
                </a:lnTo>
                <a:lnTo>
                  <a:pt x="97" y="754"/>
                </a:lnTo>
                <a:lnTo>
                  <a:pt x="95" y="733"/>
                </a:lnTo>
                <a:lnTo>
                  <a:pt x="91" y="710"/>
                </a:lnTo>
                <a:lnTo>
                  <a:pt x="87" y="686"/>
                </a:lnTo>
                <a:lnTo>
                  <a:pt x="83" y="663"/>
                </a:lnTo>
                <a:lnTo>
                  <a:pt x="81" y="644"/>
                </a:lnTo>
                <a:lnTo>
                  <a:pt x="77" y="622"/>
                </a:lnTo>
                <a:lnTo>
                  <a:pt x="75" y="603"/>
                </a:lnTo>
                <a:lnTo>
                  <a:pt x="74" y="587"/>
                </a:lnTo>
                <a:lnTo>
                  <a:pt x="74" y="574"/>
                </a:lnTo>
                <a:lnTo>
                  <a:pt x="72" y="560"/>
                </a:lnTo>
                <a:lnTo>
                  <a:pt x="70" y="551"/>
                </a:lnTo>
                <a:lnTo>
                  <a:pt x="70" y="547"/>
                </a:lnTo>
                <a:lnTo>
                  <a:pt x="70" y="545"/>
                </a:lnTo>
                <a:lnTo>
                  <a:pt x="70" y="543"/>
                </a:lnTo>
                <a:lnTo>
                  <a:pt x="72" y="541"/>
                </a:lnTo>
                <a:lnTo>
                  <a:pt x="74" y="537"/>
                </a:lnTo>
                <a:lnTo>
                  <a:pt x="77" y="531"/>
                </a:lnTo>
                <a:lnTo>
                  <a:pt x="81" y="523"/>
                </a:lnTo>
                <a:lnTo>
                  <a:pt x="85" y="516"/>
                </a:lnTo>
                <a:lnTo>
                  <a:pt x="89" y="508"/>
                </a:lnTo>
                <a:lnTo>
                  <a:pt x="95" y="498"/>
                </a:lnTo>
                <a:lnTo>
                  <a:pt x="101" y="485"/>
                </a:lnTo>
                <a:lnTo>
                  <a:pt x="107" y="475"/>
                </a:lnTo>
                <a:lnTo>
                  <a:pt x="112" y="461"/>
                </a:lnTo>
                <a:lnTo>
                  <a:pt x="116" y="448"/>
                </a:lnTo>
                <a:lnTo>
                  <a:pt x="122" y="432"/>
                </a:lnTo>
                <a:lnTo>
                  <a:pt x="126" y="417"/>
                </a:lnTo>
                <a:lnTo>
                  <a:pt x="130" y="401"/>
                </a:lnTo>
                <a:lnTo>
                  <a:pt x="134" y="386"/>
                </a:lnTo>
                <a:lnTo>
                  <a:pt x="136" y="368"/>
                </a:lnTo>
                <a:lnTo>
                  <a:pt x="139" y="351"/>
                </a:lnTo>
                <a:lnTo>
                  <a:pt x="139" y="333"/>
                </a:lnTo>
                <a:lnTo>
                  <a:pt x="141" y="318"/>
                </a:lnTo>
                <a:lnTo>
                  <a:pt x="141" y="300"/>
                </a:lnTo>
                <a:lnTo>
                  <a:pt x="143" y="285"/>
                </a:lnTo>
                <a:lnTo>
                  <a:pt x="143" y="269"/>
                </a:lnTo>
                <a:lnTo>
                  <a:pt x="143" y="254"/>
                </a:lnTo>
                <a:lnTo>
                  <a:pt x="143" y="240"/>
                </a:lnTo>
                <a:lnTo>
                  <a:pt x="141" y="229"/>
                </a:lnTo>
                <a:lnTo>
                  <a:pt x="141" y="219"/>
                </a:lnTo>
                <a:lnTo>
                  <a:pt x="141" y="209"/>
                </a:lnTo>
                <a:lnTo>
                  <a:pt x="141" y="202"/>
                </a:lnTo>
                <a:lnTo>
                  <a:pt x="141" y="196"/>
                </a:lnTo>
                <a:lnTo>
                  <a:pt x="141" y="192"/>
                </a:lnTo>
                <a:lnTo>
                  <a:pt x="139" y="194"/>
                </a:lnTo>
                <a:lnTo>
                  <a:pt x="136" y="198"/>
                </a:lnTo>
                <a:lnTo>
                  <a:pt x="130" y="204"/>
                </a:lnTo>
                <a:lnTo>
                  <a:pt x="124" y="213"/>
                </a:lnTo>
                <a:lnTo>
                  <a:pt x="116" y="225"/>
                </a:lnTo>
                <a:lnTo>
                  <a:pt x="107" y="236"/>
                </a:lnTo>
                <a:lnTo>
                  <a:pt x="101" y="242"/>
                </a:lnTo>
                <a:lnTo>
                  <a:pt x="95" y="250"/>
                </a:lnTo>
                <a:lnTo>
                  <a:pt x="87" y="256"/>
                </a:lnTo>
                <a:lnTo>
                  <a:pt x="81" y="264"/>
                </a:lnTo>
                <a:lnTo>
                  <a:pt x="75" y="268"/>
                </a:lnTo>
                <a:lnTo>
                  <a:pt x="68" y="273"/>
                </a:lnTo>
                <a:lnTo>
                  <a:pt x="62" y="277"/>
                </a:lnTo>
                <a:lnTo>
                  <a:pt x="54" y="283"/>
                </a:lnTo>
                <a:lnTo>
                  <a:pt x="46" y="287"/>
                </a:lnTo>
                <a:lnTo>
                  <a:pt x="41" y="291"/>
                </a:lnTo>
                <a:lnTo>
                  <a:pt x="33" y="293"/>
                </a:lnTo>
                <a:lnTo>
                  <a:pt x="27" y="297"/>
                </a:lnTo>
                <a:lnTo>
                  <a:pt x="15" y="299"/>
                </a:lnTo>
                <a:lnTo>
                  <a:pt x="8" y="300"/>
                </a:lnTo>
                <a:lnTo>
                  <a:pt x="2" y="302"/>
                </a:lnTo>
                <a:lnTo>
                  <a:pt x="0" y="304"/>
                </a:lnTo>
                <a:lnTo>
                  <a:pt x="0" y="30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p:nvSpPr>
        <p:spPr bwMode="auto">
          <a:xfrm>
            <a:off x="1154113" y="2528888"/>
            <a:ext cx="317500" cy="1238250"/>
          </a:xfrm>
          <a:custGeom>
            <a:avLst/>
            <a:gdLst>
              <a:gd name="T0" fmla="*/ 132 w 200"/>
              <a:gd name="T1" fmla="*/ 175 h 780"/>
              <a:gd name="T2" fmla="*/ 192 w 200"/>
              <a:gd name="T3" fmla="*/ 121 h 780"/>
              <a:gd name="T4" fmla="*/ 177 w 200"/>
              <a:gd name="T5" fmla="*/ 107 h 780"/>
              <a:gd name="T6" fmla="*/ 163 w 200"/>
              <a:gd name="T7" fmla="*/ 95 h 780"/>
              <a:gd name="T8" fmla="*/ 152 w 200"/>
              <a:gd name="T9" fmla="*/ 88 h 780"/>
              <a:gd name="T10" fmla="*/ 134 w 200"/>
              <a:gd name="T11" fmla="*/ 76 h 780"/>
              <a:gd name="T12" fmla="*/ 119 w 200"/>
              <a:gd name="T13" fmla="*/ 62 h 780"/>
              <a:gd name="T14" fmla="*/ 101 w 200"/>
              <a:gd name="T15" fmla="*/ 49 h 780"/>
              <a:gd name="T16" fmla="*/ 84 w 200"/>
              <a:gd name="T17" fmla="*/ 35 h 780"/>
              <a:gd name="T18" fmla="*/ 68 w 200"/>
              <a:gd name="T19" fmla="*/ 22 h 780"/>
              <a:gd name="T20" fmla="*/ 55 w 200"/>
              <a:gd name="T21" fmla="*/ 12 h 780"/>
              <a:gd name="T22" fmla="*/ 41 w 200"/>
              <a:gd name="T23" fmla="*/ 2 h 780"/>
              <a:gd name="T24" fmla="*/ 33 w 200"/>
              <a:gd name="T25" fmla="*/ 157 h 780"/>
              <a:gd name="T26" fmla="*/ 55 w 200"/>
              <a:gd name="T27" fmla="*/ 247 h 780"/>
              <a:gd name="T28" fmla="*/ 101 w 200"/>
              <a:gd name="T29" fmla="*/ 297 h 780"/>
              <a:gd name="T30" fmla="*/ 95 w 200"/>
              <a:gd name="T31" fmla="*/ 311 h 780"/>
              <a:gd name="T32" fmla="*/ 88 w 200"/>
              <a:gd name="T33" fmla="*/ 328 h 780"/>
              <a:gd name="T34" fmla="*/ 80 w 200"/>
              <a:gd name="T35" fmla="*/ 342 h 780"/>
              <a:gd name="T36" fmla="*/ 74 w 200"/>
              <a:gd name="T37" fmla="*/ 357 h 780"/>
              <a:gd name="T38" fmla="*/ 66 w 200"/>
              <a:gd name="T39" fmla="*/ 371 h 780"/>
              <a:gd name="T40" fmla="*/ 59 w 200"/>
              <a:gd name="T41" fmla="*/ 386 h 780"/>
              <a:gd name="T42" fmla="*/ 51 w 200"/>
              <a:gd name="T43" fmla="*/ 406 h 780"/>
              <a:gd name="T44" fmla="*/ 41 w 200"/>
              <a:gd name="T45" fmla="*/ 425 h 780"/>
              <a:gd name="T46" fmla="*/ 35 w 200"/>
              <a:gd name="T47" fmla="*/ 446 h 780"/>
              <a:gd name="T48" fmla="*/ 32 w 200"/>
              <a:gd name="T49" fmla="*/ 464 h 780"/>
              <a:gd name="T50" fmla="*/ 26 w 200"/>
              <a:gd name="T51" fmla="*/ 479 h 780"/>
              <a:gd name="T52" fmla="*/ 24 w 200"/>
              <a:gd name="T53" fmla="*/ 497 h 780"/>
              <a:gd name="T54" fmla="*/ 0 w 200"/>
              <a:gd name="T55" fmla="*/ 648 h 780"/>
              <a:gd name="T56" fmla="*/ 152 w 200"/>
              <a:gd name="T57" fmla="*/ 780 h 780"/>
              <a:gd name="T58" fmla="*/ 152 w 200"/>
              <a:gd name="T59" fmla="*/ 770 h 780"/>
              <a:gd name="T60" fmla="*/ 158 w 200"/>
              <a:gd name="T61" fmla="*/ 749 h 780"/>
              <a:gd name="T62" fmla="*/ 161 w 200"/>
              <a:gd name="T63" fmla="*/ 716 h 780"/>
              <a:gd name="T64" fmla="*/ 171 w 200"/>
              <a:gd name="T65" fmla="*/ 675 h 780"/>
              <a:gd name="T66" fmla="*/ 177 w 200"/>
              <a:gd name="T67" fmla="*/ 627 h 780"/>
              <a:gd name="T68" fmla="*/ 185 w 200"/>
              <a:gd name="T69" fmla="*/ 576 h 780"/>
              <a:gd name="T70" fmla="*/ 190 w 200"/>
              <a:gd name="T71" fmla="*/ 524 h 780"/>
              <a:gd name="T72" fmla="*/ 196 w 200"/>
              <a:gd name="T73" fmla="*/ 475 h 780"/>
              <a:gd name="T74" fmla="*/ 198 w 200"/>
              <a:gd name="T75" fmla="*/ 427 h 780"/>
              <a:gd name="T76" fmla="*/ 200 w 200"/>
              <a:gd name="T77" fmla="*/ 386 h 780"/>
              <a:gd name="T78" fmla="*/ 200 w 200"/>
              <a:gd name="T79" fmla="*/ 351 h 780"/>
              <a:gd name="T80" fmla="*/ 200 w 200"/>
              <a:gd name="T81" fmla="*/ 320 h 780"/>
              <a:gd name="T82" fmla="*/ 198 w 200"/>
              <a:gd name="T83" fmla="*/ 297 h 780"/>
              <a:gd name="T84" fmla="*/ 198 w 200"/>
              <a:gd name="T85" fmla="*/ 280 h 780"/>
              <a:gd name="T86" fmla="*/ 196 w 200"/>
              <a:gd name="T87" fmla="*/ 268 h 780"/>
              <a:gd name="T88" fmla="*/ 196 w 200"/>
              <a:gd name="T89" fmla="*/ 26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780">
                <a:moveTo>
                  <a:pt x="196" y="264"/>
                </a:moveTo>
                <a:lnTo>
                  <a:pt x="132" y="175"/>
                </a:lnTo>
                <a:lnTo>
                  <a:pt x="196" y="123"/>
                </a:lnTo>
                <a:lnTo>
                  <a:pt x="192" y="121"/>
                </a:lnTo>
                <a:lnTo>
                  <a:pt x="185" y="113"/>
                </a:lnTo>
                <a:lnTo>
                  <a:pt x="177" y="107"/>
                </a:lnTo>
                <a:lnTo>
                  <a:pt x="169" y="101"/>
                </a:lnTo>
                <a:lnTo>
                  <a:pt x="163" y="95"/>
                </a:lnTo>
                <a:lnTo>
                  <a:pt x="158" y="92"/>
                </a:lnTo>
                <a:lnTo>
                  <a:pt x="152" y="88"/>
                </a:lnTo>
                <a:lnTo>
                  <a:pt x="144" y="82"/>
                </a:lnTo>
                <a:lnTo>
                  <a:pt x="134" y="76"/>
                </a:lnTo>
                <a:lnTo>
                  <a:pt x="127" y="68"/>
                </a:lnTo>
                <a:lnTo>
                  <a:pt x="119" y="62"/>
                </a:lnTo>
                <a:lnTo>
                  <a:pt x="111" y="55"/>
                </a:lnTo>
                <a:lnTo>
                  <a:pt x="101" y="49"/>
                </a:lnTo>
                <a:lnTo>
                  <a:pt x="94" y="41"/>
                </a:lnTo>
                <a:lnTo>
                  <a:pt x="84" y="35"/>
                </a:lnTo>
                <a:lnTo>
                  <a:pt x="78" y="29"/>
                </a:lnTo>
                <a:lnTo>
                  <a:pt x="68" y="22"/>
                </a:lnTo>
                <a:lnTo>
                  <a:pt x="61" y="16"/>
                </a:lnTo>
                <a:lnTo>
                  <a:pt x="55" y="12"/>
                </a:lnTo>
                <a:lnTo>
                  <a:pt x="51" y="8"/>
                </a:lnTo>
                <a:lnTo>
                  <a:pt x="41" y="2"/>
                </a:lnTo>
                <a:lnTo>
                  <a:pt x="39" y="0"/>
                </a:lnTo>
                <a:lnTo>
                  <a:pt x="33" y="157"/>
                </a:lnTo>
                <a:lnTo>
                  <a:pt x="99" y="206"/>
                </a:lnTo>
                <a:lnTo>
                  <a:pt x="55" y="247"/>
                </a:lnTo>
                <a:lnTo>
                  <a:pt x="103" y="297"/>
                </a:lnTo>
                <a:lnTo>
                  <a:pt x="101" y="297"/>
                </a:lnTo>
                <a:lnTo>
                  <a:pt x="99" y="303"/>
                </a:lnTo>
                <a:lnTo>
                  <a:pt x="95" y="311"/>
                </a:lnTo>
                <a:lnTo>
                  <a:pt x="92" y="322"/>
                </a:lnTo>
                <a:lnTo>
                  <a:pt x="88" y="328"/>
                </a:lnTo>
                <a:lnTo>
                  <a:pt x="84" y="334"/>
                </a:lnTo>
                <a:lnTo>
                  <a:pt x="80" y="342"/>
                </a:lnTo>
                <a:lnTo>
                  <a:pt x="78" y="349"/>
                </a:lnTo>
                <a:lnTo>
                  <a:pt x="74" y="357"/>
                </a:lnTo>
                <a:lnTo>
                  <a:pt x="70" y="365"/>
                </a:lnTo>
                <a:lnTo>
                  <a:pt x="66" y="371"/>
                </a:lnTo>
                <a:lnTo>
                  <a:pt x="63" y="380"/>
                </a:lnTo>
                <a:lnTo>
                  <a:pt x="59" y="386"/>
                </a:lnTo>
                <a:lnTo>
                  <a:pt x="53" y="396"/>
                </a:lnTo>
                <a:lnTo>
                  <a:pt x="51" y="406"/>
                </a:lnTo>
                <a:lnTo>
                  <a:pt x="47" y="417"/>
                </a:lnTo>
                <a:lnTo>
                  <a:pt x="41" y="425"/>
                </a:lnTo>
                <a:lnTo>
                  <a:pt x="39" y="437"/>
                </a:lnTo>
                <a:lnTo>
                  <a:pt x="35" y="446"/>
                </a:lnTo>
                <a:lnTo>
                  <a:pt x="33" y="456"/>
                </a:lnTo>
                <a:lnTo>
                  <a:pt x="32" y="464"/>
                </a:lnTo>
                <a:lnTo>
                  <a:pt x="28" y="473"/>
                </a:lnTo>
                <a:lnTo>
                  <a:pt x="26" y="479"/>
                </a:lnTo>
                <a:lnTo>
                  <a:pt x="26" y="487"/>
                </a:lnTo>
                <a:lnTo>
                  <a:pt x="24" y="497"/>
                </a:lnTo>
                <a:lnTo>
                  <a:pt x="24" y="501"/>
                </a:lnTo>
                <a:lnTo>
                  <a:pt x="0" y="648"/>
                </a:lnTo>
                <a:lnTo>
                  <a:pt x="74" y="567"/>
                </a:lnTo>
                <a:lnTo>
                  <a:pt x="152" y="780"/>
                </a:lnTo>
                <a:lnTo>
                  <a:pt x="152" y="776"/>
                </a:lnTo>
                <a:lnTo>
                  <a:pt x="152" y="770"/>
                </a:lnTo>
                <a:lnTo>
                  <a:pt x="154" y="762"/>
                </a:lnTo>
                <a:lnTo>
                  <a:pt x="158" y="749"/>
                </a:lnTo>
                <a:lnTo>
                  <a:pt x="159" y="733"/>
                </a:lnTo>
                <a:lnTo>
                  <a:pt x="161" y="716"/>
                </a:lnTo>
                <a:lnTo>
                  <a:pt x="165" y="696"/>
                </a:lnTo>
                <a:lnTo>
                  <a:pt x="171" y="675"/>
                </a:lnTo>
                <a:lnTo>
                  <a:pt x="173" y="650"/>
                </a:lnTo>
                <a:lnTo>
                  <a:pt x="177" y="627"/>
                </a:lnTo>
                <a:lnTo>
                  <a:pt x="181" y="601"/>
                </a:lnTo>
                <a:lnTo>
                  <a:pt x="185" y="576"/>
                </a:lnTo>
                <a:lnTo>
                  <a:pt x="187" y="549"/>
                </a:lnTo>
                <a:lnTo>
                  <a:pt x="190" y="524"/>
                </a:lnTo>
                <a:lnTo>
                  <a:pt x="192" y="499"/>
                </a:lnTo>
                <a:lnTo>
                  <a:pt x="196" y="475"/>
                </a:lnTo>
                <a:lnTo>
                  <a:pt x="198" y="450"/>
                </a:lnTo>
                <a:lnTo>
                  <a:pt x="198" y="427"/>
                </a:lnTo>
                <a:lnTo>
                  <a:pt x="200" y="406"/>
                </a:lnTo>
                <a:lnTo>
                  <a:pt x="200" y="386"/>
                </a:lnTo>
                <a:lnTo>
                  <a:pt x="200" y="367"/>
                </a:lnTo>
                <a:lnTo>
                  <a:pt x="200" y="351"/>
                </a:lnTo>
                <a:lnTo>
                  <a:pt x="200" y="334"/>
                </a:lnTo>
                <a:lnTo>
                  <a:pt x="200" y="320"/>
                </a:lnTo>
                <a:lnTo>
                  <a:pt x="198" y="307"/>
                </a:lnTo>
                <a:lnTo>
                  <a:pt x="198" y="297"/>
                </a:lnTo>
                <a:lnTo>
                  <a:pt x="198" y="285"/>
                </a:lnTo>
                <a:lnTo>
                  <a:pt x="198" y="280"/>
                </a:lnTo>
                <a:lnTo>
                  <a:pt x="196" y="272"/>
                </a:lnTo>
                <a:lnTo>
                  <a:pt x="196" y="268"/>
                </a:lnTo>
                <a:lnTo>
                  <a:pt x="196" y="264"/>
                </a:lnTo>
                <a:lnTo>
                  <a:pt x="196" y="26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p:nvSpPr>
        <p:spPr bwMode="auto">
          <a:xfrm>
            <a:off x="1173163" y="3902075"/>
            <a:ext cx="334963" cy="1385887"/>
          </a:xfrm>
          <a:custGeom>
            <a:avLst/>
            <a:gdLst>
              <a:gd name="T0" fmla="*/ 60 w 211"/>
              <a:gd name="T1" fmla="*/ 2 h 873"/>
              <a:gd name="T2" fmla="*/ 66 w 211"/>
              <a:gd name="T3" fmla="*/ 33 h 873"/>
              <a:gd name="T4" fmla="*/ 74 w 211"/>
              <a:gd name="T5" fmla="*/ 87 h 873"/>
              <a:gd name="T6" fmla="*/ 85 w 211"/>
              <a:gd name="T7" fmla="*/ 159 h 873"/>
              <a:gd name="T8" fmla="*/ 95 w 211"/>
              <a:gd name="T9" fmla="*/ 243 h 873"/>
              <a:gd name="T10" fmla="*/ 103 w 211"/>
              <a:gd name="T11" fmla="*/ 330 h 873"/>
              <a:gd name="T12" fmla="*/ 107 w 211"/>
              <a:gd name="T13" fmla="*/ 415 h 873"/>
              <a:gd name="T14" fmla="*/ 103 w 211"/>
              <a:gd name="T15" fmla="*/ 493 h 873"/>
              <a:gd name="T16" fmla="*/ 93 w 211"/>
              <a:gd name="T17" fmla="*/ 557 h 873"/>
              <a:gd name="T18" fmla="*/ 80 w 211"/>
              <a:gd name="T19" fmla="*/ 615 h 873"/>
              <a:gd name="T20" fmla="*/ 62 w 211"/>
              <a:gd name="T21" fmla="*/ 671 h 873"/>
              <a:gd name="T22" fmla="*/ 45 w 211"/>
              <a:gd name="T23" fmla="*/ 719 h 873"/>
              <a:gd name="T24" fmla="*/ 29 w 211"/>
              <a:gd name="T25" fmla="*/ 762 h 873"/>
              <a:gd name="T26" fmla="*/ 16 w 211"/>
              <a:gd name="T27" fmla="*/ 799 h 873"/>
              <a:gd name="T28" fmla="*/ 6 w 211"/>
              <a:gd name="T29" fmla="*/ 822 h 873"/>
              <a:gd name="T30" fmla="*/ 0 w 211"/>
              <a:gd name="T31" fmla="*/ 836 h 873"/>
              <a:gd name="T32" fmla="*/ 16 w 211"/>
              <a:gd name="T33" fmla="*/ 873 h 873"/>
              <a:gd name="T34" fmla="*/ 70 w 211"/>
              <a:gd name="T35" fmla="*/ 836 h 873"/>
              <a:gd name="T36" fmla="*/ 74 w 211"/>
              <a:gd name="T37" fmla="*/ 824 h 873"/>
              <a:gd name="T38" fmla="*/ 82 w 211"/>
              <a:gd name="T39" fmla="*/ 805 h 873"/>
              <a:gd name="T40" fmla="*/ 93 w 211"/>
              <a:gd name="T41" fmla="*/ 776 h 873"/>
              <a:gd name="T42" fmla="*/ 103 w 211"/>
              <a:gd name="T43" fmla="*/ 743 h 873"/>
              <a:gd name="T44" fmla="*/ 115 w 211"/>
              <a:gd name="T45" fmla="*/ 702 h 873"/>
              <a:gd name="T46" fmla="*/ 126 w 211"/>
              <a:gd name="T47" fmla="*/ 659 h 873"/>
              <a:gd name="T48" fmla="*/ 136 w 211"/>
              <a:gd name="T49" fmla="*/ 615 h 873"/>
              <a:gd name="T50" fmla="*/ 144 w 211"/>
              <a:gd name="T51" fmla="*/ 574 h 873"/>
              <a:gd name="T52" fmla="*/ 149 w 211"/>
              <a:gd name="T53" fmla="*/ 528 h 873"/>
              <a:gd name="T54" fmla="*/ 159 w 211"/>
              <a:gd name="T55" fmla="*/ 471 h 873"/>
              <a:gd name="T56" fmla="*/ 169 w 211"/>
              <a:gd name="T57" fmla="*/ 409 h 873"/>
              <a:gd name="T58" fmla="*/ 180 w 211"/>
              <a:gd name="T59" fmla="*/ 343 h 873"/>
              <a:gd name="T60" fmla="*/ 188 w 211"/>
              <a:gd name="T61" fmla="*/ 275 h 873"/>
              <a:gd name="T62" fmla="*/ 198 w 211"/>
              <a:gd name="T63" fmla="*/ 210 h 873"/>
              <a:gd name="T64" fmla="*/ 206 w 211"/>
              <a:gd name="T65" fmla="*/ 148 h 873"/>
              <a:gd name="T66" fmla="*/ 210 w 211"/>
              <a:gd name="T67" fmla="*/ 109 h 873"/>
              <a:gd name="T68" fmla="*/ 210 w 211"/>
              <a:gd name="T69" fmla="*/ 87 h 873"/>
              <a:gd name="T70" fmla="*/ 210 w 211"/>
              <a:gd name="T71" fmla="*/ 66 h 873"/>
              <a:gd name="T72" fmla="*/ 208 w 211"/>
              <a:gd name="T73" fmla="*/ 47 h 873"/>
              <a:gd name="T74" fmla="*/ 206 w 211"/>
              <a:gd name="T75" fmla="*/ 29 h 873"/>
              <a:gd name="T76" fmla="*/ 204 w 211"/>
              <a:gd name="T77" fmla="*/ 14 h 873"/>
              <a:gd name="T78" fmla="*/ 202 w 211"/>
              <a:gd name="T79" fmla="*/ 2 h 873"/>
              <a:gd name="T80" fmla="*/ 60 w 211"/>
              <a:gd name="T8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873">
                <a:moveTo>
                  <a:pt x="60" y="0"/>
                </a:moveTo>
                <a:lnTo>
                  <a:pt x="60" y="2"/>
                </a:lnTo>
                <a:lnTo>
                  <a:pt x="62" y="14"/>
                </a:lnTo>
                <a:lnTo>
                  <a:pt x="66" y="33"/>
                </a:lnTo>
                <a:lnTo>
                  <a:pt x="70" y="56"/>
                </a:lnTo>
                <a:lnTo>
                  <a:pt x="74" y="87"/>
                </a:lnTo>
                <a:lnTo>
                  <a:pt x="80" y="120"/>
                </a:lnTo>
                <a:lnTo>
                  <a:pt x="85" y="159"/>
                </a:lnTo>
                <a:lnTo>
                  <a:pt x="91" y="200"/>
                </a:lnTo>
                <a:lnTo>
                  <a:pt x="95" y="243"/>
                </a:lnTo>
                <a:lnTo>
                  <a:pt x="101" y="285"/>
                </a:lnTo>
                <a:lnTo>
                  <a:pt x="103" y="330"/>
                </a:lnTo>
                <a:lnTo>
                  <a:pt x="107" y="372"/>
                </a:lnTo>
                <a:lnTo>
                  <a:pt x="107" y="415"/>
                </a:lnTo>
                <a:lnTo>
                  <a:pt x="107" y="456"/>
                </a:lnTo>
                <a:lnTo>
                  <a:pt x="103" y="493"/>
                </a:lnTo>
                <a:lnTo>
                  <a:pt x="101" y="526"/>
                </a:lnTo>
                <a:lnTo>
                  <a:pt x="93" y="557"/>
                </a:lnTo>
                <a:lnTo>
                  <a:pt x="87" y="588"/>
                </a:lnTo>
                <a:lnTo>
                  <a:pt x="80" y="615"/>
                </a:lnTo>
                <a:lnTo>
                  <a:pt x="70" y="644"/>
                </a:lnTo>
                <a:lnTo>
                  <a:pt x="62" y="671"/>
                </a:lnTo>
                <a:lnTo>
                  <a:pt x="54" y="696"/>
                </a:lnTo>
                <a:lnTo>
                  <a:pt x="45" y="719"/>
                </a:lnTo>
                <a:lnTo>
                  <a:pt x="39" y="743"/>
                </a:lnTo>
                <a:lnTo>
                  <a:pt x="29" y="762"/>
                </a:lnTo>
                <a:lnTo>
                  <a:pt x="21" y="782"/>
                </a:lnTo>
                <a:lnTo>
                  <a:pt x="16" y="799"/>
                </a:lnTo>
                <a:lnTo>
                  <a:pt x="10" y="813"/>
                </a:lnTo>
                <a:lnTo>
                  <a:pt x="6" y="822"/>
                </a:lnTo>
                <a:lnTo>
                  <a:pt x="2" y="832"/>
                </a:lnTo>
                <a:lnTo>
                  <a:pt x="0" y="836"/>
                </a:lnTo>
                <a:lnTo>
                  <a:pt x="0" y="838"/>
                </a:lnTo>
                <a:lnTo>
                  <a:pt x="16" y="873"/>
                </a:lnTo>
                <a:lnTo>
                  <a:pt x="70" y="838"/>
                </a:lnTo>
                <a:lnTo>
                  <a:pt x="70" y="836"/>
                </a:lnTo>
                <a:lnTo>
                  <a:pt x="72" y="832"/>
                </a:lnTo>
                <a:lnTo>
                  <a:pt x="74" y="824"/>
                </a:lnTo>
                <a:lnTo>
                  <a:pt x="80" y="816"/>
                </a:lnTo>
                <a:lnTo>
                  <a:pt x="82" y="805"/>
                </a:lnTo>
                <a:lnTo>
                  <a:pt x="87" y="791"/>
                </a:lnTo>
                <a:lnTo>
                  <a:pt x="93" y="776"/>
                </a:lnTo>
                <a:lnTo>
                  <a:pt x="99" y="760"/>
                </a:lnTo>
                <a:lnTo>
                  <a:pt x="103" y="743"/>
                </a:lnTo>
                <a:lnTo>
                  <a:pt x="109" y="723"/>
                </a:lnTo>
                <a:lnTo>
                  <a:pt x="115" y="702"/>
                </a:lnTo>
                <a:lnTo>
                  <a:pt x="122" y="683"/>
                </a:lnTo>
                <a:lnTo>
                  <a:pt x="126" y="659"/>
                </a:lnTo>
                <a:lnTo>
                  <a:pt x="132" y="638"/>
                </a:lnTo>
                <a:lnTo>
                  <a:pt x="136" y="615"/>
                </a:lnTo>
                <a:lnTo>
                  <a:pt x="142" y="593"/>
                </a:lnTo>
                <a:lnTo>
                  <a:pt x="144" y="574"/>
                </a:lnTo>
                <a:lnTo>
                  <a:pt x="147" y="551"/>
                </a:lnTo>
                <a:lnTo>
                  <a:pt x="149" y="528"/>
                </a:lnTo>
                <a:lnTo>
                  <a:pt x="155" y="502"/>
                </a:lnTo>
                <a:lnTo>
                  <a:pt x="159" y="471"/>
                </a:lnTo>
                <a:lnTo>
                  <a:pt x="165" y="442"/>
                </a:lnTo>
                <a:lnTo>
                  <a:pt x="169" y="409"/>
                </a:lnTo>
                <a:lnTo>
                  <a:pt x="175" y="378"/>
                </a:lnTo>
                <a:lnTo>
                  <a:pt x="180" y="343"/>
                </a:lnTo>
                <a:lnTo>
                  <a:pt x="184" y="310"/>
                </a:lnTo>
                <a:lnTo>
                  <a:pt x="188" y="275"/>
                </a:lnTo>
                <a:lnTo>
                  <a:pt x="194" y="243"/>
                </a:lnTo>
                <a:lnTo>
                  <a:pt x="198" y="210"/>
                </a:lnTo>
                <a:lnTo>
                  <a:pt x="202" y="179"/>
                </a:lnTo>
                <a:lnTo>
                  <a:pt x="206" y="148"/>
                </a:lnTo>
                <a:lnTo>
                  <a:pt x="210" y="122"/>
                </a:lnTo>
                <a:lnTo>
                  <a:pt x="210" y="109"/>
                </a:lnTo>
                <a:lnTo>
                  <a:pt x="210" y="99"/>
                </a:lnTo>
                <a:lnTo>
                  <a:pt x="210" y="87"/>
                </a:lnTo>
                <a:lnTo>
                  <a:pt x="211" y="78"/>
                </a:lnTo>
                <a:lnTo>
                  <a:pt x="210" y="66"/>
                </a:lnTo>
                <a:lnTo>
                  <a:pt x="210" y="56"/>
                </a:lnTo>
                <a:lnTo>
                  <a:pt x="208" y="47"/>
                </a:lnTo>
                <a:lnTo>
                  <a:pt x="208" y="39"/>
                </a:lnTo>
                <a:lnTo>
                  <a:pt x="206" y="29"/>
                </a:lnTo>
                <a:lnTo>
                  <a:pt x="206" y="21"/>
                </a:lnTo>
                <a:lnTo>
                  <a:pt x="204" y="14"/>
                </a:lnTo>
                <a:lnTo>
                  <a:pt x="204" y="10"/>
                </a:lnTo>
                <a:lnTo>
                  <a:pt x="202" y="2"/>
                </a:lnTo>
                <a:lnTo>
                  <a:pt x="202" y="0"/>
                </a:lnTo>
                <a:lnTo>
                  <a:pt x="60" y="0"/>
                </a:lnTo>
                <a:lnTo>
                  <a:pt x="6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p:nvSpPr>
        <p:spPr bwMode="auto">
          <a:xfrm>
            <a:off x="1041400" y="2738438"/>
            <a:ext cx="112713" cy="193675"/>
          </a:xfrm>
          <a:custGeom>
            <a:avLst/>
            <a:gdLst>
              <a:gd name="T0" fmla="*/ 31 w 71"/>
              <a:gd name="T1" fmla="*/ 0 h 122"/>
              <a:gd name="T2" fmla="*/ 71 w 71"/>
              <a:gd name="T3" fmla="*/ 45 h 122"/>
              <a:gd name="T4" fmla="*/ 44 w 71"/>
              <a:gd name="T5" fmla="*/ 109 h 122"/>
              <a:gd name="T6" fmla="*/ 27 w 71"/>
              <a:gd name="T7" fmla="*/ 122 h 122"/>
              <a:gd name="T8" fmla="*/ 17 w 71"/>
              <a:gd name="T9" fmla="*/ 95 h 122"/>
              <a:gd name="T10" fmla="*/ 46 w 71"/>
              <a:gd name="T11" fmla="*/ 60 h 122"/>
              <a:gd name="T12" fmla="*/ 42 w 71"/>
              <a:gd name="T13" fmla="*/ 39 h 122"/>
              <a:gd name="T14" fmla="*/ 9 w 71"/>
              <a:gd name="T15" fmla="*/ 76 h 122"/>
              <a:gd name="T16" fmla="*/ 0 w 71"/>
              <a:gd name="T17" fmla="*/ 60 h 122"/>
              <a:gd name="T18" fmla="*/ 31 w 71"/>
              <a:gd name="T19" fmla="*/ 0 h 122"/>
              <a:gd name="T20" fmla="*/ 31 w 71"/>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22">
                <a:moveTo>
                  <a:pt x="31" y="0"/>
                </a:moveTo>
                <a:lnTo>
                  <a:pt x="71" y="45"/>
                </a:lnTo>
                <a:lnTo>
                  <a:pt x="44" y="109"/>
                </a:lnTo>
                <a:lnTo>
                  <a:pt x="27" y="122"/>
                </a:lnTo>
                <a:lnTo>
                  <a:pt x="17" y="95"/>
                </a:lnTo>
                <a:lnTo>
                  <a:pt x="46" y="60"/>
                </a:lnTo>
                <a:lnTo>
                  <a:pt x="42" y="39"/>
                </a:lnTo>
                <a:lnTo>
                  <a:pt x="9" y="76"/>
                </a:lnTo>
                <a:lnTo>
                  <a:pt x="0" y="60"/>
                </a:lnTo>
                <a:lnTo>
                  <a:pt x="31" y="0"/>
                </a:lnTo>
                <a:lnTo>
                  <a:pt x="31"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p:nvSpPr>
        <p:spPr bwMode="auto">
          <a:xfrm>
            <a:off x="1050925" y="2981325"/>
            <a:ext cx="95250" cy="157162"/>
          </a:xfrm>
          <a:custGeom>
            <a:avLst/>
            <a:gdLst>
              <a:gd name="T0" fmla="*/ 50 w 60"/>
              <a:gd name="T1" fmla="*/ 0 h 99"/>
              <a:gd name="T2" fmla="*/ 60 w 60"/>
              <a:gd name="T3" fmla="*/ 33 h 99"/>
              <a:gd name="T4" fmla="*/ 0 w 60"/>
              <a:gd name="T5" fmla="*/ 99 h 99"/>
              <a:gd name="T6" fmla="*/ 3 w 60"/>
              <a:gd name="T7" fmla="*/ 57 h 99"/>
              <a:gd name="T8" fmla="*/ 50 w 60"/>
              <a:gd name="T9" fmla="*/ 0 h 99"/>
              <a:gd name="T10" fmla="*/ 50 w 60"/>
              <a:gd name="T11" fmla="*/ 0 h 99"/>
            </a:gdLst>
            <a:ahLst/>
            <a:cxnLst>
              <a:cxn ang="0">
                <a:pos x="T0" y="T1"/>
              </a:cxn>
              <a:cxn ang="0">
                <a:pos x="T2" y="T3"/>
              </a:cxn>
              <a:cxn ang="0">
                <a:pos x="T4" y="T5"/>
              </a:cxn>
              <a:cxn ang="0">
                <a:pos x="T6" y="T7"/>
              </a:cxn>
              <a:cxn ang="0">
                <a:pos x="T8" y="T9"/>
              </a:cxn>
              <a:cxn ang="0">
                <a:pos x="T10" y="T11"/>
              </a:cxn>
            </a:cxnLst>
            <a:rect l="0" t="0" r="r" b="b"/>
            <a:pathLst>
              <a:path w="60" h="99">
                <a:moveTo>
                  <a:pt x="50" y="0"/>
                </a:moveTo>
                <a:lnTo>
                  <a:pt x="60" y="33"/>
                </a:lnTo>
                <a:lnTo>
                  <a:pt x="0" y="99"/>
                </a:lnTo>
                <a:lnTo>
                  <a:pt x="3" y="57"/>
                </a:lnTo>
                <a:lnTo>
                  <a:pt x="50" y="0"/>
                </a:lnTo>
                <a:lnTo>
                  <a:pt x="50"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p:cNvSpPr>
          <p:nvPr/>
        </p:nvSpPr>
        <p:spPr bwMode="auto">
          <a:xfrm>
            <a:off x="1047750" y="3132138"/>
            <a:ext cx="125413" cy="215900"/>
          </a:xfrm>
          <a:custGeom>
            <a:avLst/>
            <a:gdLst>
              <a:gd name="T0" fmla="*/ 77 w 79"/>
              <a:gd name="T1" fmla="*/ 0 h 136"/>
              <a:gd name="T2" fmla="*/ 79 w 79"/>
              <a:gd name="T3" fmla="*/ 51 h 136"/>
              <a:gd name="T4" fmla="*/ 9 w 79"/>
              <a:gd name="T5" fmla="*/ 136 h 136"/>
              <a:gd name="T6" fmla="*/ 0 w 79"/>
              <a:gd name="T7" fmla="*/ 99 h 136"/>
              <a:gd name="T8" fmla="*/ 77 w 79"/>
              <a:gd name="T9" fmla="*/ 0 h 136"/>
              <a:gd name="T10" fmla="*/ 77 w 79"/>
              <a:gd name="T11" fmla="*/ 0 h 136"/>
            </a:gdLst>
            <a:ahLst/>
            <a:cxnLst>
              <a:cxn ang="0">
                <a:pos x="T0" y="T1"/>
              </a:cxn>
              <a:cxn ang="0">
                <a:pos x="T2" y="T3"/>
              </a:cxn>
              <a:cxn ang="0">
                <a:pos x="T4" y="T5"/>
              </a:cxn>
              <a:cxn ang="0">
                <a:pos x="T6" y="T7"/>
              </a:cxn>
              <a:cxn ang="0">
                <a:pos x="T8" y="T9"/>
              </a:cxn>
              <a:cxn ang="0">
                <a:pos x="T10" y="T11"/>
              </a:cxn>
            </a:cxnLst>
            <a:rect l="0" t="0" r="r" b="b"/>
            <a:pathLst>
              <a:path w="79" h="136">
                <a:moveTo>
                  <a:pt x="77" y="0"/>
                </a:moveTo>
                <a:lnTo>
                  <a:pt x="79" y="51"/>
                </a:lnTo>
                <a:lnTo>
                  <a:pt x="9" y="136"/>
                </a:lnTo>
                <a:lnTo>
                  <a:pt x="0" y="99"/>
                </a:lnTo>
                <a:lnTo>
                  <a:pt x="77" y="0"/>
                </a:lnTo>
                <a:lnTo>
                  <a:pt x="77"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p:nvSpPr>
        <p:spPr bwMode="auto">
          <a:xfrm>
            <a:off x="1087438" y="3344863"/>
            <a:ext cx="66675" cy="147637"/>
          </a:xfrm>
          <a:custGeom>
            <a:avLst/>
            <a:gdLst>
              <a:gd name="T0" fmla="*/ 0 w 42"/>
              <a:gd name="T1" fmla="*/ 54 h 93"/>
              <a:gd name="T2" fmla="*/ 42 w 42"/>
              <a:gd name="T3" fmla="*/ 0 h 93"/>
              <a:gd name="T4" fmla="*/ 29 w 42"/>
              <a:gd name="T5" fmla="*/ 93 h 93"/>
              <a:gd name="T6" fmla="*/ 0 w 42"/>
              <a:gd name="T7" fmla="*/ 54 h 93"/>
              <a:gd name="T8" fmla="*/ 0 w 42"/>
              <a:gd name="T9" fmla="*/ 54 h 93"/>
            </a:gdLst>
            <a:ahLst/>
            <a:cxnLst>
              <a:cxn ang="0">
                <a:pos x="T0" y="T1"/>
              </a:cxn>
              <a:cxn ang="0">
                <a:pos x="T2" y="T3"/>
              </a:cxn>
              <a:cxn ang="0">
                <a:pos x="T4" y="T5"/>
              </a:cxn>
              <a:cxn ang="0">
                <a:pos x="T6" y="T7"/>
              </a:cxn>
              <a:cxn ang="0">
                <a:pos x="T8" y="T9"/>
              </a:cxn>
            </a:cxnLst>
            <a:rect l="0" t="0" r="r" b="b"/>
            <a:pathLst>
              <a:path w="42" h="93">
                <a:moveTo>
                  <a:pt x="0" y="54"/>
                </a:moveTo>
                <a:lnTo>
                  <a:pt x="42" y="0"/>
                </a:lnTo>
                <a:lnTo>
                  <a:pt x="29" y="93"/>
                </a:lnTo>
                <a:lnTo>
                  <a:pt x="0" y="54"/>
                </a:lnTo>
                <a:lnTo>
                  <a:pt x="0" y="54"/>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p:nvSpPr>
        <p:spPr bwMode="auto">
          <a:xfrm>
            <a:off x="908050" y="2027238"/>
            <a:ext cx="363538" cy="723900"/>
          </a:xfrm>
          <a:custGeom>
            <a:avLst/>
            <a:gdLst>
              <a:gd name="T0" fmla="*/ 35 w 229"/>
              <a:gd name="T1" fmla="*/ 0 h 456"/>
              <a:gd name="T2" fmla="*/ 0 w 229"/>
              <a:gd name="T3" fmla="*/ 70 h 456"/>
              <a:gd name="T4" fmla="*/ 20 w 229"/>
              <a:gd name="T5" fmla="*/ 175 h 456"/>
              <a:gd name="T6" fmla="*/ 20 w 229"/>
              <a:gd name="T7" fmla="*/ 179 h 456"/>
              <a:gd name="T8" fmla="*/ 20 w 229"/>
              <a:gd name="T9" fmla="*/ 185 h 456"/>
              <a:gd name="T10" fmla="*/ 22 w 229"/>
              <a:gd name="T11" fmla="*/ 192 h 456"/>
              <a:gd name="T12" fmla="*/ 22 w 229"/>
              <a:gd name="T13" fmla="*/ 196 h 456"/>
              <a:gd name="T14" fmla="*/ 22 w 229"/>
              <a:gd name="T15" fmla="*/ 202 h 456"/>
              <a:gd name="T16" fmla="*/ 22 w 229"/>
              <a:gd name="T17" fmla="*/ 208 h 456"/>
              <a:gd name="T18" fmla="*/ 22 w 229"/>
              <a:gd name="T19" fmla="*/ 216 h 456"/>
              <a:gd name="T20" fmla="*/ 22 w 229"/>
              <a:gd name="T21" fmla="*/ 221 h 456"/>
              <a:gd name="T22" fmla="*/ 22 w 229"/>
              <a:gd name="T23" fmla="*/ 231 h 456"/>
              <a:gd name="T24" fmla="*/ 22 w 229"/>
              <a:gd name="T25" fmla="*/ 239 h 456"/>
              <a:gd name="T26" fmla="*/ 22 w 229"/>
              <a:gd name="T27" fmla="*/ 249 h 456"/>
              <a:gd name="T28" fmla="*/ 22 w 229"/>
              <a:gd name="T29" fmla="*/ 258 h 456"/>
              <a:gd name="T30" fmla="*/ 20 w 229"/>
              <a:gd name="T31" fmla="*/ 268 h 456"/>
              <a:gd name="T32" fmla="*/ 18 w 229"/>
              <a:gd name="T33" fmla="*/ 278 h 456"/>
              <a:gd name="T34" fmla="*/ 18 w 229"/>
              <a:gd name="T35" fmla="*/ 289 h 456"/>
              <a:gd name="T36" fmla="*/ 18 w 229"/>
              <a:gd name="T37" fmla="*/ 299 h 456"/>
              <a:gd name="T38" fmla="*/ 16 w 229"/>
              <a:gd name="T39" fmla="*/ 311 h 456"/>
              <a:gd name="T40" fmla="*/ 16 w 229"/>
              <a:gd name="T41" fmla="*/ 320 h 456"/>
              <a:gd name="T42" fmla="*/ 16 w 229"/>
              <a:gd name="T43" fmla="*/ 332 h 456"/>
              <a:gd name="T44" fmla="*/ 14 w 229"/>
              <a:gd name="T45" fmla="*/ 340 h 456"/>
              <a:gd name="T46" fmla="*/ 14 w 229"/>
              <a:gd name="T47" fmla="*/ 347 h 456"/>
              <a:gd name="T48" fmla="*/ 12 w 229"/>
              <a:gd name="T49" fmla="*/ 357 h 456"/>
              <a:gd name="T50" fmla="*/ 12 w 229"/>
              <a:gd name="T51" fmla="*/ 365 h 456"/>
              <a:gd name="T52" fmla="*/ 10 w 229"/>
              <a:gd name="T53" fmla="*/ 373 h 456"/>
              <a:gd name="T54" fmla="*/ 10 w 229"/>
              <a:gd name="T55" fmla="*/ 378 h 456"/>
              <a:gd name="T56" fmla="*/ 115 w 229"/>
              <a:gd name="T57" fmla="*/ 456 h 456"/>
              <a:gd name="T58" fmla="*/ 163 w 229"/>
              <a:gd name="T59" fmla="*/ 332 h 456"/>
              <a:gd name="T60" fmla="*/ 206 w 229"/>
              <a:gd name="T61" fmla="*/ 237 h 456"/>
              <a:gd name="T62" fmla="*/ 223 w 229"/>
              <a:gd name="T63" fmla="*/ 198 h 456"/>
              <a:gd name="T64" fmla="*/ 229 w 229"/>
              <a:gd name="T65" fmla="*/ 74 h 456"/>
              <a:gd name="T66" fmla="*/ 202 w 229"/>
              <a:gd name="T67" fmla="*/ 16 h 456"/>
              <a:gd name="T68" fmla="*/ 35 w 229"/>
              <a:gd name="T69" fmla="*/ 0 h 456"/>
              <a:gd name="T70" fmla="*/ 35 w 229"/>
              <a:gd name="T71"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9" h="456">
                <a:moveTo>
                  <a:pt x="35" y="0"/>
                </a:moveTo>
                <a:lnTo>
                  <a:pt x="0" y="70"/>
                </a:lnTo>
                <a:lnTo>
                  <a:pt x="20" y="175"/>
                </a:lnTo>
                <a:lnTo>
                  <a:pt x="20" y="179"/>
                </a:lnTo>
                <a:lnTo>
                  <a:pt x="20" y="185"/>
                </a:lnTo>
                <a:lnTo>
                  <a:pt x="22" y="192"/>
                </a:lnTo>
                <a:lnTo>
                  <a:pt x="22" y="196"/>
                </a:lnTo>
                <a:lnTo>
                  <a:pt x="22" y="202"/>
                </a:lnTo>
                <a:lnTo>
                  <a:pt x="22" y="208"/>
                </a:lnTo>
                <a:lnTo>
                  <a:pt x="22" y="216"/>
                </a:lnTo>
                <a:lnTo>
                  <a:pt x="22" y="221"/>
                </a:lnTo>
                <a:lnTo>
                  <a:pt x="22" y="231"/>
                </a:lnTo>
                <a:lnTo>
                  <a:pt x="22" y="239"/>
                </a:lnTo>
                <a:lnTo>
                  <a:pt x="22" y="249"/>
                </a:lnTo>
                <a:lnTo>
                  <a:pt x="22" y="258"/>
                </a:lnTo>
                <a:lnTo>
                  <a:pt x="20" y="268"/>
                </a:lnTo>
                <a:lnTo>
                  <a:pt x="18" y="278"/>
                </a:lnTo>
                <a:lnTo>
                  <a:pt x="18" y="289"/>
                </a:lnTo>
                <a:lnTo>
                  <a:pt x="18" y="299"/>
                </a:lnTo>
                <a:lnTo>
                  <a:pt x="16" y="311"/>
                </a:lnTo>
                <a:lnTo>
                  <a:pt x="16" y="320"/>
                </a:lnTo>
                <a:lnTo>
                  <a:pt x="16" y="332"/>
                </a:lnTo>
                <a:lnTo>
                  <a:pt x="14" y="340"/>
                </a:lnTo>
                <a:lnTo>
                  <a:pt x="14" y="347"/>
                </a:lnTo>
                <a:lnTo>
                  <a:pt x="12" y="357"/>
                </a:lnTo>
                <a:lnTo>
                  <a:pt x="12" y="365"/>
                </a:lnTo>
                <a:lnTo>
                  <a:pt x="10" y="373"/>
                </a:lnTo>
                <a:lnTo>
                  <a:pt x="10" y="378"/>
                </a:lnTo>
                <a:lnTo>
                  <a:pt x="115" y="456"/>
                </a:lnTo>
                <a:lnTo>
                  <a:pt x="163" y="332"/>
                </a:lnTo>
                <a:lnTo>
                  <a:pt x="206" y="237"/>
                </a:lnTo>
                <a:lnTo>
                  <a:pt x="223" y="198"/>
                </a:lnTo>
                <a:lnTo>
                  <a:pt x="229" y="74"/>
                </a:lnTo>
                <a:lnTo>
                  <a:pt x="202" y="16"/>
                </a:lnTo>
                <a:lnTo>
                  <a:pt x="35" y="0"/>
                </a:lnTo>
                <a:lnTo>
                  <a:pt x="35"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p:cNvSpPr>
          <p:nvPr/>
        </p:nvSpPr>
        <p:spPr bwMode="auto">
          <a:xfrm>
            <a:off x="985838" y="2039938"/>
            <a:ext cx="314325" cy="698500"/>
          </a:xfrm>
          <a:custGeom>
            <a:avLst/>
            <a:gdLst>
              <a:gd name="T0" fmla="*/ 89 w 198"/>
              <a:gd name="T1" fmla="*/ 87 h 440"/>
              <a:gd name="T2" fmla="*/ 157 w 198"/>
              <a:gd name="T3" fmla="*/ 82 h 440"/>
              <a:gd name="T4" fmla="*/ 170 w 198"/>
              <a:gd name="T5" fmla="*/ 122 h 440"/>
              <a:gd name="T6" fmla="*/ 153 w 198"/>
              <a:gd name="T7" fmla="*/ 144 h 440"/>
              <a:gd name="T8" fmla="*/ 167 w 198"/>
              <a:gd name="T9" fmla="*/ 194 h 440"/>
              <a:gd name="T10" fmla="*/ 126 w 198"/>
              <a:gd name="T11" fmla="*/ 215 h 440"/>
              <a:gd name="T12" fmla="*/ 128 w 198"/>
              <a:gd name="T13" fmla="*/ 244 h 440"/>
              <a:gd name="T14" fmla="*/ 116 w 198"/>
              <a:gd name="T15" fmla="*/ 256 h 440"/>
              <a:gd name="T16" fmla="*/ 116 w 198"/>
              <a:gd name="T17" fmla="*/ 277 h 440"/>
              <a:gd name="T18" fmla="*/ 114 w 198"/>
              <a:gd name="T19" fmla="*/ 279 h 440"/>
              <a:gd name="T20" fmla="*/ 112 w 198"/>
              <a:gd name="T21" fmla="*/ 285 h 440"/>
              <a:gd name="T22" fmla="*/ 106 w 198"/>
              <a:gd name="T23" fmla="*/ 287 h 440"/>
              <a:gd name="T24" fmla="*/ 103 w 198"/>
              <a:gd name="T25" fmla="*/ 291 h 440"/>
              <a:gd name="T26" fmla="*/ 95 w 198"/>
              <a:gd name="T27" fmla="*/ 291 h 440"/>
              <a:gd name="T28" fmla="*/ 87 w 198"/>
              <a:gd name="T29" fmla="*/ 293 h 440"/>
              <a:gd name="T30" fmla="*/ 79 w 198"/>
              <a:gd name="T31" fmla="*/ 291 h 440"/>
              <a:gd name="T32" fmla="*/ 74 w 198"/>
              <a:gd name="T33" fmla="*/ 291 h 440"/>
              <a:gd name="T34" fmla="*/ 66 w 198"/>
              <a:gd name="T35" fmla="*/ 289 h 440"/>
              <a:gd name="T36" fmla="*/ 60 w 198"/>
              <a:gd name="T37" fmla="*/ 289 h 440"/>
              <a:gd name="T38" fmla="*/ 52 w 198"/>
              <a:gd name="T39" fmla="*/ 285 h 440"/>
              <a:gd name="T40" fmla="*/ 46 w 198"/>
              <a:gd name="T41" fmla="*/ 285 h 440"/>
              <a:gd name="T42" fmla="*/ 39 w 198"/>
              <a:gd name="T43" fmla="*/ 283 h 440"/>
              <a:gd name="T44" fmla="*/ 33 w 198"/>
              <a:gd name="T45" fmla="*/ 281 h 440"/>
              <a:gd name="T46" fmla="*/ 25 w 198"/>
              <a:gd name="T47" fmla="*/ 277 h 440"/>
              <a:gd name="T48" fmla="*/ 19 w 198"/>
              <a:gd name="T49" fmla="*/ 277 h 440"/>
              <a:gd name="T50" fmla="*/ 13 w 198"/>
              <a:gd name="T51" fmla="*/ 275 h 440"/>
              <a:gd name="T52" fmla="*/ 10 w 198"/>
              <a:gd name="T53" fmla="*/ 273 h 440"/>
              <a:gd name="T54" fmla="*/ 2 w 198"/>
              <a:gd name="T55" fmla="*/ 270 h 440"/>
              <a:gd name="T56" fmla="*/ 0 w 198"/>
              <a:gd name="T57" fmla="*/ 270 h 440"/>
              <a:gd name="T58" fmla="*/ 2 w 198"/>
              <a:gd name="T59" fmla="*/ 272 h 440"/>
              <a:gd name="T60" fmla="*/ 8 w 198"/>
              <a:gd name="T61" fmla="*/ 275 h 440"/>
              <a:gd name="T62" fmla="*/ 17 w 198"/>
              <a:gd name="T63" fmla="*/ 283 h 440"/>
              <a:gd name="T64" fmla="*/ 27 w 198"/>
              <a:gd name="T65" fmla="*/ 293 h 440"/>
              <a:gd name="T66" fmla="*/ 31 w 198"/>
              <a:gd name="T67" fmla="*/ 297 h 440"/>
              <a:gd name="T68" fmla="*/ 37 w 198"/>
              <a:gd name="T69" fmla="*/ 305 h 440"/>
              <a:gd name="T70" fmla="*/ 43 w 198"/>
              <a:gd name="T71" fmla="*/ 310 h 440"/>
              <a:gd name="T72" fmla="*/ 48 w 198"/>
              <a:gd name="T73" fmla="*/ 318 h 440"/>
              <a:gd name="T74" fmla="*/ 52 w 198"/>
              <a:gd name="T75" fmla="*/ 324 h 440"/>
              <a:gd name="T76" fmla="*/ 58 w 198"/>
              <a:gd name="T77" fmla="*/ 332 h 440"/>
              <a:gd name="T78" fmla="*/ 62 w 198"/>
              <a:gd name="T79" fmla="*/ 339 h 440"/>
              <a:gd name="T80" fmla="*/ 66 w 198"/>
              <a:gd name="T81" fmla="*/ 349 h 440"/>
              <a:gd name="T82" fmla="*/ 68 w 198"/>
              <a:gd name="T83" fmla="*/ 357 h 440"/>
              <a:gd name="T84" fmla="*/ 72 w 198"/>
              <a:gd name="T85" fmla="*/ 365 h 440"/>
              <a:gd name="T86" fmla="*/ 72 w 198"/>
              <a:gd name="T87" fmla="*/ 372 h 440"/>
              <a:gd name="T88" fmla="*/ 74 w 198"/>
              <a:gd name="T89" fmla="*/ 382 h 440"/>
              <a:gd name="T90" fmla="*/ 74 w 198"/>
              <a:gd name="T91" fmla="*/ 388 h 440"/>
              <a:gd name="T92" fmla="*/ 74 w 198"/>
              <a:gd name="T93" fmla="*/ 396 h 440"/>
              <a:gd name="T94" fmla="*/ 74 w 198"/>
              <a:gd name="T95" fmla="*/ 403 h 440"/>
              <a:gd name="T96" fmla="*/ 74 w 198"/>
              <a:gd name="T97" fmla="*/ 411 h 440"/>
              <a:gd name="T98" fmla="*/ 72 w 198"/>
              <a:gd name="T99" fmla="*/ 423 h 440"/>
              <a:gd name="T100" fmla="*/ 68 w 198"/>
              <a:gd name="T101" fmla="*/ 431 h 440"/>
              <a:gd name="T102" fmla="*/ 66 w 198"/>
              <a:gd name="T103" fmla="*/ 436 h 440"/>
              <a:gd name="T104" fmla="*/ 66 w 198"/>
              <a:gd name="T105" fmla="*/ 440 h 440"/>
              <a:gd name="T106" fmla="*/ 106 w 198"/>
              <a:gd name="T107" fmla="*/ 378 h 440"/>
              <a:gd name="T108" fmla="*/ 141 w 198"/>
              <a:gd name="T109" fmla="*/ 316 h 440"/>
              <a:gd name="T110" fmla="*/ 141 w 198"/>
              <a:gd name="T111" fmla="*/ 285 h 440"/>
              <a:gd name="T112" fmla="*/ 178 w 198"/>
              <a:gd name="T113" fmla="*/ 233 h 440"/>
              <a:gd name="T114" fmla="*/ 198 w 198"/>
              <a:gd name="T115" fmla="*/ 80 h 440"/>
              <a:gd name="T116" fmla="*/ 188 w 198"/>
              <a:gd name="T117" fmla="*/ 0 h 440"/>
              <a:gd name="T118" fmla="*/ 114 w 198"/>
              <a:gd name="T119" fmla="*/ 0 h 440"/>
              <a:gd name="T120" fmla="*/ 89 w 198"/>
              <a:gd name="T121" fmla="*/ 87 h 440"/>
              <a:gd name="T122" fmla="*/ 89 w 198"/>
              <a:gd name="T123" fmla="*/ 8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 h="440">
                <a:moveTo>
                  <a:pt x="89" y="87"/>
                </a:moveTo>
                <a:lnTo>
                  <a:pt x="157" y="82"/>
                </a:lnTo>
                <a:lnTo>
                  <a:pt x="170" y="122"/>
                </a:lnTo>
                <a:lnTo>
                  <a:pt x="153" y="144"/>
                </a:lnTo>
                <a:lnTo>
                  <a:pt x="167" y="194"/>
                </a:lnTo>
                <a:lnTo>
                  <a:pt x="126" y="215"/>
                </a:lnTo>
                <a:lnTo>
                  <a:pt x="128" y="244"/>
                </a:lnTo>
                <a:lnTo>
                  <a:pt x="116" y="256"/>
                </a:lnTo>
                <a:lnTo>
                  <a:pt x="116" y="277"/>
                </a:lnTo>
                <a:lnTo>
                  <a:pt x="114" y="279"/>
                </a:lnTo>
                <a:lnTo>
                  <a:pt x="112" y="285"/>
                </a:lnTo>
                <a:lnTo>
                  <a:pt x="106" y="287"/>
                </a:lnTo>
                <a:lnTo>
                  <a:pt x="103" y="291"/>
                </a:lnTo>
                <a:lnTo>
                  <a:pt x="95" y="291"/>
                </a:lnTo>
                <a:lnTo>
                  <a:pt x="87" y="293"/>
                </a:lnTo>
                <a:lnTo>
                  <a:pt x="79" y="291"/>
                </a:lnTo>
                <a:lnTo>
                  <a:pt x="74" y="291"/>
                </a:lnTo>
                <a:lnTo>
                  <a:pt x="66" y="289"/>
                </a:lnTo>
                <a:lnTo>
                  <a:pt x="60" y="289"/>
                </a:lnTo>
                <a:lnTo>
                  <a:pt x="52" y="285"/>
                </a:lnTo>
                <a:lnTo>
                  <a:pt x="46" y="285"/>
                </a:lnTo>
                <a:lnTo>
                  <a:pt x="39" y="283"/>
                </a:lnTo>
                <a:lnTo>
                  <a:pt x="33" y="281"/>
                </a:lnTo>
                <a:lnTo>
                  <a:pt x="25" y="277"/>
                </a:lnTo>
                <a:lnTo>
                  <a:pt x="19" y="277"/>
                </a:lnTo>
                <a:lnTo>
                  <a:pt x="13" y="275"/>
                </a:lnTo>
                <a:lnTo>
                  <a:pt x="10" y="273"/>
                </a:lnTo>
                <a:lnTo>
                  <a:pt x="2" y="270"/>
                </a:lnTo>
                <a:lnTo>
                  <a:pt x="0" y="270"/>
                </a:lnTo>
                <a:lnTo>
                  <a:pt x="2" y="272"/>
                </a:lnTo>
                <a:lnTo>
                  <a:pt x="8" y="275"/>
                </a:lnTo>
                <a:lnTo>
                  <a:pt x="17" y="283"/>
                </a:lnTo>
                <a:lnTo>
                  <a:pt x="27" y="293"/>
                </a:lnTo>
                <a:lnTo>
                  <a:pt x="31" y="297"/>
                </a:lnTo>
                <a:lnTo>
                  <a:pt x="37" y="305"/>
                </a:lnTo>
                <a:lnTo>
                  <a:pt x="43" y="310"/>
                </a:lnTo>
                <a:lnTo>
                  <a:pt x="48" y="318"/>
                </a:lnTo>
                <a:lnTo>
                  <a:pt x="52" y="324"/>
                </a:lnTo>
                <a:lnTo>
                  <a:pt x="58" y="332"/>
                </a:lnTo>
                <a:lnTo>
                  <a:pt x="62" y="339"/>
                </a:lnTo>
                <a:lnTo>
                  <a:pt x="66" y="349"/>
                </a:lnTo>
                <a:lnTo>
                  <a:pt x="68" y="357"/>
                </a:lnTo>
                <a:lnTo>
                  <a:pt x="72" y="365"/>
                </a:lnTo>
                <a:lnTo>
                  <a:pt x="72" y="372"/>
                </a:lnTo>
                <a:lnTo>
                  <a:pt x="74" y="382"/>
                </a:lnTo>
                <a:lnTo>
                  <a:pt x="74" y="388"/>
                </a:lnTo>
                <a:lnTo>
                  <a:pt x="74" y="396"/>
                </a:lnTo>
                <a:lnTo>
                  <a:pt x="74" y="403"/>
                </a:lnTo>
                <a:lnTo>
                  <a:pt x="74" y="411"/>
                </a:lnTo>
                <a:lnTo>
                  <a:pt x="72" y="423"/>
                </a:lnTo>
                <a:lnTo>
                  <a:pt x="68" y="431"/>
                </a:lnTo>
                <a:lnTo>
                  <a:pt x="66" y="436"/>
                </a:lnTo>
                <a:lnTo>
                  <a:pt x="66" y="440"/>
                </a:lnTo>
                <a:lnTo>
                  <a:pt x="106" y="378"/>
                </a:lnTo>
                <a:lnTo>
                  <a:pt x="141" y="316"/>
                </a:lnTo>
                <a:lnTo>
                  <a:pt x="141" y="285"/>
                </a:lnTo>
                <a:lnTo>
                  <a:pt x="178" y="233"/>
                </a:lnTo>
                <a:lnTo>
                  <a:pt x="198" y="80"/>
                </a:lnTo>
                <a:lnTo>
                  <a:pt x="188" y="0"/>
                </a:lnTo>
                <a:lnTo>
                  <a:pt x="114" y="0"/>
                </a:lnTo>
                <a:lnTo>
                  <a:pt x="89" y="87"/>
                </a:lnTo>
                <a:lnTo>
                  <a:pt x="89" y="87"/>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1"/>
          <p:cNvSpPr>
            <a:spLocks/>
          </p:cNvSpPr>
          <p:nvPr/>
        </p:nvSpPr>
        <p:spPr bwMode="auto">
          <a:xfrm>
            <a:off x="930275" y="2065338"/>
            <a:ext cx="125413" cy="144462"/>
          </a:xfrm>
          <a:custGeom>
            <a:avLst/>
            <a:gdLst>
              <a:gd name="T0" fmla="*/ 0 w 79"/>
              <a:gd name="T1" fmla="*/ 38 h 91"/>
              <a:gd name="T2" fmla="*/ 37 w 79"/>
              <a:gd name="T3" fmla="*/ 91 h 91"/>
              <a:gd name="T4" fmla="*/ 70 w 79"/>
              <a:gd name="T5" fmla="*/ 71 h 91"/>
              <a:gd name="T6" fmla="*/ 52 w 79"/>
              <a:gd name="T7" fmla="*/ 38 h 91"/>
              <a:gd name="T8" fmla="*/ 79 w 79"/>
              <a:gd name="T9" fmla="*/ 2 h 91"/>
              <a:gd name="T10" fmla="*/ 21 w 79"/>
              <a:gd name="T11" fmla="*/ 0 h 91"/>
              <a:gd name="T12" fmla="*/ 0 w 79"/>
              <a:gd name="T13" fmla="*/ 38 h 91"/>
              <a:gd name="T14" fmla="*/ 0 w 79"/>
              <a:gd name="T15" fmla="*/ 38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1">
                <a:moveTo>
                  <a:pt x="0" y="38"/>
                </a:moveTo>
                <a:lnTo>
                  <a:pt x="37" y="91"/>
                </a:lnTo>
                <a:lnTo>
                  <a:pt x="70" y="71"/>
                </a:lnTo>
                <a:lnTo>
                  <a:pt x="52" y="38"/>
                </a:lnTo>
                <a:lnTo>
                  <a:pt x="79" y="2"/>
                </a:lnTo>
                <a:lnTo>
                  <a:pt x="21" y="0"/>
                </a:lnTo>
                <a:lnTo>
                  <a:pt x="0" y="38"/>
                </a:lnTo>
                <a:lnTo>
                  <a:pt x="0" y="38"/>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p:nvSpPr>
        <p:spPr bwMode="auto">
          <a:xfrm>
            <a:off x="890588" y="1925638"/>
            <a:ext cx="423863" cy="412750"/>
          </a:xfrm>
          <a:custGeom>
            <a:avLst/>
            <a:gdLst>
              <a:gd name="T0" fmla="*/ 68 w 267"/>
              <a:gd name="T1" fmla="*/ 134 h 260"/>
              <a:gd name="T2" fmla="*/ 60 w 267"/>
              <a:gd name="T3" fmla="*/ 109 h 260"/>
              <a:gd name="T4" fmla="*/ 73 w 267"/>
              <a:gd name="T5" fmla="*/ 107 h 260"/>
              <a:gd name="T6" fmla="*/ 95 w 267"/>
              <a:gd name="T7" fmla="*/ 107 h 260"/>
              <a:gd name="T8" fmla="*/ 116 w 267"/>
              <a:gd name="T9" fmla="*/ 107 h 260"/>
              <a:gd name="T10" fmla="*/ 126 w 267"/>
              <a:gd name="T11" fmla="*/ 107 h 260"/>
              <a:gd name="T12" fmla="*/ 104 w 267"/>
              <a:gd name="T13" fmla="*/ 134 h 260"/>
              <a:gd name="T14" fmla="*/ 116 w 267"/>
              <a:gd name="T15" fmla="*/ 138 h 260"/>
              <a:gd name="T16" fmla="*/ 134 w 267"/>
              <a:gd name="T17" fmla="*/ 134 h 260"/>
              <a:gd name="T18" fmla="*/ 132 w 267"/>
              <a:gd name="T19" fmla="*/ 154 h 260"/>
              <a:gd name="T20" fmla="*/ 126 w 267"/>
              <a:gd name="T21" fmla="*/ 165 h 260"/>
              <a:gd name="T22" fmla="*/ 145 w 267"/>
              <a:gd name="T23" fmla="*/ 165 h 260"/>
              <a:gd name="T24" fmla="*/ 178 w 267"/>
              <a:gd name="T25" fmla="*/ 154 h 260"/>
              <a:gd name="T26" fmla="*/ 198 w 267"/>
              <a:gd name="T27" fmla="*/ 146 h 260"/>
              <a:gd name="T28" fmla="*/ 221 w 267"/>
              <a:gd name="T29" fmla="*/ 134 h 260"/>
              <a:gd name="T30" fmla="*/ 267 w 267"/>
              <a:gd name="T31" fmla="*/ 88 h 260"/>
              <a:gd name="T32" fmla="*/ 261 w 267"/>
              <a:gd name="T33" fmla="*/ 70 h 260"/>
              <a:gd name="T34" fmla="*/ 254 w 267"/>
              <a:gd name="T35" fmla="*/ 51 h 260"/>
              <a:gd name="T36" fmla="*/ 232 w 267"/>
              <a:gd name="T37" fmla="*/ 29 h 260"/>
              <a:gd name="T38" fmla="*/ 201 w 267"/>
              <a:gd name="T39" fmla="*/ 12 h 260"/>
              <a:gd name="T40" fmla="*/ 182 w 267"/>
              <a:gd name="T41" fmla="*/ 6 h 260"/>
              <a:gd name="T42" fmla="*/ 161 w 267"/>
              <a:gd name="T43" fmla="*/ 2 h 260"/>
              <a:gd name="T44" fmla="*/ 137 w 267"/>
              <a:gd name="T45" fmla="*/ 0 h 260"/>
              <a:gd name="T46" fmla="*/ 114 w 267"/>
              <a:gd name="T47" fmla="*/ 2 h 260"/>
              <a:gd name="T48" fmla="*/ 89 w 267"/>
              <a:gd name="T49" fmla="*/ 4 h 260"/>
              <a:gd name="T50" fmla="*/ 70 w 267"/>
              <a:gd name="T51" fmla="*/ 10 h 260"/>
              <a:gd name="T52" fmla="*/ 46 w 267"/>
              <a:gd name="T53" fmla="*/ 22 h 260"/>
              <a:gd name="T54" fmla="*/ 29 w 267"/>
              <a:gd name="T55" fmla="*/ 41 h 260"/>
              <a:gd name="T56" fmla="*/ 19 w 267"/>
              <a:gd name="T57" fmla="*/ 59 h 260"/>
              <a:gd name="T58" fmla="*/ 8 w 267"/>
              <a:gd name="T59" fmla="*/ 82 h 260"/>
              <a:gd name="T60" fmla="*/ 2 w 267"/>
              <a:gd name="T61" fmla="*/ 111 h 260"/>
              <a:gd name="T62" fmla="*/ 2 w 267"/>
              <a:gd name="T63" fmla="*/ 146 h 260"/>
              <a:gd name="T64" fmla="*/ 2 w 267"/>
              <a:gd name="T65" fmla="*/ 165 h 260"/>
              <a:gd name="T66" fmla="*/ 8 w 267"/>
              <a:gd name="T67" fmla="*/ 185 h 260"/>
              <a:gd name="T68" fmla="*/ 13 w 267"/>
              <a:gd name="T69" fmla="*/ 208 h 260"/>
              <a:gd name="T70" fmla="*/ 23 w 267"/>
              <a:gd name="T71" fmla="*/ 241 h 260"/>
              <a:gd name="T72" fmla="*/ 29 w 267"/>
              <a:gd name="T73" fmla="*/ 258 h 260"/>
              <a:gd name="T74" fmla="*/ 44 w 267"/>
              <a:gd name="T75" fmla="*/ 216 h 260"/>
              <a:gd name="T76" fmla="*/ 35 w 267"/>
              <a:gd name="T77" fmla="*/ 200 h 260"/>
              <a:gd name="T78" fmla="*/ 21 w 267"/>
              <a:gd name="T79" fmla="*/ 177 h 260"/>
              <a:gd name="T80" fmla="*/ 19 w 267"/>
              <a:gd name="T81" fmla="*/ 159 h 260"/>
              <a:gd name="T82" fmla="*/ 29 w 267"/>
              <a:gd name="T83" fmla="*/ 154 h 260"/>
              <a:gd name="T84" fmla="*/ 50 w 267"/>
              <a:gd name="T85" fmla="*/ 167 h 260"/>
              <a:gd name="T86" fmla="*/ 68 w 267"/>
              <a:gd name="T87" fmla="*/ 16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60">
                <a:moveTo>
                  <a:pt x="58" y="155"/>
                </a:moveTo>
                <a:lnTo>
                  <a:pt x="46" y="134"/>
                </a:lnTo>
                <a:lnTo>
                  <a:pt x="68" y="134"/>
                </a:lnTo>
                <a:lnTo>
                  <a:pt x="54" y="111"/>
                </a:lnTo>
                <a:lnTo>
                  <a:pt x="54" y="109"/>
                </a:lnTo>
                <a:lnTo>
                  <a:pt x="60" y="109"/>
                </a:lnTo>
                <a:lnTo>
                  <a:pt x="64" y="107"/>
                </a:lnTo>
                <a:lnTo>
                  <a:pt x="68" y="107"/>
                </a:lnTo>
                <a:lnTo>
                  <a:pt x="73" y="107"/>
                </a:lnTo>
                <a:lnTo>
                  <a:pt x="81" y="107"/>
                </a:lnTo>
                <a:lnTo>
                  <a:pt x="87" y="107"/>
                </a:lnTo>
                <a:lnTo>
                  <a:pt x="95" y="107"/>
                </a:lnTo>
                <a:lnTo>
                  <a:pt x="103" y="107"/>
                </a:lnTo>
                <a:lnTo>
                  <a:pt x="110" y="107"/>
                </a:lnTo>
                <a:lnTo>
                  <a:pt x="116" y="107"/>
                </a:lnTo>
                <a:lnTo>
                  <a:pt x="122" y="107"/>
                </a:lnTo>
                <a:lnTo>
                  <a:pt x="124" y="107"/>
                </a:lnTo>
                <a:lnTo>
                  <a:pt x="126" y="107"/>
                </a:lnTo>
                <a:lnTo>
                  <a:pt x="104" y="128"/>
                </a:lnTo>
                <a:lnTo>
                  <a:pt x="103" y="130"/>
                </a:lnTo>
                <a:lnTo>
                  <a:pt x="104" y="134"/>
                </a:lnTo>
                <a:lnTo>
                  <a:pt x="106" y="138"/>
                </a:lnTo>
                <a:lnTo>
                  <a:pt x="112" y="140"/>
                </a:lnTo>
                <a:lnTo>
                  <a:pt x="116" y="138"/>
                </a:lnTo>
                <a:lnTo>
                  <a:pt x="124" y="138"/>
                </a:lnTo>
                <a:lnTo>
                  <a:pt x="128" y="136"/>
                </a:lnTo>
                <a:lnTo>
                  <a:pt x="134" y="134"/>
                </a:lnTo>
                <a:lnTo>
                  <a:pt x="145" y="132"/>
                </a:lnTo>
                <a:lnTo>
                  <a:pt x="149" y="130"/>
                </a:lnTo>
                <a:lnTo>
                  <a:pt x="132" y="154"/>
                </a:lnTo>
                <a:lnTo>
                  <a:pt x="120" y="163"/>
                </a:lnTo>
                <a:lnTo>
                  <a:pt x="120" y="163"/>
                </a:lnTo>
                <a:lnTo>
                  <a:pt x="126" y="165"/>
                </a:lnTo>
                <a:lnTo>
                  <a:pt x="130" y="165"/>
                </a:lnTo>
                <a:lnTo>
                  <a:pt x="137" y="165"/>
                </a:lnTo>
                <a:lnTo>
                  <a:pt x="145" y="165"/>
                </a:lnTo>
                <a:lnTo>
                  <a:pt x="155" y="163"/>
                </a:lnTo>
                <a:lnTo>
                  <a:pt x="166" y="157"/>
                </a:lnTo>
                <a:lnTo>
                  <a:pt x="178" y="154"/>
                </a:lnTo>
                <a:lnTo>
                  <a:pt x="184" y="152"/>
                </a:lnTo>
                <a:lnTo>
                  <a:pt x="192" y="150"/>
                </a:lnTo>
                <a:lnTo>
                  <a:pt x="198" y="146"/>
                </a:lnTo>
                <a:lnTo>
                  <a:pt x="203" y="144"/>
                </a:lnTo>
                <a:lnTo>
                  <a:pt x="213" y="138"/>
                </a:lnTo>
                <a:lnTo>
                  <a:pt x="221" y="134"/>
                </a:lnTo>
                <a:lnTo>
                  <a:pt x="227" y="130"/>
                </a:lnTo>
                <a:lnTo>
                  <a:pt x="230" y="130"/>
                </a:lnTo>
                <a:lnTo>
                  <a:pt x="267" y="88"/>
                </a:lnTo>
                <a:lnTo>
                  <a:pt x="265" y="84"/>
                </a:lnTo>
                <a:lnTo>
                  <a:pt x="265" y="76"/>
                </a:lnTo>
                <a:lnTo>
                  <a:pt x="261" y="70"/>
                </a:lnTo>
                <a:lnTo>
                  <a:pt x="260" y="64"/>
                </a:lnTo>
                <a:lnTo>
                  <a:pt x="258" y="57"/>
                </a:lnTo>
                <a:lnTo>
                  <a:pt x="254" y="51"/>
                </a:lnTo>
                <a:lnTo>
                  <a:pt x="246" y="43"/>
                </a:lnTo>
                <a:lnTo>
                  <a:pt x="240" y="35"/>
                </a:lnTo>
                <a:lnTo>
                  <a:pt x="232" y="29"/>
                </a:lnTo>
                <a:lnTo>
                  <a:pt x="225" y="24"/>
                </a:lnTo>
                <a:lnTo>
                  <a:pt x="213" y="18"/>
                </a:lnTo>
                <a:lnTo>
                  <a:pt x="201" y="12"/>
                </a:lnTo>
                <a:lnTo>
                  <a:pt x="196" y="8"/>
                </a:lnTo>
                <a:lnTo>
                  <a:pt x="188" y="8"/>
                </a:lnTo>
                <a:lnTo>
                  <a:pt x="182" y="6"/>
                </a:lnTo>
                <a:lnTo>
                  <a:pt x="176" y="6"/>
                </a:lnTo>
                <a:lnTo>
                  <a:pt x="168" y="2"/>
                </a:lnTo>
                <a:lnTo>
                  <a:pt x="161" y="2"/>
                </a:lnTo>
                <a:lnTo>
                  <a:pt x="153" y="2"/>
                </a:lnTo>
                <a:lnTo>
                  <a:pt x="145" y="2"/>
                </a:lnTo>
                <a:lnTo>
                  <a:pt x="137" y="0"/>
                </a:lnTo>
                <a:lnTo>
                  <a:pt x="130" y="0"/>
                </a:lnTo>
                <a:lnTo>
                  <a:pt x="120" y="0"/>
                </a:lnTo>
                <a:lnTo>
                  <a:pt x="114" y="2"/>
                </a:lnTo>
                <a:lnTo>
                  <a:pt x="106" y="2"/>
                </a:lnTo>
                <a:lnTo>
                  <a:pt x="99" y="2"/>
                </a:lnTo>
                <a:lnTo>
                  <a:pt x="89" y="4"/>
                </a:lnTo>
                <a:lnTo>
                  <a:pt x="83" y="6"/>
                </a:lnTo>
                <a:lnTo>
                  <a:pt x="77" y="8"/>
                </a:lnTo>
                <a:lnTo>
                  <a:pt x="70" y="10"/>
                </a:lnTo>
                <a:lnTo>
                  <a:pt x="62" y="14"/>
                </a:lnTo>
                <a:lnTo>
                  <a:pt x="58" y="18"/>
                </a:lnTo>
                <a:lnTo>
                  <a:pt x="46" y="22"/>
                </a:lnTo>
                <a:lnTo>
                  <a:pt x="40" y="28"/>
                </a:lnTo>
                <a:lnTo>
                  <a:pt x="33" y="33"/>
                </a:lnTo>
                <a:lnTo>
                  <a:pt x="29" y="41"/>
                </a:lnTo>
                <a:lnTo>
                  <a:pt x="23" y="51"/>
                </a:lnTo>
                <a:lnTo>
                  <a:pt x="21" y="55"/>
                </a:lnTo>
                <a:lnTo>
                  <a:pt x="19" y="59"/>
                </a:lnTo>
                <a:lnTo>
                  <a:pt x="13" y="68"/>
                </a:lnTo>
                <a:lnTo>
                  <a:pt x="11" y="74"/>
                </a:lnTo>
                <a:lnTo>
                  <a:pt x="8" y="82"/>
                </a:lnTo>
                <a:lnTo>
                  <a:pt x="6" y="91"/>
                </a:lnTo>
                <a:lnTo>
                  <a:pt x="4" y="101"/>
                </a:lnTo>
                <a:lnTo>
                  <a:pt x="2" y="111"/>
                </a:lnTo>
                <a:lnTo>
                  <a:pt x="0" y="123"/>
                </a:lnTo>
                <a:lnTo>
                  <a:pt x="0" y="134"/>
                </a:lnTo>
                <a:lnTo>
                  <a:pt x="2" y="146"/>
                </a:lnTo>
                <a:lnTo>
                  <a:pt x="2" y="152"/>
                </a:lnTo>
                <a:lnTo>
                  <a:pt x="2" y="159"/>
                </a:lnTo>
                <a:lnTo>
                  <a:pt x="2" y="165"/>
                </a:lnTo>
                <a:lnTo>
                  <a:pt x="4" y="171"/>
                </a:lnTo>
                <a:lnTo>
                  <a:pt x="6" y="177"/>
                </a:lnTo>
                <a:lnTo>
                  <a:pt x="8" y="185"/>
                </a:lnTo>
                <a:lnTo>
                  <a:pt x="8" y="190"/>
                </a:lnTo>
                <a:lnTo>
                  <a:pt x="11" y="196"/>
                </a:lnTo>
                <a:lnTo>
                  <a:pt x="13" y="208"/>
                </a:lnTo>
                <a:lnTo>
                  <a:pt x="17" y="219"/>
                </a:lnTo>
                <a:lnTo>
                  <a:pt x="19" y="231"/>
                </a:lnTo>
                <a:lnTo>
                  <a:pt x="23" y="241"/>
                </a:lnTo>
                <a:lnTo>
                  <a:pt x="25" y="249"/>
                </a:lnTo>
                <a:lnTo>
                  <a:pt x="29" y="254"/>
                </a:lnTo>
                <a:lnTo>
                  <a:pt x="29" y="258"/>
                </a:lnTo>
                <a:lnTo>
                  <a:pt x="31" y="260"/>
                </a:lnTo>
                <a:lnTo>
                  <a:pt x="46" y="218"/>
                </a:lnTo>
                <a:lnTo>
                  <a:pt x="44" y="216"/>
                </a:lnTo>
                <a:lnTo>
                  <a:pt x="42" y="212"/>
                </a:lnTo>
                <a:lnTo>
                  <a:pt x="39" y="206"/>
                </a:lnTo>
                <a:lnTo>
                  <a:pt x="35" y="200"/>
                </a:lnTo>
                <a:lnTo>
                  <a:pt x="29" y="192"/>
                </a:lnTo>
                <a:lnTo>
                  <a:pt x="25" y="185"/>
                </a:lnTo>
                <a:lnTo>
                  <a:pt x="21" y="177"/>
                </a:lnTo>
                <a:lnTo>
                  <a:pt x="19" y="171"/>
                </a:lnTo>
                <a:lnTo>
                  <a:pt x="19" y="165"/>
                </a:lnTo>
                <a:lnTo>
                  <a:pt x="19" y="159"/>
                </a:lnTo>
                <a:lnTo>
                  <a:pt x="19" y="155"/>
                </a:lnTo>
                <a:lnTo>
                  <a:pt x="23" y="154"/>
                </a:lnTo>
                <a:lnTo>
                  <a:pt x="29" y="154"/>
                </a:lnTo>
                <a:lnTo>
                  <a:pt x="39" y="155"/>
                </a:lnTo>
                <a:lnTo>
                  <a:pt x="44" y="159"/>
                </a:lnTo>
                <a:lnTo>
                  <a:pt x="50" y="167"/>
                </a:lnTo>
                <a:lnTo>
                  <a:pt x="54" y="173"/>
                </a:lnTo>
                <a:lnTo>
                  <a:pt x="56" y="177"/>
                </a:lnTo>
                <a:lnTo>
                  <a:pt x="68" y="163"/>
                </a:lnTo>
                <a:lnTo>
                  <a:pt x="58" y="155"/>
                </a:lnTo>
                <a:lnTo>
                  <a:pt x="58" y="155"/>
                </a:lnTo>
                <a:close/>
              </a:path>
            </a:pathLst>
          </a:custGeom>
          <a:solidFill>
            <a:srgbClr val="8C5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p:nvSpPr>
        <p:spPr bwMode="auto">
          <a:xfrm>
            <a:off x="966788" y="1963738"/>
            <a:ext cx="288925" cy="190500"/>
          </a:xfrm>
          <a:custGeom>
            <a:avLst/>
            <a:gdLst>
              <a:gd name="T0" fmla="*/ 0 w 182"/>
              <a:gd name="T1" fmla="*/ 23 h 120"/>
              <a:gd name="T2" fmla="*/ 10 w 182"/>
              <a:gd name="T3" fmla="*/ 17 h 120"/>
              <a:gd name="T4" fmla="*/ 24 w 182"/>
              <a:gd name="T5" fmla="*/ 9 h 120"/>
              <a:gd name="T6" fmla="*/ 41 w 182"/>
              <a:gd name="T7" fmla="*/ 4 h 120"/>
              <a:gd name="T8" fmla="*/ 60 w 182"/>
              <a:gd name="T9" fmla="*/ 0 h 120"/>
              <a:gd name="T10" fmla="*/ 80 w 182"/>
              <a:gd name="T11" fmla="*/ 0 h 120"/>
              <a:gd name="T12" fmla="*/ 97 w 182"/>
              <a:gd name="T13" fmla="*/ 0 h 120"/>
              <a:gd name="T14" fmla="*/ 107 w 182"/>
              <a:gd name="T15" fmla="*/ 2 h 120"/>
              <a:gd name="T16" fmla="*/ 49 w 182"/>
              <a:gd name="T17" fmla="*/ 25 h 120"/>
              <a:gd name="T18" fmla="*/ 58 w 182"/>
              <a:gd name="T19" fmla="*/ 27 h 120"/>
              <a:gd name="T20" fmla="*/ 76 w 182"/>
              <a:gd name="T21" fmla="*/ 31 h 120"/>
              <a:gd name="T22" fmla="*/ 97 w 182"/>
              <a:gd name="T23" fmla="*/ 35 h 120"/>
              <a:gd name="T24" fmla="*/ 117 w 182"/>
              <a:gd name="T25" fmla="*/ 36 h 120"/>
              <a:gd name="T26" fmla="*/ 128 w 182"/>
              <a:gd name="T27" fmla="*/ 36 h 120"/>
              <a:gd name="T28" fmla="*/ 140 w 182"/>
              <a:gd name="T29" fmla="*/ 35 h 120"/>
              <a:gd name="T30" fmla="*/ 153 w 182"/>
              <a:gd name="T31" fmla="*/ 35 h 120"/>
              <a:gd name="T32" fmla="*/ 169 w 182"/>
              <a:gd name="T33" fmla="*/ 33 h 120"/>
              <a:gd name="T34" fmla="*/ 181 w 182"/>
              <a:gd name="T35" fmla="*/ 31 h 120"/>
              <a:gd name="T36" fmla="*/ 132 w 182"/>
              <a:gd name="T37" fmla="*/ 58 h 120"/>
              <a:gd name="T38" fmla="*/ 177 w 182"/>
              <a:gd name="T39" fmla="*/ 56 h 120"/>
              <a:gd name="T40" fmla="*/ 173 w 182"/>
              <a:gd name="T41" fmla="*/ 66 h 120"/>
              <a:gd name="T42" fmla="*/ 167 w 182"/>
              <a:gd name="T43" fmla="*/ 77 h 120"/>
              <a:gd name="T44" fmla="*/ 153 w 182"/>
              <a:gd name="T45" fmla="*/ 89 h 120"/>
              <a:gd name="T46" fmla="*/ 136 w 182"/>
              <a:gd name="T47" fmla="*/ 100 h 120"/>
              <a:gd name="T48" fmla="*/ 117 w 182"/>
              <a:gd name="T49" fmla="*/ 110 h 120"/>
              <a:gd name="T50" fmla="*/ 107 w 182"/>
              <a:gd name="T51" fmla="*/ 118 h 120"/>
              <a:gd name="T52" fmla="*/ 124 w 182"/>
              <a:gd name="T53" fmla="*/ 83 h 120"/>
              <a:gd name="T54" fmla="*/ 117 w 182"/>
              <a:gd name="T55" fmla="*/ 89 h 120"/>
              <a:gd name="T56" fmla="*/ 99 w 182"/>
              <a:gd name="T57" fmla="*/ 97 h 120"/>
              <a:gd name="T58" fmla="*/ 86 w 182"/>
              <a:gd name="T59" fmla="*/ 100 h 120"/>
              <a:gd name="T60" fmla="*/ 74 w 182"/>
              <a:gd name="T61" fmla="*/ 100 h 120"/>
              <a:gd name="T62" fmla="*/ 62 w 182"/>
              <a:gd name="T63" fmla="*/ 102 h 120"/>
              <a:gd name="T64" fmla="*/ 93 w 182"/>
              <a:gd name="T65" fmla="*/ 60 h 120"/>
              <a:gd name="T66" fmla="*/ 84 w 182"/>
              <a:gd name="T67" fmla="*/ 60 h 120"/>
              <a:gd name="T68" fmla="*/ 66 w 182"/>
              <a:gd name="T69" fmla="*/ 58 h 120"/>
              <a:gd name="T70" fmla="*/ 47 w 182"/>
              <a:gd name="T71" fmla="*/ 54 h 120"/>
              <a:gd name="T72" fmla="*/ 33 w 182"/>
              <a:gd name="T73" fmla="*/ 48 h 120"/>
              <a:gd name="T74" fmla="*/ 24 w 182"/>
              <a:gd name="T75" fmla="*/ 40 h 120"/>
              <a:gd name="T76" fmla="*/ 20 w 182"/>
              <a:gd name="T77" fmla="*/ 31 h 120"/>
              <a:gd name="T78" fmla="*/ 0 w 182"/>
              <a:gd name="T79" fmla="*/ 2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 h="120">
                <a:moveTo>
                  <a:pt x="0" y="25"/>
                </a:moveTo>
                <a:lnTo>
                  <a:pt x="0" y="23"/>
                </a:lnTo>
                <a:lnTo>
                  <a:pt x="4" y="21"/>
                </a:lnTo>
                <a:lnTo>
                  <a:pt x="10" y="17"/>
                </a:lnTo>
                <a:lnTo>
                  <a:pt x="16" y="15"/>
                </a:lnTo>
                <a:lnTo>
                  <a:pt x="24" y="9"/>
                </a:lnTo>
                <a:lnTo>
                  <a:pt x="31" y="7"/>
                </a:lnTo>
                <a:lnTo>
                  <a:pt x="41" y="4"/>
                </a:lnTo>
                <a:lnTo>
                  <a:pt x="51" y="2"/>
                </a:lnTo>
                <a:lnTo>
                  <a:pt x="60" y="0"/>
                </a:lnTo>
                <a:lnTo>
                  <a:pt x="72" y="0"/>
                </a:lnTo>
                <a:lnTo>
                  <a:pt x="80" y="0"/>
                </a:lnTo>
                <a:lnTo>
                  <a:pt x="91" y="0"/>
                </a:lnTo>
                <a:lnTo>
                  <a:pt x="97" y="0"/>
                </a:lnTo>
                <a:lnTo>
                  <a:pt x="105" y="2"/>
                </a:lnTo>
                <a:lnTo>
                  <a:pt x="107" y="2"/>
                </a:lnTo>
                <a:lnTo>
                  <a:pt x="111" y="2"/>
                </a:lnTo>
                <a:lnTo>
                  <a:pt x="49" y="25"/>
                </a:lnTo>
                <a:lnTo>
                  <a:pt x="53" y="27"/>
                </a:lnTo>
                <a:lnTo>
                  <a:pt x="58" y="27"/>
                </a:lnTo>
                <a:lnTo>
                  <a:pt x="66" y="29"/>
                </a:lnTo>
                <a:lnTo>
                  <a:pt x="76" y="31"/>
                </a:lnTo>
                <a:lnTo>
                  <a:pt x="86" y="33"/>
                </a:lnTo>
                <a:lnTo>
                  <a:pt x="97" y="35"/>
                </a:lnTo>
                <a:lnTo>
                  <a:pt x="111" y="36"/>
                </a:lnTo>
                <a:lnTo>
                  <a:pt x="117" y="36"/>
                </a:lnTo>
                <a:lnTo>
                  <a:pt x="122" y="36"/>
                </a:lnTo>
                <a:lnTo>
                  <a:pt x="128" y="36"/>
                </a:lnTo>
                <a:lnTo>
                  <a:pt x="136" y="36"/>
                </a:lnTo>
                <a:lnTo>
                  <a:pt x="140" y="35"/>
                </a:lnTo>
                <a:lnTo>
                  <a:pt x="148" y="35"/>
                </a:lnTo>
                <a:lnTo>
                  <a:pt x="153" y="35"/>
                </a:lnTo>
                <a:lnTo>
                  <a:pt x="159" y="35"/>
                </a:lnTo>
                <a:lnTo>
                  <a:pt x="169" y="33"/>
                </a:lnTo>
                <a:lnTo>
                  <a:pt x="177" y="31"/>
                </a:lnTo>
                <a:lnTo>
                  <a:pt x="181" y="31"/>
                </a:lnTo>
                <a:lnTo>
                  <a:pt x="182" y="31"/>
                </a:lnTo>
                <a:lnTo>
                  <a:pt x="132" y="58"/>
                </a:lnTo>
                <a:lnTo>
                  <a:pt x="179" y="54"/>
                </a:lnTo>
                <a:lnTo>
                  <a:pt x="177" y="56"/>
                </a:lnTo>
                <a:lnTo>
                  <a:pt x="177" y="62"/>
                </a:lnTo>
                <a:lnTo>
                  <a:pt x="173" y="66"/>
                </a:lnTo>
                <a:lnTo>
                  <a:pt x="171" y="71"/>
                </a:lnTo>
                <a:lnTo>
                  <a:pt x="167" y="77"/>
                </a:lnTo>
                <a:lnTo>
                  <a:pt x="163" y="83"/>
                </a:lnTo>
                <a:lnTo>
                  <a:pt x="153" y="89"/>
                </a:lnTo>
                <a:lnTo>
                  <a:pt x="146" y="95"/>
                </a:lnTo>
                <a:lnTo>
                  <a:pt x="136" y="100"/>
                </a:lnTo>
                <a:lnTo>
                  <a:pt x="126" y="108"/>
                </a:lnTo>
                <a:lnTo>
                  <a:pt x="117" y="110"/>
                </a:lnTo>
                <a:lnTo>
                  <a:pt x="111" y="116"/>
                </a:lnTo>
                <a:lnTo>
                  <a:pt x="107" y="118"/>
                </a:lnTo>
                <a:lnTo>
                  <a:pt x="105" y="120"/>
                </a:lnTo>
                <a:lnTo>
                  <a:pt x="124" y="83"/>
                </a:lnTo>
                <a:lnTo>
                  <a:pt x="122" y="85"/>
                </a:lnTo>
                <a:lnTo>
                  <a:pt x="117" y="89"/>
                </a:lnTo>
                <a:lnTo>
                  <a:pt x="109" y="93"/>
                </a:lnTo>
                <a:lnTo>
                  <a:pt x="99" y="97"/>
                </a:lnTo>
                <a:lnTo>
                  <a:pt x="91" y="99"/>
                </a:lnTo>
                <a:lnTo>
                  <a:pt x="86" y="100"/>
                </a:lnTo>
                <a:lnTo>
                  <a:pt x="80" y="100"/>
                </a:lnTo>
                <a:lnTo>
                  <a:pt x="74" y="100"/>
                </a:lnTo>
                <a:lnTo>
                  <a:pt x="64" y="100"/>
                </a:lnTo>
                <a:lnTo>
                  <a:pt x="62" y="102"/>
                </a:lnTo>
                <a:lnTo>
                  <a:pt x="97" y="62"/>
                </a:lnTo>
                <a:lnTo>
                  <a:pt x="93" y="60"/>
                </a:lnTo>
                <a:lnTo>
                  <a:pt x="89" y="60"/>
                </a:lnTo>
                <a:lnTo>
                  <a:pt x="84" y="60"/>
                </a:lnTo>
                <a:lnTo>
                  <a:pt x="76" y="60"/>
                </a:lnTo>
                <a:lnTo>
                  <a:pt x="66" y="58"/>
                </a:lnTo>
                <a:lnTo>
                  <a:pt x="56" y="56"/>
                </a:lnTo>
                <a:lnTo>
                  <a:pt x="47" y="54"/>
                </a:lnTo>
                <a:lnTo>
                  <a:pt x="39" y="52"/>
                </a:lnTo>
                <a:lnTo>
                  <a:pt x="33" y="48"/>
                </a:lnTo>
                <a:lnTo>
                  <a:pt x="29" y="46"/>
                </a:lnTo>
                <a:lnTo>
                  <a:pt x="24" y="40"/>
                </a:lnTo>
                <a:lnTo>
                  <a:pt x="24" y="36"/>
                </a:lnTo>
                <a:lnTo>
                  <a:pt x="20" y="31"/>
                </a:lnTo>
                <a:lnTo>
                  <a:pt x="20" y="29"/>
                </a:lnTo>
                <a:lnTo>
                  <a:pt x="0" y="25"/>
                </a:lnTo>
                <a:lnTo>
                  <a:pt x="0" y="25"/>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4"/>
          <p:cNvSpPr>
            <a:spLocks/>
          </p:cNvSpPr>
          <p:nvPr/>
        </p:nvSpPr>
        <p:spPr bwMode="auto">
          <a:xfrm>
            <a:off x="1087438" y="2216150"/>
            <a:ext cx="117475" cy="57150"/>
          </a:xfrm>
          <a:custGeom>
            <a:avLst/>
            <a:gdLst>
              <a:gd name="T0" fmla="*/ 0 w 74"/>
              <a:gd name="T1" fmla="*/ 21 h 36"/>
              <a:gd name="T2" fmla="*/ 48 w 74"/>
              <a:gd name="T3" fmla="*/ 0 h 36"/>
              <a:gd name="T4" fmla="*/ 74 w 74"/>
              <a:gd name="T5" fmla="*/ 15 h 36"/>
              <a:gd name="T6" fmla="*/ 52 w 74"/>
              <a:gd name="T7" fmla="*/ 25 h 36"/>
              <a:gd name="T8" fmla="*/ 41 w 74"/>
              <a:gd name="T9" fmla="*/ 36 h 36"/>
              <a:gd name="T10" fmla="*/ 0 w 74"/>
              <a:gd name="T11" fmla="*/ 21 h 36"/>
              <a:gd name="T12" fmla="*/ 0 w 74"/>
              <a:gd name="T13" fmla="*/ 21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0" y="21"/>
                </a:moveTo>
                <a:lnTo>
                  <a:pt x="48" y="0"/>
                </a:lnTo>
                <a:lnTo>
                  <a:pt x="74" y="15"/>
                </a:lnTo>
                <a:lnTo>
                  <a:pt x="52" y="25"/>
                </a:lnTo>
                <a:lnTo>
                  <a:pt x="41" y="36"/>
                </a:lnTo>
                <a:lnTo>
                  <a:pt x="0" y="21"/>
                </a:lnTo>
                <a:lnTo>
                  <a:pt x="0" y="21"/>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p:nvSpPr>
        <p:spPr bwMode="auto">
          <a:xfrm>
            <a:off x="582613" y="3068638"/>
            <a:ext cx="363538" cy="728662"/>
          </a:xfrm>
          <a:custGeom>
            <a:avLst/>
            <a:gdLst>
              <a:gd name="T0" fmla="*/ 130 w 229"/>
              <a:gd name="T1" fmla="*/ 0 h 459"/>
              <a:gd name="T2" fmla="*/ 229 w 229"/>
              <a:gd name="T3" fmla="*/ 228 h 459"/>
              <a:gd name="T4" fmla="*/ 229 w 229"/>
              <a:gd name="T5" fmla="*/ 322 h 459"/>
              <a:gd name="T6" fmla="*/ 118 w 229"/>
              <a:gd name="T7" fmla="*/ 459 h 459"/>
              <a:gd name="T8" fmla="*/ 107 w 229"/>
              <a:gd name="T9" fmla="*/ 318 h 459"/>
              <a:gd name="T10" fmla="*/ 48 w 229"/>
              <a:gd name="T11" fmla="*/ 351 h 459"/>
              <a:gd name="T12" fmla="*/ 0 w 229"/>
              <a:gd name="T13" fmla="*/ 252 h 459"/>
              <a:gd name="T14" fmla="*/ 37 w 229"/>
              <a:gd name="T15" fmla="*/ 211 h 459"/>
              <a:gd name="T16" fmla="*/ 134 w 229"/>
              <a:gd name="T17" fmla="*/ 244 h 459"/>
              <a:gd name="T18" fmla="*/ 161 w 229"/>
              <a:gd name="T19" fmla="*/ 203 h 459"/>
              <a:gd name="T20" fmla="*/ 128 w 229"/>
              <a:gd name="T21" fmla="*/ 85 h 459"/>
              <a:gd name="T22" fmla="*/ 130 w 229"/>
              <a:gd name="T23" fmla="*/ 0 h 459"/>
              <a:gd name="T24" fmla="*/ 130 w 229"/>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459">
                <a:moveTo>
                  <a:pt x="130" y="0"/>
                </a:moveTo>
                <a:lnTo>
                  <a:pt x="229" y="228"/>
                </a:lnTo>
                <a:lnTo>
                  <a:pt x="229" y="322"/>
                </a:lnTo>
                <a:lnTo>
                  <a:pt x="118" y="459"/>
                </a:lnTo>
                <a:lnTo>
                  <a:pt x="107" y="318"/>
                </a:lnTo>
                <a:lnTo>
                  <a:pt x="48" y="351"/>
                </a:lnTo>
                <a:lnTo>
                  <a:pt x="0" y="252"/>
                </a:lnTo>
                <a:lnTo>
                  <a:pt x="37" y="211"/>
                </a:lnTo>
                <a:lnTo>
                  <a:pt x="134" y="244"/>
                </a:lnTo>
                <a:lnTo>
                  <a:pt x="161" y="203"/>
                </a:lnTo>
                <a:lnTo>
                  <a:pt x="128" y="85"/>
                </a:lnTo>
                <a:lnTo>
                  <a:pt x="130" y="0"/>
                </a:lnTo>
                <a:lnTo>
                  <a:pt x="13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p:nvSpPr>
        <p:spPr bwMode="auto">
          <a:xfrm>
            <a:off x="468313" y="3230563"/>
            <a:ext cx="222250" cy="77787"/>
          </a:xfrm>
          <a:custGeom>
            <a:avLst/>
            <a:gdLst>
              <a:gd name="T0" fmla="*/ 0 w 140"/>
              <a:gd name="T1" fmla="*/ 0 h 49"/>
              <a:gd name="T2" fmla="*/ 0 w 140"/>
              <a:gd name="T3" fmla="*/ 35 h 49"/>
              <a:gd name="T4" fmla="*/ 41 w 140"/>
              <a:gd name="T5" fmla="*/ 49 h 49"/>
              <a:gd name="T6" fmla="*/ 140 w 140"/>
              <a:gd name="T7" fmla="*/ 47 h 49"/>
              <a:gd name="T8" fmla="*/ 22 w 140"/>
              <a:gd name="T9" fmla="*/ 33 h 49"/>
              <a:gd name="T10" fmla="*/ 0 w 140"/>
              <a:gd name="T11" fmla="*/ 0 h 49"/>
              <a:gd name="T12" fmla="*/ 0 w 14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40" h="49">
                <a:moveTo>
                  <a:pt x="0" y="0"/>
                </a:moveTo>
                <a:lnTo>
                  <a:pt x="0" y="35"/>
                </a:lnTo>
                <a:lnTo>
                  <a:pt x="41" y="49"/>
                </a:lnTo>
                <a:lnTo>
                  <a:pt x="140" y="47"/>
                </a:lnTo>
                <a:lnTo>
                  <a:pt x="22" y="33"/>
                </a:lnTo>
                <a:lnTo>
                  <a:pt x="0" y="0"/>
                </a:lnTo>
                <a:lnTo>
                  <a:pt x="0" y="0"/>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p:cNvSpPr>
          <p:nvPr/>
        </p:nvSpPr>
        <p:spPr bwMode="auto">
          <a:xfrm>
            <a:off x="354013" y="2865438"/>
            <a:ext cx="438150" cy="646112"/>
          </a:xfrm>
          <a:custGeom>
            <a:avLst/>
            <a:gdLst>
              <a:gd name="T0" fmla="*/ 276 w 276"/>
              <a:gd name="T1" fmla="*/ 294 h 407"/>
              <a:gd name="T2" fmla="*/ 272 w 276"/>
              <a:gd name="T3" fmla="*/ 116 h 407"/>
              <a:gd name="T4" fmla="*/ 258 w 276"/>
              <a:gd name="T5" fmla="*/ 11 h 407"/>
              <a:gd name="T6" fmla="*/ 254 w 276"/>
              <a:gd name="T7" fmla="*/ 9 h 407"/>
              <a:gd name="T8" fmla="*/ 247 w 276"/>
              <a:gd name="T9" fmla="*/ 7 h 407"/>
              <a:gd name="T10" fmla="*/ 241 w 276"/>
              <a:gd name="T11" fmla="*/ 6 h 407"/>
              <a:gd name="T12" fmla="*/ 235 w 276"/>
              <a:gd name="T13" fmla="*/ 6 h 407"/>
              <a:gd name="T14" fmla="*/ 227 w 276"/>
              <a:gd name="T15" fmla="*/ 4 h 407"/>
              <a:gd name="T16" fmla="*/ 221 w 276"/>
              <a:gd name="T17" fmla="*/ 4 h 407"/>
              <a:gd name="T18" fmla="*/ 212 w 276"/>
              <a:gd name="T19" fmla="*/ 2 h 407"/>
              <a:gd name="T20" fmla="*/ 202 w 276"/>
              <a:gd name="T21" fmla="*/ 0 h 407"/>
              <a:gd name="T22" fmla="*/ 192 w 276"/>
              <a:gd name="T23" fmla="*/ 0 h 407"/>
              <a:gd name="T24" fmla="*/ 183 w 276"/>
              <a:gd name="T25" fmla="*/ 0 h 407"/>
              <a:gd name="T26" fmla="*/ 171 w 276"/>
              <a:gd name="T27" fmla="*/ 0 h 407"/>
              <a:gd name="T28" fmla="*/ 159 w 276"/>
              <a:gd name="T29" fmla="*/ 0 h 407"/>
              <a:gd name="T30" fmla="*/ 150 w 276"/>
              <a:gd name="T31" fmla="*/ 0 h 407"/>
              <a:gd name="T32" fmla="*/ 138 w 276"/>
              <a:gd name="T33" fmla="*/ 2 h 407"/>
              <a:gd name="T34" fmla="*/ 125 w 276"/>
              <a:gd name="T35" fmla="*/ 4 h 407"/>
              <a:gd name="T36" fmla="*/ 113 w 276"/>
              <a:gd name="T37" fmla="*/ 7 h 407"/>
              <a:gd name="T38" fmla="*/ 99 w 276"/>
              <a:gd name="T39" fmla="*/ 9 h 407"/>
              <a:gd name="T40" fmla="*/ 90 w 276"/>
              <a:gd name="T41" fmla="*/ 13 h 407"/>
              <a:gd name="T42" fmla="*/ 76 w 276"/>
              <a:gd name="T43" fmla="*/ 17 h 407"/>
              <a:gd name="T44" fmla="*/ 64 w 276"/>
              <a:gd name="T45" fmla="*/ 21 h 407"/>
              <a:gd name="T46" fmla="*/ 55 w 276"/>
              <a:gd name="T47" fmla="*/ 23 h 407"/>
              <a:gd name="T48" fmla="*/ 45 w 276"/>
              <a:gd name="T49" fmla="*/ 29 h 407"/>
              <a:gd name="T50" fmla="*/ 35 w 276"/>
              <a:gd name="T51" fmla="*/ 31 h 407"/>
              <a:gd name="T52" fmla="*/ 26 w 276"/>
              <a:gd name="T53" fmla="*/ 35 h 407"/>
              <a:gd name="T54" fmla="*/ 18 w 276"/>
              <a:gd name="T55" fmla="*/ 37 h 407"/>
              <a:gd name="T56" fmla="*/ 12 w 276"/>
              <a:gd name="T57" fmla="*/ 40 h 407"/>
              <a:gd name="T58" fmla="*/ 4 w 276"/>
              <a:gd name="T59" fmla="*/ 46 h 407"/>
              <a:gd name="T60" fmla="*/ 0 w 276"/>
              <a:gd name="T61" fmla="*/ 48 h 407"/>
              <a:gd name="T62" fmla="*/ 0 w 276"/>
              <a:gd name="T63" fmla="*/ 77 h 407"/>
              <a:gd name="T64" fmla="*/ 64 w 276"/>
              <a:gd name="T65" fmla="*/ 165 h 407"/>
              <a:gd name="T66" fmla="*/ 47 w 276"/>
              <a:gd name="T67" fmla="*/ 182 h 407"/>
              <a:gd name="T68" fmla="*/ 47 w 276"/>
              <a:gd name="T69" fmla="*/ 184 h 407"/>
              <a:gd name="T70" fmla="*/ 51 w 276"/>
              <a:gd name="T71" fmla="*/ 188 h 407"/>
              <a:gd name="T72" fmla="*/ 55 w 276"/>
              <a:gd name="T73" fmla="*/ 196 h 407"/>
              <a:gd name="T74" fmla="*/ 59 w 276"/>
              <a:gd name="T75" fmla="*/ 203 h 407"/>
              <a:gd name="T76" fmla="*/ 64 w 276"/>
              <a:gd name="T77" fmla="*/ 215 h 407"/>
              <a:gd name="T78" fmla="*/ 68 w 276"/>
              <a:gd name="T79" fmla="*/ 221 h 407"/>
              <a:gd name="T80" fmla="*/ 72 w 276"/>
              <a:gd name="T81" fmla="*/ 229 h 407"/>
              <a:gd name="T82" fmla="*/ 78 w 276"/>
              <a:gd name="T83" fmla="*/ 234 h 407"/>
              <a:gd name="T84" fmla="*/ 84 w 276"/>
              <a:gd name="T85" fmla="*/ 246 h 407"/>
              <a:gd name="T86" fmla="*/ 86 w 276"/>
              <a:gd name="T87" fmla="*/ 254 h 407"/>
              <a:gd name="T88" fmla="*/ 92 w 276"/>
              <a:gd name="T89" fmla="*/ 263 h 407"/>
              <a:gd name="T90" fmla="*/ 97 w 276"/>
              <a:gd name="T91" fmla="*/ 273 h 407"/>
              <a:gd name="T92" fmla="*/ 103 w 276"/>
              <a:gd name="T93" fmla="*/ 283 h 407"/>
              <a:gd name="T94" fmla="*/ 109 w 276"/>
              <a:gd name="T95" fmla="*/ 293 h 407"/>
              <a:gd name="T96" fmla="*/ 115 w 276"/>
              <a:gd name="T97" fmla="*/ 304 h 407"/>
              <a:gd name="T98" fmla="*/ 121 w 276"/>
              <a:gd name="T99" fmla="*/ 314 h 407"/>
              <a:gd name="T100" fmla="*/ 126 w 276"/>
              <a:gd name="T101" fmla="*/ 324 h 407"/>
              <a:gd name="T102" fmla="*/ 130 w 276"/>
              <a:gd name="T103" fmla="*/ 331 h 407"/>
              <a:gd name="T104" fmla="*/ 136 w 276"/>
              <a:gd name="T105" fmla="*/ 341 h 407"/>
              <a:gd name="T106" fmla="*/ 138 w 276"/>
              <a:gd name="T107" fmla="*/ 347 h 407"/>
              <a:gd name="T108" fmla="*/ 144 w 276"/>
              <a:gd name="T109" fmla="*/ 355 h 407"/>
              <a:gd name="T110" fmla="*/ 150 w 276"/>
              <a:gd name="T111" fmla="*/ 364 h 407"/>
              <a:gd name="T112" fmla="*/ 152 w 276"/>
              <a:gd name="T113" fmla="*/ 368 h 407"/>
              <a:gd name="T114" fmla="*/ 179 w 276"/>
              <a:gd name="T115" fmla="*/ 407 h 407"/>
              <a:gd name="T116" fmla="*/ 274 w 276"/>
              <a:gd name="T117" fmla="*/ 372 h 407"/>
              <a:gd name="T118" fmla="*/ 276 w 276"/>
              <a:gd name="T119" fmla="*/ 294 h 407"/>
              <a:gd name="T120" fmla="*/ 276 w 276"/>
              <a:gd name="T121" fmla="*/ 29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 h="407">
                <a:moveTo>
                  <a:pt x="276" y="294"/>
                </a:moveTo>
                <a:lnTo>
                  <a:pt x="272" y="116"/>
                </a:lnTo>
                <a:lnTo>
                  <a:pt x="258" y="11"/>
                </a:lnTo>
                <a:lnTo>
                  <a:pt x="254" y="9"/>
                </a:lnTo>
                <a:lnTo>
                  <a:pt x="247" y="7"/>
                </a:lnTo>
                <a:lnTo>
                  <a:pt x="241" y="6"/>
                </a:lnTo>
                <a:lnTo>
                  <a:pt x="235" y="6"/>
                </a:lnTo>
                <a:lnTo>
                  <a:pt x="227" y="4"/>
                </a:lnTo>
                <a:lnTo>
                  <a:pt x="221" y="4"/>
                </a:lnTo>
                <a:lnTo>
                  <a:pt x="212" y="2"/>
                </a:lnTo>
                <a:lnTo>
                  <a:pt x="202" y="0"/>
                </a:lnTo>
                <a:lnTo>
                  <a:pt x="192" y="0"/>
                </a:lnTo>
                <a:lnTo>
                  <a:pt x="183" y="0"/>
                </a:lnTo>
                <a:lnTo>
                  <a:pt x="171" y="0"/>
                </a:lnTo>
                <a:lnTo>
                  <a:pt x="159" y="0"/>
                </a:lnTo>
                <a:lnTo>
                  <a:pt x="150" y="0"/>
                </a:lnTo>
                <a:lnTo>
                  <a:pt x="138" y="2"/>
                </a:lnTo>
                <a:lnTo>
                  <a:pt x="125" y="4"/>
                </a:lnTo>
                <a:lnTo>
                  <a:pt x="113" y="7"/>
                </a:lnTo>
                <a:lnTo>
                  <a:pt x="99" y="9"/>
                </a:lnTo>
                <a:lnTo>
                  <a:pt x="90" y="13"/>
                </a:lnTo>
                <a:lnTo>
                  <a:pt x="76" y="17"/>
                </a:lnTo>
                <a:lnTo>
                  <a:pt x="64" y="21"/>
                </a:lnTo>
                <a:lnTo>
                  <a:pt x="55" y="23"/>
                </a:lnTo>
                <a:lnTo>
                  <a:pt x="45" y="29"/>
                </a:lnTo>
                <a:lnTo>
                  <a:pt x="35" y="31"/>
                </a:lnTo>
                <a:lnTo>
                  <a:pt x="26" y="35"/>
                </a:lnTo>
                <a:lnTo>
                  <a:pt x="18" y="37"/>
                </a:lnTo>
                <a:lnTo>
                  <a:pt x="12" y="40"/>
                </a:lnTo>
                <a:lnTo>
                  <a:pt x="4" y="46"/>
                </a:lnTo>
                <a:lnTo>
                  <a:pt x="0" y="48"/>
                </a:lnTo>
                <a:lnTo>
                  <a:pt x="0" y="77"/>
                </a:lnTo>
                <a:lnTo>
                  <a:pt x="64" y="165"/>
                </a:lnTo>
                <a:lnTo>
                  <a:pt x="47" y="182"/>
                </a:lnTo>
                <a:lnTo>
                  <a:pt x="47" y="184"/>
                </a:lnTo>
                <a:lnTo>
                  <a:pt x="51" y="188"/>
                </a:lnTo>
                <a:lnTo>
                  <a:pt x="55" y="196"/>
                </a:lnTo>
                <a:lnTo>
                  <a:pt x="59" y="203"/>
                </a:lnTo>
                <a:lnTo>
                  <a:pt x="64" y="215"/>
                </a:lnTo>
                <a:lnTo>
                  <a:pt x="68" y="221"/>
                </a:lnTo>
                <a:lnTo>
                  <a:pt x="72" y="229"/>
                </a:lnTo>
                <a:lnTo>
                  <a:pt x="78" y="234"/>
                </a:lnTo>
                <a:lnTo>
                  <a:pt x="84" y="246"/>
                </a:lnTo>
                <a:lnTo>
                  <a:pt x="86" y="254"/>
                </a:lnTo>
                <a:lnTo>
                  <a:pt x="92" y="263"/>
                </a:lnTo>
                <a:lnTo>
                  <a:pt x="97" y="273"/>
                </a:lnTo>
                <a:lnTo>
                  <a:pt x="103" y="283"/>
                </a:lnTo>
                <a:lnTo>
                  <a:pt x="109" y="293"/>
                </a:lnTo>
                <a:lnTo>
                  <a:pt x="115" y="304"/>
                </a:lnTo>
                <a:lnTo>
                  <a:pt x="121" y="314"/>
                </a:lnTo>
                <a:lnTo>
                  <a:pt x="126" y="324"/>
                </a:lnTo>
                <a:lnTo>
                  <a:pt x="130" y="331"/>
                </a:lnTo>
                <a:lnTo>
                  <a:pt x="136" y="341"/>
                </a:lnTo>
                <a:lnTo>
                  <a:pt x="138" y="347"/>
                </a:lnTo>
                <a:lnTo>
                  <a:pt x="144" y="355"/>
                </a:lnTo>
                <a:lnTo>
                  <a:pt x="150" y="364"/>
                </a:lnTo>
                <a:lnTo>
                  <a:pt x="152" y="368"/>
                </a:lnTo>
                <a:lnTo>
                  <a:pt x="179" y="407"/>
                </a:lnTo>
                <a:lnTo>
                  <a:pt x="274" y="372"/>
                </a:lnTo>
                <a:lnTo>
                  <a:pt x="276" y="294"/>
                </a:lnTo>
                <a:lnTo>
                  <a:pt x="276" y="294"/>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p:nvSpPr>
        <p:spPr bwMode="auto">
          <a:xfrm>
            <a:off x="385763" y="2895600"/>
            <a:ext cx="423863" cy="550862"/>
          </a:xfrm>
          <a:custGeom>
            <a:avLst/>
            <a:gdLst>
              <a:gd name="T0" fmla="*/ 263 w 267"/>
              <a:gd name="T1" fmla="*/ 241 h 347"/>
              <a:gd name="T2" fmla="*/ 231 w 267"/>
              <a:gd name="T3" fmla="*/ 6 h 347"/>
              <a:gd name="T4" fmla="*/ 229 w 267"/>
              <a:gd name="T5" fmla="*/ 4 h 347"/>
              <a:gd name="T6" fmla="*/ 225 w 267"/>
              <a:gd name="T7" fmla="*/ 4 h 347"/>
              <a:gd name="T8" fmla="*/ 219 w 267"/>
              <a:gd name="T9" fmla="*/ 4 h 347"/>
              <a:gd name="T10" fmla="*/ 213 w 267"/>
              <a:gd name="T11" fmla="*/ 4 h 347"/>
              <a:gd name="T12" fmla="*/ 203 w 267"/>
              <a:gd name="T13" fmla="*/ 2 h 347"/>
              <a:gd name="T14" fmla="*/ 194 w 267"/>
              <a:gd name="T15" fmla="*/ 2 h 347"/>
              <a:gd name="T16" fmla="*/ 182 w 267"/>
              <a:gd name="T17" fmla="*/ 2 h 347"/>
              <a:gd name="T18" fmla="*/ 172 w 267"/>
              <a:gd name="T19" fmla="*/ 2 h 347"/>
              <a:gd name="T20" fmla="*/ 159 w 267"/>
              <a:gd name="T21" fmla="*/ 0 h 347"/>
              <a:gd name="T22" fmla="*/ 145 w 267"/>
              <a:gd name="T23" fmla="*/ 0 h 347"/>
              <a:gd name="T24" fmla="*/ 132 w 267"/>
              <a:gd name="T25" fmla="*/ 0 h 347"/>
              <a:gd name="T26" fmla="*/ 118 w 267"/>
              <a:gd name="T27" fmla="*/ 0 h 347"/>
              <a:gd name="T28" fmla="*/ 105 w 267"/>
              <a:gd name="T29" fmla="*/ 0 h 347"/>
              <a:gd name="T30" fmla="*/ 91 w 267"/>
              <a:gd name="T31" fmla="*/ 2 h 347"/>
              <a:gd name="T32" fmla="*/ 77 w 267"/>
              <a:gd name="T33" fmla="*/ 2 h 347"/>
              <a:gd name="T34" fmla="*/ 66 w 267"/>
              <a:gd name="T35" fmla="*/ 6 h 347"/>
              <a:gd name="T36" fmla="*/ 52 w 267"/>
              <a:gd name="T37" fmla="*/ 8 h 347"/>
              <a:gd name="T38" fmla="*/ 44 w 267"/>
              <a:gd name="T39" fmla="*/ 10 h 347"/>
              <a:gd name="T40" fmla="*/ 33 w 267"/>
              <a:gd name="T41" fmla="*/ 14 h 347"/>
              <a:gd name="T42" fmla="*/ 27 w 267"/>
              <a:gd name="T43" fmla="*/ 18 h 347"/>
              <a:gd name="T44" fmla="*/ 19 w 267"/>
              <a:gd name="T45" fmla="*/ 21 h 347"/>
              <a:gd name="T46" fmla="*/ 13 w 267"/>
              <a:gd name="T47" fmla="*/ 23 h 347"/>
              <a:gd name="T48" fmla="*/ 8 w 267"/>
              <a:gd name="T49" fmla="*/ 27 h 347"/>
              <a:gd name="T50" fmla="*/ 6 w 267"/>
              <a:gd name="T51" fmla="*/ 31 h 347"/>
              <a:gd name="T52" fmla="*/ 0 w 267"/>
              <a:gd name="T53" fmla="*/ 39 h 347"/>
              <a:gd name="T54" fmla="*/ 0 w 267"/>
              <a:gd name="T55" fmla="*/ 47 h 347"/>
              <a:gd name="T56" fmla="*/ 6 w 267"/>
              <a:gd name="T57" fmla="*/ 52 h 347"/>
              <a:gd name="T58" fmla="*/ 15 w 267"/>
              <a:gd name="T59" fmla="*/ 58 h 347"/>
              <a:gd name="T60" fmla="*/ 21 w 267"/>
              <a:gd name="T61" fmla="*/ 58 h 347"/>
              <a:gd name="T62" fmla="*/ 29 w 267"/>
              <a:gd name="T63" fmla="*/ 58 h 347"/>
              <a:gd name="T64" fmla="*/ 37 w 267"/>
              <a:gd name="T65" fmla="*/ 58 h 347"/>
              <a:gd name="T66" fmla="*/ 46 w 267"/>
              <a:gd name="T67" fmla="*/ 60 h 347"/>
              <a:gd name="T68" fmla="*/ 56 w 267"/>
              <a:gd name="T69" fmla="*/ 58 h 347"/>
              <a:gd name="T70" fmla="*/ 66 w 267"/>
              <a:gd name="T71" fmla="*/ 56 h 347"/>
              <a:gd name="T72" fmla="*/ 77 w 267"/>
              <a:gd name="T73" fmla="*/ 56 h 347"/>
              <a:gd name="T74" fmla="*/ 91 w 267"/>
              <a:gd name="T75" fmla="*/ 56 h 347"/>
              <a:gd name="T76" fmla="*/ 101 w 267"/>
              <a:gd name="T77" fmla="*/ 54 h 347"/>
              <a:gd name="T78" fmla="*/ 112 w 267"/>
              <a:gd name="T79" fmla="*/ 54 h 347"/>
              <a:gd name="T80" fmla="*/ 124 w 267"/>
              <a:gd name="T81" fmla="*/ 52 h 347"/>
              <a:gd name="T82" fmla="*/ 136 w 267"/>
              <a:gd name="T83" fmla="*/ 52 h 347"/>
              <a:gd name="T84" fmla="*/ 145 w 267"/>
              <a:gd name="T85" fmla="*/ 52 h 347"/>
              <a:gd name="T86" fmla="*/ 157 w 267"/>
              <a:gd name="T87" fmla="*/ 52 h 347"/>
              <a:gd name="T88" fmla="*/ 167 w 267"/>
              <a:gd name="T89" fmla="*/ 52 h 347"/>
              <a:gd name="T90" fmla="*/ 176 w 267"/>
              <a:gd name="T91" fmla="*/ 54 h 347"/>
              <a:gd name="T92" fmla="*/ 184 w 267"/>
              <a:gd name="T93" fmla="*/ 54 h 347"/>
              <a:gd name="T94" fmla="*/ 190 w 267"/>
              <a:gd name="T95" fmla="*/ 56 h 347"/>
              <a:gd name="T96" fmla="*/ 196 w 267"/>
              <a:gd name="T97" fmla="*/ 56 h 347"/>
              <a:gd name="T98" fmla="*/ 201 w 267"/>
              <a:gd name="T99" fmla="*/ 60 h 347"/>
              <a:gd name="T100" fmla="*/ 211 w 267"/>
              <a:gd name="T101" fmla="*/ 66 h 347"/>
              <a:gd name="T102" fmla="*/ 217 w 267"/>
              <a:gd name="T103" fmla="*/ 72 h 347"/>
              <a:gd name="T104" fmla="*/ 225 w 267"/>
              <a:gd name="T105" fmla="*/ 82 h 347"/>
              <a:gd name="T106" fmla="*/ 227 w 267"/>
              <a:gd name="T107" fmla="*/ 87 h 347"/>
              <a:gd name="T108" fmla="*/ 256 w 267"/>
              <a:gd name="T109" fmla="*/ 347 h 347"/>
              <a:gd name="T110" fmla="*/ 267 w 267"/>
              <a:gd name="T111" fmla="*/ 318 h 347"/>
              <a:gd name="T112" fmla="*/ 263 w 267"/>
              <a:gd name="T113" fmla="*/ 241 h 347"/>
              <a:gd name="T114" fmla="*/ 263 w 267"/>
              <a:gd name="T115" fmla="*/ 24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 h="347">
                <a:moveTo>
                  <a:pt x="263" y="241"/>
                </a:moveTo>
                <a:lnTo>
                  <a:pt x="231" y="6"/>
                </a:lnTo>
                <a:lnTo>
                  <a:pt x="229" y="4"/>
                </a:lnTo>
                <a:lnTo>
                  <a:pt x="225" y="4"/>
                </a:lnTo>
                <a:lnTo>
                  <a:pt x="219" y="4"/>
                </a:lnTo>
                <a:lnTo>
                  <a:pt x="213" y="4"/>
                </a:lnTo>
                <a:lnTo>
                  <a:pt x="203" y="2"/>
                </a:lnTo>
                <a:lnTo>
                  <a:pt x="194" y="2"/>
                </a:lnTo>
                <a:lnTo>
                  <a:pt x="182" y="2"/>
                </a:lnTo>
                <a:lnTo>
                  <a:pt x="172" y="2"/>
                </a:lnTo>
                <a:lnTo>
                  <a:pt x="159" y="0"/>
                </a:lnTo>
                <a:lnTo>
                  <a:pt x="145" y="0"/>
                </a:lnTo>
                <a:lnTo>
                  <a:pt x="132" y="0"/>
                </a:lnTo>
                <a:lnTo>
                  <a:pt x="118" y="0"/>
                </a:lnTo>
                <a:lnTo>
                  <a:pt x="105" y="0"/>
                </a:lnTo>
                <a:lnTo>
                  <a:pt x="91" y="2"/>
                </a:lnTo>
                <a:lnTo>
                  <a:pt x="77" y="2"/>
                </a:lnTo>
                <a:lnTo>
                  <a:pt x="66" y="6"/>
                </a:lnTo>
                <a:lnTo>
                  <a:pt x="52" y="8"/>
                </a:lnTo>
                <a:lnTo>
                  <a:pt x="44" y="10"/>
                </a:lnTo>
                <a:lnTo>
                  <a:pt x="33" y="14"/>
                </a:lnTo>
                <a:lnTo>
                  <a:pt x="27" y="18"/>
                </a:lnTo>
                <a:lnTo>
                  <a:pt x="19" y="21"/>
                </a:lnTo>
                <a:lnTo>
                  <a:pt x="13" y="23"/>
                </a:lnTo>
                <a:lnTo>
                  <a:pt x="8" y="27"/>
                </a:lnTo>
                <a:lnTo>
                  <a:pt x="6" y="31"/>
                </a:lnTo>
                <a:lnTo>
                  <a:pt x="0" y="39"/>
                </a:lnTo>
                <a:lnTo>
                  <a:pt x="0" y="47"/>
                </a:lnTo>
                <a:lnTo>
                  <a:pt x="6" y="52"/>
                </a:lnTo>
                <a:lnTo>
                  <a:pt x="15" y="58"/>
                </a:lnTo>
                <a:lnTo>
                  <a:pt x="21" y="58"/>
                </a:lnTo>
                <a:lnTo>
                  <a:pt x="29" y="58"/>
                </a:lnTo>
                <a:lnTo>
                  <a:pt x="37" y="58"/>
                </a:lnTo>
                <a:lnTo>
                  <a:pt x="46" y="60"/>
                </a:lnTo>
                <a:lnTo>
                  <a:pt x="56" y="58"/>
                </a:lnTo>
                <a:lnTo>
                  <a:pt x="66" y="56"/>
                </a:lnTo>
                <a:lnTo>
                  <a:pt x="77" y="56"/>
                </a:lnTo>
                <a:lnTo>
                  <a:pt x="91" y="56"/>
                </a:lnTo>
                <a:lnTo>
                  <a:pt x="101" y="54"/>
                </a:lnTo>
                <a:lnTo>
                  <a:pt x="112" y="54"/>
                </a:lnTo>
                <a:lnTo>
                  <a:pt x="124" y="52"/>
                </a:lnTo>
                <a:lnTo>
                  <a:pt x="136" y="52"/>
                </a:lnTo>
                <a:lnTo>
                  <a:pt x="145" y="52"/>
                </a:lnTo>
                <a:lnTo>
                  <a:pt x="157" y="52"/>
                </a:lnTo>
                <a:lnTo>
                  <a:pt x="167" y="52"/>
                </a:lnTo>
                <a:lnTo>
                  <a:pt x="176" y="54"/>
                </a:lnTo>
                <a:lnTo>
                  <a:pt x="184" y="54"/>
                </a:lnTo>
                <a:lnTo>
                  <a:pt x="190" y="56"/>
                </a:lnTo>
                <a:lnTo>
                  <a:pt x="196" y="56"/>
                </a:lnTo>
                <a:lnTo>
                  <a:pt x="201" y="60"/>
                </a:lnTo>
                <a:lnTo>
                  <a:pt x="211" y="66"/>
                </a:lnTo>
                <a:lnTo>
                  <a:pt x="217" y="72"/>
                </a:lnTo>
                <a:lnTo>
                  <a:pt x="225" y="82"/>
                </a:lnTo>
                <a:lnTo>
                  <a:pt x="227" y="87"/>
                </a:lnTo>
                <a:lnTo>
                  <a:pt x="256" y="347"/>
                </a:lnTo>
                <a:lnTo>
                  <a:pt x="267" y="318"/>
                </a:lnTo>
                <a:lnTo>
                  <a:pt x="263" y="241"/>
                </a:lnTo>
                <a:lnTo>
                  <a:pt x="263" y="241"/>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p:nvSpPr>
        <p:spPr bwMode="auto">
          <a:xfrm>
            <a:off x="354013" y="2984500"/>
            <a:ext cx="349250" cy="150812"/>
          </a:xfrm>
          <a:custGeom>
            <a:avLst/>
            <a:gdLst>
              <a:gd name="T0" fmla="*/ 0 w 220"/>
              <a:gd name="T1" fmla="*/ 0 h 95"/>
              <a:gd name="T2" fmla="*/ 2 w 220"/>
              <a:gd name="T3" fmla="*/ 2 h 95"/>
              <a:gd name="T4" fmla="*/ 12 w 220"/>
              <a:gd name="T5" fmla="*/ 8 h 95"/>
              <a:gd name="T6" fmla="*/ 18 w 220"/>
              <a:gd name="T7" fmla="*/ 10 h 95"/>
              <a:gd name="T8" fmla="*/ 28 w 220"/>
              <a:gd name="T9" fmla="*/ 14 h 95"/>
              <a:gd name="T10" fmla="*/ 33 w 220"/>
              <a:gd name="T11" fmla="*/ 14 h 95"/>
              <a:gd name="T12" fmla="*/ 39 w 220"/>
              <a:gd name="T13" fmla="*/ 16 h 95"/>
              <a:gd name="T14" fmla="*/ 47 w 220"/>
              <a:gd name="T15" fmla="*/ 18 h 95"/>
              <a:gd name="T16" fmla="*/ 55 w 220"/>
              <a:gd name="T17" fmla="*/ 18 h 95"/>
              <a:gd name="T18" fmla="*/ 62 w 220"/>
              <a:gd name="T19" fmla="*/ 18 h 95"/>
              <a:gd name="T20" fmla="*/ 72 w 220"/>
              <a:gd name="T21" fmla="*/ 18 h 95"/>
              <a:gd name="T22" fmla="*/ 80 w 220"/>
              <a:gd name="T23" fmla="*/ 18 h 95"/>
              <a:gd name="T24" fmla="*/ 92 w 220"/>
              <a:gd name="T25" fmla="*/ 18 h 95"/>
              <a:gd name="T26" fmla="*/ 99 w 220"/>
              <a:gd name="T27" fmla="*/ 16 h 95"/>
              <a:gd name="T28" fmla="*/ 111 w 220"/>
              <a:gd name="T29" fmla="*/ 16 h 95"/>
              <a:gd name="T30" fmla="*/ 121 w 220"/>
              <a:gd name="T31" fmla="*/ 14 h 95"/>
              <a:gd name="T32" fmla="*/ 130 w 220"/>
              <a:gd name="T33" fmla="*/ 14 h 95"/>
              <a:gd name="T34" fmla="*/ 140 w 220"/>
              <a:gd name="T35" fmla="*/ 14 h 95"/>
              <a:gd name="T36" fmla="*/ 150 w 220"/>
              <a:gd name="T37" fmla="*/ 12 h 95"/>
              <a:gd name="T38" fmla="*/ 159 w 220"/>
              <a:gd name="T39" fmla="*/ 12 h 95"/>
              <a:gd name="T40" fmla="*/ 169 w 220"/>
              <a:gd name="T41" fmla="*/ 12 h 95"/>
              <a:gd name="T42" fmla="*/ 177 w 220"/>
              <a:gd name="T43" fmla="*/ 12 h 95"/>
              <a:gd name="T44" fmla="*/ 185 w 220"/>
              <a:gd name="T45" fmla="*/ 12 h 95"/>
              <a:gd name="T46" fmla="*/ 192 w 220"/>
              <a:gd name="T47" fmla="*/ 12 h 95"/>
              <a:gd name="T48" fmla="*/ 198 w 220"/>
              <a:gd name="T49" fmla="*/ 14 h 95"/>
              <a:gd name="T50" fmla="*/ 208 w 220"/>
              <a:gd name="T51" fmla="*/ 14 h 95"/>
              <a:gd name="T52" fmla="*/ 214 w 220"/>
              <a:gd name="T53" fmla="*/ 18 h 95"/>
              <a:gd name="T54" fmla="*/ 218 w 220"/>
              <a:gd name="T55" fmla="*/ 22 h 95"/>
              <a:gd name="T56" fmla="*/ 220 w 220"/>
              <a:gd name="T57" fmla="*/ 27 h 95"/>
              <a:gd name="T58" fmla="*/ 220 w 220"/>
              <a:gd name="T59" fmla="*/ 33 h 95"/>
              <a:gd name="T60" fmla="*/ 220 w 220"/>
              <a:gd name="T61" fmla="*/ 39 h 95"/>
              <a:gd name="T62" fmla="*/ 194 w 220"/>
              <a:gd name="T63" fmla="*/ 53 h 95"/>
              <a:gd name="T64" fmla="*/ 61 w 220"/>
              <a:gd name="T65" fmla="*/ 95 h 95"/>
              <a:gd name="T66" fmla="*/ 8 w 220"/>
              <a:gd name="T67" fmla="*/ 20 h 95"/>
              <a:gd name="T68" fmla="*/ 0 w 220"/>
              <a:gd name="T69" fmla="*/ 0 h 95"/>
              <a:gd name="T70" fmla="*/ 0 w 220"/>
              <a:gd name="T7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95">
                <a:moveTo>
                  <a:pt x="0" y="0"/>
                </a:moveTo>
                <a:lnTo>
                  <a:pt x="2" y="2"/>
                </a:lnTo>
                <a:lnTo>
                  <a:pt x="12" y="8"/>
                </a:lnTo>
                <a:lnTo>
                  <a:pt x="18" y="10"/>
                </a:lnTo>
                <a:lnTo>
                  <a:pt x="28" y="14"/>
                </a:lnTo>
                <a:lnTo>
                  <a:pt x="33" y="14"/>
                </a:lnTo>
                <a:lnTo>
                  <a:pt x="39" y="16"/>
                </a:lnTo>
                <a:lnTo>
                  <a:pt x="47" y="18"/>
                </a:lnTo>
                <a:lnTo>
                  <a:pt x="55" y="18"/>
                </a:lnTo>
                <a:lnTo>
                  <a:pt x="62" y="18"/>
                </a:lnTo>
                <a:lnTo>
                  <a:pt x="72" y="18"/>
                </a:lnTo>
                <a:lnTo>
                  <a:pt x="80" y="18"/>
                </a:lnTo>
                <a:lnTo>
                  <a:pt x="92" y="18"/>
                </a:lnTo>
                <a:lnTo>
                  <a:pt x="99" y="16"/>
                </a:lnTo>
                <a:lnTo>
                  <a:pt x="111" y="16"/>
                </a:lnTo>
                <a:lnTo>
                  <a:pt x="121" y="14"/>
                </a:lnTo>
                <a:lnTo>
                  <a:pt x="130" y="14"/>
                </a:lnTo>
                <a:lnTo>
                  <a:pt x="140" y="14"/>
                </a:lnTo>
                <a:lnTo>
                  <a:pt x="150" y="12"/>
                </a:lnTo>
                <a:lnTo>
                  <a:pt x="159" y="12"/>
                </a:lnTo>
                <a:lnTo>
                  <a:pt x="169" y="12"/>
                </a:lnTo>
                <a:lnTo>
                  <a:pt x="177" y="12"/>
                </a:lnTo>
                <a:lnTo>
                  <a:pt x="185" y="12"/>
                </a:lnTo>
                <a:lnTo>
                  <a:pt x="192" y="12"/>
                </a:lnTo>
                <a:lnTo>
                  <a:pt x="198" y="14"/>
                </a:lnTo>
                <a:lnTo>
                  <a:pt x="208" y="14"/>
                </a:lnTo>
                <a:lnTo>
                  <a:pt x="214" y="18"/>
                </a:lnTo>
                <a:lnTo>
                  <a:pt x="218" y="22"/>
                </a:lnTo>
                <a:lnTo>
                  <a:pt x="220" y="27"/>
                </a:lnTo>
                <a:lnTo>
                  <a:pt x="220" y="33"/>
                </a:lnTo>
                <a:lnTo>
                  <a:pt x="220" y="39"/>
                </a:lnTo>
                <a:lnTo>
                  <a:pt x="194" y="53"/>
                </a:lnTo>
                <a:lnTo>
                  <a:pt x="61" y="95"/>
                </a:lnTo>
                <a:lnTo>
                  <a:pt x="8" y="20"/>
                </a:lnTo>
                <a:lnTo>
                  <a:pt x="0" y="0"/>
                </a:lnTo>
                <a:lnTo>
                  <a:pt x="0" y="0"/>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p:cNvSpPr>
          <p:nvPr/>
        </p:nvSpPr>
        <p:spPr bwMode="auto">
          <a:xfrm>
            <a:off x="441325" y="3089275"/>
            <a:ext cx="328613" cy="403225"/>
          </a:xfrm>
          <a:custGeom>
            <a:avLst/>
            <a:gdLst>
              <a:gd name="T0" fmla="*/ 0 w 207"/>
              <a:gd name="T1" fmla="*/ 47 h 254"/>
              <a:gd name="T2" fmla="*/ 11 w 207"/>
              <a:gd name="T3" fmla="*/ 43 h 254"/>
              <a:gd name="T4" fmla="*/ 29 w 207"/>
              <a:gd name="T5" fmla="*/ 37 h 254"/>
              <a:gd name="T6" fmla="*/ 48 w 207"/>
              <a:gd name="T7" fmla="*/ 31 h 254"/>
              <a:gd name="T8" fmla="*/ 70 w 207"/>
              <a:gd name="T9" fmla="*/ 25 h 254"/>
              <a:gd name="T10" fmla="*/ 91 w 207"/>
              <a:gd name="T11" fmla="*/ 24 h 254"/>
              <a:gd name="T12" fmla="*/ 110 w 207"/>
              <a:gd name="T13" fmla="*/ 20 h 254"/>
              <a:gd name="T14" fmla="*/ 128 w 207"/>
              <a:gd name="T15" fmla="*/ 18 h 254"/>
              <a:gd name="T16" fmla="*/ 143 w 207"/>
              <a:gd name="T17" fmla="*/ 12 h 254"/>
              <a:gd name="T18" fmla="*/ 155 w 207"/>
              <a:gd name="T19" fmla="*/ 8 h 254"/>
              <a:gd name="T20" fmla="*/ 168 w 207"/>
              <a:gd name="T21" fmla="*/ 0 h 254"/>
              <a:gd name="T22" fmla="*/ 170 w 207"/>
              <a:gd name="T23" fmla="*/ 2 h 254"/>
              <a:gd name="T24" fmla="*/ 172 w 207"/>
              <a:gd name="T25" fmla="*/ 14 h 254"/>
              <a:gd name="T26" fmla="*/ 174 w 207"/>
              <a:gd name="T27" fmla="*/ 29 h 254"/>
              <a:gd name="T28" fmla="*/ 176 w 207"/>
              <a:gd name="T29" fmla="*/ 45 h 254"/>
              <a:gd name="T30" fmla="*/ 178 w 207"/>
              <a:gd name="T31" fmla="*/ 60 h 254"/>
              <a:gd name="T32" fmla="*/ 178 w 207"/>
              <a:gd name="T33" fmla="*/ 74 h 254"/>
              <a:gd name="T34" fmla="*/ 178 w 207"/>
              <a:gd name="T35" fmla="*/ 89 h 254"/>
              <a:gd name="T36" fmla="*/ 178 w 207"/>
              <a:gd name="T37" fmla="*/ 105 h 254"/>
              <a:gd name="T38" fmla="*/ 186 w 207"/>
              <a:gd name="T39" fmla="*/ 128 h 254"/>
              <a:gd name="T40" fmla="*/ 194 w 207"/>
              <a:gd name="T41" fmla="*/ 150 h 254"/>
              <a:gd name="T42" fmla="*/ 201 w 207"/>
              <a:gd name="T43" fmla="*/ 161 h 254"/>
              <a:gd name="T44" fmla="*/ 203 w 207"/>
              <a:gd name="T45" fmla="*/ 165 h 254"/>
              <a:gd name="T46" fmla="*/ 203 w 207"/>
              <a:gd name="T47" fmla="*/ 179 h 254"/>
              <a:gd name="T48" fmla="*/ 205 w 207"/>
              <a:gd name="T49" fmla="*/ 192 h 254"/>
              <a:gd name="T50" fmla="*/ 207 w 207"/>
              <a:gd name="T51" fmla="*/ 204 h 254"/>
              <a:gd name="T52" fmla="*/ 207 w 207"/>
              <a:gd name="T53" fmla="*/ 217 h 254"/>
              <a:gd name="T54" fmla="*/ 203 w 207"/>
              <a:gd name="T55" fmla="*/ 235 h 254"/>
              <a:gd name="T56" fmla="*/ 190 w 207"/>
              <a:gd name="T57" fmla="*/ 243 h 254"/>
              <a:gd name="T58" fmla="*/ 170 w 207"/>
              <a:gd name="T59" fmla="*/ 247 h 254"/>
              <a:gd name="T60" fmla="*/ 157 w 207"/>
              <a:gd name="T61" fmla="*/ 248 h 254"/>
              <a:gd name="T62" fmla="*/ 145 w 207"/>
              <a:gd name="T63" fmla="*/ 250 h 254"/>
              <a:gd name="T64" fmla="*/ 132 w 207"/>
              <a:gd name="T65" fmla="*/ 252 h 254"/>
              <a:gd name="T66" fmla="*/ 122 w 207"/>
              <a:gd name="T67" fmla="*/ 252 h 254"/>
              <a:gd name="T68" fmla="*/ 11 w 207"/>
              <a:gd name="T69" fmla="*/ 89 h 254"/>
              <a:gd name="T70" fmla="*/ 0 w 207"/>
              <a:gd name="T71" fmla="*/ 4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54">
                <a:moveTo>
                  <a:pt x="0" y="47"/>
                </a:moveTo>
                <a:lnTo>
                  <a:pt x="0" y="47"/>
                </a:lnTo>
                <a:lnTo>
                  <a:pt x="6" y="45"/>
                </a:lnTo>
                <a:lnTo>
                  <a:pt x="11" y="43"/>
                </a:lnTo>
                <a:lnTo>
                  <a:pt x="19" y="41"/>
                </a:lnTo>
                <a:lnTo>
                  <a:pt x="29" y="37"/>
                </a:lnTo>
                <a:lnTo>
                  <a:pt x="39" y="35"/>
                </a:lnTo>
                <a:lnTo>
                  <a:pt x="48" y="31"/>
                </a:lnTo>
                <a:lnTo>
                  <a:pt x="60" y="29"/>
                </a:lnTo>
                <a:lnTo>
                  <a:pt x="70" y="25"/>
                </a:lnTo>
                <a:lnTo>
                  <a:pt x="81" y="25"/>
                </a:lnTo>
                <a:lnTo>
                  <a:pt x="91" y="24"/>
                </a:lnTo>
                <a:lnTo>
                  <a:pt x="102" y="24"/>
                </a:lnTo>
                <a:lnTo>
                  <a:pt x="110" y="20"/>
                </a:lnTo>
                <a:lnTo>
                  <a:pt x="120" y="20"/>
                </a:lnTo>
                <a:lnTo>
                  <a:pt x="128" y="18"/>
                </a:lnTo>
                <a:lnTo>
                  <a:pt x="137" y="16"/>
                </a:lnTo>
                <a:lnTo>
                  <a:pt x="143" y="12"/>
                </a:lnTo>
                <a:lnTo>
                  <a:pt x="151" y="10"/>
                </a:lnTo>
                <a:lnTo>
                  <a:pt x="155" y="8"/>
                </a:lnTo>
                <a:lnTo>
                  <a:pt x="161" y="6"/>
                </a:lnTo>
                <a:lnTo>
                  <a:pt x="168" y="0"/>
                </a:lnTo>
                <a:lnTo>
                  <a:pt x="170" y="0"/>
                </a:lnTo>
                <a:lnTo>
                  <a:pt x="170" y="2"/>
                </a:lnTo>
                <a:lnTo>
                  <a:pt x="172" y="10"/>
                </a:lnTo>
                <a:lnTo>
                  <a:pt x="172" y="14"/>
                </a:lnTo>
                <a:lnTo>
                  <a:pt x="172" y="22"/>
                </a:lnTo>
                <a:lnTo>
                  <a:pt x="174" y="29"/>
                </a:lnTo>
                <a:lnTo>
                  <a:pt x="176" y="37"/>
                </a:lnTo>
                <a:lnTo>
                  <a:pt x="176" y="45"/>
                </a:lnTo>
                <a:lnTo>
                  <a:pt x="176" y="53"/>
                </a:lnTo>
                <a:lnTo>
                  <a:pt x="178" y="60"/>
                </a:lnTo>
                <a:lnTo>
                  <a:pt x="178" y="68"/>
                </a:lnTo>
                <a:lnTo>
                  <a:pt x="178" y="74"/>
                </a:lnTo>
                <a:lnTo>
                  <a:pt x="178" y="84"/>
                </a:lnTo>
                <a:lnTo>
                  <a:pt x="178" y="89"/>
                </a:lnTo>
                <a:lnTo>
                  <a:pt x="180" y="95"/>
                </a:lnTo>
                <a:lnTo>
                  <a:pt x="178" y="105"/>
                </a:lnTo>
                <a:lnTo>
                  <a:pt x="182" y="117"/>
                </a:lnTo>
                <a:lnTo>
                  <a:pt x="186" y="128"/>
                </a:lnTo>
                <a:lnTo>
                  <a:pt x="190" y="140"/>
                </a:lnTo>
                <a:lnTo>
                  <a:pt x="194" y="150"/>
                </a:lnTo>
                <a:lnTo>
                  <a:pt x="197" y="157"/>
                </a:lnTo>
                <a:lnTo>
                  <a:pt x="201" y="161"/>
                </a:lnTo>
                <a:lnTo>
                  <a:pt x="203" y="163"/>
                </a:lnTo>
                <a:lnTo>
                  <a:pt x="203" y="165"/>
                </a:lnTo>
                <a:lnTo>
                  <a:pt x="203" y="173"/>
                </a:lnTo>
                <a:lnTo>
                  <a:pt x="203" y="179"/>
                </a:lnTo>
                <a:lnTo>
                  <a:pt x="205" y="184"/>
                </a:lnTo>
                <a:lnTo>
                  <a:pt x="205" y="192"/>
                </a:lnTo>
                <a:lnTo>
                  <a:pt x="207" y="198"/>
                </a:lnTo>
                <a:lnTo>
                  <a:pt x="207" y="204"/>
                </a:lnTo>
                <a:lnTo>
                  <a:pt x="207" y="212"/>
                </a:lnTo>
                <a:lnTo>
                  <a:pt x="207" y="217"/>
                </a:lnTo>
                <a:lnTo>
                  <a:pt x="207" y="225"/>
                </a:lnTo>
                <a:lnTo>
                  <a:pt x="203" y="235"/>
                </a:lnTo>
                <a:lnTo>
                  <a:pt x="197" y="241"/>
                </a:lnTo>
                <a:lnTo>
                  <a:pt x="190" y="243"/>
                </a:lnTo>
                <a:lnTo>
                  <a:pt x="178" y="247"/>
                </a:lnTo>
                <a:lnTo>
                  <a:pt x="170" y="247"/>
                </a:lnTo>
                <a:lnTo>
                  <a:pt x="165" y="248"/>
                </a:lnTo>
                <a:lnTo>
                  <a:pt x="157" y="248"/>
                </a:lnTo>
                <a:lnTo>
                  <a:pt x="151" y="250"/>
                </a:lnTo>
                <a:lnTo>
                  <a:pt x="145" y="250"/>
                </a:lnTo>
                <a:lnTo>
                  <a:pt x="137" y="252"/>
                </a:lnTo>
                <a:lnTo>
                  <a:pt x="132" y="252"/>
                </a:lnTo>
                <a:lnTo>
                  <a:pt x="128" y="252"/>
                </a:lnTo>
                <a:lnTo>
                  <a:pt x="122" y="252"/>
                </a:lnTo>
                <a:lnTo>
                  <a:pt x="118" y="254"/>
                </a:lnTo>
                <a:lnTo>
                  <a:pt x="11" y="89"/>
                </a:lnTo>
                <a:lnTo>
                  <a:pt x="0" y="47"/>
                </a:lnTo>
                <a:lnTo>
                  <a:pt x="0" y="47"/>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p:nvSpPr>
        <p:spPr bwMode="auto">
          <a:xfrm>
            <a:off x="412750" y="3019425"/>
            <a:ext cx="268288" cy="107950"/>
          </a:xfrm>
          <a:custGeom>
            <a:avLst/>
            <a:gdLst>
              <a:gd name="T0" fmla="*/ 0 w 169"/>
              <a:gd name="T1" fmla="*/ 17 h 68"/>
              <a:gd name="T2" fmla="*/ 2 w 169"/>
              <a:gd name="T3" fmla="*/ 15 h 68"/>
              <a:gd name="T4" fmla="*/ 8 w 169"/>
              <a:gd name="T5" fmla="*/ 15 h 68"/>
              <a:gd name="T6" fmla="*/ 12 w 169"/>
              <a:gd name="T7" fmla="*/ 15 h 68"/>
              <a:gd name="T8" fmla="*/ 18 w 169"/>
              <a:gd name="T9" fmla="*/ 15 h 68"/>
              <a:gd name="T10" fmla="*/ 24 w 169"/>
              <a:gd name="T11" fmla="*/ 15 h 68"/>
              <a:gd name="T12" fmla="*/ 29 w 169"/>
              <a:gd name="T13" fmla="*/ 15 h 68"/>
              <a:gd name="T14" fmla="*/ 35 w 169"/>
              <a:gd name="T15" fmla="*/ 13 h 68"/>
              <a:gd name="T16" fmla="*/ 43 w 169"/>
              <a:gd name="T17" fmla="*/ 11 h 68"/>
              <a:gd name="T18" fmla="*/ 49 w 169"/>
              <a:gd name="T19" fmla="*/ 11 h 68"/>
              <a:gd name="T20" fmla="*/ 57 w 169"/>
              <a:gd name="T21" fmla="*/ 11 h 68"/>
              <a:gd name="T22" fmla="*/ 62 w 169"/>
              <a:gd name="T23" fmla="*/ 9 h 68"/>
              <a:gd name="T24" fmla="*/ 68 w 169"/>
              <a:gd name="T25" fmla="*/ 7 h 68"/>
              <a:gd name="T26" fmla="*/ 76 w 169"/>
              <a:gd name="T27" fmla="*/ 5 h 68"/>
              <a:gd name="T28" fmla="*/ 82 w 169"/>
              <a:gd name="T29" fmla="*/ 5 h 68"/>
              <a:gd name="T30" fmla="*/ 88 w 169"/>
              <a:gd name="T31" fmla="*/ 2 h 68"/>
              <a:gd name="T32" fmla="*/ 95 w 169"/>
              <a:gd name="T33" fmla="*/ 0 h 68"/>
              <a:gd name="T34" fmla="*/ 103 w 169"/>
              <a:gd name="T35" fmla="*/ 0 h 68"/>
              <a:gd name="T36" fmla="*/ 113 w 169"/>
              <a:gd name="T37" fmla="*/ 0 h 68"/>
              <a:gd name="T38" fmla="*/ 120 w 169"/>
              <a:gd name="T39" fmla="*/ 0 h 68"/>
              <a:gd name="T40" fmla="*/ 130 w 169"/>
              <a:gd name="T41" fmla="*/ 2 h 68"/>
              <a:gd name="T42" fmla="*/ 138 w 169"/>
              <a:gd name="T43" fmla="*/ 4 h 68"/>
              <a:gd name="T44" fmla="*/ 148 w 169"/>
              <a:gd name="T45" fmla="*/ 5 h 68"/>
              <a:gd name="T46" fmla="*/ 153 w 169"/>
              <a:gd name="T47" fmla="*/ 7 h 68"/>
              <a:gd name="T48" fmla="*/ 161 w 169"/>
              <a:gd name="T49" fmla="*/ 9 h 68"/>
              <a:gd name="T50" fmla="*/ 165 w 169"/>
              <a:gd name="T51" fmla="*/ 11 h 68"/>
              <a:gd name="T52" fmla="*/ 169 w 169"/>
              <a:gd name="T53" fmla="*/ 15 h 68"/>
              <a:gd name="T54" fmla="*/ 169 w 169"/>
              <a:gd name="T55" fmla="*/ 17 h 68"/>
              <a:gd name="T56" fmla="*/ 169 w 169"/>
              <a:gd name="T57" fmla="*/ 21 h 68"/>
              <a:gd name="T58" fmla="*/ 167 w 169"/>
              <a:gd name="T59" fmla="*/ 25 h 68"/>
              <a:gd name="T60" fmla="*/ 161 w 169"/>
              <a:gd name="T61" fmla="*/ 29 h 68"/>
              <a:gd name="T62" fmla="*/ 153 w 169"/>
              <a:gd name="T63" fmla="*/ 31 h 68"/>
              <a:gd name="T64" fmla="*/ 146 w 169"/>
              <a:gd name="T65" fmla="*/ 35 h 68"/>
              <a:gd name="T66" fmla="*/ 136 w 169"/>
              <a:gd name="T67" fmla="*/ 37 h 68"/>
              <a:gd name="T68" fmla="*/ 126 w 169"/>
              <a:gd name="T69" fmla="*/ 40 h 68"/>
              <a:gd name="T70" fmla="*/ 115 w 169"/>
              <a:gd name="T71" fmla="*/ 42 h 68"/>
              <a:gd name="T72" fmla="*/ 105 w 169"/>
              <a:gd name="T73" fmla="*/ 46 h 68"/>
              <a:gd name="T74" fmla="*/ 95 w 169"/>
              <a:gd name="T75" fmla="*/ 50 h 68"/>
              <a:gd name="T76" fmla="*/ 84 w 169"/>
              <a:gd name="T77" fmla="*/ 52 h 68"/>
              <a:gd name="T78" fmla="*/ 74 w 169"/>
              <a:gd name="T79" fmla="*/ 56 h 68"/>
              <a:gd name="T80" fmla="*/ 64 w 169"/>
              <a:gd name="T81" fmla="*/ 58 h 68"/>
              <a:gd name="T82" fmla="*/ 57 w 169"/>
              <a:gd name="T83" fmla="*/ 60 h 68"/>
              <a:gd name="T84" fmla="*/ 49 w 169"/>
              <a:gd name="T85" fmla="*/ 62 h 68"/>
              <a:gd name="T86" fmla="*/ 43 w 169"/>
              <a:gd name="T87" fmla="*/ 64 h 68"/>
              <a:gd name="T88" fmla="*/ 37 w 169"/>
              <a:gd name="T89" fmla="*/ 64 h 68"/>
              <a:gd name="T90" fmla="*/ 35 w 169"/>
              <a:gd name="T91" fmla="*/ 66 h 68"/>
              <a:gd name="T92" fmla="*/ 35 w 169"/>
              <a:gd name="T93" fmla="*/ 68 h 68"/>
              <a:gd name="T94" fmla="*/ 0 w 169"/>
              <a:gd name="T95" fmla="*/ 17 h 68"/>
              <a:gd name="T96" fmla="*/ 0 w 169"/>
              <a:gd name="T97"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 h="68">
                <a:moveTo>
                  <a:pt x="0" y="17"/>
                </a:moveTo>
                <a:lnTo>
                  <a:pt x="2" y="15"/>
                </a:lnTo>
                <a:lnTo>
                  <a:pt x="8" y="15"/>
                </a:lnTo>
                <a:lnTo>
                  <a:pt x="12" y="15"/>
                </a:lnTo>
                <a:lnTo>
                  <a:pt x="18" y="15"/>
                </a:lnTo>
                <a:lnTo>
                  <a:pt x="24" y="15"/>
                </a:lnTo>
                <a:lnTo>
                  <a:pt x="29" y="15"/>
                </a:lnTo>
                <a:lnTo>
                  <a:pt x="35" y="13"/>
                </a:lnTo>
                <a:lnTo>
                  <a:pt x="43" y="11"/>
                </a:lnTo>
                <a:lnTo>
                  <a:pt x="49" y="11"/>
                </a:lnTo>
                <a:lnTo>
                  <a:pt x="57" y="11"/>
                </a:lnTo>
                <a:lnTo>
                  <a:pt x="62" y="9"/>
                </a:lnTo>
                <a:lnTo>
                  <a:pt x="68" y="7"/>
                </a:lnTo>
                <a:lnTo>
                  <a:pt x="76" y="5"/>
                </a:lnTo>
                <a:lnTo>
                  <a:pt x="82" y="5"/>
                </a:lnTo>
                <a:lnTo>
                  <a:pt x="88" y="2"/>
                </a:lnTo>
                <a:lnTo>
                  <a:pt x="95" y="0"/>
                </a:lnTo>
                <a:lnTo>
                  <a:pt x="103" y="0"/>
                </a:lnTo>
                <a:lnTo>
                  <a:pt x="113" y="0"/>
                </a:lnTo>
                <a:lnTo>
                  <a:pt x="120" y="0"/>
                </a:lnTo>
                <a:lnTo>
                  <a:pt x="130" y="2"/>
                </a:lnTo>
                <a:lnTo>
                  <a:pt x="138" y="4"/>
                </a:lnTo>
                <a:lnTo>
                  <a:pt x="148" y="5"/>
                </a:lnTo>
                <a:lnTo>
                  <a:pt x="153" y="7"/>
                </a:lnTo>
                <a:lnTo>
                  <a:pt x="161" y="9"/>
                </a:lnTo>
                <a:lnTo>
                  <a:pt x="165" y="11"/>
                </a:lnTo>
                <a:lnTo>
                  <a:pt x="169" y="15"/>
                </a:lnTo>
                <a:lnTo>
                  <a:pt x="169" y="17"/>
                </a:lnTo>
                <a:lnTo>
                  <a:pt x="169" y="21"/>
                </a:lnTo>
                <a:lnTo>
                  <a:pt x="167" y="25"/>
                </a:lnTo>
                <a:lnTo>
                  <a:pt x="161" y="29"/>
                </a:lnTo>
                <a:lnTo>
                  <a:pt x="153" y="31"/>
                </a:lnTo>
                <a:lnTo>
                  <a:pt x="146" y="35"/>
                </a:lnTo>
                <a:lnTo>
                  <a:pt x="136" y="37"/>
                </a:lnTo>
                <a:lnTo>
                  <a:pt x="126" y="40"/>
                </a:lnTo>
                <a:lnTo>
                  <a:pt x="115" y="42"/>
                </a:lnTo>
                <a:lnTo>
                  <a:pt x="105" y="46"/>
                </a:lnTo>
                <a:lnTo>
                  <a:pt x="95" y="50"/>
                </a:lnTo>
                <a:lnTo>
                  <a:pt x="84" y="52"/>
                </a:lnTo>
                <a:lnTo>
                  <a:pt x="74" y="56"/>
                </a:lnTo>
                <a:lnTo>
                  <a:pt x="64" y="58"/>
                </a:lnTo>
                <a:lnTo>
                  <a:pt x="57" y="60"/>
                </a:lnTo>
                <a:lnTo>
                  <a:pt x="49" y="62"/>
                </a:lnTo>
                <a:lnTo>
                  <a:pt x="43" y="64"/>
                </a:lnTo>
                <a:lnTo>
                  <a:pt x="37" y="64"/>
                </a:lnTo>
                <a:lnTo>
                  <a:pt x="35" y="66"/>
                </a:lnTo>
                <a:lnTo>
                  <a:pt x="35" y="68"/>
                </a:lnTo>
                <a:lnTo>
                  <a:pt x="0" y="17"/>
                </a:lnTo>
                <a:lnTo>
                  <a:pt x="0" y="1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p:cNvSpPr>
          <p:nvPr/>
        </p:nvSpPr>
        <p:spPr bwMode="auto">
          <a:xfrm>
            <a:off x="487363" y="3170238"/>
            <a:ext cx="265113" cy="298450"/>
          </a:xfrm>
          <a:custGeom>
            <a:avLst/>
            <a:gdLst>
              <a:gd name="T0" fmla="*/ 0 w 167"/>
              <a:gd name="T1" fmla="*/ 0 h 188"/>
              <a:gd name="T2" fmla="*/ 0 w 167"/>
              <a:gd name="T3" fmla="*/ 0 h 188"/>
              <a:gd name="T4" fmla="*/ 6 w 167"/>
              <a:gd name="T5" fmla="*/ 0 h 188"/>
              <a:gd name="T6" fmla="*/ 10 w 167"/>
              <a:gd name="T7" fmla="*/ 0 h 188"/>
              <a:gd name="T8" fmla="*/ 17 w 167"/>
              <a:gd name="T9" fmla="*/ 0 h 188"/>
              <a:gd name="T10" fmla="*/ 27 w 167"/>
              <a:gd name="T11" fmla="*/ 0 h 188"/>
              <a:gd name="T12" fmla="*/ 37 w 167"/>
              <a:gd name="T13" fmla="*/ 2 h 188"/>
              <a:gd name="T14" fmla="*/ 42 w 167"/>
              <a:gd name="T15" fmla="*/ 2 h 188"/>
              <a:gd name="T16" fmla="*/ 50 w 167"/>
              <a:gd name="T17" fmla="*/ 2 h 188"/>
              <a:gd name="T18" fmla="*/ 56 w 167"/>
              <a:gd name="T19" fmla="*/ 2 h 188"/>
              <a:gd name="T20" fmla="*/ 64 w 167"/>
              <a:gd name="T21" fmla="*/ 2 h 188"/>
              <a:gd name="T22" fmla="*/ 70 w 167"/>
              <a:gd name="T23" fmla="*/ 2 h 188"/>
              <a:gd name="T24" fmla="*/ 77 w 167"/>
              <a:gd name="T25" fmla="*/ 2 h 188"/>
              <a:gd name="T26" fmla="*/ 85 w 167"/>
              <a:gd name="T27" fmla="*/ 2 h 188"/>
              <a:gd name="T28" fmla="*/ 93 w 167"/>
              <a:gd name="T29" fmla="*/ 4 h 188"/>
              <a:gd name="T30" fmla="*/ 99 w 167"/>
              <a:gd name="T31" fmla="*/ 4 h 188"/>
              <a:gd name="T32" fmla="*/ 106 w 167"/>
              <a:gd name="T33" fmla="*/ 4 h 188"/>
              <a:gd name="T34" fmla="*/ 110 w 167"/>
              <a:gd name="T35" fmla="*/ 4 h 188"/>
              <a:gd name="T36" fmla="*/ 116 w 167"/>
              <a:gd name="T37" fmla="*/ 4 h 188"/>
              <a:gd name="T38" fmla="*/ 122 w 167"/>
              <a:gd name="T39" fmla="*/ 4 h 188"/>
              <a:gd name="T40" fmla="*/ 126 w 167"/>
              <a:gd name="T41" fmla="*/ 6 h 188"/>
              <a:gd name="T42" fmla="*/ 130 w 167"/>
              <a:gd name="T43" fmla="*/ 71 h 188"/>
              <a:gd name="T44" fmla="*/ 112 w 167"/>
              <a:gd name="T45" fmla="*/ 101 h 188"/>
              <a:gd name="T46" fmla="*/ 161 w 167"/>
              <a:gd name="T47" fmla="*/ 122 h 188"/>
              <a:gd name="T48" fmla="*/ 167 w 167"/>
              <a:gd name="T49" fmla="*/ 151 h 188"/>
              <a:gd name="T50" fmla="*/ 72 w 167"/>
              <a:gd name="T51" fmla="*/ 188 h 188"/>
              <a:gd name="T52" fmla="*/ 70 w 167"/>
              <a:gd name="T53" fmla="*/ 186 h 188"/>
              <a:gd name="T54" fmla="*/ 68 w 167"/>
              <a:gd name="T55" fmla="*/ 180 h 188"/>
              <a:gd name="T56" fmla="*/ 62 w 167"/>
              <a:gd name="T57" fmla="*/ 172 h 188"/>
              <a:gd name="T58" fmla="*/ 56 w 167"/>
              <a:gd name="T59" fmla="*/ 163 h 188"/>
              <a:gd name="T60" fmla="*/ 52 w 167"/>
              <a:gd name="T61" fmla="*/ 155 h 188"/>
              <a:gd name="T62" fmla="*/ 48 w 167"/>
              <a:gd name="T63" fmla="*/ 149 h 188"/>
              <a:gd name="T64" fmla="*/ 46 w 167"/>
              <a:gd name="T65" fmla="*/ 141 h 188"/>
              <a:gd name="T66" fmla="*/ 42 w 167"/>
              <a:gd name="T67" fmla="*/ 135 h 188"/>
              <a:gd name="T68" fmla="*/ 39 w 167"/>
              <a:gd name="T69" fmla="*/ 128 h 188"/>
              <a:gd name="T70" fmla="*/ 35 w 167"/>
              <a:gd name="T71" fmla="*/ 120 h 188"/>
              <a:gd name="T72" fmla="*/ 33 w 167"/>
              <a:gd name="T73" fmla="*/ 112 h 188"/>
              <a:gd name="T74" fmla="*/ 29 w 167"/>
              <a:gd name="T75" fmla="*/ 102 h 188"/>
              <a:gd name="T76" fmla="*/ 25 w 167"/>
              <a:gd name="T77" fmla="*/ 95 h 188"/>
              <a:gd name="T78" fmla="*/ 21 w 167"/>
              <a:gd name="T79" fmla="*/ 85 h 188"/>
              <a:gd name="T80" fmla="*/ 17 w 167"/>
              <a:gd name="T81" fmla="*/ 75 h 188"/>
              <a:gd name="T82" fmla="*/ 15 w 167"/>
              <a:gd name="T83" fmla="*/ 68 h 188"/>
              <a:gd name="T84" fmla="*/ 13 w 167"/>
              <a:gd name="T85" fmla="*/ 58 h 188"/>
              <a:gd name="T86" fmla="*/ 10 w 167"/>
              <a:gd name="T87" fmla="*/ 50 h 188"/>
              <a:gd name="T88" fmla="*/ 8 w 167"/>
              <a:gd name="T89" fmla="*/ 40 h 188"/>
              <a:gd name="T90" fmla="*/ 8 w 167"/>
              <a:gd name="T91" fmla="*/ 35 h 188"/>
              <a:gd name="T92" fmla="*/ 4 w 167"/>
              <a:gd name="T93" fmla="*/ 27 h 188"/>
              <a:gd name="T94" fmla="*/ 2 w 167"/>
              <a:gd name="T95" fmla="*/ 19 h 188"/>
              <a:gd name="T96" fmla="*/ 0 w 167"/>
              <a:gd name="T97" fmla="*/ 13 h 188"/>
              <a:gd name="T98" fmla="*/ 0 w 167"/>
              <a:gd name="T99" fmla="*/ 7 h 188"/>
              <a:gd name="T100" fmla="*/ 0 w 167"/>
              <a:gd name="T101" fmla="*/ 2 h 188"/>
              <a:gd name="T102" fmla="*/ 0 w 167"/>
              <a:gd name="T103" fmla="*/ 0 h 188"/>
              <a:gd name="T104" fmla="*/ 0 w 167"/>
              <a:gd name="T10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7" h="188">
                <a:moveTo>
                  <a:pt x="0" y="0"/>
                </a:moveTo>
                <a:lnTo>
                  <a:pt x="0" y="0"/>
                </a:lnTo>
                <a:lnTo>
                  <a:pt x="6" y="0"/>
                </a:lnTo>
                <a:lnTo>
                  <a:pt x="10" y="0"/>
                </a:lnTo>
                <a:lnTo>
                  <a:pt x="17" y="0"/>
                </a:lnTo>
                <a:lnTo>
                  <a:pt x="27" y="0"/>
                </a:lnTo>
                <a:lnTo>
                  <a:pt x="37" y="2"/>
                </a:lnTo>
                <a:lnTo>
                  <a:pt x="42" y="2"/>
                </a:lnTo>
                <a:lnTo>
                  <a:pt x="50" y="2"/>
                </a:lnTo>
                <a:lnTo>
                  <a:pt x="56" y="2"/>
                </a:lnTo>
                <a:lnTo>
                  <a:pt x="64" y="2"/>
                </a:lnTo>
                <a:lnTo>
                  <a:pt x="70" y="2"/>
                </a:lnTo>
                <a:lnTo>
                  <a:pt x="77" y="2"/>
                </a:lnTo>
                <a:lnTo>
                  <a:pt x="85" y="2"/>
                </a:lnTo>
                <a:lnTo>
                  <a:pt x="93" y="4"/>
                </a:lnTo>
                <a:lnTo>
                  <a:pt x="99" y="4"/>
                </a:lnTo>
                <a:lnTo>
                  <a:pt x="106" y="4"/>
                </a:lnTo>
                <a:lnTo>
                  <a:pt x="110" y="4"/>
                </a:lnTo>
                <a:lnTo>
                  <a:pt x="116" y="4"/>
                </a:lnTo>
                <a:lnTo>
                  <a:pt x="122" y="4"/>
                </a:lnTo>
                <a:lnTo>
                  <a:pt x="126" y="6"/>
                </a:lnTo>
                <a:lnTo>
                  <a:pt x="130" y="71"/>
                </a:lnTo>
                <a:lnTo>
                  <a:pt x="112" y="101"/>
                </a:lnTo>
                <a:lnTo>
                  <a:pt x="161" y="122"/>
                </a:lnTo>
                <a:lnTo>
                  <a:pt x="167" y="151"/>
                </a:lnTo>
                <a:lnTo>
                  <a:pt x="72" y="188"/>
                </a:lnTo>
                <a:lnTo>
                  <a:pt x="70" y="186"/>
                </a:lnTo>
                <a:lnTo>
                  <a:pt x="68" y="180"/>
                </a:lnTo>
                <a:lnTo>
                  <a:pt x="62" y="172"/>
                </a:lnTo>
                <a:lnTo>
                  <a:pt x="56" y="163"/>
                </a:lnTo>
                <a:lnTo>
                  <a:pt x="52" y="155"/>
                </a:lnTo>
                <a:lnTo>
                  <a:pt x="48" y="149"/>
                </a:lnTo>
                <a:lnTo>
                  <a:pt x="46" y="141"/>
                </a:lnTo>
                <a:lnTo>
                  <a:pt x="42" y="135"/>
                </a:lnTo>
                <a:lnTo>
                  <a:pt x="39" y="128"/>
                </a:lnTo>
                <a:lnTo>
                  <a:pt x="35" y="120"/>
                </a:lnTo>
                <a:lnTo>
                  <a:pt x="33" y="112"/>
                </a:lnTo>
                <a:lnTo>
                  <a:pt x="29" y="102"/>
                </a:lnTo>
                <a:lnTo>
                  <a:pt x="25" y="95"/>
                </a:lnTo>
                <a:lnTo>
                  <a:pt x="21" y="85"/>
                </a:lnTo>
                <a:lnTo>
                  <a:pt x="17" y="75"/>
                </a:lnTo>
                <a:lnTo>
                  <a:pt x="15" y="68"/>
                </a:lnTo>
                <a:lnTo>
                  <a:pt x="13" y="58"/>
                </a:lnTo>
                <a:lnTo>
                  <a:pt x="10" y="50"/>
                </a:lnTo>
                <a:lnTo>
                  <a:pt x="8" y="40"/>
                </a:lnTo>
                <a:lnTo>
                  <a:pt x="8" y="35"/>
                </a:lnTo>
                <a:lnTo>
                  <a:pt x="4" y="27"/>
                </a:lnTo>
                <a:lnTo>
                  <a:pt x="2" y="19"/>
                </a:lnTo>
                <a:lnTo>
                  <a:pt x="0" y="13"/>
                </a:lnTo>
                <a:lnTo>
                  <a:pt x="0" y="7"/>
                </a:lnTo>
                <a:lnTo>
                  <a:pt x="0" y="2"/>
                </a:lnTo>
                <a:lnTo>
                  <a:pt x="0" y="0"/>
                </a:lnTo>
                <a:lnTo>
                  <a:pt x="0" y="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p:nvSpPr>
        <p:spPr bwMode="auto">
          <a:xfrm>
            <a:off x="441325" y="3206750"/>
            <a:ext cx="285750" cy="276225"/>
          </a:xfrm>
          <a:custGeom>
            <a:avLst/>
            <a:gdLst>
              <a:gd name="T0" fmla="*/ 9 w 180"/>
              <a:gd name="T1" fmla="*/ 0 h 174"/>
              <a:gd name="T2" fmla="*/ 0 w 180"/>
              <a:gd name="T3" fmla="*/ 43 h 174"/>
              <a:gd name="T4" fmla="*/ 6 w 180"/>
              <a:gd name="T5" fmla="*/ 83 h 174"/>
              <a:gd name="T6" fmla="*/ 62 w 180"/>
              <a:gd name="T7" fmla="*/ 161 h 174"/>
              <a:gd name="T8" fmla="*/ 132 w 180"/>
              <a:gd name="T9" fmla="*/ 174 h 174"/>
              <a:gd name="T10" fmla="*/ 143 w 180"/>
              <a:gd name="T11" fmla="*/ 109 h 174"/>
              <a:gd name="T12" fmla="*/ 168 w 180"/>
              <a:gd name="T13" fmla="*/ 91 h 174"/>
              <a:gd name="T14" fmla="*/ 180 w 180"/>
              <a:gd name="T15" fmla="*/ 66 h 174"/>
              <a:gd name="T16" fmla="*/ 42 w 180"/>
              <a:gd name="T17" fmla="*/ 50 h 174"/>
              <a:gd name="T18" fmla="*/ 9 w 180"/>
              <a:gd name="T19" fmla="*/ 0 h 174"/>
              <a:gd name="T20" fmla="*/ 9 w 180"/>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74">
                <a:moveTo>
                  <a:pt x="9" y="0"/>
                </a:moveTo>
                <a:lnTo>
                  <a:pt x="0" y="43"/>
                </a:lnTo>
                <a:lnTo>
                  <a:pt x="6" y="83"/>
                </a:lnTo>
                <a:lnTo>
                  <a:pt x="62" y="161"/>
                </a:lnTo>
                <a:lnTo>
                  <a:pt x="132" y="174"/>
                </a:lnTo>
                <a:lnTo>
                  <a:pt x="143" y="109"/>
                </a:lnTo>
                <a:lnTo>
                  <a:pt x="168" y="91"/>
                </a:lnTo>
                <a:lnTo>
                  <a:pt x="180" y="66"/>
                </a:lnTo>
                <a:lnTo>
                  <a:pt x="42" y="50"/>
                </a:lnTo>
                <a:lnTo>
                  <a:pt x="9" y="0"/>
                </a:lnTo>
                <a:lnTo>
                  <a:pt x="9" y="0"/>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4"/>
          <p:cNvSpPr>
            <a:spLocks/>
          </p:cNvSpPr>
          <p:nvPr/>
        </p:nvSpPr>
        <p:spPr bwMode="auto">
          <a:xfrm>
            <a:off x="490538" y="3348038"/>
            <a:ext cx="187325" cy="130175"/>
          </a:xfrm>
          <a:custGeom>
            <a:avLst/>
            <a:gdLst>
              <a:gd name="T0" fmla="*/ 112 w 118"/>
              <a:gd name="T1" fmla="*/ 14 h 82"/>
              <a:gd name="T2" fmla="*/ 33 w 118"/>
              <a:gd name="T3" fmla="*/ 16 h 82"/>
              <a:gd name="T4" fmla="*/ 0 w 118"/>
              <a:gd name="T5" fmla="*/ 0 h 82"/>
              <a:gd name="T6" fmla="*/ 31 w 118"/>
              <a:gd name="T7" fmla="*/ 35 h 82"/>
              <a:gd name="T8" fmla="*/ 27 w 118"/>
              <a:gd name="T9" fmla="*/ 52 h 82"/>
              <a:gd name="T10" fmla="*/ 35 w 118"/>
              <a:gd name="T11" fmla="*/ 72 h 82"/>
              <a:gd name="T12" fmla="*/ 104 w 118"/>
              <a:gd name="T13" fmla="*/ 82 h 82"/>
              <a:gd name="T14" fmla="*/ 110 w 118"/>
              <a:gd name="T15" fmla="*/ 68 h 82"/>
              <a:gd name="T16" fmla="*/ 110 w 118"/>
              <a:gd name="T17" fmla="*/ 49 h 82"/>
              <a:gd name="T18" fmla="*/ 118 w 118"/>
              <a:gd name="T19" fmla="*/ 33 h 82"/>
              <a:gd name="T20" fmla="*/ 112 w 118"/>
              <a:gd name="T21" fmla="*/ 14 h 82"/>
              <a:gd name="T22" fmla="*/ 112 w 118"/>
              <a:gd name="T2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82">
                <a:moveTo>
                  <a:pt x="112" y="14"/>
                </a:moveTo>
                <a:lnTo>
                  <a:pt x="33" y="16"/>
                </a:lnTo>
                <a:lnTo>
                  <a:pt x="0" y="0"/>
                </a:lnTo>
                <a:lnTo>
                  <a:pt x="31" y="35"/>
                </a:lnTo>
                <a:lnTo>
                  <a:pt x="27" y="52"/>
                </a:lnTo>
                <a:lnTo>
                  <a:pt x="35" y="72"/>
                </a:lnTo>
                <a:lnTo>
                  <a:pt x="104" y="82"/>
                </a:lnTo>
                <a:lnTo>
                  <a:pt x="110" y="68"/>
                </a:lnTo>
                <a:lnTo>
                  <a:pt x="110" y="49"/>
                </a:lnTo>
                <a:lnTo>
                  <a:pt x="118" y="33"/>
                </a:lnTo>
                <a:lnTo>
                  <a:pt x="112" y="14"/>
                </a:lnTo>
                <a:lnTo>
                  <a:pt x="112" y="14"/>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5"/>
          <p:cNvSpPr>
            <a:spLocks/>
          </p:cNvSpPr>
          <p:nvPr/>
        </p:nvSpPr>
        <p:spPr bwMode="auto">
          <a:xfrm>
            <a:off x="1204913" y="3616325"/>
            <a:ext cx="400050" cy="295275"/>
          </a:xfrm>
          <a:custGeom>
            <a:avLst/>
            <a:gdLst>
              <a:gd name="T0" fmla="*/ 0 w 252"/>
              <a:gd name="T1" fmla="*/ 2 h 186"/>
              <a:gd name="T2" fmla="*/ 9 w 252"/>
              <a:gd name="T3" fmla="*/ 15 h 186"/>
              <a:gd name="T4" fmla="*/ 19 w 252"/>
              <a:gd name="T5" fmla="*/ 27 h 186"/>
              <a:gd name="T6" fmla="*/ 32 w 252"/>
              <a:gd name="T7" fmla="*/ 39 h 186"/>
              <a:gd name="T8" fmla="*/ 42 w 252"/>
              <a:gd name="T9" fmla="*/ 52 h 186"/>
              <a:gd name="T10" fmla="*/ 60 w 252"/>
              <a:gd name="T11" fmla="*/ 68 h 186"/>
              <a:gd name="T12" fmla="*/ 73 w 252"/>
              <a:gd name="T13" fmla="*/ 72 h 186"/>
              <a:gd name="T14" fmla="*/ 87 w 252"/>
              <a:gd name="T15" fmla="*/ 64 h 186"/>
              <a:gd name="T16" fmla="*/ 96 w 252"/>
              <a:gd name="T17" fmla="*/ 50 h 186"/>
              <a:gd name="T18" fmla="*/ 102 w 252"/>
              <a:gd name="T19" fmla="*/ 42 h 186"/>
              <a:gd name="T20" fmla="*/ 124 w 252"/>
              <a:gd name="T21" fmla="*/ 106 h 186"/>
              <a:gd name="T22" fmla="*/ 182 w 252"/>
              <a:gd name="T23" fmla="*/ 108 h 186"/>
              <a:gd name="T24" fmla="*/ 193 w 252"/>
              <a:gd name="T25" fmla="*/ 114 h 186"/>
              <a:gd name="T26" fmla="*/ 209 w 252"/>
              <a:gd name="T27" fmla="*/ 122 h 186"/>
              <a:gd name="T28" fmla="*/ 226 w 252"/>
              <a:gd name="T29" fmla="*/ 130 h 186"/>
              <a:gd name="T30" fmla="*/ 238 w 252"/>
              <a:gd name="T31" fmla="*/ 136 h 186"/>
              <a:gd name="T32" fmla="*/ 248 w 252"/>
              <a:gd name="T33" fmla="*/ 143 h 186"/>
              <a:gd name="T34" fmla="*/ 246 w 252"/>
              <a:gd name="T35" fmla="*/ 161 h 186"/>
              <a:gd name="T36" fmla="*/ 236 w 252"/>
              <a:gd name="T37" fmla="*/ 165 h 186"/>
              <a:gd name="T38" fmla="*/ 222 w 252"/>
              <a:gd name="T39" fmla="*/ 169 h 186"/>
              <a:gd name="T40" fmla="*/ 203 w 252"/>
              <a:gd name="T41" fmla="*/ 172 h 186"/>
              <a:gd name="T42" fmla="*/ 186 w 252"/>
              <a:gd name="T43" fmla="*/ 176 h 186"/>
              <a:gd name="T44" fmla="*/ 168 w 252"/>
              <a:gd name="T45" fmla="*/ 180 h 186"/>
              <a:gd name="T46" fmla="*/ 153 w 252"/>
              <a:gd name="T47" fmla="*/ 182 h 186"/>
              <a:gd name="T48" fmla="*/ 139 w 252"/>
              <a:gd name="T49" fmla="*/ 186 h 186"/>
              <a:gd name="T50" fmla="*/ 96 w 252"/>
              <a:gd name="T51" fmla="*/ 128 h 186"/>
              <a:gd name="T52" fmla="*/ 85 w 252"/>
              <a:gd name="T53" fmla="*/ 128 h 186"/>
              <a:gd name="T54" fmla="*/ 67 w 252"/>
              <a:gd name="T55" fmla="*/ 128 h 186"/>
              <a:gd name="T56" fmla="*/ 48 w 252"/>
              <a:gd name="T57" fmla="*/ 120 h 186"/>
              <a:gd name="T58" fmla="*/ 36 w 252"/>
              <a:gd name="T59" fmla="*/ 106 h 186"/>
              <a:gd name="T60" fmla="*/ 29 w 252"/>
              <a:gd name="T61" fmla="*/ 93 h 186"/>
              <a:gd name="T62" fmla="*/ 21 w 252"/>
              <a:gd name="T63" fmla="*/ 75 h 186"/>
              <a:gd name="T64" fmla="*/ 15 w 252"/>
              <a:gd name="T65" fmla="*/ 56 h 186"/>
              <a:gd name="T66" fmla="*/ 9 w 252"/>
              <a:gd name="T67" fmla="*/ 37 h 186"/>
              <a:gd name="T68" fmla="*/ 3 w 252"/>
              <a:gd name="T69" fmla="*/ 19 h 186"/>
              <a:gd name="T70" fmla="*/ 0 w 252"/>
              <a:gd name="T71" fmla="*/ 6 h 186"/>
              <a:gd name="T72" fmla="*/ 0 w 252"/>
              <a:gd name="T7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2" h="186">
                <a:moveTo>
                  <a:pt x="0" y="0"/>
                </a:moveTo>
                <a:lnTo>
                  <a:pt x="0" y="2"/>
                </a:lnTo>
                <a:lnTo>
                  <a:pt x="7" y="10"/>
                </a:lnTo>
                <a:lnTo>
                  <a:pt x="9" y="15"/>
                </a:lnTo>
                <a:lnTo>
                  <a:pt x="15" y="19"/>
                </a:lnTo>
                <a:lnTo>
                  <a:pt x="19" y="27"/>
                </a:lnTo>
                <a:lnTo>
                  <a:pt x="27" y="35"/>
                </a:lnTo>
                <a:lnTo>
                  <a:pt x="32" y="39"/>
                </a:lnTo>
                <a:lnTo>
                  <a:pt x="36" y="46"/>
                </a:lnTo>
                <a:lnTo>
                  <a:pt x="42" y="52"/>
                </a:lnTo>
                <a:lnTo>
                  <a:pt x="48" y="58"/>
                </a:lnTo>
                <a:lnTo>
                  <a:pt x="60" y="68"/>
                </a:lnTo>
                <a:lnTo>
                  <a:pt x="67" y="72"/>
                </a:lnTo>
                <a:lnTo>
                  <a:pt x="73" y="72"/>
                </a:lnTo>
                <a:lnTo>
                  <a:pt x="79" y="70"/>
                </a:lnTo>
                <a:lnTo>
                  <a:pt x="87" y="64"/>
                </a:lnTo>
                <a:lnTo>
                  <a:pt x="93" y="58"/>
                </a:lnTo>
                <a:lnTo>
                  <a:pt x="96" y="50"/>
                </a:lnTo>
                <a:lnTo>
                  <a:pt x="100" y="44"/>
                </a:lnTo>
                <a:lnTo>
                  <a:pt x="102" y="42"/>
                </a:lnTo>
                <a:lnTo>
                  <a:pt x="106" y="41"/>
                </a:lnTo>
                <a:lnTo>
                  <a:pt x="124" y="106"/>
                </a:lnTo>
                <a:lnTo>
                  <a:pt x="178" y="106"/>
                </a:lnTo>
                <a:lnTo>
                  <a:pt x="182" y="108"/>
                </a:lnTo>
                <a:lnTo>
                  <a:pt x="188" y="110"/>
                </a:lnTo>
                <a:lnTo>
                  <a:pt x="193" y="114"/>
                </a:lnTo>
                <a:lnTo>
                  <a:pt x="201" y="118"/>
                </a:lnTo>
                <a:lnTo>
                  <a:pt x="209" y="122"/>
                </a:lnTo>
                <a:lnTo>
                  <a:pt x="217" y="124"/>
                </a:lnTo>
                <a:lnTo>
                  <a:pt x="226" y="130"/>
                </a:lnTo>
                <a:lnTo>
                  <a:pt x="232" y="134"/>
                </a:lnTo>
                <a:lnTo>
                  <a:pt x="238" y="136"/>
                </a:lnTo>
                <a:lnTo>
                  <a:pt x="244" y="139"/>
                </a:lnTo>
                <a:lnTo>
                  <a:pt x="248" y="143"/>
                </a:lnTo>
                <a:lnTo>
                  <a:pt x="252" y="151"/>
                </a:lnTo>
                <a:lnTo>
                  <a:pt x="246" y="161"/>
                </a:lnTo>
                <a:lnTo>
                  <a:pt x="242" y="163"/>
                </a:lnTo>
                <a:lnTo>
                  <a:pt x="236" y="165"/>
                </a:lnTo>
                <a:lnTo>
                  <a:pt x="228" y="167"/>
                </a:lnTo>
                <a:lnTo>
                  <a:pt x="222" y="169"/>
                </a:lnTo>
                <a:lnTo>
                  <a:pt x="213" y="170"/>
                </a:lnTo>
                <a:lnTo>
                  <a:pt x="203" y="172"/>
                </a:lnTo>
                <a:lnTo>
                  <a:pt x="195" y="174"/>
                </a:lnTo>
                <a:lnTo>
                  <a:pt x="186" y="176"/>
                </a:lnTo>
                <a:lnTo>
                  <a:pt x="176" y="178"/>
                </a:lnTo>
                <a:lnTo>
                  <a:pt x="168" y="180"/>
                </a:lnTo>
                <a:lnTo>
                  <a:pt x="160" y="180"/>
                </a:lnTo>
                <a:lnTo>
                  <a:pt x="153" y="182"/>
                </a:lnTo>
                <a:lnTo>
                  <a:pt x="143" y="184"/>
                </a:lnTo>
                <a:lnTo>
                  <a:pt x="139" y="186"/>
                </a:lnTo>
                <a:lnTo>
                  <a:pt x="98" y="128"/>
                </a:lnTo>
                <a:lnTo>
                  <a:pt x="96" y="128"/>
                </a:lnTo>
                <a:lnTo>
                  <a:pt x="93" y="128"/>
                </a:lnTo>
                <a:lnTo>
                  <a:pt x="85" y="128"/>
                </a:lnTo>
                <a:lnTo>
                  <a:pt x="77" y="130"/>
                </a:lnTo>
                <a:lnTo>
                  <a:pt x="67" y="128"/>
                </a:lnTo>
                <a:lnTo>
                  <a:pt x="60" y="126"/>
                </a:lnTo>
                <a:lnTo>
                  <a:pt x="48" y="120"/>
                </a:lnTo>
                <a:lnTo>
                  <a:pt x="42" y="114"/>
                </a:lnTo>
                <a:lnTo>
                  <a:pt x="36" y="106"/>
                </a:lnTo>
                <a:lnTo>
                  <a:pt x="32" y="101"/>
                </a:lnTo>
                <a:lnTo>
                  <a:pt x="29" y="93"/>
                </a:lnTo>
                <a:lnTo>
                  <a:pt x="27" y="85"/>
                </a:lnTo>
                <a:lnTo>
                  <a:pt x="21" y="75"/>
                </a:lnTo>
                <a:lnTo>
                  <a:pt x="19" y="66"/>
                </a:lnTo>
                <a:lnTo>
                  <a:pt x="15" y="56"/>
                </a:lnTo>
                <a:lnTo>
                  <a:pt x="13" y="46"/>
                </a:lnTo>
                <a:lnTo>
                  <a:pt x="9" y="37"/>
                </a:lnTo>
                <a:lnTo>
                  <a:pt x="5" y="29"/>
                </a:lnTo>
                <a:lnTo>
                  <a:pt x="3" y="19"/>
                </a:lnTo>
                <a:lnTo>
                  <a:pt x="1" y="13"/>
                </a:lnTo>
                <a:lnTo>
                  <a:pt x="0" y="6"/>
                </a:lnTo>
                <a:lnTo>
                  <a:pt x="0" y="4"/>
                </a:lnTo>
                <a:lnTo>
                  <a:pt x="0" y="0"/>
                </a:lnTo>
                <a:lnTo>
                  <a:pt x="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6"/>
          <p:cNvSpPr>
            <a:spLocks/>
          </p:cNvSpPr>
          <p:nvPr/>
        </p:nvSpPr>
        <p:spPr bwMode="auto">
          <a:xfrm>
            <a:off x="1389063" y="3833813"/>
            <a:ext cx="147638" cy="101600"/>
          </a:xfrm>
          <a:custGeom>
            <a:avLst/>
            <a:gdLst>
              <a:gd name="T0" fmla="*/ 83 w 93"/>
              <a:gd name="T1" fmla="*/ 8 h 64"/>
              <a:gd name="T2" fmla="*/ 85 w 93"/>
              <a:gd name="T3" fmla="*/ 12 h 64"/>
              <a:gd name="T4" fmla="*/ 87 w 93"/>
              <a:gd name="T5" fmla="*/ 16 h 64"/>
              <a:gd name="T6" fmla="*/ 91 w 93"/>
              <a:gd name="T7" fmla="*/ 24 h 64"/>
              <a:gd name="T8" fmla="*/ 91 w 93"/>
              <a:gd name="T9" fmla="*/ 30 h 64"/>
              <a:gd name="T10" fmla="*/ 93 w 93"/>
              <a:gd name="T11" fmla="*/ 37 h 64"/>
              <a:gd name="T12" fmla="*/ 93 w 93"/>
              <a:gd name="T13" fmla="*/ 43 h 64"/>
              <a:gd name="T14" fmla="*/ 89 w 93"/>
              <a:gd name="T15" fmla="*/ 51 h 64"/>
              <a:gd name="T16" fmla="*/ 83 w 93"/>
              <a:gd name="T17" fmla="*/ 57 h 64"/>
              <a:gd name="T18" fmla="*/ 77 w 93"/>
              <a:gd name="T19" fmla="*/ 61 h 64"/>
              <a:gd name="T20" fmla="*/ 70 w 93"/>
              <a:gd name="T21" fmla="*/ 63 h 64"/>
              <a:gd name="T22" fmla="*/ 64 w 93"/>
              <a:gd name="T23" fmla="*/ 64 h 64"/>
              <a:gd name="T24" fmla="*/ 56 w 93"/>
              <a:gd name="T25" fmla="*/ 64 h 64"/>
              <a:gd name="T26" fmla="*/ 50 w 93"/>
              <a:gd name="T27" fmla="*/ 64 h 64"/>
              <a:gd name="T28" fmla="*/ 46 w 93"/>
              <a:gd name="T29" fmla="*/ 64 h 64"/>
              <a:gd name="T30" fmla="*/ 0 w 93"/>
              <a:gd name="T31" fmla="*/ 24 h 64"/>
              <a:gd name="T32" fmla="*/ 19 w 93"/>
              <a:gd name="T33" fmla="*/ 0 h 64"/>
              <a:gd name="T34" fmla="*/ 83 w 93"/>
              <a:gd name="T35" fmla="*/ 8 h 64"/>
              <a:gd name="T36" fmla="*/ 83 w 93"/>
              <a:gd name="T3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64">
                <a:moveTo>
                  <a:pt x="83" y="8"/>
                </a:moveTo>
                <a:lnTo>
                  <a:pt x="85" y="12"/>
                </a:lnTo>
                <a:lnTo>
                  <a:pt x="87" y="16"/>
                </a:lnTo>
                <a:lnTo>
                  <a:pt x="91" y="24"/>
                </a:lnTo>
                <a:lnTo>
                  <a:pt x="91" y="30"/>
                </a:lnTo>
                <a:lnTo>
                  <a:pt x="93" y="37"/>
                </a:lnTo>
                <a:lnTo>
                  <a:pt x="93" y="43"/>
                </a:lnTo>
                <a:lnTo>
                  <a:pt x="89" y="51"/>
                </a:lnTo>
                <a:lnTo>
                  <a:pt x="83" y="57"/>
                </a:lnTo>
                <a:lnTo>
                  <a:pt x="77" y="61"/>
                </a:lnTo>
                <a:lnTo>
                  <a:pt x="70" y="63"/>
                </a:lnTo>
                <a:lnTo>
                  <a:pt x="64" y="64"/>
                </a:lnTo>
                <a:lnTo>
                  <a:pt x="56" y="64"/>
                </a:lnTo>
                <a:lnTo>
                  <a:pt x="50" y="64"/>
                </a:lnTo>
                <a:lnTo>
                  <a:pt x="46" y="64"/>
                </a:lnTo>
                <a:lnTo>
                  <a:pt x="0" y="24"/>
                </a:lnTo>
                <a:lnTo>
                  <a:pt x="19" y="0"/>
                </a:lnTo>
                <a:lnTo>
                  <a:pt x="83" y="8"/>
                </a:lnTo>
                <a:lnTo>
                  <a:pt x="83" y="8"/>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7"/>
          <p:cNvSpPr>
            <a:spLocks/>
          </p:cNvSpPr>
          <p:nvPr/>
        </p:nvSpPr>
        <p:spPr bwMode="auto">
          <a:xfrm>
            <a:off x="1406525" y="3810000"/>
            <a:ext cx="163513" cy="107950"/>
          </a:xfrm>
          <a:custGeom>
            <a:avLst/>
            <a:gdLst>
              <a:gd name="T0" fmla="*/ 8 w 103"/>
              <a:gd name="T1" fmla="*/ 0 h 68"/>
              <a:gd name="T2" fmla="*/ 99 w 103"/>
              <a:gd name="T3" fmla="*/ 23 h 68"/>
              <a:gd name="T4" fmla="*/ 103 w 103"/>
              <a:gd name="T5" fmla="*/ 39 h 68"/>
              <a:gd name="T6" fmla="*/ 86 w 103"/>
              <a:gd name="T7" fmla="*/ 68 h 68"/>
              <a:gd name="T8" fmla="*/ 0 w 103"/>
              <a:gd name="T9" fmla="*/ 25 h 68"/>
              <a:gd name="T10" fmla="*/ 8 w 103"/>
              <a:gd name="T11" fmla="*/ 0 h 68"/>
              <a:gd name="T12" fmla="*/ 8 w 10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03" h="68">
                <a:moveTo>
                  <a:pt x="8" y="0"/>
                </a:moveTo>
                <a:lnTo>
                  <a:pt x="99" y="23"/>
                </a:lnTo>
                <a:lnTo>
                  <a:pt x="103" y="39"/>
                </a:lnTo>
                <a:lnTo>
                  <a:pt x="86" y="68"/>
                </a:lnTo>
                <a:lnTo>
                  <a:pt x="0" y="25"/>
                </a:lnTo>
                <a:lnTo>
                  <a:pt x="8" y="0"/>
                </a:lnTo>
                <a:lnTo>
                  <a:pt x="8" y="0"/>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77"/>
          <p:cNvSpPr>
            <a:spLocks/>
          </p:cNvSpPr>
          <p:nvPr/>
        </p:nvSpPr>
        <p:spPr bwMode="auto">
          <a:xfrm>
            <a:off x="7656827" y="5149585"/>
            <a:ext cx="474663" cy="225425"/>
          </a:xfrm>
          <a:custGeom>
            <a:avLst/>
            <a:gdLst>
              <a:gd name="T0" fmla="*/ 173 w 299"/>
              <a:gd name="T1" fmla="*/ 0 h 142"/>
              <a:gd name="T2" fmla="*/ 169 w 299"/>
              <a:gd name="T3" fmla="*/ 0 h 142"/>
              <a:gd name="T4" fmla="*/ 163 w 299"/>
              <a:gd name="T5" fmla="*/ 4 h 142"/>
              <a:gd name="T6" fmla="*/ 153 w 299"/>
              <a:gd name="T7" fmla="*/ 10 h 142"/>
              <a:gd name="T8" fmla="*/ 144 w 299"/>
              <a:gd name="T9" fmla="*/ 16 h 142"/>
              <a:gd name="T10" fmla="*/ 136 w 299"/>
              <a:gd name="T11" fmla="*/ 19 h 142"/>
              <a:gd name="T12" fmla="*/ 130 w 299"/>
              <a:gd name="T13" fmla="*/ 23 h 142"/>
              <a:gd name="T14" fmla="*/ 122 w 299"/>
              <a:gd name="T15" fmla="*/ 25 h 142"/>
              <a:gd name="T16" fmla="*/ 116 w 299"/>
              <a:gd name="T17" fmla="*/ 29 h 142"/>
              <a:gd name="T18" fmla="*/ 107 w 299"/>
              <a:gd name="T19" fmla="*/ 33 h 142"/>
              <a:gd name="T20" fmla="*/ 99 w 299"/>
              <a:gd name="T21" fmla="*/ 37 h 142"/>
              <a:gd name="T22" fmla="*/ 93 w 299"/>
              <a:gd name="T23" fmla="*/ 41 h 142"/>
              <a:gd name="T24" fmla="*/ 85 w 299"/>
              <a:gd name="T25" fmla="*/ 43 h 142"/>
              <a:gd name="T26" fmla="*/ 78 w 299"/>
              <a:gd name="T27" fmla="*/ 45 h 142"/>
              <a:gd name="T28" fmla="*/ 70 w 299"/>
              <a:gd name="T29" fmla="*/ 49 h 142"/>
              <a:gd name="T30" fmla="*/ 64 w 299"/>
              <a:gd name="T31" fmla="*/ 50 h 142"/>
              <a:gd name="T32" fmla="*/ 56 w 299"/>
              <a:gd name="T33" fmla="*/ 52 h 142"/>
              <a:gd name="T34" fmla="*/ 45 w 299"/>
              <a:gd name="T35" fmla="*/ 54 h 142"/>
              <a:gd name="T36" fmla="*/ 33 w 299"/>
              <a:gd name="T37" fmla="*/ 58 h 142"/>
              <a:gd name="T38" fmla="*/ 25 w 299"/>
              <a:gd name="T39" fmla="*/ 58 h 142"/>
              <a:gd name="T40" fmla="*/ 18 w 299"/>
              <a:gd name="T41" fmla="*/ 60 h 142"/>
              <a:gd name="T42" fmla="*/ 14 w 299"/>
              <a:gd name="T43" fmla="*/ 60 h 142"/>
              <a:gd name="T44" fmla="*/ 14 w 299"/>
              <a:gd name="T45" fmla="*/ 62 h 142"/>
              <a:gd name="T46" fmla="*/ 0 w 299"/>
              <a:gd name="T47" fmla="*/ 78 h 142"/>
              <a:gd name="T48" fmla="*/ 25 w 299"/>
              <a:gd name="T49" fmla="*/ 89 h 142"/>
              <a:gd name="T50" fmla="*/ 29 w 299"/>
              <a:gd name="T51" fmla="*/ 89 h 142"/>
              <a:gd name="T52" fmla="*/ 33 w 299"/>
              <a:gd name="T53" fmla="*/ 89 h 142"/>
              <a:gd name="T54" fmla="*/ 41 w 299"/>
              <a:gd name="T55" fmla="*/ 91 h 142"/>
              <a:gd name="T56" fmla="*/ 51 w 299"/>
              <a:gd name="T57" fmla="*/ 91 h 142"/>
              <a:gd name="T58" fmla="*/ 60 w 299"/>
              <a:gd name="T59" fmla="*/ 93 h 142"/>
              <a:gd name="T60" fmla="*/ 70 w 299"/>
              <a:gd name="T61" fmla="*/ 93 h 142"/>
              <a:gd name="T62" fmla="*/ 80 w 299"/>
              <a:gd name="T63" fmla="*/ 93 h 142"/>
              <a:gd name="T64" fmla="*/ 89 w 299"/>
              <a:gd name="T65" fmla="*/ 93 h 142"/>
              <a:gd name="T66" fmla="*/ 97 w 299"/>
              <a:gd name="T67" fmla="*/ 93 h 142"/>
              <a:gd name="T68" fmla="*/ 105 w 299"/>
              <a:gd name="T69" fmla="*/ 93 h 142"/>
              <a:gd name="T70" fmla="*/ 113 w 299"/>
              <a:gd name="T71" fmla="*/ 93 h 142"/>
              <a:gd name="T72" fmla="*/ 122 w 299"/>
              <a:gd name="T73" fmla="*/ 93 h 142"/>
              <a:gd name="T74" fmla="*/ 126 w 299"/>
              <a:gd name="T75" fmla="*/ 93 h 142"/>
              <a:gd name="T76" fmla="*/ 126 w 299"/>
              <a:gd name="T77" fmla="*/ 111 h 142"/>
              <a:gd name="T78" fmla="*/ 144 w 299"/>
              <a:gd name="T79" fmla="*/ 118 h 142"/>
              <a:gd name="T80" fmla="*/ 153 w 299"/>
              <a:gd name="T81" fmla="*/ 140 h 142"/>
              <a:gd name="T82" fmla="*/ 229 w 299"/>
              <a:gd name="T83" fmla="*/ 142 h 142"/>
              <a:gd name="T84" fmla="*/ 229 w 299"/>
              <a:gd name="T85" fmla="*/ 140 h 142"/>
              <a:gd name="T86" fmla="*/ 233 w 299"/>
              <a:gd name="T87" fmla="*/ 140 h 142"/>
              <a:gd name="T88" fmla="*/ 239 w 299"/>
              <a:gd name="T89" fmla="*/ 140 h 142"/>
              <a:gd name="T90" fmla="*/ 246 w 299"/>
              <a:gd name="T91" fmla="*/ 140 h 142"/>
              <a:gd name="T92" fmla="*/ 252 w 299"/>
              <a:gd name="T93" fmla="*/ 136 h 142"/>
              <a:gd name="T94" fmla="*/ 262 w 299"/>
              <a:gd name="T95" fmla="*/ 136 h 142"/>
              <a:gd name="T96" fmla="*/ 270 w 299"/>
              <a:gd name="T97" fmla="*/ 134 h 142"/>
              <a:gd name="T98" fmla="*/ 277 w 299"/>
              <a:gd name="T99" fmla="*/ 132 h 142"/>
              <a:gd name="T100" fmla="*/ 283 w 299"/>
              <a:gd name="T101" fmla="*/ 128 h 142"/>
              <a:gd name="T102" fmla="*/ 287 w 299"/>
              <a:gd name="T103" fmla="*/ 124 h 142"/>
              <a:gd name="T104" fmla="*/ 291 w 299"/>
              <a:gd name="T105" fmla="*/ 120 h 142"/>
              <a:gd name="T106" fmla="*/ 295 w 299"/>
              <a:gd name="T107" fmla="*/ 118 h 142"/>
              <a:gd name="T108" fmla="*/ 299 w 299"/>
              <a:gd name="T109" fmla="*/ 112 h 142"/>
              <a:gd name="T110" fmla="*/ 299 w 299"/>
              <a:gd name="T111" fmla="*/ 111 h 142"/>
              <a:gd name="T112" fmla="*/ 285 w 299"/>
              <a:gd name="T113" fmla="*/ 81 h 142"/>
              <a:gd name="T114" fmla="*/ 237 w 299"/>
              <a:gd name="T115" fmla="*/ 45 h 142"/>
              <a:gd name="T116" fmla="*/ 173 w 299"/>
              <a:gd name="T117" fmla="*/ 0 h 142"/>
              <a:gd name="T118" fmla="*/ 173 w 299"/>
              <a:gd name="T1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42">
                <a:moveTo>
                  <a:pt x="173" y="0"/>
                </a:moveTo>
                <a:lnTo>
                  <a:pt x="169" y="0"/>
                </a:lnTo>
                <a:lnTo>
                  <a:pt x="163" y="4"/>
                </a:lnTo>
                <a:lnTo>
                  <a:pt x="153" y="10"/>
                </a:lnTo>
                <a:lnTo>
                  <a:pt x="144" y="16"/>
                </a:lnTo>
                <a:lnTo>
                  <a:pt x="136" y="19"/>
                </a:lnTo>
                <a:lnTo>
                  <a:pt x="130" y="23"/>
                </a:lnTo>
                <a:lnTo>
                  <a:pt x="122" y="25"/>
                </a:lnTo>
                <a:lnTo>
                  <a:pt x="116" y="29"/>
                </a:lnTo>
                <a:lnTo>
                  <a:pt x="107" y="33"/>
                </a:lnTo>
                <a:lnTo>
                  <a:pt x="99" y="37"/>
                </a:lnTo>
                <a:lnTo>
                  <a:pt x="93" y="41"/>
                </a:lnTo>
                <a:lnTo>
                  <a:pt x="85" y="43"/>
                </a:lnTo>
                <a:lnTo>
                  <a:pt x="78" y="45"/>
                </a:lnTo>
                <a:lnTo>
                  <a:pt x="70" y="49"/>
                </a:lnTo>
                <a:lnTo>
                  <a:pt x="64" y="50"/>
                </a:lnTo>
                <a:lnTo>
                  <a:pt x="56" y="52"/>
                </a:lnTo>
                <a:lnTo>
                  <a:pt x="45" y="54"/>
                </a:lnTo>
                <a:lnTo>
                  <a:pt x="33" y="58"/>
                </a:lnTo>
                <a:lnTo>
                  <a:pt x="25" y="58"/>
                </a:lnTo>
                <a:lnTo>
                  <a:pt x="18" y="60"/>
                </a:lnTo>
                <a:lnTo>
                  <a:pt x="14" y="60"/>
                </a:lnTo>
                <a:lnTo>
                  <a:pt x="14" y="62"/>
                </a:lnTo>
                <a:lnTo>
                  <a:pt x="0" y="78"/>
                </a:lnTo>
                <a:lnTo>
                  <a:pt x="25" y="89"/>
                </a:lnTo>
                <a:lnTo>
                  <a:pt x="29" y="89"/>
                </a:lnTo>
                <a:lnTo>
                  <a:pt x="33" y="89"/>
                </a:lnTo>
                <a:lnTo>
                  <a:pt x="41" y="91"/>
                </a:lnTo>
                <a:lnTo>
                  <a:pt x="51" y="91"/>
                </a:lnTo>
                <a:lnTo>
                  <a:pt x="60" y="93"/>
                </a:lnTo>
                <a:lnTo>
                  <a:pt x="70" y="93"/>
                </a:lnTo>
                <a:lnTo>
                  <a:pt x="80" y="93"/>
                </a:lnTo>
                <a:lnTo>
                  <a:pt x="89" y="93"/>
                </a:lnTo>
                <a:lnTo>
                  <a:pt x="97" y="93"/>
                </a:lnTo>
                <a:lnTo>
                  <a:pt x="105" y="93"/>
                </a:lnTo>
                <a:lnTo>
                  <a:pt x="113" y="93"/>
                </a:lnTo>
                <a:lnTo>
                  <a:pt x="122" y="93"/>
                </a:lnTo>
                <a:lnTo>
                  <a:pt x="126" y="93"/>
                </a:lnTo>
                <a:lnTo>
                  <a:pt x="126" y="111"/>
                </a:lnTo>
                <a:lnTo>
                  <a:pt x="144" y="118"/>
                </a:lnTo>
                <a:lnTo>
                  <a:pt x="153" y="140"/>
                </a:lnTo>
                <a:lnTo>
                  <a:pt x="229" y="142"/>
                </a:lnTo>
                <a:lnTo>
                  <a:pt x="229" y="140"/>
                </a:lnTo>
                <a:lnTo>
                  <a:pt x="233" y="140"/>
                </a:lnTo>
                <a:lnTo>
                  <a:pt x="239" y="140"/>
                </a:lnTo>
                <a:lnTo>
                  <a:pt x="246" y="140"/>
                </a:lnTo>
                <a:lnTo>
                  <a:pt x="252" y="136"/>
                </a:lnTo>
                <a:lnTo>
                  <a:pt x="262" y="136"/>
                </a:lnTo>
                <a:lnTo>
                  <a:pt x="270" y="134"/>
                </a:lnTo>
                <a:lnTo>
                  <a:pt x="277" y="132"/>
                </a:lnTo>
                <a:lnTo>
                  <a:pt x="283" y="128"/>
                </a:lnTo>
                <a:lnTo>
                  <a:pt x="287" y="124"/>
                </a:lnTo>
                <a:lnTo>
                  <a:pt x="291" y="120"/>
                </a:lnTo>
                <a:lnTo>
                  <a:pt x="295" y="118"/>
                </a:lnTo>
                <a:lnTo>
                  <a:pt x="299" y="112"/>
                </a:lnTo>
                <a:lnTo>
                  <a:pt x="299" y="111"/>
                </a:lnTo>
                <a:lnTo>
                  <a:pt x="285" y="81"/>
                </a:lnTo>
                <a:lnTo>
                  <a:pt x="237" y="45"/>
                </a:lnTo>
                <a:lnTo>
                  <a:pt x="173" y="0"/>
                </a:lnTo>
                <a:lnTo>
                  <a:pt x="17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78"/>
          <p:cNvSpPr>
            <a:spLocks/>
          </p:cNvSpPr>
          <p:nvPr/>
        </p:nvSpPr>
        <p:spPr bwMode="auto">
          <a:xfrm>
            <a:off x="7302814" y="2514335"/>
            <a:ext cx="1173163" cy="2746375"/>
          </a:xfrm>
          <a:custGeom>
            <a:avLst/>
            <a:gdLst>
              <a:gd name="T0" fmla="*/ 243 w 739"/>
              <a:gd name="T1" fmla="*/ 29 h 1730"/>
              <a:gd name="T2" fmla="*/ 37 w 739"/>
              <a:gd name="T3" fmla="*/ 130 h 1730"/>
              <a:gd name="T4" fmla="*/ 35 w 739"/>
              <a:gd name="T5" fmla="*/ 132 h 1730"/>
              <a:gd name="T6" fmla="*/ 29 w 739"/>
              <a:gd name="T7" fmla="*/ 146 h 1730"/>
              <a:gd name="T8" fmla="*/ 23 w 739"/>
              <a:gd name="T9" fmla="*/ 155 h 1730"/>
              <a:gd name="T10" fmla="*/ 22 w 739"/>
              <a:gd name="T11" fmla="*/ 171 h 1730"/>
              <a:gd name="T12" fmla="*/ 18 w 739"/>
              <a:gd name="T13" fmla="*/ 192 h 1730"/>
              <a:gd name="T14" fmla="*/ 14 w 739"/>
              <a:gd name="T15" fmla="*/ 219 h 1730"/>
              <a:gd name="T16" fmla="*/ 10 w 739"/>
              <a:gd name="T17" fmla="*/ 250 h 1730"/>
              <a:gd name="T18" fmla="*/ 8 w 739"/>
              <a:gd name="T19" fmla="*/ 285 h 1730"/>
              <a:gd name="T20" fmla="*/ 4 w 739"/>
              <a:gd name="T21" fmla="*/ 322 h 1730"/>
              <a:gd name="T22" fmla="*/ 4 w 739"/>
              <a:gd name="T23" fmla="*/ 359 h 1730"/>
              <a:gd name="T24" fmla="*/ 2 w 739"/>
              <a:gd name="T25" fmla="*/ 390 h 1730"/>
              <a:gd name="T26" fmla="*/ 0 w 739"/>
              <a:gd name="T27" fmla="*/ 417 h 1730"/>
              <a:gd name="T28" fmla="*/ 0 w 739"/>
              <a:gd name="T29" fmla="*/ 435 h 1730"/>
              <a:gd name="T30" fmla="*/ 0 w 739"/>
              <a:gd name="T31" fmla="*/ 442 h 1730"/>
              <a:gd name="T32" fmla="*/ 22 w 739"/>
              <a:gd name="T33" fmla="*/ 623 h 1730"/>
              <a:gd name="T34" fmla="*/ 159 w 739"/>
              <a:gd name="T35" fmla="*/ 640 h 1730"/>
              <a:gd name="T36" fmla="*/ 155 w 739"/>
              <a:gd name="T37" fmla="*/ 983 h 1730"/>
              <a:gd name="T38" fmla="*/ 227 w 739"/>
              <a:gd name="T39" fmla="*/ 1208 h 1730"/>
              <a:gd name="T40" fmla="*/ 227 w 739"/>
              <a:gd name="T41" fmla="*/ 1214 h 1730"/>
              <a:gd name="T42" fmla="*/ 233 w 739"/>
              <a:gd name="T43" fmla="*/ 1230 h 1730"/>
              <a:gd name="T44" fmla="*/ 237 w 739"/>
              <a:gd name="T45" fmla="*/ 1257 h 1730"/>
              <a:gd name="T46" fmla="*/ 244 w 739"/>
              <a:gd name="T47" fmla="*/ 1292 h 1730"/>
              <a:gd name="T48" fmla="*/ 252 w 739"/>
              <a:gd name="T49" fmla="*/ 1328 h 1730"/>
              <a:gd name="T50" fmla="*/ 264 w 739"/>
              <a:gd name="T51" fmla="*/ 1369 h 1730"/>
              <a:gd name="T52" fmla="*/ 274 w 739"/>
              <a:gd name="T53" fmla="*/ 1410 h 1730"/>
              <a:gd name="T54" fmla="*/ 287 w 739"/>
              <a:gd name="T55" fmla="*/ 1451 h 1730"/>
              <a:gd name="T56" fmla="*/ 299 w 739"/>
              <a:gd name="T57" fmla="*/ 1487 h 1730"/>
              <a:gd name="T58" fmla="*/ 312 w 739"/>
              <a:gd name="T59" fmla="*/ 1520 h 1730"/>
              <a:gd name="T60" fmla="*/ 324 w 739"/>
              <a:gd name="T61" fmla="*/ 1550 h 1730"/>
              <a:gd name="T62" fmla="*/ 336 w 739"/>
              <a:gd name="T63" fmla="*/ 1573 h 1730"/>
              <a:gd name="T64" fmla="*/ 343 w 739"/>
              <a:gd name="T65" fmla="*/ 1592 h 1730"/>
              <a:gd name="T66" fmla="*/ 353 w 739"/>
              <a:gd name="T67" fmla="*/ 1610 h 1730"/>
              <a:gd name="T68" fmla="*/ 359 w 739"/>
              <a:gd name="T69" fmla="*/ 1621 h 1730"/>
              <a:gd name="T70" fmla="*/ 436 w 739"/>
              <a:gd name="T71" fmla="*/ 1730 h 1730"/>
              <a:gd name="T72" fmla="*/ 545 w 739"/>
              <a:gd name="T73" fmla="*/ 1257 h 1730"/>
              <a:gd name="T74" fmla="*/ 607 w 739"/>
              <a:gd name="T75" fmla="*/ 925 h 1730"/>
              <a:gd name="T76" fmla="*/ 679 w 739"/>
              <a:gd name="T77" fmla="*/ 853 h 1730"/>
              <a:gd name="T78" fmla="*/ 681 w 739"/>
              <a:gd name="T79" fmla="*/ 846 h 1730"/>
              <a:gd name="T80" fmla="*/ 686 w 739"/>
              <a:gd name="T81" fmla="*/ 824 h 1730"/>
              <a:gd name="T82" fmla="*/ 696 w 739"/>
              <a:gd name="T83" fmla="*/ 789 h 1730"/>
              <a:gd name="T84" fmla="*/ 706 w 739"/>
              <a:gd name="T85" fmla="*/ 747 h 1730"/>
              <a:gd name="T86" fmla="*/ 716 w 739"/>
              <a:gd name="T87" fmla="*/ 693 h 1730"/>
              <a:gd name="T88" fmla="*/ 727 w 739"/>
              <a:gd name="T89" fmla="*/ 636 h 1730"/>
              <a:gd name="T90" fmla="*/ 733 w 739"/>
              <a:gd name="T91" fmla="*/ 574 h 1730"/>
              <a:gd name="T92" fmla="*/ 739 w 739"/>
              <a:gd name="T93" fmla="*/ 510 h 1730"/>
              <a:gd name="T94" fmla="*/ 739 w 739"/>
              <a:gd name="T95" fmla="*/ 444 h 1730"/>
              <a:gd name="T96" fmla="*/ 735 w 739"/>
              <a:gd name="T97" fmla="*/ 382 h 1730"/>
              <a:gd name="T98" fmla="*/ 727 w 739"/>
              <a:gd name="T99" fmla="*/ 322 h 1730"/>
              <a:gd name="T100" fmla="*/ 721 w 739"/>
              <a:gd name="T101" fmla="*/ 270 h 1730"/>
              <a:gd name="T102" fmla="*/ 714 w 739"/>
              <a:gd name="T103" fmla="*/ 223 h 1730"/>
              <a:gd name="T104" fmla="*/ 708 w 739"/>
              <a:gd name="T105" fmla="*/ 186 h 1730"/>
              <a:gd name="T106" fmla="*/ 702 w 739"/>
              <a:gd name="T107" fmla="*/ 165 h 1730"/>
              <a:gd name="T108" fmla="*/ 702 w 739"/>
              <a:gd name="T109" fmla="*/ 157 h 1730"/>
              <a:gd name="T110" fmla="*/ 264 w 739"/>
              <a:gd name="T111" fmla="*/ 0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1730">
                <a:moveTo>
                  <a:pt x="264" y="0"/>
                </a:moveTo>
                <a:lnTo>
                  <a:pt x="243" y="29"/>
                </a:lnTo>
                <a:lnTo>
                  <a:pt x="223" y="58"/>
                </a:lnTo>
                <a:lnTo>
                  <a:pt x="37" y="130"/>
                </a:lnTo>
                <a:lnTo>
                  <a:pt x="35" y="130"/>
                </a:lnTo>
                <a:lnTo>
                  <a:pt x="35" y="132"/>
                </a:lnTo>
                <a:lnTo>
                  <a:pt x="31" y="138"/>
                </a:lnTo>
                <a:lnTo>
                  <a:pt x="29" y="146"/>
                </a:lnTo>
                <a:lnTo>
                  <a:pt x="27" y="148"/>
                </a:lnTo>
                <a:lnTo>
                  <a:pt x="23" y="155"/>
                </a:lnTo>
                <a:lnTo>
                  <a:pt x="22" y="161"/>
                </a:lnTo>
                <a:lnTo>
                  <a:pt x="22" y="171"/>
                </a:lnTo>
                <a:lnTo>
                  <a:pt x="18" y="181"/>
                </a:lnTo>
                <a:lnTo>
                  <a:pt x="18" y="192"/>
                </a:lnTo>
                <a:lnTo>
                  <a:pt x="16" y="204"/>
                </a:lnTo>
                <a:lnTo>
                  <a:pt x="14" y="219"/>
                </a:lnTo>
                <a:lnTo>
                  <a:pt x="12" y="233"/>
                </a:lnTo>
                <a:lnTo>
                  <a:pt x="10" y="250"/>
                </a:lnTo>
                <a:lnTo>
                  <a:pt x="8" y="266"/>
                </a:lnTo>
                <a:lnTo>
                  <a:pt x="8" y="285"/>
                </a:lnTo>
                <a:lnTo>
                  <a:pt x="6" y="303"/>
                </a:lnTo>
                <a:lnTo>
                  <a:pt x="4" y="322"/>
                </a:lnTo>
                <a:lnTo>
                  <a:pt x="4" y="342"/>
                </a:lnTo>
                <a:lnTo>
                  <a:pt x="4" y="359"/>
                </a:lnTo>
                <a:lnTo>
                  <a:pt x="2" y="375"/>
                </a:lnTo>
                <a:lnTo>
                  <a:pt x="2" y="390"/>
                </a:lnTo>
                <a:lnTo>
                  <a:pt x="0" y="404"/>
                </a:lnTo>
                <a:lnTo>
                  <a:pt x="0" y="417"/>
                </a:lnTo>
                <a:lnTo>
                  <a:pt x="0" y="427"/>
                </a:lnTo>
                <a:lnTo>
                  <a:pt x="0" y="435"/>
                </a:lnTo>
                <a:lnTo>
                  <a:pt x="0" y="440"/>
                </a:lnTo>
                <a:lnTo>
                  <a:pt x="0" y="442"/>
                </a:lnTo>
                <a:lnTo>
                  <a:pt x="33" y="555"/>
                </a:lnTo>
                <a:lnTo>
                  <a:pt x="22" y="623"/>
                </a:lnTo>
                <a:lnTo>
                  <a:pt x="82" y="683"/>
                </a:lnTo>
                <a:lnTo>
                  <a:pt x="159" y="640"/>
                </a:lnTo>
                <a:lnTo>
                  <a:pt x="159" y="789"/>
                </a:lnTo>
                <a:lnTo>
                  <a:pt x="155" y="983"/>
                </a:lnTo>
                <a:lnTo>
                  <a:pt x="186" y="999"/>
                </a:lnTo>
                <a:lnTo>
                  <a:pt x="227" y="1208"/>
                </a:lnTo>
                <a:lnTo>
                  <a:pt x="227" y="1208"/>
                </a:lnTo>
                <a:lnTo>
                  <a:pt x="227" y="1214"/>
                </a:lnTo>
                <a:lnTo>
                  <a:pt x="229" y="1220"/>
                </a:lnTo>
                <a:lnTo>
                  <a:pt x="233" y="1230"/>
                </a:lnTo>
                <a:lnTo>
                  <a:pt x="233" y="1241"/>
                </a:lnTo>
                <a:lnTo>
                  <a:pt x="237" y="1257"/>
                </a:lnTo>
                <a:lnTo>
                  <a:pt x="241" y="1272"/>
                </a:lnTo>
                <a:lnTo>
                  <a:pt x="244" y="1292"/>
                </a:lnTo>
                <a:lnTo>
                  <a:pt x="248" y="1307"/>
                </a:lnTo>
                <a:lnTo>
                  <a:pt x="252" y="1328"/>
                </a:lnTo>
                <a:lnTo>
                  <a:pt x="256" y="1348"/>
                </a:lnTo>
                <a:lnTo>
                  <a:pt x="264" y="1369"/>
                </a:lnTo>
                <a:lnTo>
                  <a:pt x="268" y="1389"/>
                </a:lnTo>
                <a:lnTo>
                  <a:pt x="274" y="1410"/>
                </a:lnTo>
                <a:lnTo>
                  <a:pt x="279" y="1431"/>
                </a:lnTo>
                <a:lnTo>
                  <a:pt x="287" y="1451"/>
                </a:lnTo>
                <a:lnTo>
                  <a:pt x="293" y="1470"/>
                </a:lnTo>
                <a:lnTo>
                  <a:pt x="299" y="1487"/>
                </a:lnTo>
                <a:lnTo>
                  <a:pt x="305" y="1503"/>
                </a:lnTo>
                <a:lnTo>
                  <a:pt x="312" y="1520"/>
                </a:lnTo>
                <a:lnTo>
                  <a:pt x="316" y="1534"/>
                </a:lnTo>
                <a:lnTo>
                  <a:pt x="324" y="1550"/>
                </a:lnTo>
                <a:lnTo>
                  <a:pt x="330" y="1561"/>
                </a:lnTo>
                <a:lnTo>
                  <a:pt x="336" y="1573"/>
                </a:lnTo>
                <a:lnTo>
                  <a:pt x="339" y="1582"/>
                </a:lnTo>
                <a:lnTo>
                  <a:pt x="343" y="1592"/>
                </a:lnTo>
                <a:lnTo>
                  <a:pt x="347" y="1602"/>
                </a:lnTo>
                <a:lnTo>
                  <a:pt x="353" y="1610"/>
                </a:lnTo>
                <a:lnTo>
                  <a:pt x="357" y="1617"/>
                </a:lnTo>
                <a:lnTo>
                  <a:pt x="359" y="1621"/>
                </a:lnTo>
                <a:lnTo>
                  <a:pt x="347" y="1697"/>
                </a:lnTo>
                <a:lnTo>
                  <a:pt x="436" y="1730"/>
                </a:lnTo>
                <a:lnTo>
                  <a:pt x="462" y="1654"/>
                </a:lnTo>
                <a:lnTo>
                  <a:pt x="545" y="1257"/>
                </a:lnTo>
                <a:lnTo>
                  <a:pt x="599" y="1005"/>
                </a:lnTo>
                <a:lnTo>
                  <a:pt x="607" y="925"/>
                </a:lnTo>
                <a:lnTo>
                  <a:pt x="613" y="879"/>
                </a:lnTo>
                <a:lnTo>
                  <a:pt x="679" y="853"/>
                </a:lnTo>
                <a:lnTo>
                  <a:pt x="679" y="852"/>
                </a:lnTo>
                <a:lnTo>
                  <a:pt x="681" y="846"/>
                </a:lnTo>
                <a:lnTo>
                  <a:pt x="685" y="834"/>
                </a:lnTo>
                <a:lnTo>
                  <a:pt x="686" y="824"/>
                </a:lnTo>
                <a:lnTo>
                  <a:pt x="690" y="807"/>
                </a:lnTo>
                <a:lnTo>
                  <a:pt x="696" y="789"/>
                </a:lnTo>
                <a:lnTo>
                  <a:pt x="700" y="768"/>
                </a:lnTo>
                <a:lnTo>
                  <a:pt x="706" y="747"/>
                </a:lnTo>
                <a:lnTo>
                  <a:pt x="712" y="720"/>
                </a:lnTo>
                <a:lnTo>
                  <a:pt x="716" y="693"/>
                </a:lnTo>
                <a:lnTo>
                  <a:pt x="721" y="665"/>
                </a:lnTo>
                <a:lnTo>
                  <a:pt x="727" y="636"/>
                </a:lnTo>
                <a:lnTo>
                  <a:pt x="731" y="603"/>
                </a:lnTo>
                <a:lnTo>
                  <a:pt x="733" y="574"/>
                </a:lnTo>
                <a:lnTo>
                  <a:pt x="735" y="541"/>
                </a:lnTo>
                <a:lnTo>
                  <a:pt x="739" y="510"/>
                </a:lnTo>
                <a:lnTo>
                  <a:pt x="739" y="477"/>
                </a:lnTo>
                <a:lnTo>
                  <a:pt x="739" y="444"/>
                </a:lnTo>
                <a:lnTo>
                  <a:pt x="735" y="411"/>
                </a:lnTo>
                <a:lnTo>
                  <a:pt x="735" y="382"/>
                </a:lnTo>
                <a:lnTo>
                  <a:pt x="731" y="351"/>
                </a:lnTo>
                <a:lnTo>
                  <a:pt x="727" y="322"/>
                </a:lnTo>
                <a:lnTo>
                  <a:pt x="725" y="295"/>
                </a:lnTo>
                <a:lnTo>
                  <a:pt x="721" y="270"/>
                </a:lnTo>
                <a:lnTo>
                  <a:pt x="718" y="245"/>
                </a:lnTo>
                <a:lnTo>
                  <a:pt x="714" y="223"/>
                </a:lnTo>
                <a:lnTo>
                  <a:pt x="712" y="204"/>
                </a:lnTo>
                <a:lnTo>
                  <a:pt x="708" y="186"/>
                </a:lnTo>
                <a:lnTo>
                  <a:pt x="704" y="173"/>
                </a:lnTo>
                <a:lnTo>
                  <a:pt x="702" y="165"/>
                </a:lnTo>
                <a:lnTo>
                  <a:pt x="702" y="159"/>
                </a:lnTo>
                <a:lnTo>
                  <a:pt x="702" y="157"/>
                </a:lnTo>
                <a:lnTo>
                  <a:pt x="456" y="37"/>
                </a:lnTo>
                <a:lnTo>
                  <a:pt x="264" y="0"/>
                </a:lnTo>
                <a:lnTo>
                  <a:pt x="264" y="0"/>
                </a:lnTo>
                <a:close/>
              </a:path>
            </a:pathLst>
          </a:custGeom>
          <a:solidFill>
            <a:srgbClr val="BAB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79"/>
          <p:cNvSpPr>
            <a:spLocks/>
          </p:cNvSpPr>
          <p:nvPr/>
        </p:nvSpPr>
        <p:spPr bwMode="auto">
          <a:xfrm>
            <a:off x="7699689" y="2606410"/>
            <a:ext cx="231775" cy="815975"/>
          </a:xfrm>
          <a:custGeom>
            <a:avLst/>
            <a:gdLst>
              <a:gd name="T0" fmla="*/ 6 w 146"/>
              <a:gd name="T1" fmla="*/ 0 h 514"/>
              <a:gd name="T2" fmla="*/ 113 w 146"/>
              <a:gd name="T3" fmla="*/ 76 h 514"/>
              <a:gd name="T4" fmla="*/ 146 w 146"/>
              <a:gd name="T5" fmla="*/ 253 h 514"/>
              <a:gd name="T6" fmla="*/ 126 w 146"/>
              <a:gd name="T7" fmla="*/ 514 h 514"/>
              <a:gd name="T8" fmla="*/ 78 w 146"/>
              <a:gd name="T9" fmla="*/ 412 h 514"/>
              <a:gd name="T10" fmla="*/ 12 w 146"/>
              <a:gd name="T11" fmla="*/ 216 h 514"/>
              <a:gd name="T12" fmla="*/ 0 w 146"/>
              <a:gd name="T13" fmla="*/ 41 h 514"/>
              <a:gd name="T14" fmla="*/ 6 w 146"/>
              <a:gd name="T15" fmla="*/ 0 h 514"/>
              <a:gd name="T16" fmla="*/ 6 w 146"/>
              <a:gd name="T1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14">
                <a:moveTo>
                  <a:pt x="6" y="0"/>
                </a:moveTo>
                <a:lnTo>
                  <a:pt x="113" y="76"/>
                </a:lnTo>
                <a:lnTo>
                  <a:pt x="146" y="253"/>
                </a:lnTo>
                <a:lnTo>
                  <a:pt x="126" y="514"/>
                </a:lnTo>
                <a:lnTo>
                  <a:pt x="78" y="412"/>
                </a:lnTo>
                <a:lnTo>
                  <a:pt x="12" y="216"/>
                </a:lnTo>
                <a:lnTo>
                  <a:pt x="0" y="41"/>
                </a:lnTo>
                <a:lnTo>
                  <a:pt x="6" y="0"/>
                </a:lnTo>
                <a:lnTo>
                  <a:pt x="6" y="0"/>
                </a:lnTo>
                <a:close/>
              </a:path>
            </a:pathLst>
          </a:custGeom>
          <a:solidFill>
            <a:srgbClr val="D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80"/>
          <p:cNvSpPr>
            <a:spLocks/>
          </p:cNvSpPr>
          <p:nvPr/>
        </p:nvSpPr>
        <p:spPr bwMode="auto">
          <a:xfrm>
            <a:off x="7702864" y="2493697"/>
            <a:ext cx="298450" cy="766762"/>
          </a:xfrm>
          <a:custGeom>
            <a:avLst/>
            <a:gdLst>
              <a:gd name="T0" fmla="*/ 0 w 188"/>
              <a:gd name="T1" fmla="*/ 134 h 483"/>
              <a:gd name="T2" fmla="*/ 53 w 188"/>
              <a:gd name="T3" fmla="*/ 213 h 483"/>
              <a:gd name="T4" fmla="*/ 107 w 188"/>
              <a:gd name="T5" fmla="*/ 147 h 483"/>
              <a:gd name="T6" fmla="*/ 167 w 188"/>
              <a:gd name="T7" fmla="*/ 0 h 483"/>
              <a:gd name="T8" fmla="*/ 188 w 188"/>
              <a:gd name="T9" fmla="*/ 15 h 483"/>
              <a:gd name="T10" fmla="*/ 184 w 188"/>
              <a:gd name="T11" fmla="*/ 192 h 483"/>
              <a:gd name="T12" fmla="*/ 157 w 188"/>
              <a:gd name="T13" fmla="*/ 483 h 483"/>
              <a:gd name="T14" fmla="*/ 107 w 188"/>
              <a:gd name="T15" fmla="*/ 194 h 483"/>
              <a:gd name="T16" fmla="*/ 53 w 188"/>
              <a:gd name="T17" fmla="*/ 262 h 483"/>
              <a:gd name="T18" fmla="*/ 8 w 188"/>
              <a:gd name="T19" fmla="*/ 219 h 483"/>
              <a:gd name="T20" fmla="*/ 0 w 188"/>
              <a:gd name="T21" fmla="*/ 134 h 483"/>
              <a:gd name="T22" fmla="*/ 0 w 188"/>
              <a:gd name="T23" fmla="*/ 13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483">
                <a:moveTo>
                  <a:pt x="0" y="134"/>
                </a:moveTo>
                <a:lnTo>
                  <a:pt x="53" y="213"/>
                </a:lnTo>
                <a:lnTo>
                  <a:pt x="107" y="147"/>
                </a:lnTo>
                <a:lnTo>
                  <a:pt x="167" y="0"/>
                </a:lnTo>
                <a:lnTo>
                  <a:pt x="188" y="15"/>
                </a:lnTo>
                <a:lnTo>
                  <a:pt x="184" y="192"/>
                </a:lnTo>
                <a:lnTo>
                  <a:pt x="157" y="483"/>
                </a:lnTo>
                <a:lnTo>
                  <a:pt x="107" y="194"/>
                </a:lnTo>
                <a:lnTo>
                  <a:pt x="53" y="262"/>
                </a:lnTo>
                <a:lnTo>
                  <a:pt x="8" y="219"/>
                </a:lnTo>
                <a:lnTo>
                  <a:pt x="0" y="134"/>
                </a:lnTo>
                <a:lnTo>
                  <a:pt x="0" y="134"/>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81"/>
          <p:cNvSpPr>
            <a:spLocks/>
          </p:cNvSpPr>
          <p:nvPr/>
        </p:nvSpPr>
        <p:spPr bwMode="auto">
          <a:xfrm>
            <a:off x="7826689" y="2727060"/>
            <a:ext cx="131763" cy="723900"/>
          </a:xfrm>
          <a:custGeom>
            <a:avLst/>
            <a:gdLst>
              <a:gd name="T0" fmla="*/ 33 w 83"/>
              <a:gd name="T1" fmla="*/ 0 h 456"/>
              <a:gd name="T2" fmla="*/ 0 w 83"/>
              <a:gd name="T3" fmla="*/ 56 h 456"/>
              <a:gd name="T4" fmla="*/ 25 w 83"/>
              <a:gd name="T5" fmla="*/ 113 h 456"/>
              <a:gd name="T6" fmla="*/ 23 w 83"/>
              <a:gd name="T7" fmla="*/ 113 h 456"/>
              <a:gd name="T8" fmla="*/ 23 w 83"/>
              <a:gd name="T9" fmla="*/ 115 h 456"/>
              <a:gd name="T10" fmla="*/ 21 w 83"/>
              <a:gd name="T11" fmla="*/ 118 h 456"/>
              <a:gd name="T12" fmla="*/ 19 w 83"/>
              <a:gd name="T13" fmla="*/ 126 h 456"/>
              <a:gd name="T14" fmla="*/ 17 w 83"/>
              <a:gd name="T15" fmla="*/ 130 h 456"/>
              <a:gd name="T16" fmla="*/ 17 w 83"/>
              <a:gd name="T17" fmla="*/ 134 h 456"/>
              <a:gd name="T18" fmla="*/ 15 w 83"/>
              <a:gd name="T19" fmla="*/ 140 h 456"/>
              <a:gd name="T20" fmla="*/ 15 w 83"/>
              <a:gd name="T21" fmla="*/ 147 h 456"/>
              <a:gd name="T22" fmla="*/ 13 w 83"/>
              <a:gd name="T23" fmla="*/ 155 h 456"/>
              <a:gd name="T24" fmla="*/ 13 w 83"/>
              <a:gd name="T25" fmla="*/ 163 h 456"/>
              <a:gd name="T26" fmla="*/ 11 w 83"/>
              <a:gd name="T27" fmla="*/ 171 h 456"/>
              <a:gd name="T28" fmla="*/ 11 w 83"/>
              <a:gd name="T29" fmla="*/ 182 h 456"/>
              <a:gd name="T30" fmla="*/ 9 w 83"/>
              <a:gd name="T31" fmla="*/ 192 h 456"/>
              <a:gd name="T32" fmla="*/ 8 w 83"/>
              <a:gd name="T33" fmla="*/ 206 h 456"/>
              <a:gd name="T34" fmla="*/ 6 w 83"/>
              <a:gd name="T35" fmla="*/ 219 h 456"/>
              <a:gd name="T36" fmla="*/ 6 w 83"/>
              <a:gd name="T37" fmla="*/ 233 h 456"/>
              <a:gd name="T38" fmla="*/ 6 w 83"/>
              <a:gd name="T39" fmla="*/ 246 h 456"/>
              <a:gd name="T40" fmla="*/ 4 w 83"/>
              <a:gd name="T41" fmla="*/ 260 h 456"/>
              <a:gd name="T42" fmla="*/ 4 w 83"/>
              <a:gd name="T43" fmla="*/ 274 h 456"/>
              <a:gd name="T44" fmla="*/ 4 w 83"/>
              <a:gd name="T45" fmla="*/ 287 h 456"/>
              <a:gd name="T46" fmla="*/ 2 w 83"/>
              <a:gd name="T47" fmla="*/ 299 h 456"/>
              <a:gd name="T48" fmla="*/ 2 w 83"/>
              <a:gd name="T49" fmla="*/ 310 h 456"/>
              <a:gd name="T50" fmla="*/ 2 w 83"/>
              <a:gd name="T51" fmla="*/ 320 h 456"/>
              <a:gd name="T52" fmla="*/ 2 w 83"/>
              <a:gd name="T53" fmla="*/ 330 h 456"/>
              <a:gd name="T54" fmla="*/ 2 w 83"/>
              <a:gd name="T55" fmla="*/ 337 h 456"/>
              <a:gd name="T56" fmla="*/ 2 w 83"/>
              <a:gd name="T57" fmla="*/ 343 h 456"/>
              <a:gd name="T58" fmla="*/ 2 w 83"/>
              <a:gd name="T59" fmla="*/ 347 h 456"/>
              <a:gd name="T60" fmla="*/ 2 w 83"/>
              <a:gd name="T61" fmla="*/ 349 h 456"/>
              <a:gd name="T62" fmla="*/ 31 w 83"/>
              <a:gd name="T63" fmla="*/ 434 h 456"/>
              <a:gd name="T64" fmla="*/ 58 w 83"/>
              <a:gd name="T65" fmla="*/ 456 h 456"/>
              <a:gd name="T66" fmla="*/ 75 w 83"/>
              <a:gd name="T67" fmla="*/ 355 h 456"/>
              <a:gd name="T68" fmla="*/ 83 w 83"/>
              <a:gd name="T69" fmla="*/ 256 h 456"/>
              <a:gd name="T70" fmla="*/ 83 w 83"/>
              <a:gd name="T71" fmla="*/ 254 h 456"/>
              <a:gd name="T72" fmla="*/ 81 w 83"/>
              <a:gd name="T73" fmla="*/ 250 h 456"/>
              <a:gd name="T74" fmla="*/ 79 w 83"/>
              <a:gd name="T75" fmla="*/ 242 h 456"/>
              <a:gd name="T76" fmla="*/ 77 w 83"/>
              <a:gd name="T77" fmla="*/ 235 h 456"/>
              <a:gd name="T78" fmla="*/ 75 w 83"/>
              <a:gd name="T79" fmla="*/ 229 h 456"/>
              <a:gd name="T80" fmla="*/ 75 w 83"/>
              <a:gd name="T81" fmla="*/ 223 h 456"/>
              <a:gd name="T82" fmla="*/ 71 w 83"/>
              <a:gd name="T83" fmla="*/ 215 h 456"/>
              <a:gd name="T84" fmla="*/ 71 w 83"/>
              <a:gd name="T85" fmla="*/ 210 h 456"/>
              <a:gd name="T86" fmla="*/ 70 w 83"/>
              <a:gd name="T87" fmla="*/ 202 h 456"/>
              <a:gd name="T88" fmla="*/ 68 w 83"/>
              <a:gd name="T89" fmla="*/ 194 h 456"/>
              <a:gd name="T90" fmla="*/ 66 w 83"/>
              <a:gd name="T91" fmla="*/ 186 h 456"/>
              <a:gd name="T92" fmla="*/ 66 w 83"/>
              <a:gd name="T93" fmla="*/ 178 h 456"/>
              <a:gd name="T94" fmla="*/ 64 w 83"/>
              <a:gd name="T95" fmla="*/ 169 h 456"/>
              <a:gd name="T96" fmla="*/ 60 w 83"/>
              <a:gd name="T97" fmla="*/ 161 h 456"/>
              <a:gd name="T98" fmla="*/ 58 w 83"/>
              <a:gd name="T99" fmla="*/ 151 h 456"/>
              <a:gd name="T100" fmla="*/ 58 w 83"/>
              <a:gd name="T101" fmla="*/ 144 h 456"/>
              <a:gd name="T102" fmla="*/ 54 w 83"/>
              <a:gd name="T103" fmla="*/ 136 h 456"/>
              <a:gd name="T104" fmla="*/ 52 w 83"/>
              <a:gd name="T105" fmla="*/ 130 h 456"/>
              <a:gd name="T106" fmla="*/ 50 w 83"/>
              <a:gd name="T107" fmla="*/ 122 h 456"/>
              <a:gd name="T108" fmla="*/ 46 w 83"/>
              <a:gd name="T109" fmla="*/ 116 h 456"/>
              <a:gd name="T110" fmla="*/ 42 w 83"/>
              <a:gd name="T111" fmla="*/ 105 h 456"/>
              <a:gd name="T112" fmla="*/ 39 w 83"/>
              <a:gd name="T113" fmla="*/ 97 h 456"/>
              <a:gd name="T114" fmla="*/ 37 w 83"/>
              <a:gd name="T115" fmla="*/ 93 h 456"/>
              <a:gd name="T116" fmla="*/ 37 w 83"/>
              <a:gd name="T117" fmla="*/ 91 h 456"/>
              <a:gd name="T118" fmla="*/ 60 w 83"/>
              <a:gd name="T119" fmla="*/ 47 h 456"/>
              <a:gd name="T120" fmla="*/ 33 w 83"/>
              <a:gd name="T121" fmla="*/ 0 h 456"/>
              <a:gd name="T122" fmla="*/ 33 w 83"/>
              <a:gd name="T12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456">
                <a:moveTo>
                  <a:pt x="33" y="0"/>
                </a:moveTo>
                <a:lnTo>
                  <a:pt x="0" y="56"/>
                </a:lnTo>
                <a:lnTo>
                  <a:pt x="25" y="113"/>
                </a:lnTo>
                <a:lnTo>
                  <a:pt x="23" y="113"/>
                </a:lnTo>
                <a:lnTo>
                  <a:pt x="23" y="115"/>
                </a:lnTo>
                <a:lnTo>
                  <a:pt x="21" y="118"/>
                </a:lnTo>
                <a:lnTo>
                  <a:pt x="19" y="126"/>
                </a:lnTo>
                <a:lnTo>
                  <a:pt x="17" y="130"/>
                </a:lnTo>
                <a:lnTo>
                  <a:pt x="17" y="134"/>
                </a:lnTo>
                <a:lnTo>
                  <a:pt x="15" y="140"/>
                </a:lnTo>
                <a:lnTo>
                  <a:pt x="15" y="147"/>
                </a:lnTo>
                <a:lnTo>
                  <a:pt x="13" y="155"/>
                </a:lnTo>
                <a:lnTo>
                  <a:pt x="13" y="163"/>
                </a:lnTo>
                <a:lnTo>
                  <a:pt x="11" y="171"/>
                </a:lnTo>
                <a:lnTo>
                  <a:pt x="11" y="182"/>
                </a:lnTo>
                <a:lnTo>
                  <a:pt x="9" y="192"/>
                </a:lnTo>
                <a:lnTo>
                  <a:pt x="8" y="206"/>
                </a:lnTo>
                <a:lnTo>
                  <a:pt x="6" y="219"/>
                </a:lnTo>
                <a:lnTo>
                  <a:pt x="6" y="233"/>
                </a:lnTo>
                <a:lnTo>
                  <a:pt x="6" y="246"/>
                </a:lnTo>
                <a:lnTo>
                  <a:pt x="4" y="260"/>
                </a:lnTo>
                <a:lnTo>
                  <a:pt x="4" y="274"/>
                </a:lnTo>
                <a:lnTo>
                  <a:pt x="4" y="287"/>
                </a:lnTo>
                <a:lnTo>
                  <a:pt x="2" y="299"/>
                </a:lnTo>
                <a:lnTo>
                  <a:pt x="2" y="310"/>
                </a:lnTo>
                <a:lnTo>
                  <a:pt x="2" y="320"/>
                </a:lnTo>
                <a:lnTo>
                  <a:pt x="2" y="330"/>
                </a:lnTo>
                <a:lnTo>
                  <a:pt x="2" y="337"/>
                </a:lnTo>
                <a:lnTo>
                  <a:pt x="2" y="343"/>
                </a:lnTo>
                <a:lnTo>
                  <a:pt x="2" y="347"/>
                </a:lnTo>
                <a:lnTo>
                  <a:pt x="2" y="349"/>
                </a:lnTo>
                <a:lnTo>
                  <a:pt x="31" y="434"/>
                </a:lnTo>
                <a:lnTo>
                  <a:pt x="58" y="456"/>
                </a:lnTo>
                <a:lnTo>
                  <a:pt x="75" y="355"/>
                </a:lnTo>
                <a:lnTo>
                  <a:pt x="83" y="256"/>
                </a:lnTo>
                <a:lnTo>
                  <a:pt x="83" y="254"/>
                </a:lnTo>
                <a:lnTo>
                  <a:pt x="81" y="250"/>
                </a:lnTo>
                <a:lnTo>
                  <a:pt x="79" y="242"/>
                </a:lnTo>
                <a:lnTo>
                  <a:pt x="77" y="235"/>
                </a:lnTo>
                <a:lnTo>
                  <a:pt x="75" y="229"/>
                </a:lnTo>
                <a:lnTo>
                  <a:pt x="75" y="223"/>
                </a:lnTo>
                <a:lnTo>
                  <a:pt x="71" y="215"/>
                </a:lnTo>
                <a:lnTo>
                  <a:pt x="71" y="210"/>
                </a:lnTo>
                <a:lnTo>
                  <a:pt x="70" y="202"/>
                </a:lnTo>
                <a:lnTo>
                  <a:pt x="68" y="194"/>
                </a:lnTo>
                <a:lnTo>
                  <a:pt x="66" y="186"/>
                </a:lnTo>
                <a:lnTo>
                  <a:pt x="66" y="178"/>
                </a:lnTo>
                <a:lnTo>
                  <a:pt x="64" y="169"/>
                </a:lnTo>
                <a:lnTo>
                  <a:pt x="60" y="161"/>
                </a:lnTo>
                <a:lnTo>
                  <a:pt x="58" y="151"/>
                </a:lnTo>
                <a:lnTo>
                  <a:pt x="58" y="144"/>
                </a:lnTo>
                <a:lnTo>
                  <a:pt x="54" y="136"/>
                </a:lnTo>
                <a:lnTo>
                  <a:pt x="52" y="130"/>
                </a:lnTo>
                <a:lnTo>
                  <a:pt x="50" y="122"/>
                </a:lnTo>
                <a:lnTo>
                  <a:pt x="46" y="116"/>
                </a:lnTo>
                <a:lnTo>
                  <a:pt x="42" y="105"/>
                </a:lnTo>
                <a:lnTo>
                  <a:pt x="39" y="97"/>
                </a:lnTo>
                <a:lnTo>
                  <a:pt x="37" y="93"/>
                </a:lnTo>
                <a:lnTo>
                  <a:pt x="37" y="91"/>
                </a:lnTo>
                <a:lnTo>
                  <a:pt x="60" y="47"/>
                </a:lnTo>
                <a:lnTo>
                  <a:pt x="33" y="0"/>
                </a:lnTo>
                <a:lnTo>
                  <a:pt x="33" y="0"/>
                </a:lnTo>
                <a:close/>
              </a:path>
            </a:pathLst>
          </a:custGeom>
          <a:solidFill>
            <a:srgbClr val="F02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82"/>
          <p:cNvSpPr>
            <a:spLocks/>
          </p:cNvSpPr>
          <p:nvPr/>
        </p:nvSpPr>
        <p:spPr bwMode="auto">
          <a:xfrm>
            <a:off x="7620314" y="3592247"/>
            <a:ext cx="609600" cy="1514475"/>
          </a:xfrm>
          <a:custGeom>
            <a:avLst/>
            <a:gdLst>
              <a:gd name="T0" fmla="*/ 13 w 384"/>
              <a:gd name="T1" fmla="*/ 299 h 954"/>
              <a:gd name="T2" fmla="*/ 43 w 384"/>
              <a:gd name="T3" fmla="*/ 277 h 954"/>
              <a:gd name="T4" fmla="*/ 74 w 384"/>
              <a:gd name="T5" fmla="*/ 240 h 954"/>
              <a:gd name="T6" fmla="*/ 108 w 384"/>
              <a:gd name="T7" fmla="*/ 178 h 954"/>
              <a:gd name="T8" fmla="*/ 143 w 384"/>
              <a:gd name="T9" fmla="*/ 101 h 954"/>
              <a:gd name="T10" fmla="*/ 172 w 384"/>
              <a:gd name="T11" fmla="*/ 35 h 954"/>
              <a:gd name="T12" fmla="*/ 188 w 384"/>
              <a:gd name="T13" fmla="*/ 0 h 954"/>
              <a:gd name="T14" fmla="*/ 190 w 384"/>
              <a:gd name="T15" fmla="*/ 15 h 954"/>
              <a:gd name="T16" fmla="*/ 200 w 384"/>
              <a:gd name="T17" fmla="*/ 54 h 954"/>
              <a:gd name="T18" fmla="*/ 217 w 384"/>
              <a:gd name="T19" fmla="*/ 101 h 954"/>
              <a:gd name="T20" fmla="*/ 246 w 384"/>
              <a:gd name="T21" fmla="*/ 151 h 954"/>
              <a:gd name="T22" fmla="*/ 289 w 384"/>
              <a:gd name="T23" fmla="*/ 171 h 954"/>
              <a:gd name="T24" fmla="*/ 337 w 384"/>
              <a:gd name="T25" fmla="*/ 167 h 954"/>
              <a:gd name="T26" fmla="*/ 372 w 384"/>
              <a:gd name="T27" fmla="*/ 155 h 954"/>
              <a:gd name="T28" fmla="*/ 382 w 384"/>
              <a:gd name="T29" fmla="*/ 153 h 954"/>
              <a:gd name="T30" fmla="*/ 364 w 384"/>
              <a:gd name="T31" fmla="*/ 184 h 954"/>
              <a:gd name="T32" fmla="*/ 333 w 384"/>
              <a:gd name="T33" fmla="*/ 238 h 954"/>
              <a:gd name="T34" fmla="*/ 295 w 384"/>
              <a:gd name="T35" fmla="*/ 281 h 954"/>
              <a:gd name="T36" fmla="*/ 258 w 384"/>
              <a:gd name="T37" fmla="*/ 287 h 954"/>
              <a:gd name="T38" fmla="*/ 223 w 384"/>
              <a:gd name="T39" fmla="*/ 269 h 954"/>
              <a:gd name="T40" fmla="*/ 194 w 384"/>
              <a:gd name="T41" fmla="*/ 244 h 954"/>
              <a:gd name="T42" fmla="*/ 172 w 384"/>
              <a:gd name="T43" fmla="*/ 225 h 954"/>
              <a:gd name="T44" fmla="*/ 174 w 384"/>
              <a:gd name="T45" fmla="*/ 238 h 954"/>
              <a:gd name="T46" fmla="*/ 182 w 384"/>
              <a:gd name="T47" fmla="*/ 291 h 954"/>
              <a:gd name="T48" fmla="*/ 190 w 384"/>
              <a:gd name="T49" fmla="*/ 376 h 954"/>
              <a:gd name="T50" fmla="*/ 194 w 384"/>
              <a:gd name="T51" fmla="*/ 496 h 954"/>
              <a:gd name="T52" fmla="*/ 186 w 384"/>
              <a:gd name="T53" fmla="*/ 646 h 954"/>
              <a:gd name="T54" fmla="*/ 174 w 384"/>
              <a:gd name="T55" fmla="*/ 793 h 954"/>
              <a:gd name="T56" fmla="*/ 163 w 384"/>
              <a:gd name="T57" fmla="*/ 907 h 954"/>
              <a:gd name="T58" fmla="*/ 159 w 384"/>
              <a:gd name="T59" fmla="*/ 954 h 954"/>
              <a:gd name="T60" fmla="*/ 149 w 384"/>
              <a:gd name="T61" fmla="*/ 936 h 954"/>
              <a:gd name="T62" fmla="*/ 136 w 384"/>
              <a:gd name="T63" fmla="*/ 905 h 954"/>
              <a:gd name="T64" fmla="*/ 120 w 384"/>
              <a:gd name="T65" fmla="*/ 853 h 954"/>
              <a:gd name="T66" fmla="*/ 103 w 384"/>
              <a:gd name="T67" fmla="*/ 777 h 954"/>
              <a:gd name="T68" fmla="*/ 87 w 384"/>
              <a:gd name="T69" fmla="*/ 686 h 954"/>
              <a:gd name="T70" fmla="*/ 75 w 384"/>
              <a:gd name="T71" fmla="*/ 603 h 954"/>
              <a:gd name="T72" fmla="*/ 70 w 384"/>
              <a:gd name="T73" fmla="*/ 551 h 954"/>
              <a:gd name="T74" fmla="*/ 72 w 384"/>
              <a:gd name="T75" fmla="*/ 541 h 954"/>
              <a:gd name="T76" fmla="*/ 85 w 384"/>
              <a:gd name="T77" fmla="*/ 516 h 954"/>
              <a:gd name="T78" fmla="*/ 107 w 384"/>
              <a:gd name="T79" fmla="*/ 475 h 954"/>
              <a:gd name="T80" fmla="*/ 126 w 384"/>
              <a:gd name="T81" fmla="*/ 417 h 954"/>
              <a:gd name="T82" fmla="*/ 139 w 384"/>
              <a:gd name="T83" fmla="*/ 351 h 954"/>
              <a:gd name="T84" fmla="*/ 143 w 384"/>
              <a:gd name="T85" fmla="*/ 285 h 954"/>
              <a:gd name="T86" fmla="*/ 141 w 384"/>
              <a:gd name="T87" fmla="*/ 229 h 954"/>
              <a:gd name="T88" fmla="*/ 141 w 384"/>
              <a:gd name="T89" fmla="*/ 196 h 954"/>
              <a:gd name="T90" fmla="*/ 130 w 384"/>
              <a:gd name="T91" fmla="*/ 204 h 954"/>
              <a:gd name="T92" fmla="*/ 101 w 384"/>
              <a:gd name="T93" fmla="*/ 242 h 954"/>
              <a:gd name="T94" fmla="*/ 75 w 384"/>
              <a:gd name="T95" fmla="*/ 268 h 954"/>
              <a:gd name="T96" fmla="*/ 46 w 384"/>
              <a:gd name="T97" fmla="*/ 287 h 954"/>
              <a:gd name="T98" fmla="*/ 15 w 384"/>
              <a:gd name="T99" fmla="*/ 299 h 954"/>
              <a:gd name="T100" fmla="*/ 0 w 384"/>
              <a:gd name="T101" fmla="*/ 30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954">
                <a:moveTo>
                  <a:pt x="0" y="304"/>
                </a:moveTo>
                <a:lnTo>
                  <a:pt x="2" y="302"/>
                </a:lnTo>
                <a:lnTo>
                  <a:pt x="6" y="300"/>
                </a:lnTo>
                <a:lnTo>
                  <a:pt x="13" y="299"/>
                </a:lnTo>
                <a:lnTo>
                  <a:pt x="23" y="293"/>
                </a:lnTo>
                <a:lnTo>
                  <a:pt x="29" y="289"/>
                </a:lnTo>
                <a:lnTo>
                  <a:pt x="35" y="285"/>
                </a:lnTo>
                <a:lnTo>
                  <a:pt x="43" y="277"/>
                </a:lnTo>
                <a:lnTo>
                  <a:pt x="48" y="271"/>
                </a:lnTo>
                <a:lnTo>
                  <a:pt x="56" y="262"/>
                </a:lnTo>
                <a:lnTo>
                  <a:pt x="64" y="252"/>
                </a:lnTo>
                <a:lnTo>
                  <a:pt x="74" y="240"/>
                </a:lnTo>
                <a:lnTo>
                  <a:pt x="81" y="229"/>
                </a:lnTo>
                <a:lnTo>
                  <a:pt x="89" y="211"/>
                </a:lnTo>
                <a:lnTo>
                  <a:pt x="99" y="196"/>
                </a:lnTo>
                <a:lnTo>
                  <a:pt x="108" y="178"/>
                </a:lnTo>
                <a:lnTo>
                  <a:pt x="118" y="159"/>
                </a:lnTo>
                <a:lnTo>
                  <a:pt x="126" y="140"/>
                </a:lnTo>
                <a:lnTo>
                  <a:pt x="136" y="120"/>
                </a:lnTo>
                <a:lnTo>
                  <a:pt x="143" y="101"/>
                </a:lnTo>
                <a:lnTo>
                  <a:pt x="153" y="85"/>
                </a:lnTo>
                <a:lnTo>
                  <a:pt x="159" y="66"/>
                </a:lnTo>
                <a:lnTo>
                  <a:pt x="167" y="50"/>
                </a:lnTo>
                <a:lnTo>
                  <a:pt x="172" y="35"/>
                </a:lnTo>
                <a:lnTo>
                  <a:pt x="178" y="23"/>
                </a:lnTo>
                <a:lnTo>
                  <a:pt x="182" y="12"/>
                </a:lnTo>
                <a:lnTo>
                  <a:pt x="186" y="4"/>
                </a:lnTo>
                <a:lnTo>
                  <a:pt x="188" y="0"/>
                </a:lnTo>
                <a:lnTo>
                  <a:pt x="188" y="0"/>
                </a:lnTo>
                <a:lnTo>
                  <a:pt x="188" y="2"/>
                </a:lnTo>
                <a:lnTo>
                  <a:pt x="190" y="10"/>
                </a:lnTo>
                <a:lnTo>
                  <a:pt x="190" y="15"/>
                </a:lnTo>
                <a:lnTo>
                  <a:pt x="192" y="23"/>
                </a:lnTo>
                <a:lnTo>
                  <a:pt x="194" y="33"/>
                </a:lnTo>
                <a:lnTo>
                  <a:pt x="196" y="43"/>
                </a:lnTo>
                <a:lnTo>
                  <a:pt x="200" y="54"/>
                </a:lnTo>
                <a:lnTo>
                  <a:pt x="201" y="64"/>
                </a:lnTo>
                <a:lnTo>
                  <a:pt x="207" y="76"/>
                </a:lnTo>
                <a:lnTo>
                  <a:pt x="213" y="89"/>
                </a:lnTo>
                <a:lnTo>
                  <a:pt x="217" y="101"/>
                </a:lnTo>
                <a:lnTo>
                  <a:pt x="223" y="114"/>
                </a:lnTo>
                <a:lnTo>
                  <a:pt x="229" y="126"/>
                </a:lnTo>
                <a:lnTo>
                  <a:pt x="238" y="140"/>
                </a:lnTo>
                <a:lnTo>
                  <a:pt x="246" y="151"/>
                </a:lnTo>
                <a:lnTo>
                  <a:pt x="256" y="159"/>
                </a:lnTo>
                <a:lnTo>
                  <a:pt x="267" y="165"/>
                </a:lnTo>
                <a:lnTo>
                  <a:pt x="279" y="171"/>
                </a:lnTo>
                <a:lnTo>
                  <a:pt x="289" y="171"/>
                </a:lnTo>
                <a:lnTo>
                  <a:pt x="302" y="173"/>
                </a:lnTo>
                <a:lnTo>
                  <a:pt x="314" y="171"/>
                </a:lnTo>
                <a:lnTo>
                  <a:pt x="328" y="171"/>
                </a:lnTo>
                <a:lnTo>
                  <a:pt x="337" y="167"/>
                </a:lnTo>
                <a:lnTo>
                  <a:pt x="349" y="165"/>
                </a:lnTo>
                <a:lnTo>
                  <a:pt x="359" y="161"/>
                </a:lnTo>
                <a:lnTo>
                  <a:pt x="366" y="159"/>
                </a:lnTo>
                <a:lnTo>
                  <a:pt x="372" y="155"/>
                </a:lnTo>
                <a:lnTo>
                  <a:pt x="378" y="153"/>
                </a:lnTo>
                <a:lnTo>
                  <a:pt x="382" y="151"/>
                </a:lnTo>
                <a:lnTo>
                  <a:pt x="384" y="151"/>
                </a:lnTo>
                <a:lnTo>
                  <a:pt x="382" y="153"/>
                </a:lnTo>
                <a:lnTo>
                  <a:pt x="380" y="157"/>
                </a:lnTo>
                <a:lnTo>
                  <a:pt x="376" y="165"/>
                </a:lnTo>
                <a:lnTo>
                  <a:pt x="372" y="174"/>
                </a:lnTo>
                <a:lnTo>
                  <a:pt x="364" y="184"/>
                </a:lnTo>
                <a:lnTo>
                  <a:pt x="359" y="198"/>
                </a:lnTo>
                <a:lnTo>
                  <a:pt x="351" y="211"/>
                </a:lnTo>
                <a:lnTo>
                  <a:pt x="343" y="225"/>
                </a:lnTo>
                <a:lnTo>
                  <a:pt x="333" y="238"/>
                </a:lnTo>
                <a:lnTo>
                  <a:pt x="324" y="250"/>
                </a:lnTo>
                <a:lnTo>
                  <a:pt x="314" y="262"/>
                </a:lnTo>
                <a:lnTo>
                  <a:pt x="304" y="273"/>
                </a:lnTo>
                <a:lnTo>
                  <a:pt x="295" y="281"/>
                </a:lnTo>
                <a:lnTo>
                  <a:pt x="285" y="287"/>
                </a:lnTo>
                <a:lnTo>
                  <a:pt x="275" y="291"/>
                </a:lnTo>
                <a:lnTo>
                  <a:pt x="267" y="291"/>
                </a:lnTo>
                <a:lnTo>
                  <a:pt x="258" y="287"/>
                </a:lnTo>
                <a:lnTo>
                  <a:pt x="248" y="283"/>
                </a:lnTo>
                <a:lnTo>
                  <a:pt x="240" y="279"/>
                </a:lnTo>
                <a:lnTo>
                  <a:pt x="233" y="273"/>
                </a:lnTo>
                <a:lnTo>
                  <a:pt x="223" y="269"/>
                </a:lnTo>
                <a:lnTo>
                  <a:pt x="215" y="264"/>
                </a:lnTo>
                <a:lnTo>
                  <a:pt x="207" y="258"/>
                </a:lnTo>
                <a:lnTo>
                  <a:pt x="201" y="252"/>
                </a:lnTo>
                <a:lnTo>
                  <a:pt x="194" y="244"/>
                </a:lnTo>
                <a:lnTo>
                  <a:pt x="188" y="238"/>
                </a:lnTo>
                <a:lnTo>
                  <a:pt x="182" y="233"/>
                </a:lnTo>
                <a:lnTo>
                  <a:pt x="178" y="231"/>
                </a:lnTo>
                <a:lnTo>
                  <a:pt x="172" y="225"/>
                </a:lnTo>
                <a:lnTo>
                  <a:pt x="170" y="223"/>
                </a:lnTo>
                <a:lnTo>
                  <a:pt x="170" y="225"/>
                </a:lnTo>
                <a:lnTo>
                  <a:pt x="172" y="231"/>
                </a:lnTo>
                <a:lnTo>
                  <a:pt x="174" y="238"/>
                </a:lnTo>
                <a:lnTo>
                  <a:pt x="174" y="248"/>
                </a:lnTo>
                <a:lnTo>
                  <a:pt x="176" y="260"/>
                </a:lnTo>
                <a:lnTo>
                  <a:pt x="178" y="273"/>
                </a:lnTo>
                <a:lnTo>
                  <a:pt x="182" y="291"/>
                </a:lnTo>
                <a:lnTo>
                  <a:pt x="182" y="308"/>
                </a:lnTo>
                <a:lnTo>
                  <a:pt x="186" y="330"/>
                </a:lnTo>
                <a:lnTo>
                  <a:pt x="188" y="351"/>
                </a:lnTo>
                <a:lnTo>
                  <a:pt x="190" y="376"/>
                </a:lnTo>
                <a:lnTo>
                  <a:pt x="190" y="403"/>
                </a:lnTo>
                <a:lnTo>
                  <a:pt x="192" y="432"/>
                </a:lnTo>
                <a:lnTo>
                  <a:pt x="192" y="463"/>
                </a:lnTo>
                <a:lnTo>
                  <a:pt x="194" y="496"/>
                </a:lnTo>
                <a:lnTo>
                  <a:pt x="190" y="531"/>
                </a:lnTo>
                <a:lnTo>
                  <a:pt x="190" y="568"/>
                </a:lnTo>
                <a:lnTo>
                  <a:pt x="188" y="607"/>
                </a:lnTo>
                <a:lnTo>
                  <a:pt x="186" y="646"/>
                </a:lnTo>
                <a:lnTo>
                  <a:pt x="182" y="682"/>
                </a:lnTo>
                <a:lnTo>
                  <a:pt x="180" y="721"/>
                </a:lnTo>
                <a:lnTo>
                  <a:pt x="176" y="758"/>
                </a:lnTo>
                <a:lnTo>
                  <a:pt x="174" y="793"/>
                </a:lnTo>
                <a:lnTo>
                  <a:pt x="172" y="826"/>
                </a:lnTo>
                <a:lnTo>
                  <a:pt x="169" y="855"/>
                </a:lnTo>
                <a:lnTo>
                  <a:pt x="167" y="884"/>
                </a:lnTo>
                <a:lnTo>
                  <a:pt x="163" y="907"/>
                </a:lnTo>
                <a:lnTo>
                  <a:pt x="161" y="927"/>
                </a:lnTo>
                <a:lnTo>
                  <a:pt x="159" y="940"/>
                </a:lnTo>
                <a:lnTo>
                  <a:pt x="159" y="950"/>
                </a:lnTo>
                <a:lnTo>
                  <a:pt x="159" y="954"/>
                </a:lnTo>
                <a:lnTo>
                  <a:pt x="157" y="952"/>
                </a:lnTo>
                <a:lnTo>
                  <a:pt x="155" y="946"/>
                </a:lnTo>
                <a:lnTo>
                  <a:pt x="151" y="942"/>
                </a:lnTo>
                <a:lnTo>
                  <a:pt x="149" y="936"/>
                </a:lnTo>
                <a:lnTo>
                  <a:pt x="145" y="931"/>
                </a:lnTo>
                <a:lnTo>
                  <a:pt x="143" y="925"/>
                </a:lnTo>
                <a:lnTo>
                  <a:pt x="139" y="915"/>
                </a:lnTo>
                <a:lnTo>
                  <a:pt x="136" y="905"/>
                </a:lnTo>
                <a:lnTo>
                  <a:pt x="130" y="894"/>
                </a:lnTo>
                <a:lnTo>
                  <a:pt x="128" y="884"/>
                </a:lnTo>
                <a:lnTo>
                  <a:pt x="122" y="869"/>
                </a:lnTo>
                <a:lnTo>
                  <a:pt x="120" y="853"/>
                </a:lnTo>
                <a:lnTo>
                  <a:pt x="114" y="838"/>
                </a:lnTo>
                <a:lnTo>
                  <a:pt x="112" y="820"/>
                </a:lnTo>
                <a:lnTo>
                  <a:pt x="107" y="799"/>
                </a:lnTo>
                <a:lnTo>
                  <a:pt x="103" y="777"/>
                </a:lnTo>
                <a:lnTo>
                  <a:pt x="97" y="754"/>
                </a:lnTo>
                <a:lnTo>
                  <a:pt x="95" y="733"/>
                </a:lnTo>
                <a:lnTo>
                  <a:pt x="91" y="710"/>
                </a:lnTo>
                <a:lnTo>
                  <a:pt x="87" y="686"/>
                </a:lnTo>
                <a:lnTo>
                  <a:pt x="83" y="663"/>
                </a:lnTo>
                <a:lnTo>
                  <a:pt x="81" y="644"/>
                </a:lnTo>
                <a:lnTo>
                  <a:pt x="77" y="622"/>
                </a:lnTo>
                <a:lnTo>
                  <a:pt x="75" y="603"/>
                </a:lnTo>
                <a:lnTo>
                  <a:pt x="74" y="587"/>
                </a:lnTo>
                <a:lnTo>
                  <a:pt x="74" y="574"/>
                </a:lnTo>
                <a:lnTo>
                  <a:pt x="72" y="560"/>
                </a:lnTo>
                <a:lnTo>
                  <a:pt x="70" y="551"/>
                </a:lnTo>
                <a:lnTo>
                  <a:pt x="70" y="547"/>
                </a:lnTo>
                <a:lnTo>
                  <a:pt x="70" y="545"/>
                </a:lnTo>
                <a:lnTo>
                  <a:pt x="70" y="543"/>
                </a:lnTo>
                <a:lnTo>
                  <a:pt x="72" y="541"/>
                </a:lnTo>
                <a:lnTo>
                  <a:pt x="74" y="537"/>
                </a:lnTo>
                <a:lnTo>
                  <a:pt x="77" y="531"/>
                </a:lnTo>
                <a:lnTo>
                  <a:pt x="81" y="523"/>
                </a:lnTo>
                <a:lnTo>
                  <a:pt x="85" y="516"/>
                </a:lnTo>
                <a:lnTo>
                  <a:pt x="89" y="508"/>
                </a:lnTo>
                <a:lnTo>
                  <a:pt x="95" y="498"/>
                </a:lnTo>
                <a:lnTo>
                  <a:pt x="101" y="485"/>
                </a:lnTo>
                <a:lnTo>
                  <a:pt x="107" y="475"/>
                </a:lnTo>
                <a:lnTo>
                  <a:pt x="112" y="461"/>
                </a:lnTo>
                <a:lnTo>
                  <a:pt x="116" y="448"/>
                </a:lnTo>
                <a:lnTo>
                  <a:pt x="122" y="432"/>
                </a:lnTo>
                <a:lnTo>
                  <a:pt x="126" y="417"/>
                </a:lnTo>
                <a:lnTo>
                  <a:pt x="130" y="401"/>
                </a:lnTo>
                <a:lnTo>
                  <a:pt x="134" y="386"/>
                </a:lnTo>
                <a:lnTo>
                  <a:pt x="136" y="368"/>
                </a:lnTo>
                <a:lnTo>
                  <a:pt x="139" y="351"/>
                </a:lnTo>
                <a:lnTo>
                  <a:pt x="139" y="333"/>
                </a:lnTo>
                <a:lnTo>
                  <a:pt x="141" y="318"/>
                </a:lnTo>
                <a:lnTo>
                  <a:pt x="141" y="300"/>
                </a:lnTo>
                <a:lnTo>
                  <a:pt x="143" y="285"/>
                </a:lnTo>
                <a:lnTo>
                  <a:pt x="143" y="269"/>
                </a:lnTo>
                <a:lnTo>
                  <a:pt x="143" y="254"/>
                </a:lnTo>
                <a:lnTo>
                  <a:pt x="143" y="240"/>
                </a:lnTo>
                <a:lnTo>
                  <a:pt x="141" y="229"/>
                </a:lnTo>
                <a:lnTo>
                  <a:pt x="141" y="219"/>
                </a:lnTo>
                <a:lnTo>
                  <a:pt x="141" y="209"/>
                </a:lnTo>
                <a:lnTo>
                  <a:pt x="141" y="202"/>
                </a:lnTo>
                <a:lnTo>
                  <a:pt x="141" y="196"/>
                </a:lnTo>
                <a:lnTo>
                  <a:pt x="141" y="192"/>
                </a:lnTo>
                <a:lnTo>
                  <a:pt x="139" y="194"/>
                </a:lnTo>
                <a:lnTo>
                  <a:pt x="136" y="198"/>
                </a:lnTo>
                <a:lnTo>
                  <a:pt x="130" y="204"/>
                </a:lnTo>
                <a:lnTo>
                  <a:pt x="124" y="213"/>
                </a:lnTo>
                <a:lnTo>
                  <a:pt x="116" y="225"/>
                </a:lnTo>
                <a:lnTo>
                  <a:pt x="107" y="236"/>
                </a:lnTo>
                <a:lnTo>
                  <a:pt x="101" y="242"/>
                </a:lnTo>
                <a:lnTo>
                  <a:pt x="95" y="250"/>
                </a:lnTo>
                <a:lnTo>
                  <a:pt x="87" y="256"/>
                </a:lnTo>
                <a:lnTo>
                  <a:pt x="81" y="264"/>
                </a:lnTo>
                <a:lnTo>
                  <a:pt x="75" y="268"/>
                </a:lnTo>
                <a:lnTo>
                  <a:pt x="68" y="273"/>
                </a:lnTo>
                <a:lnTo>
                  <a:pt x="62" y="277"/>
                </a:lnTo>
                <a:lnTo>
                  <a:pt x="54" y="283"/>
                </a:lnTo>
                <a:lnTo>
                  <a:pt x="46" y="287"/>
                </a:lnTo>
                <a:lnTo>
                  <a:pt x="41" y="291"/>
                </a:lnTo>
                <a:lnTo>
                  <a:pt x="33" y="293"/>
                </a:lnTo>
                <a:lnTo>
                  <a:pt x="27" y="297"/>
                </a:lnTo>
                <a:lnTo>
                  <a:pt x="15" y="299"/>
                </a:lnTo>
                <a:lnTo>
                  <a:pt x="8" y="300"/>
                </a:lnTo>
                <a:lnTo>
                  <a:pt x="2" y="302"/>
                </a:lnTo>
                <a:lnTo>
                  <a:pt x="0" y="304"/>
                </a:lnTo>
                <a:lnTo>
                  <a:pt x="0" y="30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3"/>
          <p:cNvSpPr>
            <a:spLocks/>
          </p:cNvSpPr>
          <p:nvPr/>
        </p:nvSpPr>
        <p:spPr bwMode="auto">
          <a:xfrm>
            <a:off x="7939402" y="2511160"/>
            <a:ext cx="317500" cy="1238250"/>
          </a:xfrm>
          <a:custGeom>
            <a:avLst/>
            <a:gdLst>
              <a:gd name="T0" fmla="*/ 132 w 200"/>
              <a:gd name="T1" fmla="*/ 175 h 780"/>
              <a:gd name="T2" fmla="*/ 192 w 200"/>
              <a:gd name="T3" fmla="*/ 121 h 780"/>
              <a:gd name="T4" fmla="*/ 177 w 200"/>
              <a:gd name="T5" fmla="*/ 107 h 780"/>
              <a:gd name="T6" fmla="*/ 163 w 200"/>
              <a:gd name="T7" fmla="*/ 95 h 780"/>
              <a:gd name="T8" fmla="*/ 152 w 200"/>
              <a:gd name="T9" fmla="*/ 88 h 780"/>
              <a:gd name="T10" fmla="*/ 134 w 200"/>
              <a:gd name="T11" fmla="*/ 76 h 780"/>
              <a:gd name="T12" fmla="*/ 119 w 200"/>
              <a:gd name="T13" fmla="*/ 62 h 780"/>
              <a:gd name="T14" fmla="*/ 101 w 200"/>
              <a:gd name="T15" fmla="*/ 49 h 780"/>
              <a:gd name="T16" fmla="*/ 84 w 200"/>
              <a:gd name="T17" fmla="*/ 35 h 780"/>
              <a:gd name="T18" fmla="*/ 68 w 200"/>
              <a:gd name="T19" fmla="*/ 22 h 780"/>
              <a:gd name="T20" fmla="*/ 55 w 200"/>
              <a:gd name="T21" fmla="*/ 12 h 780"/>
              <a:gd name="T22" fmla="*/ 41 w 200"/>
              <a:gd name="T23" fmla="*/ 2 h 780"/>
              <a:gd name="T24" fmla="*/ 33 w 200"/>
              <a:gd name="T25" fmla="*/ 157 h 780"/>
              <a:gd name="T26" fmla="*/ 55 w 200"/>
              <a:gd name="T27" fmla="*/ 247 h 780"/>
              <a:gd name="T28" fmla="*/ 101 w 200"/>
              <a:gd name="T29" fmla="*/ 297 h 780"/>
              <a:gd name="T30" fmla="*/ 95 w 200"/>
              <a:gd name="T31" fmla="*/ 311 h 780"/>
              <a:gd name="T32" fmla="*/ 88 w 200"/>
              <a:gd name="T33" fmla="*/ 328 h 780"/>
              <a:gd name="T34" fmla="*/ 80 w 200"/>
              <a:gd name="T35" fmla="*/ 342 h 780"/>
              <a:gd name="T36" fmla="*/ 74 w 200"/>
              <a:gd name="T37" fmla="*/ 357 h 780"/>
              <a:gd name="T38" fmla="*/ 66 w 200"/>
              <a:gd name="T39" fmla="*/ 371 h 780"/>
              <a:gd name="T40" fmla="*/ 59 w 200"/>
              <a:gd name="T41" fmla="*/ 386 h 780"/>
              <a:gd name="T42" fmla="*/ 51 w 200"/>
              <a:gd name="T43" fmla="*/ 406 h 780"/>
              <a:gd name="T44" fmla="*/ 41 w 200"/>
              <a:gd name="T45" fmla="*/ 425 h 780"/>
              <a:gd name="T46" fmla="*/ 35 w 200"/>
              <a:gd name="T47" fmla="*/ 446 h 780"/>
              <a:gd name="T48" fmla="*/ 32 w 200"/>
              <a:gd name="T49" fmla="*/ 464 h 780"/>
              <a:gd name="T50" fmla="*/ 26 w 200"/>
              <a:gd name="T51" fmla="*/ 479 h 780"/>
              <a:gd name="T52" fmla="*/ 24 w 200"/>
              <a:gd name="T53" fmla="*/ 497 h 780"/>
              <a:gd name="T54" fmla="*/ 0 w 200"/>
              <a:gd name="T55" fmla="*/ 648 h 780"/>
              <a:gd name="T56" fmla="*/ 152 w 200"/>
              <a:gd name="T57" fmla="*/ 780 h 780"/>
              <a:gd name="T58" fmla="*/ 152 w 200"/>
              <a:gd name="T59" fmla="*/ 770 h 780"/>
              <a:gd name="T60" fmla="*/ 158 w 200"/>
              <a:gd name="T61" fmla="*/ 749 h 780"/>
              <a:gd name="T62" fmla="*/ 161 w 200"/>
              <a:gd name="T63" fmla="*/ 716 h 780"/>
              <a:gd name="T64" fmla="*/ 171 w 200"/>
              <a:gd name="T65" fmla="*/ 675 h 780"/>
              <a:gd name="T66" fmla="*/ 177 w 200"/>
              <a:gd name="T67" fmla="*/ 627 h 780"/>
              <a:gd name="T68" fmla="*/ 185 w 200"/>
              <a:gd name="T69" fmla="*/ 576 h 780"/>
              <a:gd name="T70" fmla="*/ 190 w 200"/>
              <a:gd name="T71" fmla="*/ 524 h 780"/>
              <a:gd name="T72" fmla="*/ 196 w 200"/>
              <a:gd name="T73" fmla="*/ 475 h 780"/>
              <a:gd name="T74" fmla="*/ 198 w 200"/>
              <a:gd name="T75" fmla="*/ 427 h 780"/>
              <a:gd name="T76" fmla="*/ 200 w 200"/>
              <a:gd name="T77" fmla="*/ 386 h 780"/>
              <a:gd name="T78" fmla="*/ 200 w 200"/>
              <a:gd name="T79" fmla="*/ 351 h 780"/>
              <a:gd name="T80" fmla="*/ 200 w 200"/>
              <a:gd name="T81" fmla="*/ 320 h 780"/>
              <a:gd name="T82" fmla="*/ 198 w 200"/>
              <a:gd name="T83" fmla="*/ 297 h 780"/>
              <a:gd name="T84" fmla="*/ 198 w 200"/>
              <a:gd name="T85" fmla="*/ 280 h 780"/>
              <a:gd name="T86" fmla="*/ 196 w 200"/>
              <a:gd name="T87" fmla="*/ 268 h 780"/>
              <a:gd name="T88" fmla="*/ 196 w 200"/>
              <a:gd name="T89" fmla="*/ 26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780">
                <a:moveTo>
                  <a:pt x="196" y="264"/>
                </a:moveTo>
                <a:lnTo>
                  <a:pt x="132" y="175"/>
                </a:lnTo>
                <a:lnTo>
                  <a:pt x="196" y="123"/>
                </a:lnTo>
                <a:lnTo>
                  <a:pt x="192" y="121"/>
                </a:lnTo>
                <a:lnTo>
                  <a:pt x="185" y="113"/>
                </a:lnTo>
                <a:lnTo>
                  <a:pt x="177" y="107"/>
                </a:lnTo>
                <a:lnTo>
                  <a:pt x="169" y="101"/>
                </a:lnTo>
                <a:lnTo>
                  <a:pt x="163" y="95"/>
                </a:lnTo>
                <a:lnTo>
                  <a:pt x="158" y="92"/>
                </a:lnTo>
                <a:lnTo>
                  <a:pt x="152" y="88"/>
                </a:lnTo>
                <a:lnTo>
                  <a:pt x="144" y="82"/>
                </a:lnTo>
                <a:lnTo>
                  <a:pt x="134" y="76"/>
                </a:lnTo>
                <a:lnTo>
                  <a:pt x="127" y="68"/>
                </a:lnTo>
                <a:lnTo>
                  <a:pt x="119" y="62"/>
                </a:lnTo>
                <a:lnTo>
                  <a:pt x="111" y="55"/>
                </a:lnTo>
                <a:lnTo>
                  <a:pt x="101" y="49"/>
                </a:lnTo>
                <a:lnTo>
                  <a:pt x="94" y="41"/>
                </a:lnTo>
                <a:lnTo>
                  <a:pt x="84" y="35"/>
                </a:lnTo>
                <a:lnTo>
                  <a:pt x="78" y="29"/>
                </a:lnTo>
                <a:lnTo>
                  <a:pt x="68" y="22"/>
                </a:lnTo>
                <a:lnTo>
                  <a:pt x="61" y="16"/>
                </a:lnTo>
                <a:lnTo>
                  <a:pt x="55" y="12"/>
                </a:lnTo>
                <a:lnTo>
                  <a:pt x="51" y="8"/>
                </a:lnTo>
                <a:lnTo>
                  <a:pt x="41" y="2"/>
                </a:lnTo>
                <a:lnTo>
                  <a:pt x="39" y="0"/>
                </a:lnTo>
                <a:lnTo>
                  <a:pt x="33" y="157"/>
                </a:lnTo>
                <a:lnTo>
                  <a:pt x="99" y="206"/>
                </a:lnTo>
                <a:lnTo>
                  <a:pt x="55" y="247"/>
                </a:lnTo>
                <a:lnTo>
                  <a:pt x="103" y="297"/>
                </a:lnTo>
                <a:lnTo>
                  <a:pt x="101" y="297"/>
                </a:lnTo>
                <a:lnTo>
                  <a:pt x="99" y="303"/>
                </a:lnTo>
                <a:lnTo>
                  <a:pt x="95" y="311"/>
                </a:lnTo>
                <a:lnTo>
                  <a:pt x="92" y="322"/>
                </a:lnTo>
                <a:lnTo>
                  <a:pt x="88" y="328"/>
                </a:lnTo>
                <a:lnTo>
                  <a:pt x="84" y="334"/>
                </a:lnTo>
                <a:lnTo>
                  <a:pt x="80" y="342"/>
                </a:lnTo>
                <a:lnTo>
                  <a:pt x="78" y="349"/>
                </a:lnTo>
                <a:lnTo>
                  <a:pt x="74" y="357"/>
                </a:lnTo>
                <a:lnTo>
                  <a:pt x="70" y="365"/>
                </a:lnTo>
                <a:lnTo>
                  <a:pt x="66" y="371"/>
                </a:lnTo>
                <a:lnTo>
                  <a:pt x="63" y="380"/>
                </a:lnTo>
                <a:lnTo>
                  <a:pt x="59" y="386"/>
                </a:lnTo>
                <a:lnTo>
                  <a:pt x="53" y="396"/>
                </a:lnTo>
                <a:lnTo>
                  <a:pt x="51" y="406"/>
                </a:lnTo>
                <a:lnTo>
                  <a:pt x="47" y="417"/>
                </a:lnTo>
                <a:lnTo>
                  <a:pt x="41" y="425"/>
                </a:lnTo>
                <a:lnTo>
                  <a:pt x="39" y="437"/>
                </a:lnTo>
                <a:lnTo>
                  <a:pt x="35" y="446"/>
                </a:lnTo>
                <a:lnTo>
                  <a:pt x="33" y="456"/>
                </a:lnTo>
                <a:lnTo>
                  <a:pt x="32" y="464"/>
                </a:lnTo>
                <a:lnTo>
                  <a:pt x="28" y="473"/>
                </a:lnTo>
                <a:lnTo>
                  <a:pt x="26" y="479"/>
                </a:lnTo>
                <a:lnTo>
                  <a:pt x="26" y="487"/>
                </a:lnTo>
                <a:lnTo>
                  <a:pt x="24" y="497"/>
                </a:lnTo>
                <a:lnTo>
                  <a:pt x="24" y="501"/>
                </a:lnTo>
                <a:lnTo>
                  <a:pt x="0" y="648"/>
                </a:lnTo>
                <a:lnTo>
                  <a:pt x="74" y="567"/>
                </a:lnTo>
                <a:lnTo>
                  <a:pt x="152" y="780"/>
                </a:lnTo>
                <a:lnTo>
                  <a:pt x="152" y="776"/>
                </a:lnTo>
                <a:lnTo>
                  <a:pt x="152" y="770"/>
                </a:lnTo>
                <a:lnTo>
                  <a:pt x="154" y="762"/>
                </a:lnTo>
                <a:lnTo>
                  <a:pt x="158" y="749"/>
                </a:lnTo>
                <a:lnTo>
                  <a:pt x="159" y="733"/>
                </a:lnTo>
                <a:lnTo>
                  <a:pt x="161" y="716"/>
                </a:lnTo>
                <a:lnTo>
                  <a:pt x="165" y="696"/>
                </a:lnTo>
                <a:lnTo>
                  <a:pt x="171" y="675"/>
                </a:lnTo>
                <a:lnTo>
                  <a:pt x="173" y="650"/>
                </a:lnTo>
                <a:lnTo>
                  <a:pt x="177" y="627"/>
                </a:lnTo>
                <a:lnTo>
                  <a:pt x="181" y="601"/>
                </a:lnTo>
                <a:lnTo>
                  <a:pt x="185" y="576"/>
                </a:lnTo>
                <a:lnTo>
                  <a:pt x="187" y="549"/>
                </a:lnTo>
                <a:lnTo>
                  <a:pt x="190" y="524"/>
                </a:lnTo>
                <a:lnTo>
                  <a:pt x="192" y="499"/>
                </a:lnTo>
                <a:lnTo>
                  <a:pt x="196" y="475"/>
                </a:lnTo>
                <a:lnTo>
                  <a:pt x="198" y="450"/>
                </a:lnTo>
                <a:lnTo>
                  <a:pt x="198" y="427"/>
                </a:lnTo>
                <a:lnTo>
                  <a:pt x="200" y="406"/>
                </a:lnTo>
                <a:lnTo>
                  <a:pt x="200" y="386"/>
                </a:lnTo>
                <a:lnTo>
                  <a:pt x="200" y="367"/>
                </a:lnTo>
                <a:lnTo>
                  <a:pt x="200" y="351"/>
                </a:lnTo>
                <a:lnTo>
                  <a:pt x="200" y="334"/>
                </a:lnTo>
                <a:lnTo>
                  <a:pt x="200" y="320"/>
                </a:lnTo>
                <a:lnTo>
                  <a:pt x="198" y="307"/>
                </a:lnTo>
                <a:lnTo>
                  <a:pt x="198" y="297"/>
                </a:lnTo>
                <a:lnTo>
                  <a:pt x="198" y="285"/>
                </a:lnTo>
                <a:lnTo>
                  <a:pt x="198" y="280"/>
                </a:lnTo>
                <a:lnTo>
                  <a:pt x="196" y="272"/>
                </a:lnTo>
                <a:lnTo>
                  <a:pt x="196" y="268"/>
                </a:lnTo>
                <a:lnTo>
                  <a:pt x="196" y="264"/>
                </a:lnTo>
                <a:lnTo>
                  <a:pt x="196" y="26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84"/>
          <p:cNvSpPr>
            <a:spLocks/>
          </p:cNvSpPr>
          <p:nvPr/>
        </p:nvSpPr>
        <p:spPr bwMode="auto">
          <a:xfrm>
            <a:off x="7958452" y="3884347"/>
            <a:ext cx="334963" cy="1385887"/>
          </a:xfrm>
          <a:custGeom>
            <a:avLst/>
            <a:gdLst>
              <a:gd name="T0" fmla="*/ 60 w 211"/>
              <a:gd name="T1" fmla="*/ 2 h 873"/>
              <a:gd name="T2" fmla="*/ 66 w 211"/>
              <a:gd name="T3" fmla="*/ 33 h 873"/>
              <a:gd name="T4" fmla="*/ 74 w 211"/>
              <a:gd name="T5" fmla="*/ 87 h 873"/>
              <a:gd name="T6" fmla="*/ 85 w 211"/>
              <a:gd name="T7" fmla="*/ 159 h 873"/>
              <a:gd name="T8" fmla="*/ 95 w 211"/>
              <a:gd name="T9" fmla="*/ 243 h 873"/>
              <a:gd name="T10" fmla="*/ 103 w 211"/>
              <a:gd name="T11" fmla="*/ 330 h 873"/>
              <a:gd name="T12" fmla="*/ 107 w 211"/>
              <a:gd name="T13" fmla="*/ 415 h 873"/>
              <a:gd name="T14" fmla="*/ 103 w 211"/>
              <a:gd name="T15" fmla="*/ 493 h 873"/>
              <a:gd name="T16" fmla="*/ 93 w 211"/>
              <a:gd name="T17" fmla="*/ 557 h 873"/>
              <a:gd name="T18" fmla="*/ 80 w 211"/>
              <a:gd name="T19" fmla="*/ 615 h 873"/>
              <a:gd name="T20" fmla="*/ 62 w 211"/>
              <a:gd name="T21" fmla="*/ 671 h 873"/>
              <a:gd name="T22" fmla="*/ 45 w 211"/>
              <a:gd name="T23" fmla="*/ 719 h 873"/>
              <a:gd name="T24" fmla="*/ 29 w 211"/>
              <a:gd name="T25" fmla="*/ 762 h 873"/>
              <a:gd name="T26" fmla="*/ 16 w 211"/>
              <a:gd name="T27" fmla="*/ 799 h 873"/>
              <a:gd name="T28" fmla="*/ 6 w 211"/>
              <a:gd name="T29" fmla="*/ 822 h 873"/>
              <a:gd name="T30" fmla="*/ 0 w 211"/>
              <a:gd name="T31" fmla="*/ 836 h 873"/>
              <a:gd name="T32" fmla="*/ 16 w 211"/>
              <a:gd name="T33" fmla="*/ 873 h 873"/>
              <a:gd name="T34" fmla="*/ 70 w 211"/>
              <a:gd name="T35" fmla="*/ 836 h 873"/>
              <a:gd name="T36" fmla="*/ 74 w 211"/>
              <a:gd name="T37" fmla="*/ 824 h 873"/>
              <a:gd name="T38" fmla="*/ 82 w 211"/>
              <a:gd name="T39" fmla="*/ 805 h 873"/>
              <a:gd name="T40" fmla="*/ 93 w 211"/>
              <a:gd name="T41" fmla="*/ 776 h 873"/>
              <a:gd name="T42" fmla="*/ 103 w 211"/>
              <a:gd name="T43" fmla="*/ 743 h 873"/>
              <a:gd name="T44" fmla="*/ 115 w 211"/>
              <a:gd name="T45" fmla="*/ 702 h 873"/>
              <a:gd name="T46" fmla="*/ 126 w 211"/>
              <a:gd name="T47" fmla="*/ 659 h 873"/>
              <a:gd name="T48" fmla="*/ 136 w 211"/>
              <a:gd name="T49" fmla="*/ 615 h 873"/>
              <a:gd name="T50" fmla="*/ 144 w 211"/>
              <a:gd name="T51" fmla="*/ 574 h 873"/>
              <a:gd name="T52" fmla="*/ 149 w 211"/>
              <a:gd name="T53" fmla="*/ 528 h 873"/>
              <a:gd name="T54" fmla="*/ 159 w 211"/>
              <a:gd name="T55" fmla="*/ 471 h 873"/>
              <a:gd name="T56" fmla="*/ 169 w 211"/>
              <a:gd name="T57" fmla="*/ 409 h 873"/>
              <a:gd name="T58" fmla="*/ 180 w 211"/>
              <a:gd name="T59" fmla="*/ 343 h 873"/>
              <a:gd name="T60" fmla="*/ 188 w 211"/>
              <a:gd name="T61" fmla="*/ 275 h 873"/>
              <a:gd name="T62" fmla="*/ 198 w 211"/>
              <a:gd name="T63" fmla="*/ 210 h 873"/>
              <a:gd name="T64" fmla="*/ 206 w 211"/>
              <a:gd name="T65" fmla="*/ 148 h 873"/>
              <a:gd name="T66" fmla="*/ 210 w 211"/>
              <a:gd name="T67" fmla="*/ 109 h 873"/>
              <a:gd name="T68" fmla="*/ 210 w 211"/>
              <a:gd name="T69" fmla="*/ 87 h 873"/>
              <a:gd name="T70" fmla="*/ 210 w 211"/>
              <a:gd name="T71" fmla="*/ 66 h 873"/>
              <a:gd name="T72" fmla="*/ 208 w 211"/>
              <a:gd name="T73" fmla="*/ 47 h 873"/>
              <a:gd name="T74" fmla="*/ 206 w 211"/>
              <a:gd name="T75" fmla="*/ 29 h 873"/>
              <a:gd name="T76" fmla="*/ 204 w 211"/>
              <a:gd name="T77" fmla="*/ 14 h 873"/>
              <a:gd name="T78" fmla="*/ 202 w 211"/>
              <a:gd name="T79" fmla="*/ 2 h 873"/>
              <a:gd name="T80" fmla="*/ 60 w 211"/>
              <a:gd name="T8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873">
                <a:moveTo>
                  <a:pt x="60" y="0"/>
                </a:moveTo>
                <a:lnTo>
                  <a:pt x="60" y="2"/>
                </a:lnTo>
                <a:lnTo>
                  <a:pt x="62" y="14"/>
                </a:lnTo>
                <a:lnTo>
                  <a:pt x="66" y="33"/>
                </a:lnTo>
                <a:lnTo>
                  <a:pt x="70" y="56"/>
                </a:lnTo>
                <a:lnTo>
                  <a:pt x="74" y="87"/>
                </a:lnTo>
                <a:lnTo>
                  <a:pt x="80" y="120"/>
                </a:lnTo>
                <a:lnTo>
                  <a:pt x="85" y="159"/>
                </a:lnTo>
                <a:lnTo>
                  <a:pt x="91" y="200"/>
                </a:lnTo>
                <a:lnTo>
                  <a:pt x="95" y="243"/>
                </a:lnTo>
                <a:lnTo>
                  <a:pt x="101" y="285"/>
                </a:lnTo>
                <a:lnTo>
                  <a:pt x="103" y="330"/>
                </a:lnTo>
                <a:lnTo>
                  <a:pt x="107" y="372"/>
                </a:lnTo>
                <a:lnTo>
                  <a:pt x="107" y="415"/>
                </a:lnTo>
                <a:lnTo>
                  <a:pt x="107" y="456"/>
                </a:lnTo>
                <a:lnTo>
                  <a:pt x="103" y="493"/>
                </a:lnTo>
                <a:lnTo>
                  <a:pt x="101" y="526"/>
                </a:lnTo>
                <a:lnTo>
                  <a:pt x="93" y="557"/>
                </a:lnTo>
                <a:lnTo>
                  <a:pt x="87" y="588"/>
                </a:lnTo>
                <a:lnTo>
                  <a:pt x="80" y="615"/>
                </a:lnTo>
                <a:lnTo>
                  <a:pt x="70" y="644"/>
                </a:lnTo>
                <a:lnTo>
                  <a:pt x="62" y="671"/>
                </a:lnTo>
                <a:lnTo>
                  <a:pt x="54" y="696"/>
                </a:lnTo>
                <a:lnTo>
                  <a:pt x="45" y="719"/>
                </a:lnTo>
                <a:lnTo>
                  <a:pt x="39" y="743"/>
                </a:lnTo>
                <a:lnTo>
                  <a:pt x="29" y="762"/>
                </a:lnTo>
                <a:lnTo>
                  <a:pt x="21" y="782"/>
                </a:lnTo>
                <a:lnTo>
                  <a:pt x="16" y="799"/>
                </a:lnTo>
                <a:lnTo>
                  <a:pt x="10" y="813"/>
                </a:lnTo>
                <a:lnTo>
                  <a:pt x="6" y="822"/>
                </a:lnTo>
                <a:lnTo>
                  <a:pt x="2" y="832"/>
                </a:lnTo>
                <a:lnTo>
                  <a:pt x="0" y="836"/>
                </a:lnTo>
                <a:lnTo>
                  <a:pt x="0" y="838"/>
                </a:lnTo>
                <a:lnTo>
                  <a:pt x="16" y="873"/>
                </a:lnTo>
                <a:lnTo>
                  <a:pt x="70" y="838"/>
                </a:lnTo>
                <a:lnTo>
                  <a:pt x="70" y="836"/>
                </a:lnTo>
                <a:lnTo>
                  <a:pt x="72" y="832"/>
                </a:lnTo>
                <a:lnTo>
                  <a:pt x="74" y="824"/>
                </a:lnTo>
                <a:lnTo>
                  <a:pt x="80" y="816"/>
                </a:lnTo>
                <a:lnTo>
                  <a:pt x="82" y="805"/>
                </a:lnTo>
                <a:lnTo>
                  <a:pt x="87" y="791"/>
                </a:lnTo>
                <a:lnTo>
                  <a:pt x="93" y="776"/>
                </a:lnTo>
                <a:lnTo>
                  <a:pt x="99" y="760"/>
                </a:lnTo>
                <a:lnTo>
                  <a:pt x="103" y="743"/>
                </a:lnTo>
                <a:lnTo>
                  <a:pt x="109" y="723"/>
                </a:lnTo>
                <a:lnTo>
                  <a:pt x="115" y="702"/>
                </a:lnTo>
                <a:lnTo>
                  <a:pt x="122" y="683"/>
                </a:lnTo>
                <a:lnTo>
                  <a:pt x="126" y="659"/>
                </a:lnTo>
                <a:lnTo>
                  <a:pt x="132" y="638"/>
                </a:lnTo>
                <a:lnTo>
                  <a:pt x="136" y="615"/>
                </a:lnTo>
                <a:lnTo>
                  <a:pt x="142" y="593"/>
                </a:lnTo>
                <a:lnTo>
                  <a:pt x="144" y="574"/>
                </a:lnTo>
                <a:lnTo>
                  <a:pt x="147" y="551"/>
                </a:lnTo>
                <a:lnTo>
                  <a:pt x="149" y="528"/>
                </a:lnTo>
                <a:lnTo>
                  <a:pt x="155" y="502"/>
                </a:lnTo>
                <a:lnTo>
                  <a:pt x="159" y="471"/>
                </a:lnTo>
                <a:lnTo>
                  <a:pt x="165" y="442"/>
                </a:lnTo>
                <a:lnTo>
                  <a:pt x="169" y="409"/>
                </a:lnTo>
                <a:lnTo>
                  <a:pt x="175" y="378"/>
                </a:lnTo>
                <a:lnTo>
                  <a:pt x="180" y="343"/>
                </a:lnTo>
                <a:lnTo>
                  <a:pt x="184" y="310"/>
                </a:lnTo>
                <a:lnTo>
                  <a:pt x="188" y="275"/>
                </a:lnTo>
                <a:lnTo>
                  <a:pt x="194" y="243"/>
                </a:lnTo>
                <a:lnTo>
                  <a:pt x="198" y="210"/>
                </a:lnTo>
                <a:lnTo>
                  <a:pt x="202" y="179"/>
                </a:lnTo>
                <a:lnTo>
                  <a:pt x="206" y="148"/>
                </a:lnTo>
                <a:lnTo>
                  <a:pt x="210" y="122"/>
                </a:lnTo>
                <a:lnTo>
                  <a:pt x="210" y="109"/>
                </a:lnTo>
                <a:lnTo>
                  <a:pt x="210" y="99"/>
                </a:lnTo>
                <a:lnTo>
                  <a:pt x="210" y="87"/>
                </a:lnTo>
                <a:lnTo>
                  <a:pt x="211" y="78"/>
                </a:lnTo>
                <a:lnTo>
                  <a:pt x="210" y="66"/>
                </a:lnTo>
                <a:lnTo>
                  <a:pt x="210" y="56"/>
                </a:lnTo>
                <a:lnTo>
                  <a:pt x="208" y="47"/>
                </a:lnTo>
                <a:lnTo>
                  <a:pt x="208" y="39"/>
                </a:lnTo>
                <a:lnTo>
                  <a:pt x="206" y="29"/>
                </a:lnTo>
                <a:lnTo>
                  <a:pt x="206" y="21"/>
                </a:lnTo>
                <a:lnTo>
                  <a:pt x="204" y="14"/>
                </a:lnTo>
                <a:lnTo>
                  <a:pt x="204" y="10"/>
                </a:lnTo>
                <a:lnTo>
                  <a:pt x="202" y="2"/>
                </a:lnTo>
                <a:lnTo>
                  <a:pt x="202" y="0"/>
                </a:lnTo>
                <a:lnTo>
                  <a:pt x="60" y="0"/>
                </a:lnTo>
                <a:lnTo>
                  <a:pt x="6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85"/>
          <p:cNvSpPr>
            <a:spLocks/>
          </p:cNvSpPr>
          <p:nvPr/>
        </p:nvSpPr>
        <p:spPr bwMode="auto">
          <a:xfrm>
            <a:off x="7826689" y="2720710"/>
            <a:ext cx="112713" cy="193675"/>
          </a:xfrm>
          <a:custGeom>
            <a:avLst/>
            <a:gdLst>
              <a:gd name="T0" fmla="*/ 31 w 71"/>
              <a:gd name="T1" fmla="*/ 0 h 122"/>
              <a:gd name="T2" fmla="*/ 71 w 71"/>
              <a:gd name="T3" fmla="*/ 45 h 122"/>
              <a:gd name="T4" fmla="*/ 44 w 71"/>
              <a:gd name="T5" fmla="*/ 109 h 122"/>
              <a:gd name="T6" fmla="*/ 27 w 71"/>
              <a:gd name="T7" fmla="*/ 122 h 122"/>
              <a:gd name="T8" fmla="*/ 17 w 71"/>
              <a:gd name="T9" fmla="*/ 95 h 122"/>
              <a:gd name="T10" fmla="*/ 46 w 71"/>
              <a:gd name="T11" fmla="*/ 60 h 122"/>
              <a:gd name="T12" fmla="*/ 42 w 71"/>
              <a:gd name="T13" fmla="*/ 39 h 122"/>
              <a:gd name="T14" fmla="*/ 9 w 71"/>
              <a:gd name="T15" fmla="*/ 76 h 122"/>
              <a:gd name="T16" fmla="*/ 0 w 71"/>
              <a:gd name="T17" fmla="*/ 60 h 122"/>
              <a:gd name="T18" fmla="*/ 31 w 71"/>
              <a:gd name="T19" fmla="*/ 0 h 122"/>
              <a:gd name="T20" fmla="*/ 31 w 71"/>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22">
                <a:moveTo>
                  <a:pt x="31" y="0"/>
                </a:moveTo>
                <a:lnTo>
                  <a:pt x="71" y="45"/>
                </a:lnTo>
                <a:lnTo>
                  <a:pt x="44" y="109"/>
                </a:lnTo>
                <a:lnTo>
                  <a:pt x="27" y="122"/>
                </a:lnTo>
                <a:lnTo>
                  <a:pt x="17" y="95"/>
                </a:lnTo>
                <a:lnTo>
                  <a:pt x="46" y="60"/>
                </a:lnTo>
                <a:lnTo>
                  <a:pt x="42" y="39"/>
                </a:lnTo>
                <a:lnTo>
                  <a:pt x="9" y="76"/>
                </a:lnTo>
                <a:lnTo>
                  <a:pt x="0" y="60"/>
                </a:lnTo>
                <a:lnTo>
                  <a:pt x="31" y="0"/>
                </a:lnTo>
                <a:lnTo>
                  <a:pt x="31"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86"/>
          <p:cNvSpPr>
            <a:spLocks/>
          </p:cNvSpPr>
          <p:nvPr/>
        </p:nvSpPr>
        <p:spPr bwMode="auto">
          <a:xfrm>
            <a:off x="7836214" y="2963597"/>
            <a:ext cx="95250" cy="157162"/>
          </a:xfrm>
          <a:custGeom>
            <a:avLst/>
            <a:gdLst>
              <a:gd name="T0" fmla="*/ 50 w 60"/>
              <a:gd name="T1" fmla="*/ 0 h 99"/>
              <a:gd name="T2" fmla="*/ 60 w 60"/>
              <a:gd name="T3" fmla="*/ 33 h 99"/>
              <a:gd name="T4" fmla="*/ 0 w 60"/>
              <a:gd name="T5" fmla="*/ 99 h 99"/>
              <a:gd name="T6" fmla="*/ 3 w 60"/>
              <a:gd name="T7" fmla="*/ 57 h 99"/>
              <a:gd name="T8" fmla="*/ 50 w 60"/>
              <a:gd name="T9" fmla="*/ 0 h 99"/>
              <a:gd name="T10" fmla="*/ 50 w 60"/>
              <a:gd name="T11" fmla="*/ 0 h 99"/>
            </a:gdLst>
            <a:ahLst/>
            <a:cxnLst>
              <a:cxn ang="0">
                <a:pos x="T0" y="T1"/>
              </a:cxn>
              <a:cxn ang="0">
                <a:pos x="T2" y="T3"/>
              </a:cxn>
              <a:cxn ang="0">
                <a:pos x="T4" y="T5"/>
              </a:cxn>
              <a:cxn ang="0">
                <a:pos x="T6" y="T7"/>
              </a:cxn>
              <a:cxn ang="0">
                <a:pos x="T8" y="T9"/>
              </a:cxn>
              <a:cxn ang="0">
                <a:pos x="T10" y="T11"/>
              </a:cxn>
            </a:cxnLst>
            <a:rect l="0" t="0" r="r" b="b"/>
            <a:pathLst>
              <a:path w="60" h="99">
                <a:moveTo>
                  <a:pt x="50" y="0"/>
                </a:moveTo>
                <a:lnTo>
                  <a:pt x="60" y="33"/>
                </a:lnTo>
                <a:lnTo>
                  <a:pt x="0" y="99"/>
                </a:lnTo>
                <a:lnTo>
                  <a:pt x="3" y="57"/>
                </a:lnTo>
                <a:lnTo>
                  <a:pt x="50" y="0"/>
                </a:lnTo>
                <a:lnTo>
                  <a:pt x="50"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87"/>
          <p:cNvSpPr>
            <a:spLocks/>
          </p:cNvSpPr>
          <p:nvPr/>
        </p:nvSpPr>
        <p:spPr bwMode="auto">
          <a:xfrm>
            <a:off x="7833039" y="3114410"/>
            <a:ext cx="125413" cy="215900"/>
          </a:xfrm>
          <a:custGeom>
            <a:avLst/>
            <a:gdLst>
              <a:gd name="T0" fmla="*/ 77 w 79"/>
              <a:gd name="T1" fmla="*/ 0 h 136"/>
              <a:gd name="T2" fmla="*/ 79 w 79"/>
              <a:gd name="T3" fmla="*/ 51 h 136"/>
              <a:gd name="T4" fmla="*/ 9 w 79"/>
              <a:gd name="T5" fmla="*/ 136 h 136"/>
              <a:gd name="T6" fmla="*/ 0 w 79"/>
              <a:gd name="T7" fmla="*/ 99 h 136"/>
              <a:gd name="T8" fmla="*/ 77 w 79"/>
              <a:gd name="T9" fmla="*/ 0 h 136"/>
              <a:gd name="T10" fmla="*/ 77 w 79"/>
              <a:gd name="T11" fmla="*/ 0 h 136"/>
            </a:gdLst>
            <a:ahLst/>
            <a:cxnLst>
              <a:cxn ang="0">
                <a:pos x="T0" y="T1"/>
              </a:cxn>
              <a:cxn ang="0">
                <a:pos x="T2" y="T3"/>
              </a:cxn>
              <a:cxn ang="0">
                <a:pos x="T4" y="T5"/>
              </a:cxn>
              <a:cxn ang="0">
                <a:pos x="T6" y="T7"/>
              </a:cxn>
              <a:cxn ang="0">
                <a:pos x="T8" y="T9"/>
              </a:cxn>
              <a:cxn ang="0">
                <a:pos x="T10" y="T11"/>
              </a:cxn>
            </a:cxnLst>
            <a:rect l="0" t="0" r="r" b="b"/>
            <a:pathLst>
              <a:path w="79" h="136">
                <a:moveTo>
                  <a:pt x="77" y="0"/>
                </a:moveTo>
                <a:lnTo>
                  <a:pt x="79" y="51"/>
                </a:lnTo>
                <a:lnTo>
                  <a:pt x="9" y="136"/>
                </a:lnTo>
                <a:lnTo>
                  <a:pt x="0" y="99"/>
                </a:lnTo>
                <a:lnTo>
                  <a:pt x="77" y="0"/>
                </a:lnTo>
                <a:lnTo>
                  <a:pt x="77"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8"/>
          <p:cNvSpPr>
            <a:spLocks/>
          </p:cNvSpPr>
          <p:nvPr/>
        </p:nvSpPr>
        <p:spPr bwMode="auto">
          <a:xfrm>
            <a:off x="7872727" y="3327135"/>
            <a:ext cx="66675" cy="147637"/>
          </a:xfrm>
          <a:custGeom>
            <a:avLst/>
            <a:gdLst>
              <a:gd name="T0" fmla="*/ 0 w 42"/>
              <a:gd name="T1" fmla="*/ 54 h 93"/>
              <a:gd name="T2" fmla="*/ 42 w 42"/>
              <a:gd name="T3" fmla="*/ 0 h 93"/>
              <a:gd name="T4" fmla="*/ 29 w 42"/>
              <a:gd name="T5" fmla="*/ 93 h 93"/>
              <a:gd name="T6" fmla="*/ 0 w 42"/>
              <a:gd name="T7" fmla="*/ 54 h 93"/>
              <a:gd name="T8" fmla="*/ 0 w 42"/>
              <a:gd name="T9" fmla="*/ 54 h 93"/>
            </a:gdLst>
            <a:ahLst/>
            <a:cxnLst>
              <a:cxn ang="0">
                <a:pos x="T0" y="T1"/>
              </a:cxn>
              <a:cxn ang="0">
                <a:pos x="T2" y="T3"/>
              </a:cxn>
              <a:cxn ang="0">
                <a:pos x="T4" y="T5"/>
              </a:cxn>
              <a:cxn ang="0">
                <a:pos x="T6" y="T7"/>
              </a:cxn>
              <a:cxn ang="0">
                <a:pos x="T8" y="T9"/>
              </a:cxn>
            </a:cxnLst>
            <a:rect l="0" t="0" r="r" b="b"/>
            <a:pathLst>
              <a:path w="42" h="93">
                <a:moveTo>
                  <a:pt x="0" y="54"/>
                </a:moveTo>
                <a:lnTo>
                  <a:pt x="42" y="0"/>
                </a:lnTo>
                <a:lnTo>
                  <a:pt x="29" y="93"/>
                </a:lnTo>
                <a:lnTo>
                  <a:pt x="0" y="54"/>
                </a:lnTo>
                <a:lnTo>
                  <a:pt x="0" y="54"/>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89"/>
          <p:cNvSpPr>
            <a:spLocks/>
          </p:cNvSpPr>
          <p:nvPr/>
        </p:nvSpPr>
        <p:spPr bwMode="auto">
          <a:xfrm>
            <a:off x="7693339" y="2009510"/>
            <a:ext cx="363538" cy="723900"/>
          </a:xfrm>
          <a:custGeom>
            <a:avLst/>
            <a:gdLst>
              <a:gd name="T0" fmla="*/ 35 w 229"/>
              <a:gd name="T1" fmla="*/ 0 h 456"/>
              <a:gd name="T2" fmla="*/ 0 w 229"/>
              <a:gd name="T3" fmla="*/ 70 h 456"/>
              <a:gd name="T4" fmla="*/ 20 w 229"/>
              <a:gd name="T5" fmla="*/ 175 h 456"/>
              <a:gd name="T6" fmla="*/ 20 w 229"/>
              <a:gd name="T7" fmla="*/ 179 h 456"/>
              <a:gd name="T8" fmla="*/ 20 w 229"/>
              <a:gd name="T9" fmla="*/ 185 h 456"/>
              <a:gd name="T10" fmla="*/ 22 w 229"/>
              <a:gd name="T11" fmla="*/ 192 h 456"/>
              <a:gd name="T12" fmla="*/ 22 w 229"/>
              <a:gd name="T13" fmla="*/ 196 h 456"/>
              <a:gd name="T14" fmla="*/ 22 w 229"/>
              <a:gd name="T15" fmla="*/ 202 h 456"/>
              <a:gd name="T16" fmla="*/ 22 w 229"/>
              <a:gd name="T17" fmla="*/ 208 h 456"/>
              <a:gd name="T18" fmla="*/ 22 w 229"/>
              <a:gd name="T19" fmla="*/ 216 h 456"/>
              <a:gd name="T20" fmla="*/ 22 w 229"/>
              <a:gd name="T21" fmla="*/ 221 h 456"/>
              <a:gd name="T22" fmla="*/ 22 w 229"/>
              <a:gd name="T23" fmla="*/ 231 h 456"/>
              <a:gd name="T24" fmla="*/ 22 w 229"/>
              <a:gd name="T25" fmla="*/ 239 h 456"/>
              <a:gd name="T26" fmla="*/ 22 w 229"/>
              <a:gd name="T27" fmla="*/ 249 h 456"/>
              <a:gd name="T28" fmla="*/ 22 w 229"/>
              <a:gd name="T29" fmla="*/ 258 h 456"/>
              <a:gd name="T30" fmla="*/ 20 w 229"/>
              <a:gd name="T31" fmla="*/ 268 h 456"/>
              <a:gd name="T32" fmla="*/ 18 w 229"/>
              <a:gd name="T33" fmla="*/ 278 h 456"/>
              <a:gd name="T34" fmla="*/ 18 w 229"/>
              <a:gd name="T35" fmla="*/ 289 h 456"/>
              <a:gd name="T36" fmla="*/ 18 w 229"/>
              <a:gd name="T37" fmla="*/ 299 h 456"/>
              <a:gd name="T38" fmla="*/ 16 w 229"/>
              <a:gd name="T39" fmla="*/ 311 h 456"/>
              <a:gd name="T40" fmla="*/ 16 w 229"/>
              <a:gd name="T41" fmla="*/ 320 h 456"/>
              <a:gd name="T42" fmla="*/ 16 w 229"/>
              <a:gd name="T43" fmla="*/ 332 h 456"/>
              <a:gd name="T44" fmla="*/ 14 w 229"/>
              <a:gd name="T45" fmla="*/ 340 h 456"/>
              <a:gd name="T46" fmla="*/ 14 w 229"/>
              <a:gd name="T47" fmla="*/ 347 h 456"/>
              <a:gd name="T48" fmla="*/ 12 w 229"/>
              <a:gd name="T49" fmla="*/ 357 h 456"/>
              <a:gd name="T50" fmla="*/ 12 w 229"/>
              <a:gd name="T51" fmla="*/ 365 h 456"/>
              <a:gd name="T52" fmla="*/ 10 w 229"/>
              <a:gd name="T53" fmla="*/ 373 h 456"/>
              <a:gd name="T54" fmla="*/ 10 w 229"/>
              <a:gd name="T55" fmla="*/ 378 h 456"/>
              <a:gd name="T56" fmla="*/ 115 w 229"/>
              <a:gd name="T57" fmla="*/ 456 h 456"/>
              <a:gd name="T58" fmla="*/ 163 w 229"/>
              <a:gd name="T59" fmla="*/ 332 h 456"/>
              <a:gd name="T60" fmla="*/ 206 w 229"/>
              <a:gd name="T61" fmla="*/ 237 h 456"/>
              <a:gd name="T62" fmla="*/ 223 w 229"/>
              <a:gd name="T63" fmla="*/ 198 h 456"/>
              <a:gd name="T64" fmla="*/ 229 w 229"/>
              <a:gd name="T65" fmla="*/ 74 h 456"/>
              <a:gd name="T66" fmla="*/ 202 w 229"/>
              <a:gd name="T67" fmla="*/ 16 h 456"/>
              <a:gd name="T68" fmla="*/ 35 w 229"/>
              <a:gd name="T69" fmla="*/ 0 h 456"/>
              <a:gd name="T70" fmla="*/ 35 w 229"/>
              <a:gd name="T71"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9" h="456">
                <a:moveTo>
                  <a:pt x="35" y="0"/>
                </a:moveTo>
                <a:lnTo>
                  <a:pt x="0" y="70"/>
                </a:lnTo>
                <a:lnTo>
                  <a:pt x="20" y="175"/>
                </a:lnTo>
                <a:lnTo>
                  <a:pt x="20" y="179"/>
                </a:lnTo>
                <a:lnTo>
                  <a:pt x="20" y="185"/>
                </a:lnTo>
                <a:lnTo>
                  <a:pt x="22" y="192"/>
                </a:lnTo>
                <a:lnTo>
                  <a:pt x="22" y="196"/>
                </a:lnTo>
                <a:lnTo>
                  <a:pt x="22" y="202"/>
                </a:lnTo>
                <a:lnTo>
                  <a:pt x="22" y="208"/>
                </a:lnTo>
                <a:lnTo>
                  <a:pt x="22" y="216"/>
                </a:lnTo>
                <a:lnTo>
                  <a:pt x="22" y="221"/>
                </a:lnTo>
                <a:lnTo>
                  <a:pt x="22" y="231"/>
                </a:lnTo>
                <a:lnTo>
                  <a:pt x="22" y="239"/>
                </a:lnTo>
                <a:lnTo>
                  <a:pt x="22" y="249"/>
                </a:lnTo>
                <a:lnTo>
                  <a:pt x="22" y="258"/>
                </a:lnTo>
                <a:lnTo>
                  <a:pt x="20" y="268"/>
                </a:lnTo>
                <a:lnTo>
                  <a:pt x="18" y="278"/>
                </a:lnTo>
                <a:lnTo>
                  <a:pt x="18" y="289"/>
                </a:lnTo>
                <a:lnTo>
                  <a:pt x="18" y="299"/>
                </a:lnTo>
                <a:lnTo>
                  <a:pt x="16" y="311"/>
                </a:lnTo>
                <a:lnTo>
                  <a:pt x="16" y="320"/>
                </a:lnTo>
                <a:lnTo>
                  <a:pt x="16" y="332"/>
                </a:lnTo>
                <a:lnTo>
                  <a:pt x="14" y="340"/>
                </a:lnTo>
                <a:lnTo>
                  <a:pt x="14" y="347"/>
                </a:lnTo>
                <a:lnTo>
                  <a:pt x="12" y="357"/>
                </a:lnTo>
                <a:lnTo>
                  <a:pt x="12" y="365"/>
                </a:lnTo>
                <a:lnTo>
                  <a:pt x="10" y="373"/>
                </a:lnTo>
                <a:lnTo>
                  <a:pt x="10" y="378"/>
                </a:lnTo>
                <a:lnTo>
                  <a:pt x="115" y="456"/>
                </a:lnTo>
                <a:lnTo>
                  <a:pt x="163" y="332"/>
                </a:lnTo>
                <a:lnTo>
                  <a:pt x="206" y="237"/>
                </a:lnTo>
                <a:lnTo>
                  <a:pt x="223" y="198"/>
                </a:lnTo>
                <a:lnTo>
                  <a:pt x="229" y="74"/>
                </a:lnTo>
                <a:lnTo>
                  <a:pt x="202" y="16"/>
                </a:lnTo>
                <a:lnTo>
                  <a:pt x="35" y="0"/>
                </a:lnTo>
                <a:lnTo>
                  <a:pt x="35"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90"/>
          <p:cNvSpPr>
            <a:spLocks/>
          </p:cNvSpPr>
          <p:nvPr/>
        </p:nvSpPr>
        <p:spPr bwMode="auto">
          <a:xfrm>
            <a:off x="7771127" y="2022210"/>
            <a:ext cx="314325" cy="698500"/>
          </a:xfrm>
          <a:custGeom>
            <a:avLst/>
            <a:gdLst>
              <a:gd name="T0" fmla="*/ 89 w 198"/>
              <a:gd name="T1" fmla="*/ 87 h 440"/>
              <a:gd name="T2" fmla="*/ 157 w 198"/>
              <a:gd name="T3" fmla="*/ 82 h 440"/>
              <a:gd name="T4" fmla="*/ 170 w 198"/>
              <a:gd name="T5" fmla="*/ 122 h 440"/>
              <a:gd name="T6" fmla="*/ 153 w 198"/>
              <a:gd name="T7" fmla="*/ 144 h 440"/>
              <a:gd name="T8" fmla="*/ 167 w 198"/>
              <a:gd name="T9" fmla="*/ 194 h 440"/>
              <a:gd name="T10" fmla="*/ 126 w 198"/>
              <a:gd name="T11" fmla="*/ 215 h 440"/>
              <a:gd name="T12" fmla="*/ 128 w 198"/>
              <a:gd name="T13" fmla="*/ 244 h 440"/>
              <a:gd name="T14" fmla="*/ 116 w 198"/>
              <a:gd name="T15" fmla="*/ 256 h 440"/>
              <a:gd name="T16" fmla="*/ 116 w 198"/>
              <a:gd name="T17" fmla="*/ 277 h 440"/>
              <a:gd name="T18" fmla="*/ 114 w 198"/>
              <a:gd name="T19" fmla="*/ 279 h 440"/>
              <a:gd name="T20" fmla="*/ 112 w 198"/>
              <a:gd name="T21" fmla="*/ 285 h 440"/>
              <a:gd name="T22" fmla="*/ 106 w 198"/>
              <a:gd name="T23" fmla="*/ 287 h 440"/>
              <a:gd name="T24" fmla="*/ 103 w 198"/>
              <a:gd name="T25" fmla="*/ 291 h 440"/>
              <a:gd name="T26" fmla="*/ 95 w 198"/>
              <a:gd name="T27" fmla="*/ 291 h 440"/>
              <a:gd name="T28" fmla="*/ 87 w 198"/>
              <a:gd name="T29" fmla="*/ 293 h 440"/>
              <a:gd name="T30" fmla="*/ 79 w 198"/>
              <a:gd name="T31" fmla="*/ 291 h 440"/>
              <a:gd name="T32" fmla="*/ 74 w 198"/>
              <a:gd name="T33" fmla="*/ 291 h 440"/>
              <a:gd name="T34" fmla="*/ 66 w 198"/>
              <a:gd name="T35" fmla="*/ 289 h 440"/>
              <a:gd name="T36" fmla="*/ 60 w 198"/>
              <a:gd name="T37" fmla="*/ 289 h 440"/>
              <a:gd name="T38" fmla="*/ 52 w 198"/>
              <a:gd name="T39" fmla="*/ 285 h 440"/>
              <a:gd name="T40" fmla="*/ 46 w 198"/>
              <a:gd name="T41" fmla="*/ 285 h 440"/>
              <a:gd name="T42" fmla="*/ 39 w 198"/>
              <a:gd name="T43" fmla="*/ 283 h 440"/>
              <a:gd name="T44" fmla="*/ 33 w 198"/>
              <a:gd name="T45" fmla="*/ 281 h 440"/>
              <a:gd name="T46" fmla="*/ 25 w 198"/>
              <a:gd name="T47" fmla="*/ 277 h 440"/>
              <a:gd name="T48" fmla="*/ 19 w 198"/>
              <a:gd name="T49" fmla="*/ 277 h 440"/>
              <a:gd name="T50" fmla="*/ 13 w 198"/>
              <a:gd name="T51" fmla="*/ 275 h 440"/>
              <a:gd name="T52" fmla="*/ 10 w 198"/>
              <a:gd name="T53" fmla="*/ 273 h 440"/>
              <a:gd name="T54" fmla="*/ 2 w 198"/>
              <a:gd name="T55" fmla="*/ 270 h 440"/>
              <a:gd name="T56" fmla="*/ 0 w 198"/>
              <a:gd name="T57" fmla="*/ 270 h 440"/>
              <a:gd name="T58" fmla="*/ 2 w 198"/>
              <a:gd name="T59" fmla="*/ 272 h 440"/>
              <a:gd name="T60" fmla="*/ 8 w 198"/>
              <a:gd name="T61" fmla="*/ 275 h 440"/>
              <a:gd name="T62" fmla="*/ 17 w 198"/>
              <a:gd name="T63" fmla="*/ 283 h 440"/>
              <a:gd name="T64" fmla="*/ 27 w 198"/>
              <a:gd name="T65" fmla="*/ 293 h 440"/>
              <a:gd name="T66" fmla="*/ 31 w 198"/>
              <a:gd name="T67" fmla="*/ 297 h 440"/>
              <a:gd name="T68" fmla="*/ 37 w 198"/>
              <a:gd name="T69" fmla="*/ 305 h 440"/>
              <a:gd name="T70" fmla="*/ 43 w 198"/>
              <a:gd name="T71" fmla="*/ 310 h 440"/>
              <a:gd name="T72" fmla="*/ 48 w 198"/>
              <a:gd name="T73" fmla="*/ 318 h 440"/>
              <a:gd name="T74" fmla="*/ 52 w 198"/>
              <a:gd name="T75" fmla="*/ 324 h 440"/>
              <a:gd name="T76" fmla="*/ 58 w 198"/>
              <a:gd name="T77" fmla="*/ 332 h 440"/>
              <a:gd name="T78" fmla="*/ 62 w 198"/>
              <a:gd name="T79" fmla="*/ 339 h 440"/>
              <a:gd name="T80" fmla="*/ 66 w 198"/>
              <a:gd name="T81" fmla="*/ 349 h 440"/>
              <a:gd name="T82" fmla="*/ 68 w 198"/>
              <a:gd name="T83" fmla="*/ 357 h 440"/>
              <a:gd name="T84" fmla="*/ 72 w 198"/>
              <a:gd name="T85" fmla="*/ 365 h 440"/>
              <a:gd name="T86" fmla="*/ 72 w 198"/>
              <a:gd name="T87" fmla="*/ 372 h 440"/>
              <a:gd name="T88" fmla="*/ 74 w 198"/>
              <a:gd name="T89" fmla="*/ 382 h 440"/>
              <a:gd name="T90" fmla="*/ 74 w 198"/>
              <a:gd name="T91" fmla="*/ 388 h 440"/>
              <a:gd name="T92" fmla="*/ 74 w 198"/>
              <a:gd name="T93" fmla="*/ 396 h 440"/>
              <a:gd name="T94" fmla="*/ 74 w 198"/>
              <a:gd name="T95" fmla="*/ 403 h 440"/>
              <a:gd name="T96" fmla="*/ 74 w 198"/>
              <a:gd name="T97" fmla="*/ 411 h 440"/>
              <a:gd name="T98" fmla="*/ 72 w 198"/>
              <a:gd name="T99" fmla="*/ 423 h 440"/>
              <a:gd name="T100" fmla="*/ 68 w 198"/>
              <a:gd name="T101" fmla="*/ 431 h 440"/>
              <a:gd name="T102" fmla="*/ 66 w 198"/>
              <a:gd name="T103" fmla="*/ 436 h 440"/>
              <a:gd name="T104" fmla="*/ 66 w 198"/>
              <a:gd name="T105" fmla="*/ 440 h 440"/>
              <a:gd name="T106" fmla="*/ 106 w 198"/>
              <a:gd name="T107" fmla="*/ 378 h 440"/>
              <a:gd name="T108" fmla="*/ 141 w 198"/>
              <a:gd name="T109" fmla="*/ 316 h 440"/>
              <a:gd name="T110" fmla="*/ 141 w 198"/>
              <a:gd name="T111" fmla="*/ 285 h 440"/>
              <a:gd name="T112" fmla="*/ 178 w 198"/>
              <a:gd name="T113" fmla="*/ 233 h 440"/>
              <a:gd name="T114" fmla="*/ 198 w 198"/>
              <a:gd name="T115" fmla="*/ 80 h 440"/>
              <a:gd name="T116" fmla="*/ 188 w 198"/>
              <a:gd name="T117" fmla="*/ 0 h 440"/>
              <a:gd name="T118" fmla="*/ 114 w 198"/>
              <a:gd name="T119" fmla="*/ 0 h 440"/>
              <a:gd name="T120" fmla="*/ 89 w 198"/>
              <a:gd name="T121" fmla="*/ 87 h 440"/>
              <a:gd name="T122" fmla="*/ 89 w 198"/>
              <a:gd name="T123" fmla="*/ 8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 h="440">
                <a:moveTo>
                  <a:pt x="89" y="87"/>
                </a:moveTo>
                <a:lnTo>
                  <a:pt x="157" y="82"/>
                </a:lnTo>
                <a:lnTo>
                  <a:pt x="170" y="122"/>
                </a:lnTo>
                <a:lnTo>
                  <a:pt x="153" y="144"/>
                </a:lnTo>
                <a:lnTo>
                  <a:pt x="167" y="194"/>
                </a:lnTo>
                <a:lnTo>
                  <a:pt x="126" y="215"/>
                </a:lnTo>
                <a:lnTo>
                  <a:pt x="128" y="244"/>
                </a:lnTo>
                <a:lnTo>
                  <a:pt x="116" y="256"/>
                </a:lnTo>
                <a:lnTo>
                  <a:pt x="116" y="277"/>
                </a:lnTo>
                <a:lnTo>
                  <a:pt x="114" y="279"/>
                </a:lnTo>
                <a:lnTo>
                  <a:pt x="112" y="285"/>
                </a:lnTo>
                <a:lnTo>
                  <a:pt x="106" y="287"/>
                </a:lnTo>
                <a:lnTo>
                  <a:pt x="103" y="291"/>
                </a:lnTo>
                <a:lnTo>
                  <a:pt x="95" y="291"/>
                </a:lnTo>
                <a:lnTo>
                  <a:pt x="87" y="293"/>
                </a:lnTo>
                <a:lnTo>
                  <a:pt x="79" y="291"/>
                </a:lnTo>
                <a:lnTo>
                  <a:pt x="74" y="291"/>
                </a:lnTo>
                <a:lnTo>
                  <a:pt x="66" y="289"/>
                </a:lnTo>
                <a:lnTo>
                  <a:pt x="60" y="289"/>
                </a:lnTo>
                <a:lnTo>
                  <a:pt x="52" y="285"/>
                </a:lnTo>
                <a:lnTo>
                  <a:pt x="46" y="285"/>
                </a:lnTo>
                <a:lnTo>
                  <a:pt x="39" y="283"/>
                </a:lnTo>
                <a:lnTo>
                  <a:pt x="33" y="281"/>
                </a:lnTo>
                <a:lnTo>
                  <a:pt x="25" y="277"/>
                </a:lnTo>
                <a:lnTo>
                  <a:pt x="19" y="277"/>
                </a:lnTo>
                <a:lnTo>
                  <a:pt x="13" y="275"/>
                </a:lnTo>
                <a:lnTo>
                  <a:pt x="10" y="273"/>
                </a:lnTo>
                <a:lnTo>
                  <a:pt x="2" y="270"/>
                </a:lnTo>
                <a:lnTo>
                  <a:pt x="0" y="270"/>
                </a:lnTo>
                <a:lnTo>
                  <a:pt x="2" y="272"/>
                </a:lnTo>
                <a:lnTo>
                  <a:pt x="8" y="275"/>
                </a:lnTo>
                <a:lnTo>
                  <a:pt x="17" y="283"/>
                </a:lnTo>
                <a:lnTo>
                  <a:pt x="27" y="293"/>
                </a:lnTo>
                <a:lnTo>
                  <a:pt x="31" y="297"/>
                </a:lnTo>
                <a:lnTo>
                  <a:pt x="37" y="305"/>
                </a:lnTo>
                <a:lnTo>
                  <a:pt x="43" y="310"/>
                </a:lnTo>
                <a:lnTo>
                  <a:pt x="48" y="318"/>
                </a:lnTo>
                <a:lnTo>
                  <a:pt x="52" y="324"/>
                </a:lnTo>
                <a:lnTo>
                  <a:pt x="58" y="332"/>
                </a:lnTo>
                <a:lnTo>
                  <a:pt x="62" y="339"/>
                </a:lnTo>
                <a:lnTo>
                  <a:pt x="66" y="349"/>
                </a:lnTo>
                <a:lnTo>
                  <a:pt x="68" y="357"/>
                </a:lnTo>
                <a:lnTo>
                  <a:pt x="72" y="365"/>
                </a:lnTo>
                <a:lnTo>
                  <a:pt x="72" y="372"/>
                </a:lnTo>
                <a:lnTo>
                  <a:pt x="74" y="382"/>
                </a:lnTo>
                <a:lnTo>
                  <a:pt x="74" y="388"/>
                </a:lnTo>
                <a:lnTo>
                  <a:pt x="74" y="396"/>
                </a:lnTo>
                <a:lnTo>
                  <a:pt x="74" y="403"/>
                </a:lnTo>
                <a:lnTo>
                  <a:pt x="74" y="411"/>
                </a:lnTo>
                <a:lnTo>
                  <a:pt x="72" y="423"/>
                </a:lnTo>
                <a:lnTo>
                  <a:pt x="68" y="431"/>
                </a:lnTo>
                <a:lnTo>
                  <a:pt x="66" y="436"/>
                </a:lnTo>
                <a:lnTo>
                  <a:pt x="66" y="440"/>
                </a:lnTo>
                <a:lnTo>
                  <a:pt x="106" y="378"/>
                </a:lnTo>
                <a:lnTo>
                  <a:pt x="141" y="316"/>
                </a:lnTo>
                <a:lnTo>
                  <a:pt x="141" y="285"/>
                </a:lnTo>
                <a:lnTo>
                  <a:pt x="178" y="233"/>
                </a:lnTo>
                <a:lnTo>
                  <a:pt x="198" y="80"/>
                </a:lnTo>
                <a:lnTo>
                  <a:pt x="188" y="0"/>
                </a:lnTo>
                <a:lnTo>
                  <a:pt x="114" y="0"/>
                </a:lnTo>
                <a:lnTo>
                  <a:pt x="89" y="87"/>
                </a:lnTo>
                <a:lnTo>
                  <a:pt x="89" y="87"/>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91"/>
          <p:cNvSpPr>
            <a:spLocks/>
          </p:cNvSpPr>
          <p:nvPr/>
        </p:nvSpPr>
        <p:spPr bwMode="auto">
          <a:xfrm>
            <a:off x="7715564" y="2047610"/>
            <a:ext cx="125413" cy="144462"/>
          </a:xfrm>
          <a:custGeom>
            <a:avLst/>
            <a:gdLst>
              <a:gd name="T0" fmla="*/ 0 w 79"/>
              <a:gd name="T1" fmla="*/ 38 h 91"/>
              <a:gd name="T2" fmla="*/ 37 w 79"/>
              <a:gd name="T3" fmla="*/ 91 h 91"/>
              <a:gd name="T4" fmla="*/ 70 w 79"/>
              <a:gd name="T5" fmla="*/ 71 h 91"/>
              <a:gd name="T6" fmla="*/ 52 w 79"/>
              <a:gd name="T7" fmla="*/ 38 h 91"/>
              <a:gd name="T8" fmla="*/ 79 w 79"/>
              <a:gd name="T9" fmla="*/ 2 h 91"/>
              <a:gd name="T10" fmla="*/ 21 w 79"/>
              <a:gd name="T11" fmla="*/ 0 h 91"/>
              <a:gd name="T12" fmla="*/ 0 w 79"/>
              <a:gd name="T13" fmla="*/ 38 h 91"/>
              <a:gd name="T14" fmla="*/ 0 w 79"/>
              <a:gd name="T15" fmla="*/ 38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1">
                <a:moveTo>
                  <a:pt x="0" y="38"/>
                </a:moveTo>
                <a:lnTo>
                  <a:pt x="37" y="91"/>
                </a:lnTo>
                <a:lnTo>
                  <a:pt x="70" y="71"/>
                </a:lnTo>
                <a:lnTo>
                  <a:pt x="52" y="38"/>
                </a:lnTo>
                <a:lnTo>
                  <a:pt x="79" y="2"/>
                </a:lnTo>
                <a:lnTo>
                  <a:pt x="21" y="0"/>
                </a:lnTo>
                <a:lnTo>
                  <a:pt x="0" y="38"/>
                </a:lnTo>
                <a:lnTo>
                  <a:pt x="0" y="38"/>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92"/>
          <p:cNvSpPr>
            <a:spLocks/>
          </p:cNvSpPr>
          <p:nvPr/>
        </p:nvSpPr>
        <p:spPr bwMode="auto">
          <a:xfrm>
            <a:off x="7675877" y="1907910"/>
            <a:ext cx="423863" cy="412750"/>
          </a:xfrm>
          <a:custGeom>
            <a:avLst/>
            <a:gdLst>
              <a:gd name="T0" fmla="*/ 68 w 267"/>
              <a:gd name="T1" fmla="*/ 134 h 260"/>
              <a:gd name="T2" fmla="*/ 60 w 267"/>
              <a:gd name="T3" fmla="*/ 109 h 260"/>
              <a:gd name="T4" fmla="*/ 73 w 267"/>
              <a:gd name="T5" fmla="*/ 107 h 260"/>
              <a:gd name="T6" fmla="*/ 95 w 267"/>
              <a:gd name="T7" fmla="*/ 107 h 260"/>
              <a:gd name="T8" fmla="*/ 116 w 267"/>
              <a:gd name="T9" fmla="*/ 107 h 260"/>
              <a:gd name="T10" fmla="*/ 126 w 267"/>
              <a:gd name="T11" fmla="*/ 107 h 260"/>
              <a:gd name="T12" fmla="*/ 104 w 267"/>
              <a:gd name="T13" fmla="*/ 134 h 260"/>
              <a:gd name="T14" fmla="*/ 116 w 267"/>
              <a:gd name="T15" fmla="*/ 138 h 260"/>
              <a:gd name="T16" fmla="*/ 134 w 267"/>
              <a:gd name="T17" fmla="*/ 134 h 260"/>
              <a:gd name="T18" fmla="*/ 132 w 267"/>
              <a:gd name="T19" fmla="*/ 154 h 260"/>
              <a:gd name="T20" fmla="*/ 126 w 267"/>
              <a:gd name="T21" fmla="*/ 165 h 260"/>
              <a:gd name="T22" fmla="*/ 145 w 267"/>
              <a:gd name="T23" fmla="*/ 165 h 260"/>
              <a:gd name="T24" fmla="*/ 178 w 267"/>
              <a:gd name="T25" fmla="*/ 154 h 260"/>
              <a:gd name="T26" fmla="*/ 198 w 267"/>
              <a:gd name="T27" fmla="*/ 146 h 260"/>
              <a:gd name="T28" fmla="*/ 221 w 267"/>
              <a:gd name="T29" fmla="*/ 134 h 260"/>
              <a:gd name="T30" fmla="*/ 267 w 267"/>
              <a:gd name="T31" fmla="*/ 88 h 260"/>
              <a:gd name="T32" fmla="*/ 261 w 267"/>
              <a:gd name="T33" fmla="*/ 70 h 260"/>
              <a:gd name="T34" fmla="*/ 254 w 267"/>
              <a:gd name="T35" fmla="*/ 51 h 260"/>
              <a:gd name="T36" fmla="*/ 232 w 267"/>
              <a:gd name="T37" fmla="*/ 29 h 260"/>
              <a:gd name="T38" fmla="*/ 201 w 267"/>
              <a:gd name="T39" fmla="*/ 12 h 260"/>
              <a:gd name="T40" fmla="*/ 182 w 267"/>
              <a:gd name="T41" fmla="*/ 6 h 260"/>
              <a:gd name="T42" fmla="*/ 161 w 267"/>
              <a:gd name="T43" fmla="*/ 2 h 260"/>
              <a:gd name="T44" fmla="*/ 137 w 267"/>
              <a:gd name="T45" fmla="*/ 0 h 260"/>
              <a:gd name="T46" fmla="*/ 114 w 267"/>
              <a:gd name="T47" fmla="*/ 2 h 260"/>
              <a:gd name="T48" fmla="*/ 89 w 267"/>
              <a:gd name="T49" fmla="*/ 4 h 260"/>
              <a:gd name="T50" fmla="*/ 70 w 267"/>
              <a:gd name="T51" fmla="*/ 10 h 260"/>
              <a:gd name="T52" fmla="*/ 46 w 267"/>
              <a:gd name="T53" fmla="*/ 22 h 260"/>
              <a:gd name="T54" fmla="*/ 29 w 267"/>
              <a:gd name="T55" fmla="*/ 41 h 260"/>
              <a:gd name="T56" fmla="*/ 19 w 267"/>
              <a:gd name="T57" fmla="*/ 59 h 260"/>
              <a:gd name="T58" fmla="*/ 8 w 267"/>
              <a:gd name="T59" fmla="*/ 82 h 260"/>
              <a:gd name="T60" fmla="*/ 2 w 267"/>
              <a:gd name="T61" fmla="*/ 111 h 260"/>
              <a:gd name="T62" fmla="*/ 2 w 267"/>
              <a:gd name="T63" fmla="*/ 146 h 260"/>
              <a:gd name="T64" fmla="*/ 2 w 267"/>
              <a:gd name="T65" fmla="*/ 165 h 260"/>
              <a:gd name="T66" fmla="*/ 8 w 267"/>
              <a:gd name="T67" fmla="*/ 185 h 260"/>
              <a:gd name="T68" fmla="*/ 13 w 267"/>
              <a:gd name="T69" fmla="*/ 208 h 260"/>
              <a:gd name="T70" fmla="*/ 23 w 267"/>
              <a:gd name="T71" fmla="*/ 241 h 260"/>
              <a:gd name="T72" fmla="*/ 29 w 267"/>
              <a:gd name="T73" fmla="*/ 258 h 260"/>
              <a:gd name="T74" fmla="*/ 44 w 267"/>
              <a:gd name="T75" fmla="*/ 216 h 260"/>
              <a:gd name="T76" fmla="*/ 35 w 267"/>
              <a:gd name="T77" fmla="*/ 200 h 260"/>
              <a:gd name="T78" fmla="*/ 21 w 267"/>
              <a:gd name="T79" fmla="*/ 177 h 260"/>
              <a:gd name="T80" fmla="*/ 19 w 267"/>
              <a:gd name="T81" fmla="*/ 159 h 260"/>
              <a:gd name="T82" fmla="*/ 29 w 267"/>
              <a:gd name="T83" fmla="*/ 154 h 260"/>
              <a:gd name="T84" fmla="*/ 50 w 267"/>
              <a:gd name="T85" fmla="*/ 167 h 260"/>
              <a:gd name="T86" fmla="*/ 68 w 267"/>
              <a:gd name="T87" fmla="*/ 16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60">
                <a:moveTo>
                  <a:pt x="58" y="155"/>
                </a:moveTo>
                <a:lnTo>
                  <a:pt x="46" y="134"/>
                </a:lnTo>
                <a:lnTo>
                  <a:pt x="68" y="134"/>
                </a:lnTo>
                <a:lnTo>
                  <a:pt x="54" y="111"/>
                </a:lnTo>
                <a:lnTo>
                  <a:pt x="54" y="109"/>
                </a:lnTo>
                <a:lnTo>
                  <a:pt x="60" y="109"/>
                </a:lnTo>
                <a:lnTo>
                  <a:pt x="64" y="107"/>
                </a:lnTo>
                <a:lnTo>
                  <a:pt x="68" y="107"/>
                </a:lnTo>
                <a:lnTo>
                  <a:pt x="73" y="107"/>
                </a:lnTo>
                <a:lnTo>
                  <a:pt x="81" y="107"/>
                </a:lnTo>
                <a:lnTo>
                  <a:pt x="87" y="107"/>
                </a:lnTo>
                <a:lnTo>
                  <a:pt x="95" y="107"/>
                </a:lnTo>
                <a:lnTo>
                  <a:pt x="103" y="107"/>
                </a:lnTo>
                <a:lnTo>
                  <a:pt x="110" y="107"/>
                </a:lnTo>
                <a:lnTo>
                  <a:pt x="116" y="107"/>
                </a:lnTo>
                <a:lnTo>
                  <a:pt x="122" y="107"/>
                </a:lnTo>
                <a:lnTo>
                  <a:pt x="124" y="107"/>
                </a:lnTo>
                <a:lnTo>
                  <a:pt x="126" y="107"/>
                </a:lnTo>
                <a:lnTo>
                  <a:pt x="104" y="128"/>
                </a:lnTo>
                <a:lnTo>
                  <a:pt x="103" y="130"/>
                </a:lnTo>
                <a:lnTo>
                  <a:pt x="104" y="134"/>
                </a:lnTo>
                <a:lnTo>
                  <a:pt x="106" y="138"/>
                </a:lnTo>
                <a:lnTo>
                  <a:pt x="112" y="140"/>
                </a:lnTo>
                <a:lnTo>
                  <a:pt x="116" y="138"/>
                </a:lnTo>
                <a:lnTo>
                  <a:pt x="124" y="138"/>
                </a:lnTo>
                <a:lnTo>
                  <a:pt x="128" y="136"/>
                </a:lnTo>
                <a:lnTo>
                  <a:pt x="134" y="134"/>
                </a:lnTo>
                <a:lnTo>
                  <a:pt x="145" y="132"/>
                </a:lnTo>
                <a:lnTo>
                  <a:pt x="149" y="130"/>
                </a:lnTo>
                <a:lnTo>
                  <a:pt x="132" y="154"/>
                </a:lnTo>
                <a:lnTo>
                  <a:pt x="120" y="163"/>
                </a:lnTo>
                <a:lnTo>
                  <a:pt x="120" y="163"/>
                </a:lnTo>
                <a:lnTo>
                  <a:pt x="126" y="165"/>
                </a:lnTo>
                <a:lnTo>
                  <a:pt x="130" y="165"/>
                </a:lnTo>
                <a:lnTo>
                  <a:pt x="137" y="165"/>
                </a:lnTo>
                <a:lnTo>
                  <a:pt x="145" y="165"/>
                </a:lnTo>
                <a:lnTo>
                  <a:pt x="155" y="163"/>
                </a:lnTo>
                <a:lnTo>
                  <a:pt x="166" y="157"/>
                </a:lnTo>
                <a:lnTo>
                  <a:pt x="178" y="154"/>
                </a:lnTo>
                <a:lnTo>
                  <a:pt x="184" y="152"/>
                </a:lnTo>
                <a:lnTo>
                  <a:pt x="192" y="150"/>
                </a:lnTo>
                <a:lnTo>
                  <a:pt x="198" y="146"/>
                </a:lnTo>
                <a:lnTo>
                  <a:pt x="203" y="144"/>
                </a:lnTo>
                <a:lnTo>
                  <a:pt x="213" y="138"/>
                </a:lnTo>
                <a:lnTo>
                  <a:pt x="221" y="134"/>
                </a:lnTo>
                <a:lnTo>
                  <a:pt x="227" y="130"/>
                </a:lnTo>
                <a:lnTo>
                  <a:pt x="230" y="130"/>
                </a:lnTo>
                <a:lnTo>
                  <a:pt x="267" y="88"/>
                </a:lnTo>
                <a:lnTo>
                  <a:pt x="265" y="84"/>
                </a:lnTo>
                <a:lnTo>
                  <a:pt x="265" y="76"/>
                </a:lnTo>
                <a:lnTo>
                  <a:pt x="261" y="70"/>
                </a:lnTo>
                <a:lnTo>
                  <a:pt x="260" y="64"/>
                </a:lnTo>
                <a:lnTo>
                  <a:pt x="258" y="57"/>
                </a:lnTo>
                <a:lnTo>
                  <a:pt x="254" y="51"/>
                </a:lnTo>
                <a:lnTo>
                  <a:pt x="246" y="43"/>
                </a:lnTo>
                <a:lnTo>
                  <a:pt x="240" y="35"/>
                </a:lnTo>
                <a:lnTo>
                  <a:pt x="232" y="29"/>
                </a:lnTo>
                <a:lnTo>
                  <a:pt x="225" y="24"/>
                </a:lnTo>
                <a:lnTo>
                  <a:pt x="213" y="18"/>
                </a:lnTo>
                <a:lnTo>
                  <a:pt x="201" y="12"/>
                </a:lnTo>
                <a:lnTo>
                  <a:pt x="196" y="8"/>
                </a:lnTo>
                <a:lnTo>
                  <a:pt x="188" y="8"/>
                </a:lnTo>
                <a:lnTo>
                  <a:pt x="182" y="6"/>
                </a:lnTo>
                <a:lnTo>
                  <a:pt x="176" y="6"/>
                </a:lnTo>
                <a:lnTo>
                  <a:pt x="168" y="2"/>
                </a:lnTo>
                <a:lnTo>
                  <a:pt x="161" y="2"/>
                </a:lnTo>
                <a:lnTo>
                  <a:pt x="153" y="2"/>
                </a:lnTo>
                <a:lnTo>
                  <a:pt x="145" y="2"/>
                </a:lnTo>
                <a:lnTo>
                  <a:pt x="137" y="0"/>
                </a:lnTo>
                <a:lnTo>
                  <a:pt x="130" y="0"/>
                </a:lnTo>
                <a:lnTo>
                  <a:pt x="120" y="0"/>
                </a:lnTo>
                <a:lnTo>
                  <a:pt x="114" y="2"/>
                </a:lnTo>
                <a:lnTo>
                  <a:pt x="106" y="2"/>
                </a:lnTo>
                <a:lnTo>
                  <a:pt x="99" y="2"/>
                </a:lnTo>
                <a:lnTo>
                  <a:pt x="89" y="4"/>
                </a:lnTo>
                <a:lnTo>
                  <a:pt x="83" y="6"/>
                </a:lnTo>
                <a:lnTo>
                  <a:pt x="77" y="8"/>
                </a:lnTo>
                <a:lnTo>
                  <a:pt x="70" y="10"/>
                </a:lnTo>
                <a:lnTo>
                  <a:pt x="62" y="14"/>
                </a:lnTo>
                <a:lnTo>
                  <a:pt x="58" y="18"/>
                </a:lnTo>
                <a:lnTo>
                  <a:pt x="46" y="22"/>
                </a:lnTo>
                <a:lnTo>
                  <a:pt x="40" y="28"/>
                </a:lnTo>
                <a:lnTo>
                  <a:pt x="33" y="33"/>
                </a:lnTo>
                <a:lnTo>
                  <a:pt x="29" y="41"/>
                </a:lnTo>
                <a:lnTo>
                  <a:pt x="23" y="51"/>
                </a:lnTo>
                <a:lnTo>
                  <a:pt x="21" y="55"/>
                </a:lnTo>
                <a:lnTo>
                  <a:pt x="19" y="59"/>
                </a:lnTo>
                <a:lnTo>
                  <a:pt x="13" y="68"/>
                </a:lnTo>
                <a:lnTo>
                  <a:pt x="11" y="74"/>
                </a:lnTo>
                <a:lnTo>
                  <a:pt x="8" y="82"/>
                </a:lnTo>
                <a:lnTo>
                  <a:pt x="6" y="91"/>
                </a:lnTo>
                <a:lnTo>
                  <a:pt x="4" y="101"/>
                </a:lnTo>
                <a:lnTo>
                  <a:pt x="2" y="111"/>
                </a:lnTo>
                <a:lnTo>
                  <a:pt x="0" y="123"/>
                </a:lnTo>
                <a:lnTo>
                  <a:pt x="0" y="134"/>
                </a:lnTo>
                <a:lnTo>
                  <a:pt x="2" y="146"/>
                </a:lnTo>
                <a:lnTo>
                  <a:pt x="2" y="152"/>
                </a:lnTo>
                <a:lnTo>
                  <a:pt x="2" y="159"/>
                </a:lnTo>
                <a:lnTo>
                  <a:pt x="2" y="165"/>
                </a:lnTo>
                <a:lnTo>
                  <a:pt x="4" y="171"/>
                </a:lnTo>
                <a:lnTo>
                  <a:pt x="6" y="177"/>
                </a:lnTo>
                <a:lnTo>
                  <a:pt x="8" y="185"/>
                </a:lnTo>
                <a:lnTo>
                  <a:pt x="8" y="190"/>
                </a:lnTo>
                <a:lnTo>
                  <a:pt x="11" y="196"/>
                </a:lnTo>
                <a:lnTo>
                  <a:pt x="13" y="208"/>
                </a:lnTo>
                <a:lnTo>
                  <a:pt x="17" y="219"/>
                </a:lnTo>
                <a:lnTo>
                  <a:pt x="19" y="231"/>
                </a:lnTo>
                <a:lnTo>
                  <a:pt x="23" y="241"/>
                </a:lnTo>
                <a:lnTo>
                  <a:pt x="25" y="249"/>
                </a:lnTo>
                <a:lnTo>
                  <a:pt x="29" y="254"/>
                </a:lnTo>
                <a:lnTo>
                  <a:pt x="29" y="258"/>
                </a:lnTo>
                <a:lnTo>
                  <a:pt x="31" y="260"/>
                </a:lnTo>
                <a:lnTo>
                  <a:pt x="46" y="218"/>
                </a:lnTo>
                <a:lnTo>
                  <a:pt x="44" y="216"/>
                </a:lnTo>
                <a:lnTo>
                  <a:pt x="42" y="212"/>
                </a:lnTo>
                <a:lnTo>
                  <a:pt x="39" y="206"/>
                </a:lnTo>
                <a:lnTo>
                  <a:pt x="35" y="200"/>
                </a:lnTo>
                <a:lnTo>
                  <a:pt x="29" y="192"/>
                </a:lnTo>
                <a:lnTo>
                  <a:pt x="25" y="185"/>
                </a:lnTo>
                <a:lnTo>
                  <a:pt x="21" y="177"/>
                </a:lnTo>
                <a:lnTo>
                  <a:pt x="19" y="171"/>
                </a:lnTo>
                <a:lnTo>
                  <a:pt x="19" y="165"/>
                </a:lnTo>
                <a:lnTo>
                  <a:pt x="19" y="159"/>
                </a:lnTo>
                <a:lnTo>
                  <a:pt x="19" y="155"/>
                </a:lnTo>
                <a:lnTo>
                  <a:pt x="23" y="154"/>
                </a:lnTo>
                <a:lnTo>
                  <a:pt x="29" y="154"/>
                </a:lnTo>
                <a:lnTo>
                  <a:pt x="39" y="155"/>
                </a:lnTo>
                <a:lnTo>
                  <a:pt x="44" y="159"/>
                </a:lnTo>
                <a:lnTo>
                  <a:pt x="50" y="167"/>
                </a:lnTo>
                <a:lnTo>
                  <a:pt x="54" y="173"/>
                </a:lnTo>
                <a:lnTo>
                  <a:pt x="56" y="177"/>
                </a:lnTo>
                <a:lnTo>
                  <a:pt x="68" y="163"/>
                </a:lnTo>
                <a:lnTo>
                  <a:pt x="58" y="155"/>
                </a:lnTo>
                <a:lnTo>
                  <a:pt x="58" y="155"/>
                </a:lnTo>
                <a:close/>
              </a:path>
            </a:pathLst>
          </a:custGeom>
          <a:solidFill>
            <a:srgbClr val="8C5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93"/>
          <p:cNvSpPr>
            <a:spLocks/>
          </p:cNvSpPr>
          <p:nvPr/>
        </p:nvSpPr>
        <p:spPr bwMode="auto">
          <a:xfrm>
            <a:off x="7752077" y="1946010"/>
            <a:ext cx="288925" cy="190500"/>
          </a:xfrm>
          <a:custGeom>
            <a:avLst/>
            <a:gdLst>
              <a:gd name="T0" fmla="*/ 0 w 182"/>
              <a:gd name="T1" fmla="*/ 23 h 120"/>
              <a:gd name="T2" fmla="*/ 10 w 182"/>
              <a:gd name="T3" fmla="*/ 17 h 120"/>
              <a:gd name="T4" fmla="*/ 24 w 182"/>
              <a:gd name="T5" fmla="*/ 9 h 120"/>
              <a:gd name="T6" fmla="*/ 41 w 182"/>
              <a:gd name="T7" fmla="*/ 4 h 120"/>
              <a:gd name="T8" fmla="*/ 60 w 182"/>
              <a:gd name="T9" fmla="*/ 0 h 120"/>
              <a:gd name="T10" fmla="*/ 80 w 182"/>
              <a:gd name="T11" fmla="*/ 0 h 120"/>
              <a:gd name="T12" fmla="*/ 97 w 182"/>
              <a:gd name="T13" fmla="*/ 0 h 120"/>
              <a:gd name="T14" fmla="*/ 107 w 182"/>
              <a:gd name="T15" fmla="*/ 2 h 120"/>
              <a:gd name="T16" fmla="*/ 49 w 182"/>
              <a:gd name="T17" fmla="*/ 25 h 120"/>
              <a:gd name="T18" fmla="*/ 58 w 182"/>
              <a:gd name="T19" fmla="*/ 27 h 120"/>
              <a:gd name="T20" fmla="*/ 76 w 182"/>
              <a:gd name="T21" fmla="*/ 31 h 120"/>
              <a:gd name="T22" fmla="*/ 97 w 182"/>
              <a:gd name="T23" fmla="*/ 35 h 120"/>
              <a:gd name="T24" fmla="*/ 117 w 182"/>
              <a:gd name="T25" fmla="*/ 36 h 120"/>
              <a:gd name="T26" fmla="*/ 128 w 182"/>
              <a:gd name="T27" fmla="*/ 36 h 120"/>
              <a:gd name="T28" fmla="*/ 140 w 182"/>
              <a:gd name="T29" fmla="*/ 35 h 120"/>
              <a:gd name="T30" fmla="*/ 153 w 182"/>
              <a:gd name="T31" fmla="*/ 35 h 120"/>
              <a:gd name="T32" fmla="*/ 169 w 182"/>
              <a:gd name="T33" fmla="*/ 33 h 120"/>
              <a:gd name="T34" fmla="*/ 181 w 182"/>
              <a:gd name="T35" fmla="*/ 31 h 120"/>
              <a:gd name="T36" fmla="*/ 132 w 182"/>
              <a:gd name="T37" fmla="*/ 58 h 120"/>
              <a:gd name="T38" fmla="*/ 177 w 182"/>
              <a:gd name="T39" fmla="*/ 56 h 120"/>
              <a:gd name="T40" fmla="*/ 173 w 182"/>
              <a:gd name="T41" fmla="*/ 66 h 120"/>
              <a:gd name="T42" fmla="*/ 167 w 182"/>
              <a:gd name="T43" fmla="*/ 77 h 120"/>
              <a:gd name="T44" fmla="*/ 153 w 182"/>
              <a:gd name="T45" fmla="*/ 89 h 120"/>
              <a:gd name="T46" fmla="*/ 136 w 182"/>
              <a:gd name="T47" fmla="*/ 100 h 120"/>
              <a:gd name="T48" fmla="*/ 117 w 182"/>
              <a:gd name="T49" fmla="*/ 110 h 120"/>
              <a:gd name="T50" fmla="*/ 107 w 182"/>
              <a:gd name="T51" fmla="*/ 118 h 120"/>
              <a:gd name="T52" fmla="*/ 124 w 182"/>
              <a:gd name="T53" fmla="*/ 83 h 120"/>
              <a:gd name="T54" fmla="*/ 117 w 182"/>
              <a:gd name="T55" fmla="*/ 89 h 120"/>
              <a:gd name="T56" fmla="*/ 99 w 182"/>
              <a:gd name="T57" fmla="*/ 97 h 120"/>
              <a:gd name="T58" fmla="*/ 86 w 182"/>
              <a:gd name="T59" fmla="*/ 100 h 120"/>
              <a:gd name="T60" fmla="*/ 74 w 182"/>
              <a:gd name="T61" fmla="*/ 100 h 120"/>
              <a:gd name="T62" fmla="*/ 62 w 182"/>
              <a:gd name="T63" fmla="*/ 102 h 120"/>
              <a:gd name="T64" fmla="*/ 93 w 182"/>
              <a:gd name="T65" fmla="*/ 60 h 120"/>
              <a:gd name="T66" fmla="*/ 84 w 182"/>
              <a:gd name="T67" fmla="*/ 60 h 120"/>
              <a:gd name="T68" fmla="*/ 66 w 182"/>
              <a:gd name="T69" fmla="*/ 58 h 120"/>
              <a:gd name="T70" fmla="*/ 47 w 182"/>
              <a:gd name="T71" fmla="*/ 54 h 120"/>
              <a:gd name="T72" fmla="*/ 33 w 182"/>
              <a:gd name="T73" fmla="*/ 48 h 120"/>
              <a:gd name="T74" fmla="*/ 24 w 182"/>
              <a:gd name="T75" fmla="*/ 40 h 120"/>
              <a:gd name="T76" fmla="*/ 20 w 182"/>
              <a:gd name="T77" fmla="*/ 31 h 120"/>
              <a:gd name="T78" fmla="*/ 0 w 182"/>
              <a:gd name="T79" fmla="*/ 2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 h="120">
                <a:moveTo>
                  <a:pt x="0" y="25"/>
                </a:moveTo>
                <a:lnTo>
                  <a:pt x="0" y="23"/>
                </a:lnTo>
                <a:lnTo>
                  <a:pt x="4" y="21"/>
                </a:lnTo>
                <a:lnTo>
                  <a:pt x="10" y="17"/>
                </a:lnTo>
                <a:lnTo>
                  <a:pt x="16" y="15"/>
                </a:lnTo>
                <a:lnTo>
                  <a:pt x="24" y="9"/>
                </a:lnTo>
                <a:lnTo>
                  <a:pt x="31" y="7"/>
                </a:lnTo>
                <a:lnTo>
                  <a:pt x="41" y="4"/>
                </a:lnTo>
                <a:lnTo>
                  <a:pt x="51" y="2"/>
                </a:lnTo>
                <a:lnTo>
                  <a:pt x="60" y="0"/>
                </a:lnTo>
                <a:lnTo>
                  <a:pt x="72" y="0"/>
                </a:lnTo>
                <a:lnTo>
                  <a:pt x="80" y="0"/>
                </a:lnTo>
                <a:lnTo>
                  <a:pt x="91" y="0"/>
                </a:lnTo>
                <a:lnTo>
                  <a:pt x="97" y="0"/>
                </a:lnTo>
                <a:lnTo>
                  <a:pt x="105" y="2"/>
                </a:lnTo>
                <a:lnTo>
                  <a:pt x="107" y="2"/>
                </a:lnTo>
                <a:lnTo>
                  <a:pt x="111" y="2"/>
                </a:lnTo>
                <a:lnTo>
                  <a:pt x="49" y="25"/>
                </a:lnTo>
                <a:lnTo>
                  <a:pt x="53" y="27"/>
                </a:lnTo>
                <a:lnTo>
                  <a:pt x="58" y="27"/>
                </a:lnTo>
                <a:lnTo>
                  <a:pt x="66" y="29"/>
                </a:lnTo>
                <a:lnTo>
                  <a:pt x="76" y="31"/>
                </a:lnTo>
                <a:lnTo>
                  <a:pt x="86" y="33"/>
                </a:lnTo>
                <a:lnTo>
                  <a:pt x="97" y="35"/>
                </a:lnTo>
                <a:lnTo>
                  <a:pt x="111" y="36"/>
                </a:lnTo>
                <a:lnTo>
                  <a:pt x="117" y="36"/>
                </a:lnTo>
                <a:lnTo>
                  <a:pt x="122" y="36"/>
                </a:lnTo>
                <a:lnTo>
                  <a:pt x="128" y="36"/>
                </a:lnTo>
                <a:lnTo>
                  <a:pt x="136" y="36"/>
                </a:lnTo>
                <a:lnTo>
                  <a:pt x="140" y="35"/>
                </a:lnTo>
                <a:lnTo>
                  <a:pt x="148" y="35"/>
                </a:lnTo>
                <a:lnTo>
                  <a:pt x="153" y="35"/>
                </a:lnTo>
                <a:lnTo>
                  <a:pt x="159" y="35"/>
                </a:lnTo>
                <a:lnTo>
                  <a:pt x="169" y="33"/>
                </a:lnTo>
                <a:lnTo>
                  <a:pt x="177" y="31"/>
                </a:lnTo>
                <a:lnTo>
                  <a:pt x="181" y="31"/>
                </a:lnTo>
                <a:lnTo>
                  <a:pt x="182" y="31"/>
                </a:lnTo>
                <a:lnTo>
                  <a:pt x="132" y="58"/>
                </a:lnTo>
                <a:lnTo>
                  <a:pt x="179" y="54"/>
                </a:lnTo>
                <a:lnTo>
                  <a:pt x="177" y="56"/>
                </a:lnTo>
                <a:lnTo>
                  <a:pt x="177" y="62"/>
                </a:lnTo>
                <a:lnTo>
                  <a:pt x="173" y="66"/>
                </a:lnTo>
                <a:lnTo>
                  <a:pt x="171" y="71"/>
                </a:lnTo>
                <a:lnTo>
                  <a:pt x="167" y="77"/>
                </a:lnTo>
                <a:lnTo>
                  <a:pt x="163" y="83"/>
                </a:lnTo>
                <a:lnTo>
                  <a:pt x="153" y="89"/>
                </a:lnTo>
                <a:lnTo>
                  <a:pt x="146" y="95"/>
                </a:lnTo>
                <a:lnTo>
                  <a:pt x="136" y="100"/>
                </a:lnTo>
                <a:lnTo>
                  <a:pt x="126" y="108"/>
                </a:lnTo>
                <a:lnTo>
                  <a:pt x="117" y="110"/>
                </a:lnTo>
                <a:lnTo>
                  <a:pt x="111" y="116"/>
                </a:lnTo>
                <a:lnTo>
                  <a:pt x="107" y="118"/>
                </a:lnTo>
                <a:lnTo>
                  <a:pt x="105" y="120"/>
                </a:lnTo>
                <a:lnTo>
                  <a:pt x="124" y="83"/>
                </a:lnTo>
                <a:lnTo>
                  <a:pt x="122" y="85"/>
                </a:lnTo>
                <a:lnTo>
                  <a:pt x="117" y="89"/>
                </a:lnTo>
                <a:lnTo>
                  <a:pt x="109" y="93"/>
                </a:lnTo>
                <a:lnTo>
                  <a:pt x="99" y="97"/>
                </a:lnTo>
                <a:lnTo>
                  <a:pt x="91" y="99"/>
                </a:lnTo>
                <a:lnTo>
                  <a:pt x="86" y="100"/>
                </a:lnTo>
                <a:lnTo>
                  <a:pt x="80" y="100"/>
                </a:lnTo>
                <a:lnTo>
                  <a:pt x="74" y="100"/>
                </a:lnTo>
                <a:lnTo>
                  <a:pt x="64" y="100"/>
                </a:lnTo>
                <a:lnTo>
                  <a:pt x="62" y="102"/>
                </a:lnTo>
                <a:lnTo>
                  <a:pt x="97" y="62"/>
                </a:lnTo>
                <a:lnTo>
                  <a:pt x="93" y="60"/>
                </a:lnTo>
                <a:lnTo>
                  <a:pt x="89" y="60"/>
                </a:lnTo>
                <a:lnTo>
                  <a:pt x="84" y="60"/>
                </a:lnTo>
                <a:lnTo>
                  <a:pt x="76" y="60"/>
                </a:lnTo>
                <a:lnTo>
                  <a:pt x="66" y="58"/>
                </a:lnTo>
                <a:lnTo>
                  <a:pt x="56" y="56"/>
                </a:lnTo>
                <a:lnTo>
                  <a:pt x="47" y="54"/>
                </a:lnTo>
                <a:lnTo>
                  <a:pt x="39" y="52"/>
                </a:lnTo>
                <a:lnTo>
                  <a:pt x="33" y="48"/>
                </a:lnTo>
                <a:lnTo>
                  <a:pt x="29" y="46"/>
                </a:lnTo>
                <a:lnTo>
                  <a:pt x="24" y="40"/>
                </a:lnTo>
                <a:lnTo>
                  <a:pt x="24" y="36"/>
                </a:lnTo>
                <a:lnTo>
                  <a:pt x="20" y="31"/>
                </a:lnTo>
                <a:lnTo>
                  <a:pt x="20" y="29"/>
                </a:lnTo>
                <a:lnTo>
                  <a:pt x="0" y="25"/>
                </a:lnTo>
                <a:lnTo>
                  <a:pt x="0" y="25"/>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94"/>
          <p:cNvSpPr>
            <a:spLocks/>
          </p:cNvSpPr>
          <p:nvPr/>
        </p:nvSpPr>
        <p:spPr bwMode="auto">
          <a:xfrm>
            <a:off x="7872727" y="2198422"/>
            <a:ext cx="117475" cy="57150"/>
          </a:xfrm>
          <a:custGeom>
            <a:avLst/>
            <a:gdLst>
              <a:gd name="T0" fmla="*/ 0 w 74"/>
              <a:gd name="T1" fmla="*/ 21 h 36"/>
              <a:gd name="T2" fmla="*/ 48 w 74"/>
              <a:gd name="T3" fmla="*/ 0 h 36"/>
              <a:gd name="T4" fmla="*/ 74 w 74"/>
              <a:gd name="T5" fmla="*/ 15 h 36"/>
              <a:gd name="T6" fmla="*/ 52 w 74"/>
              <a:gd name="T7" fmla="*/ 25 h 36"/>
              <a:gd name="T8" fmla="*/ 41 w 74"/>
              <a:gd name="T9" fmla="*/ 36 h 36"/>
              <a:gd name="T10" fmla="*/ 0 w 74"/>
              <a:gd name="T11" fmla="*/ 21 h 36"/>
              <a:gd name="T12" fmla="*/ 0 w 74"/>
              <a:gd name="T13" fmla="*/ 21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0" y="21"/>
                </a:moveTo>
                <a:lnTo>
                  <a:pt x="48" y="0"/>
                </a:lnTo>
                <a:lnTo>
                  <a:pt x="74" y="15"/>
                </a:lnTo>
                <a:lnTo>
                  <a:pt x="52" y="25"/>
                </a:lnTo>
                <a:lnTo>
                  <a:pt x="41" y="36"/>
                </a:lnTo>
                <a:lnTo>
                  <a:pt x="0" y="21"/>
                </a:lnTo>
                <a:lnTo>
                  <a:pt x="0" y="21"/>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5"/>
          <p:cNvSpPr>
            <a:spLocks/>
          </p:cNvSpPr>
          <p:nvPr/>
        </p:nvSpPr>
        <p:spPr bwMode="auto">
          <a:xfrm>
            <a:off x="7367902" y="3050910"/>
            <a:ext cx="363538" cy="728662"/>
          </a:xfrm>
          <a:custGeom>
            <a:avLst/>
            <a:gdLst>
              <a:gd name="T0" fmla="*/ 130 w 229"/>
              <a:gd name="T1" fmla="*/ 0 h 459"/>
              <a:gd name="T2" fmla="*/ 229 w 229"/>
              <a:gd name="T3" fmla="*/ 228 h 459"/>
              <a:gd name="T4" fmla="*/ 229 w 229"/>
              <a:gd name="T5" fmla="*/ 322 h 459"/>
              <a:gd name="T6" fmla="*/ 118 w 229"/>
              <a:gd name="T7" fmla="*/ 459 h 459"/>
              <a:gd name="T8" fmla="*/ 107 w 229"/>
              <a:gd name="T9" fmla="*/ 318 h 459"/>
              <a:gd name="T10" fmla="*/ 48 w 229"/>
              <a:gd name="T11" fmla="*/ 351 h 459"/>
              <a:gd name="T12" fmla="*/ 0 w 229"/>
              <a:gd name="T13" fmla="*/ 252 h 459"/>
              <a:gd name="T14" fmla="*/ 37 w 229"/>
              <a:gd name="T15" fmla="*/ 211 h 459"/>
              <a:gd name="T16" fmla="*/ 134 w 229"/>
              <a:gd name="T17" fmla="*/ 244 h 459"/>
              <a:gd name="T18" fmla="*/ 161 w 229"/>
              <a:gd name="T19" fmla="*/ 203 h 459"/>
              <a:gd name="T20" fmla="*/ 128 w 229"/>
              <a:gd name="T21" fmla="*/ 85 h 459"/>
              <a:gd name="T22" fmla="*/ 130 w 229"/>
              <a:gd name="T23" fmla="*/ 0 h 459"/>
              <a:gd name="T24" fmla="*/ 130 w 229"/>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459">
                <a:moveTo>
                  <a:pt x="130" y="0"/>
                </a:moveTo>
                <a:lnTo>
                  <a:pt x="229" y="228"/>
                </a:lnTo>
                <a:lnTo>
                  <a:pt x="229" y="322"/>
                </a:lnTo>
                <a:lnTo>
                  <a:pt x="118" y="459"/>
                </a:lnTo>
                <a:lnTo>
                  <a:pt x="107" y="318"/>
                </a:lnTo>
                <a:lnTo>
                  <a:pt x="48" y="351"/>
                </a:lnTo>
                <a:lnTo>
                  <a:pt x="0" y="252"/>
                </a:lnTo>
                <a:lnTo>
                  <a:pt x="37" y="211"/>
                </a:lnTo>
                <a:lnTo>
                  <a:pt x="134" y="244"/>
                </a:lnTo>
                <a:lnTo>
                  <a:pt x="161" y="203"/>
                </a:lnTo>
                <a:lnTo>
                  <a:pt x="128" y="85"/>
                </a:lnTo>
                <a:lnTo>
                  <a:pt x="130" y="0"/>
                </a:lnTo>
                <a:lnTo>
                  <a:pt x="13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96"/>
          <p:cNvSpPr>
            <a:spLocks/>
          </p:cNvSpPr>
          <p:nvPr/>
        </p:nvSpPr>
        <p:spPr bwMode="auto">
          <a:xfrm>
            <a:off x="7253602" y="3212835"/>
            <a:ext cx="222250" cy="77787"/>
          </a:xfrm>
          <a:custGeom>
            <a:avLst/>
            <a:gdLst>
              <a:gd name="T0" fmla="*/ 0 w 140"/>
              <a:gd name="T1" fmla="*/ 0 h 49"/>
              <a:gd name="T2" fmla="*/ 0 w 140"/>
              <a:gd name="T3" fmla="*/ 35 h 49"/>
              <a:gd name="T4" fmla="*/ 41 w 140"/>
              <a:gd name="T5" fmla="*/ 49 h 49"/>
              <a:gd name="T6" fmla="*/ 140 w 140"/>
              <a:gd name="T7" fmla="*/ 47 h 49"/>
              <a:gd name="T8" fmla="*/ 22 w 140"/>
              <a:gd name="T9" fmla="*/ 33 h 49"/>
              <a:gd name="T10" fmla="*/ 0 w 140"/>
              <a:gd name="T11" fmla="*/ 0 h 49"/>
              <a:gd name="T12" fmla="*/ 0 w 14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40" h="49">
                <a:moveTo>
                  <a:pt x="0" y="0"/>
                </a:moveTo>
                <a:lnTo>
                  <a:pt x="0" y="35"/>
                </a:lnTo>
                <a:lnTo>
                  <a:pt x="41" y="49"/>
                </a:lnTo>
                <a:lnTo>
                  <a:pt x="140" y="47"/>
                </a:lnTo>
                <a:lnTo>
                  <a:pt x="22" y="33"/>
                </a:lnTo>
                <a:lnTo>
                  <a:pt x="0" y="0"/>
                </a:lnTo>
                <a:lnTo>
                  <a:pt x="0" y="0"/>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03"/>
          <p:cNvSpPr>
            <a:spLocks/>
          </p:cNvSpPr>
          <p:nvPr/>
        </p:nvSpPr>
        <p:spPr bwMode="auto">
          <a:xfrm>
            <a:off x="7226614" y="3189022"/>
            <a:ext cx="285750" cy="276225"/>
          </a:xfrm>
          <a:custGeom>
            <a:avLst/>
            <a:gdLst>
              <a:gd name="T0" fmla="*/ 9 w 180"/>
              <a:gd name="T1" fmla="*/ 0 h 174"/>
              <a:gd name="T2" fmla="*/ 0 w 180"/>
              <a:gd name="T3" fmla="*/ 43 h 174"/>
              <a:gd name="T4" fmla="*/ 6 w 180"/>
              <a:gd name="T5" fmla="*/ 83 h 174"/>
              <a:gd name="T6" fmla="*/ 62 w 180"/>
              <a:gd name="T7" fmla="*/ 161 h 174"/>
              <a:gd name="T8" fmla="*/ 132 w 180"/>
              <a:gd name="T9" fmla="*/ 174 h 174"/>
              <a:gd name="T10" fmla="*/ 143 w 180"/>
              <a:gd name="T11" fmla="*/ 109 h 174"/>
              <a:gd name="T12" fmla="*/ 168 w 180"/>
              <a:gd name="T13" fmla="*/ 91 h 174"/>
              <a:gd name="T14" fmla="*/ 180 w 180"/>
              <a:gd name="T15" fmla="*/ 66 h 174"/>
              <a:gd name="T16" fmla="*/ 42 w 180"/>
              <a:gd name="T17" fmla="*/ 50 h 174"/>
              <a:gd name="T18" fmla="*/ 9 w 180"/>
              <a:gd name="T19" fmla="*/ 0 h 174"/>
              <a:gd name="T20" fmla="*/ 9 w 180"/>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74">
                <a:moveTo>
                  <a:pt x="9" y="0"/>
                </a:moveTo>
                <a:lnTo>
                  <a:pt x="0" y="43"/>
                </a:lnTo>
                <a:lnTo>
                  <a:pt x="6" y="83"/>
                </a:lnTo>
                <a:lnTo>
                  <a:pt x="62" y="161"/>
                </a:lnTo>
                <a:lnTo>
                  <a:pt x="132" y="174"/>
                </a:lnTo>
                <a:lnTo>
                  <a:pt x="143" y="109"/>
                </a:lnTo>
                <a:lnTo>
                  <a:pt x="168" y="91"/>
                </a:lnTo>
                <a:lnTo>
                  <a:pt x="180" y="66"/>
                </a:lnTo>
                <a:lnTo>
                  <a:pt x="42" y="50"/>
                </a:lnTo>
                <a:lnTo>
                  <a:pt x="9" y="0"/>
                </a:lnTo>
                <a:lnTo>
                  <a:pt x="9" y="0"/>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04"/>
          <p:cNvSpPr>
            <a:spLocks/>
          </p:cNvSpPr>
          <p:nvPr/>
        </p:nvSpPr>
        <p:spPr bwMode="auto">
          <a:xfrm>
            <a:off x="7275827" y="3330310"/>
            <a:ext cx="187325" cy="130175"/>
          </a:xfrm>
          <a:custGeom>
            <a:avLst/>
            <a:gdLst>
              <a:gd name="T0" fmla="*/ 112 w 118"/>
              <a:gd name="T1" fmla="*/ 14 h 82"/>
              <a:gd name="T2" fmla="*/ 33 w 118"/>
              <a:gd name="T3" fmla="*/ 16 h 82"/>
              <a:gd name="T4" fmla="*/ 0 w 118"/>
              <a:gd name="T5" fmla="*/ 0 h 82"/>
              <a:gd name="T6" fmla="*/ 31 w 118"/>
              <a:gd name="T7" fmla="*/ 35 h 82"/>
              <a:gd name="T8" fmla="*/ 27 w 118"/>
              <a:gd name="T9" fmla="*/ 52 h 82"/>
              <a:gd name="T10" fmla="*/ 35 w 118"/>
              <a:gd name="T11" fmla="*/ 72 h 82"/>
              <a:gd name="T12" fmla="*/ 104 w 118"/>
              <a:gd name="T13" fmla="*/ 82 h 82"/>
              <a:gd name="T14" fmla="*/ 110 w 118"/>
              <a:gd name="T15" fmla="*/ 68 h 82"/>
              <a:gd name="T16" fmla="*/ 110 w 118"/>
              <a:gd name="T17" fmla="*/ 49 h 82"/>
              <a:gd name="T18" fmla="*/ 118 w 118"/>
              <a:gd name="T19" fmla="*/ 33 h 82"/>
              <a:gd name="T20" fmla="*/ 112 w 118"/>
              <a:gd name="T21" fmla="*/ 14 h 82"/>
              <a:gd name="T22" fmla="*/ 112 w 118"/>
              <a:gd name="T2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82">
                <a:moveTo>
                  <a:pt x="112" y="14"/>
                </a:moveTo>
                <a:lnTo>
                  <a:pt x="33" y="16"/>
                </a:lnTo>
                <a:lnTo>
                  <a:pt x="0" y="0"/>
                </a:lnTo>
                <a:lnTo>
                  <a:pt x="31" y="35"/>
                </a:lnTo>
                <a:lnTo>
                  <a:pt x="27" y="52"/>
                </a:lnTo>
                <a:lnTo>
                  <a:pt x="35" y="72"/>
                </a:lnTo>
                <a:lnTo>
                  <a:pt x="104" y="82"/>
                </a:lnTo>
                <a:lnTo>
                  <a:pt x="110" y="68"/>
                </a:lnTo>
                <a:lnTo>
                  <a:pt x="110" y="49"/>
                </a:lnTo>
                <a:lnTo>
                  <a:pt x="118" y="33"/>
                </a:lnTo>
                <a:lnTo>
                  <a:pt x="112" y="14"/>
                </a:lnTo>
                <a:lnTo>
                  <a:pt x="112" y="14"/>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05"/>
          <p:cNvSpPr>
            <a:spLocks/>
          </p:cNvSpPr>
          <p:nvPr/>
        </p:nvSpPr>
        <p:spPr bwMode="auto">
          <a:xfrm>
            <a:off x="7990202" y="3598597"/>
            <a:ext cx="400050" cy="295275"/>
          </a:xfrm>
          <a:custGeom>
            <a:avLst/>
            <a:gdLst>
              <a:gd name="T0" fmla="*/ 0 w 252"/>
              <a:gd name="T1" fmla="*/ 2 h 186"/>
              <a:gd name="T2" fmla="*/ 9 w 252"/>
              <a:gd name="T3" fmla="*/ 15 h 186"/>
              <a:gd name="T4" fmla="*/ 19 w 252"/>
              <a:gd name="T5" fmla="*/ 27 h 186"/>
              <a:gd name="T6" fmla="*/ 32 w 252"/>
              <a:gd name="T7" fmla="*/ 39 h 186"/>
              <a:gd name="T8" fmla="*/ 42 w 252"/>
              <a:gd name="T9" fmla="*/ 52 h 186"/>
              <a:gd name="T10" fmla="*/ 60 w 252"/>
              <a:gd name="T11" fmla="*/ 68 h 186"/>
              <a:gd name="T12" fmla="*/ 73 w 252"/>
              <a:gd name="T13" fmla="*/ 72 h 186"/>
              <a:gd name="T14" fmla="*/ 87 w 252"/>
              <a:gd name="T15" fmla="*/ 64 h 186"/>
              <a:gd name="T16" fmla="*/ 96 w 252"/>
              <a:gd name="T17" fmla="*/ 50 h 186"/>
              <a:gd name="T18" fmla="*/ 102 w 252"/>
              <a:gd name="T19" fmla="*/ 42 h 186"/>
              <a:gd name="T20" fmla="*/ 124 w 252"/>
              <a:gd name="T21" fmla="*/ 106 h 186"/>
              <a:gd name="T22" fmla="*/ 182 w 252"/>
              <a:gd name="T23" fmla="*/ 108 h 186"/>
              <a:gd name="T24" fmla="*/ 193 w 252"/>
              <a:gd name="T25" fmla="*/ 114 h 186"/>
              <a:gd name="T26" fmla="*/ 209 w 252"/>
              <a:gd name="T27" fmla="*/ 122 h 186"/>
              <a:gd name="T28" fmla="*/ 226 w 252"/>
              <a:gd name="T29" fmla="*/ 130 h 186"/>
              <a:gd name="T30" fmla="*/ 238 w 252"/>
              <a:gd name="T31" fmla="*/ 136 h 186"/>
              <a:gd name="T32" fmla="*/ 248 w 252"/>
              <a:gd name="T33" fmla="*/ 143 h 186"/>
              <a:gd name="T34" fmla="*/ 246 w 252"/>
              <a:gd name="T35" fmla="*/ 161 h 186"/>
              <a:gd name="T36" fmla="*/ 236 w 252"/>
              <a:gd name="T37" fmla="*/ 165 h 186"/>
              <a:gd name="T38" fmla="*/ 222 w 252"/>
              <a:gd name="T39" fmla="*/ 169 h 186"/>
              <a:gd name="T40" fmla="*/ 203 w 252"/>
              <a:gd name="T41" fmla="*/ 172 h 186"/>
              <a:gd name="T42" fmla="*/ 186 w 252"/>
              <a:gd name="T43" fmla="*/ 176 h 186"/>
              <a:gd name="T44" fmla="*/ 168 w 252"/>
              <a:gd name="T45" fmla="*/ 180 h 186"/>
              <a:gd name="T46" fmla="*/ 153 w 252"/>
              <a:gd name="T47" fmla="*/ 182 h 186"/>
              <a:gd name="T48" fmla="*/ 139 w 252"/>
              <a:gd name="T49" fmla="*/ 186 h 186"/>
              <a:gd name="T50" fmla="*/ 96 w 252"/>
              <a:gd name="T51" fmla="*/ 128 h 186"/>
              <a:gd name="T52" fmla="*/ 85 w 252"/>
              <a:gd name="T53" fmla="*/ 128 h 186"/>
              <a:gd name="T54" fmla="*/ 67 w 252"/>
              <a:gd name="T55" fmla="*/ 128 h 186"/>
              <a:gd name="T56" fmla="*/ 48 w 252"/>
              <a:gd name="T57" fmla="*/ 120 h 186"/>
              <a:gd name="T58" fmla="*/ 36 w 252"/>
              <a:gd name="T59" fmla="*/ 106 h 186"/>
              <a:gd name="T60" fmla="*/ 29 w 252"/>
              <a:gd name="T61" fmla="*/ 93 h 186"/>
              <a:gd name="T62" fmla="*/ 21 w 252"/>
              <a:gd name="T63" fmla="*/ 75 h 186"/>
              <a:gd name="T64" fmla="*/ 15 w 252"/>
              <a:gd name="T65" fmla="*/ 56 h 186"/>
              <a:gd name="T66" fmla="*/ 9 w 252"/>
              <a:gd name="T67" fmla="*/ 37 h 186"/>
              <a:gd name="T68" fmla="*/ 3 w 252"/>
              <a:gd name="T69" fmla="*/ 19 h 186"/>
              <a:gd name="T70" fmla="*/ 0 w 252"/>
              <a:gd name="T71" fmla="*/ 6 h 186"/>
              <a:gd name="T72" fmla="*/ 0 w 252"/>
              <a:gd name="T7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2" h="186">
                <a:moveTo>
                  <a:pt x="0" y="0"/>
                </a:moveTo>
                <a:lnTo>
                  <a:pt x="0" y="2"/>
                </a:lnTo>
                <a:lnTo>
                  <a:pt x="7" y="10"/>
                </a:lnTo>
                <a:lnTo>
                  <a:pt x="9" y="15"/>
                </a:lnTo>
                <a:lnTo>
                  <a:pt x="15" y="19"/>
                </a:lnTo>
                <a:lnTo>
                  <a:pt x="19" y="27"/>
                </a:lnTo>
                <a:lnTo>
                  <a:pt x="27" y="35"/>
                </a:lnTo>
                <a:lnTo>
                  <a:pt x="32" y="39"/>
                </a:lnTo>
                <a:lnTo>
                  <a:pt x="36" y="46"/>
                </a:lnTo>
                <a:lnTo>
                  <a:pt x="42" y="52"/>
                </a:lnTo>
                <a:lnTo>
                  <a:pt x="48" y="58"/>
                </a:lnTo>
                <a:lnTo>
                  <a:pt x="60" y="68"/>
                </a:lnTo>
                <a:lnTo>
                  <a:pt x="67" y="72"/>
                </a:lnTo>
                <a:lnTo>
                  <a:pt x="73" y="72"/>
                </a:lnTo>
                <a:lnTo>
                  <a:pt x="79" y="70"/>
                </a:lnTo>
                <a:lnTo>
                  <a:pt x="87" y="64"/>
                </a:lnTo>
                <a:lnTo>
                  <a:pt x="93" y="58"/>
                </a:lnTo>
                <a:lnTo>
                  <a:pt x="96" y="50"/>
                </a:lnTo>
                <a:lnTo>
                  <a:pt x="100" y="44"/>
                </a:lnTo>
                <a:lnTo>
                  <a:pt x="102" y="42"/>
                </a:lnTo>
                <a:lnTo>
                  <a:pt x="106" y="41"/>
                </a:lnTo>
                <a:lnTo>
                  <a:pt x="124" y="106"/>
                </a:lnTo>
                <a:lnTo>
                  <a:pt x="178" y="106"/>
                </a:lnTo>
                <a:lnTo>
                  <a:pt x="182" y="108"/>
                </a:lnTo>
                <a:lnTo>
                  <a:pt x="188" y="110"/>
                </a:lnTo>
                <a:lnTo>
                  <a:pt x="193" y="114"/>
                </a:lnTo>
                <a:lnTo>
                  <a:pt x="201" y="118"/>
                </a:lnTo>
                <a:lnTo>
                  <a:pt x="209" y="122"/>
                </a:lnTo>
                <a:lnTo>
                  <a:pt x="217" y="124"/>
                </a:lnTo>
                <a:lnTo>
                  <a:pt x="226" y="130"/>
                </a:lnTo>
                <a:lnTo>
                  <a:pt x="232" y="134"/>
                </a:lnTo>
                <a:lnTo>
                  <a:pt x="238" y="136"/>
                </a:lnTo>
                <a:lnTo>
                  <a:pt x="244" y="139"/>
                </a:lnTo>
                <a:lnTo>
                  <a:pt x="248" y="143"/>
                </a:lnTo>
                <a:lnTo>
                  <a:pt x="252" y="151"/>
                </a:lnTo>
                <a:lnTo>
                  <a:pt x="246" y="161"/>
                </a:lnTo>
                <a:lnTo>
                  <a:pt x="242" y="163"/>
                </a:lnTo>
                <a:lnTo>
                  <a:pt x="236" y="165"/>
                </a:lnTo>
                <a:lnTo>
                  <a:pt x="228" y="167"/>
                </a:lnTo>
                <a:lnTo>
                  <a:pt x="222" y="169"/>
                </a:lnTo>
                <a:lnTo>
                  <a:pt x="213" y="170"/>
                </a:lnTo>
                <a:lnTo>
                  <a:pt x="203" y="172"/>
                </a:lnTo>
                <a:lnTo>
                  <a:pt x="195" y="174"/>
                </a:lnTo>
                <a:lnTo>
                  <a:pt x="186" y="176"/>
                </a:lnTo>
                <a:lnTo>
                  <a:pt x="176" y="178"/>
                </a:lnTo>
                <a:lnTo>
                  <a:pt x="168" y="180"/>
                </a:lnTo>
                <a:lnTo>
                  <a:pt x="160" y="180"/>
                </a:lnTo>
                <a:lnTo>
                  <a:pt x="153" y="182"/>
                </a:lnTo>
                <a:lnTo>
                  <a:pt x="143" y="184"/>
                </a:lnTo>
                <a:lnTo>
                  <a:pt x="139" y="186"/>
                </a:lnTo>
                <a:lnTo>
                  <a:pt x="98" y="128"/>
                </a:lnTo>
                <a:lnTo>
                  <a:pt x="96" y="128"/>
                </a:lnTo>
                <a:lnTo>
                  <a:pt x="93" y="128"/>
                </a:lnTo>
                <a:lnTo>
                  <a:pt x="85" y="128"/>
                </a:lnTo>
                <a:lnTo>
                  <a:pt x="77" y="130"/>
                </a:lnTo>
                <a:lnTo>
                  <a:pt x="67" y="128"/>
                </a:lnTo>
                <a:lnTo>
                  <a:pt x="60" y="126"/>
                </a:lnTo>
                <a:lnTo>
                  <a:pt x="48" y="120"/>
                </a:lnTo>
                <a:lnTo>
                  <a:pt x="42" y="114"/>
                </a:lnTo>
                <a:lnTo>
                  <a:pt x="36" y="106"/>
                </a:lnTo>
                <a:lnTo>
                  <a:pt x="32" y="101"/>
                </a:lnTo>
                <a:lnTo>
                  <a:pt x="29" y="93"/>
                </a:lnTo>
                <a:lnTo>
                  <a:pt x="27" y="85"/>
                </a:lnTo>
                <a:lnTo>
                  <a:pt x="21" y="75"/>
                </a:lnTo>
                <a:lnTo>
                  <a:pt x="19" y="66"/>
                </a:lnTo>
                <a:lnTo>
                  <a:pt x="15" y="56"/>
                </a:lnTo>
                <a:lnTo>
                  <a:pt x="13" y="46"/>
                </a:lnTo>
                <a:lnTo>
                  <a:pt x="9" y="37"/>
                </a:lnTo>
                <a:lnTo>
                  <a:pt x="5" y="29"/>
                </a:lnTo>
                <a:lnTo>
                  <a:pt x="3" y="19"/>
                </a:lnTo>
                <a:lnTo>
                  <a:pt x="1" y="13"/>
                </a:lnTo>
                <a:lnTo>
                  <a:pt x="0" y="6"/>
                </a:lnTo>
                <a:lnTo>
                  <a:pt x="0" y="4"/>
                </a:lnTo>
                <a:lnTo>
                  <a:pt x="0" y="0"/>
                </a:lnTo>
                <a:lnTo>
                  <a:pt x="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6"/>
          <p:cNvSpPr>
            <a:spLocks/>
          </p:cNvSpPr>
          <p:nvPr/>
        </p:nvSpPr>
        <p:spPr bwMode="auto">
          <a:xfrm>
            <a:off x="8174352" y="3816085"/>
            <a:ext cx="147638" cy="101600"/>
          </a:xfrm>
          <a:custGeom>
            <a:avLst/>
            <a:gdLst>
              <a:gd name="T0" fmla="*/ 83 w 93"/>
              <a:gd name="T1" fmla="*/ 8 h 64"/>
              <a:gd name="T2" fmla="*/ 85 w 93"/>
              <a:gd name="T3" fmla="*/ 12 h 64"/>
              <a:gd name="T4" fmla="*/ 87 w 93"/>
              <a:gd name="T5" fmla="*/ 16 h 64"/>
              <a:gd name="T6" fmla="*/ 91 w 93"/>
              <a:gd name="T7" fmla="*/ 24 h 64"/>
              <a:gd name="T8" fmla="*/ 91 w 93"/>
              <a:gd name="T9" fmla="*/ 30 h 64"/>
              <a:gd name="T10" fmla="*/ 93 w 93"/>
              <a:gd name="T11" fmla="*/ 37 h 64"/>
              <a:gd name="T12" fmla="*/ 93 w 93"/>
              <a:gd name="T13" fmla="*/ 43 h 64"/>
              <a:gd name="T14" fmla="*/ 89 w 93"/>
              <a:gd name="T15" fmla="*/ 51 h 64"/>
              <a:gd name="T16" fmla="*/ 83 w 93"/>
              <a:gd name="T17" fmla="*/ 57 h 64"/>
              <a:gd name="T18" fmla="*/ 77 w 93"/>
              <a:gd name="T19" fmla="*/ 61 h 64"/>
              <a:gd name="T20" fmla="*/ 70 w 93"/>
              <a:gd name="T21" fmla="*/ 63 h 64"/>
              <a:gd name="T22" fmla="*/ 64 w 93"/>
              <a:gd name="T23" fmla="*/ 64 h 64"/>
              <a:gd name="T24" fmla="*/ 56 w 93"/>
              <a:gd name="T25" fmla="*/ 64 h 64"/>
              <a:gd name="T26" fmla="*/ 50 w 93"/>
              <a:gd name="T27" fmla="*/ 64 h 64"/>
              <a:gd name="T28" fmla="*/ 46 w 93"/>
              <a:gd name="T29" fmla="*/ 64 h 64"/>
              <a:gd name="T30" fmla="*/ 0 w 93"/>
              <a:gd name="T31" fmla="*/ 24 h 64"/>
              <a:gd name="T32" fmla="*/ 19 w 93"/>
              <a:gd name="T33" fmla="*/ 0 h 64"/>
              <a:gd name="T34" fmla="*/ 83 w 93"/>
              <a:gd name="T35" fmla="*/ 8 h 64"/>
              <a:gd name="T36" fmla="*/ 83 w 93"/>
              <a:gd name="T3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64">
                <a:moveTo>
                  <a:pt x="83" y="8"/>
                </a:moveTo>
                <a:lnTo>
                  <a:pt x="85" y="12"/>
                </a:lnTo>
                <a:lnTo>
                  <a:pt x="87" y="16"/>
                </a:lnTo>
                <a:lnTo>
                  <a:pt x="91" y="24"/>
                </a:lnTo>
                <a:lnTo>
                  <a:pt x="91" y="30"/>
                </a:lnTo>
                <a:lnTo>
                  <a:pt x="93" y="37"/>
                </a:lnTo>
                <a:lnTo>
                  <a:pt x="93" y="43"/>
                </a:lnTo>
                <a:lnTo>
                  <a:pt x="89" y="51"/>
                </a:lnTo>
                <a:lnTo>
                  <a:pt x="83" y="57"/>
                </a:lnTo>
                <a:lnTo>
                  <a:pt x="77" y="61"/>
                </a:lnTo>
                <a:lnTo>
                  <a:pt x="70" y="63"/>
                </a:lnTo>
                <a:lnTo>
                  <a:pt x="64" y="64"/>
                </a:lnTo>
                <a:lnTo>
                  <a:pt x="56" y="64"/>
                </a:lnTo>
                <a:lnTo>
                  <a:pt x="50" y="64"/>
                </a:lnTo>
                <a:lnTo>
                  <a:pt x="46" y="64"/>
                </a:lnTo>
                <a:lnTo>
                  <a:pt x="0" y="24"/>
                </a:lnTo>
                <a:lnTo>
                  <a:pt x="19" y="0"/>
                </a:lnTo>
                <a:lnTo>
                  <a:pt x="83" y="8"/>
                </a:lnTo>
                <a:lnTo>
                  <a:pt x="83" y="8"/>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07"/>
          <p:cNvSpPr>
            <a:spLocks/>
          </p:cNvSpPr>
          <p:nvPr/>
        </p:nvSpPr>
        <p:spPr bwMode="auto">
          <a:xfrm>
            <a:off x="8191814" y="3792272"/>
            <a:ext cx="163513" cy="107950"/>
          </a:xfrm>
          <a:custGeom>
            <a:avLst/>
            <a:gdLst>
              <a:gd name="T0" fmla="*/ 8 w 103"/>
              <a:gd name="T1" fmla="*/ 0 h 68"/>
              <a:gd name="T2" fmla="*/ 99 w 103"/>
              <a:gd name="T3" fmla="*/ 23 h 68"/>
              <a:gd name="T4" fmla="*/ 103 w 103"/>
              <a:gd name="T5" fmla="*/ 39 h 68"/>
              <a:gd name="T6" fmla="*/ 86 w 103"/>
              <a:gd name="T7" fmla="*/ 68 h 68"/>
              <a:gd name="T8" fmla="*/ 0 w 103"/>
              <a:gd name="T9" fmla="*/ 25 h 68"/>
              <a:gd name="T10" fmla="*/ 8 w 103"/>
              <a:gd name="T11" fmla="*/ 0 h 68"/>
              <a:gd name="T12" fmla="*/ 8 w 10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03" h="68">
                <a:moveTo>
                  <a:pt x="8" y="0"/>
                </a:moveTo>
                <a:lnTo>
                  <a:pt x="99" y="23"/>
                </a:lnTo>
                <a:lnTo>
                  <a:pt x="103" y="39"/>
                </a:lnTo>
                <a:lnTo>
                  <a:pt x="86" y="68"/>
                </a:lnTo>
                <a:lnTo>
                  <a:pt x="0" y="25"/>
                </a:lnTo>
                <a:lnTo>
                  <a:pt x="8" y="0"/>
                </a:lnTo>
                <a:lnTo>
                  <a:pt x="8" y="0"/>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6929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340489"/>
            <a:ext cx="5989460" cy="4489953"/>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Deconstructing Clip Art</a:t>
            </a:r>
            <a:endParaRPr lang="en-US" sz="4400" dirty="0">
              <a:solidFill>
                <a:srgbClr val="FFFF99"/>
              </a:solidFill>
            </a:endParaRPr>
          </a:p>
        </p:txBody>
      </p:sp>
      <p:sp>
        <p:nvSpPr>
          <p:cNvPr id="7" name="TextBox 6"/>
          <p:cNvSpPr txBox="1"/>
          <p:nvPr/>
        </p:nvSpPr>
        <p:spPr>
          <a:xfrm>
            <a:off x="6333918" y="1340489"/>
            <a:ext cx="2799454" cy="3139321"/>
          </a:xfrm>
          <a:prstGeom prst="rect">
            <a:avLst/>
          </a:prstGeom>
          <a:noFill/>
        </p:spPr>
        <p:txBody>
          <a:bodyPr wrap="square" rtlCol="0">
            <a:spAutoFit/>
          </a:bodyPr>
          <a:lstStyle/>
          <a:p>
            <a:r>
              <a:rPr lang="en-US" dirty="0" smtClean="0">
                <a:latin typeface="Arial Narrow" pitchFamily="34" charset="0"/>
              </a:rPr>
              <a:t>Finally, drag your mouse across the man to select all his parts, and then click </a:t>
            </a:r>
            <a:r>
              <a:rPr lang="en-US" b="1" dirty="0" err="1" smtClean="0">
                <a:latin typeface="Arial Narrow" pitchFamily="34" charset="0"/>
              </a:rPr>
              <a:t>Group</a:t>
            </a:r>
            <a:r>
              <a:rPr lang="en-US" b="1" dirty="0" err="1" smtClean="0">
                <a:latin typeface="Arial Narrow" pitchFamily="34" charset="0"/>
                <a:sym typeface="Wingdings" pitchFamily="2" charset="2"/>
              </a:rPr>
              <a:t>Group</a:t>
            </a:r>
            <a:r>
              <a:rPr lang="en-US" dirty="0">
                <a:latin typeface="Arial Narrow" pitchFamily="34" charset="0"/>
                <a:sym typeface="Wingdings" pitchFamily="2" charset="2"/>
              </a:rPr>
              <a:t> </a:t>
            </a:r>
            <a:r>
              <a:rPr lang="en-US" dirty="0" smtClean="0">
                <a:latin typeface="Arial Narrow" pitchFamily="34" charset="0"/>
                <a:sym typeface="Wingdings" pitchFamily="2" charset="2"/>
              </a:rPr>
              <a:t>to group them all back together again.</a:t>
            </a:r>
          </a:p>
          <a:p>
            <a:endParaRPr lang="en-US" dirty="0">
              <a:latin typeface="Arial Narrow" pitchFamily="34" charset="0"/>
              <a:sym typeface="Wingdings" pitchFamily="2" charset="2"/>
            </a:endParaRPr>
          </a:p>
          <a:p>
            <a:r>
              <a:rPr lang="en-US" dirty="0" smtClean="0">
                <a:latin typeface="Arial Narrow" pitchFamily="34" charset="0"/>
                <a:sym typeface="Wingdings" pitchFamily="2" charset="2"/>
              </a:rPr>
              <a:t>After you’ve grouped the remaining parts, you can copy, paste, and resize the man as-needed and place him on your page.</a:t>
            </a:r>
          </a:p>
        </p:txBody>
      </p:sp>
    </p:spTree>
    <p:extLst>
      <p:ext uri="{BB962C8B-B14F-4D97-AF65-F5344CB8AC3E}">
        <p14:creationId xmlns:p14="http://schemas.microsoft.com/office/powerpoint/2010/main" val="2027957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Reconstructing Clip Art</a:t>
            </a:r>
            <a:endParaRPr lang="en-US" sz="4400" dirty="0">
              <a:solidFill>
                <a:srgbClr val="FFFF99"/>
              </a:solidFill>
            </a:endParaRPr>
          </a:p>
        </p:txBody>
      </p:sp>
      <p:sp>
        <p:nvSpPr>
          <p:cNvPr id="11" name="TextBox 10"/>
          <p:cNvSpPr txBox="1"/>
          <p:nvPr/>
        </p:nvSpPr>
        <p:spPr>
          <a:xfrm>
            <a:off x="329595" y="1413329"/>
            <a:ext cx="2743200" cy="4247317"/>
          </a:xfrm>
          <a:prstGeom prst="rect">
            <a:avLst/>
          </a:prstGeom>
          <a:noFill/>
        </p:spPr>
        <p:txBody>
          <a:bodyPr wrap="square" rtlCol="0">
            <a:spAutoFit/>
          </a:bodyPr>
          <a:lstStyle/>
          <a:p>
            <a:r>
              <a:rPr lang="en-US" dirty="0" smtClean="0"/>
              <a:t>Note that prior to regrouping, you could replace elements from this image with elements from other ungrouped clip art images.</a:t>
            </a:r>
          </a:p>
          <a:p>
            <a:endParaRPr lang="en-US" dirty="0"/>
          </a:p>
          <a:p>
            <a:r>
              <a:rPr lang="en-US" dirty="0" smtClean="0"/>
              <a:t>For example, you could give the man a different tie, different hair style, etc.</a:t>
            </a:r>
          </a:p>
          <a:p>
            <a:endParaRPr lang="en-US" dirty="0"/>
          </a:p>
          <a:p>
            <a:r>
              <a:rPr lang="en-US" dirty="0" smtClean="0"/>
              <a:t>You can also recolor elements to change skin tone, clothing color, etc.</a:t>
            </a:r>
            <a:endParaRPr lang="en-US" dirty="0"/>
          </a:p>
        </p:txBody>
      </p:sp>
      <p:grpSp>
        <p:nvGrpSpPr>
          <p:cNvPr id="9" name="Group 8"/>
          <p:cNvGrpSpPr/>
          <p:nvPr/>
        </p:nvGrpSpPr>
        <p:grpSpPr>
          <a:xfrm>
            <a:off x="4876800" y="1340823"/>
            <a:ext cx="1336675" cy="3467100"/>
            <a:chOff x="4876800" y="1340823"/>
            <a:chExt cx="1336675" cy="3467100"/>
          </a:xfrm>
        </p:grpSpPr>
        <p:sp>
          <p:nvSpPr>
            <p:cNvPr id="80" name="Freeform 77"/>
            <p:cNvSpPr>
              <a:spLocks/>
            </p:cNvSpPr>
            <p:nvPr/>
          </p:nvSpPr>
          <p:spPr bwMode="auto">
            <a:xfrm>
              <a:off x="5394325" y="4582498"/>
              <a:ext cx="474663" cy="225425"/>
            </a:xfrm>
            <a:custGeom>
              <a:avLst/>
              <a:gdLst>
                <a:gd name="T0" fmla="*/ 173 w 299"/>
                <a:gd name="T1" fmla="*/ 0 h 142"/>
                <a:gd name="T2" fmla="*/ 169 w 299"/>
                <a:gd name="T3" fmla="*/ 0 h 142"/>
                <a:gd name="T4" fmla="*/ 163 w 299"/>
                <a:gd name="T5" fmla="*/ 4 h 142"/>
                <a:gd name="T6" fmla="*/ 153 w 299"/>
                <a:gd name="T7" fmla="*/ 10 h 142"/>
                <a:gd name="T8" fmla="*/ 144 w 299"/>
                <a:gd name="T9" fmla="*/ 16 h 142"/>
                <a:gd name="T10" fmla="*/ 136 w 299"/>
                <a:gd name="T11" fmla="*/ 19 h 142"/>
                <a:gd name="T12" fmla="*/ 130 w 299"/>
                <a:gd name="T13" fmla="*/ 23 h 142"/>
                <a:gd name="T14" fmla="*/ 122 w 299"/>
                <a:gd name="T15" fmla="*/ 25 h 142"/>
                <a:gd name="T16" fmla="*/ 116 w 299"/>
                <a:gd name="T17" fmla="*/ 29 h 142"/>
                <a:gd name="T18" fmla="*/ 107 w 299"/>
                <a:gd name="T19" fmla="*/ 33 h 142"/>
                <a:gd name="T20" fmla="*/ 99 w 299"/>
                <a:gd name="T21" fmla="*/ 37 h 142"/>
                <a:gd name="T22" fmla="*/ 93 w 299"/>
                <a:gd name="T23" fmla="*/ 41 h 142"/>
                <a:gd name="T24" fmla="*/ 85 w 299"/>
                <a:gd name="T25" fmla="*/ 43 h 142"/>
                <a:gd name="T26" fmla="*/ 78 w 299"/>
                <a:gd name="T27" fmla="*/ 45 h 142"/>
                <a:gd name="T28" fmla="*/ 70 w 299"/>
                <a:gd name="T29" fmla="*/ 49 h 142"/>
                <a:gd name="T30" fmla="*/ 64 w 299"/>
                <a:gd name="T31" fmla="*/ 50 h 142"/>
                <a:gd name="T32" fmla="*/ 56 w 299"/>
                <a:gd name="T33" fmla="*/ 52 h 142"/>
                <a:gd name="T34" fmla="*/ 45 w 299"/>
                <a:gd name="T35" fmla="*/ 54 h 142"/>
                <a:gd name="T36" fmla="*/ 33 w 299"/>
                <a:gd name="T37" fmla="*/ 58 h 142"/>
                <a:gd name="T38" fmla="*/ 25 w 299"/>
                <a:gd name="T39" fmla="*/ 58 h 142"/>
                <a:gd name="T40" fmla="*/ 18 w 299"/>
                <a:gd name="T41" fmla="*/ 60 h 142"/>
                <a:gd name="T42" fmla="*/ 14 w 299"/>
                <a:gd name="T43" fmla="*/ 60 h 142"/>
                <a:gd name="T44" fmla="*/ 14 w 299"/>
                <a:gd name="T45" fmla="*/ 62 h 142"/>
                <a:gd name="T46" fmla="*/ 0 w 299"/>
                <a:gd name="T47" fmla="*/ 78 h 142"/>
                <a:gd name="T48" fmla="*/ 25 w 299"/>
                <a:gd name="T49" fmla="*/ 89 h 142"/>
                <a:gd name="T50" fmla="*/ 29 w 299"/>
                <a:gd name="T51" fmla="*/ 89 h 142"/>
                <a:gd name="T52" fmla="*/ 33 w 299"/>
                <a:gd name="T53" fmla="*/ 89 h 142"/>
                <a:gd name="T54" fmla="*/ 41 w 299"/>
                <a:gd name="T55" fmla="*/ 91 h 142"/>
                <a:gd name="T56" fmla="*/ 51 w 299"/>
                <a:gd name="T57" fmla="*/ 91 h 142"/>
                <a:gd name="T58" fmla="*/ 60 w 299"/>
                <a:gd name="T59" fmla="*/ 93 h 142"/>
                <a:gd name="T60" fmla="*/ 70 w 299"/>
                <a:gd name="T61" fmla="*/ 93 h 142"/>
                <a:gd name="T62" fmla="*/ 80 w 299"/>
                <a:gd name="T63" fmla="*/ 93 h 142"/>
                <a:gd name="T64" fmla="*/ 89 w 299"/>
                <a:gd name="T65" fmla="*/ 93 h 142"/>
                <a:gd name="T66" fmla="*/ 97 w 299"/>
                <a:gd name="T67" fmla="*/ 93 h 142"/>
                <a:gd name="T68" fmla="*/ 105 w 299"/>
                <a:gd name="T69" fmla="*/ 93 h 142"/>
                <a:gd name="T70" fmla="*/ 113 w 299"/>
                <a:gd name="T71" fmla="*/ 93 h 142"/>
                <a:gd name="T72" fmla="*/ 122 w 299"/>
                <a:gd name="T73" fmla="*/ 93 h 142"/>
                <a:gd name="T74" fmla="*/ 126 w 299"/>
                <a:gd name="T75" fmla="*/ 93 h 142"/>
                <a:gd name="T76" fmla="*/ 126 w 299"/>
                <a:gd name="T77" fmla="*/ 111 h 142"/>
                <a:gd name="T78" fmla="*/ 144 w 299"/>
                <a:gd name="T79" fmla="*/ 118 h 142"/>
                <a:gd name="T80" fmla="*/ 153 w 299"/>
                <a:gd name="T81" fmla="*/ 140 h 142"/>
                <a:gd name="T82" fmla="*/ 229 w 299"/>
                <a:gd name="T83" fmla="*/ 142 h 142"/>
                <a:gd name="T84" fmla="*/ 229 w 299"/>
                <a:gd name="T85" fmla="*/ 140 h 142"/>
                <a:gd name="T86" fmla="*/ 233 w 299"/>
                <a:gd name="T87" fmla="*/ 140 h 142"/>
                <a:gd name="T88" fmla="*/ 239 w 299"/>
                <a:gd name="T89" fmla="*/ 140 h 142"/>
                <a:gd name="T90" fmla="*/ 246 w 299"/>
                <a:gd name="T91" fmla="*/ 140 h 142"/>
                <a:gd name="T92" fmla="*/ 252 w 299"/>
                <a:gd name="T93" fmla="*/ 136 h 142"/>
                <a:gd name="T94" fmla="*/ 262 w 299"/>
                <a:gd name="T95" fmla="*/ 136 h 142"/>
                <a:gd name="T96" fmla="*/ 270 w 299"/>
                <a:gd name="T97" fmla="*/ 134 h 142"/>
                <a:gd name="T98" fmla="*/ 277 w 299"/>
                <a:gd name="T99" fmla="*/ 132 h 142"/>
                <a:gd name="T100" fmla="*/ 283 w 299"/>
                <a:gd name="T101" fmla="*/ 128 h 142"/>
                <a:gd name="T102" fmla="*/ 287 w 299"/>
                <a:gd name="T103" fmla="*/ 124 h 142"/>
                <a:gd name="T104" fmla="*/ 291 w 299"/>
                <a:gd name="T105" fmla="*/ 120 h 142"/>
                <a:gd name="T106" fmla="*/ 295 w 299"/>
                <a:gd name="T107" fmla="*/ 118 h 142"/>
                <a:gd name="T108" fmla="*/ 299 w 299"/>
                <a:gd name="T109" fmla="*/ 112 h 142"/>
                <a:gd name="T110" fmla="*/ 299 w 299"/>
                <a:gd name="T111" fmla="*/ 111 h 142"/>
                <a:gd name="T112" fmla="*/ 285 w 299"/>
                <a:gd name="T113" fmla="*/ 81 h 142"/>
                <a:gd name="T114" fmla="*/ 237 w 299"/>
                <a:gd name="T115" fmla="*/ 45 h 142"/>
                <a:gd name="T116" fmla="*/ 173 w 299"/>
                <a:gd name="T117" fmla="*/ 0 h 142"/>
                <a:gd name="T118" fmla="*/ 173 w 299"/>
                <a:gd name="T1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42">
                  <a:moveTo>
                    <a:pt x="173" y="0"/>
                  </a:moveTo>
                  <a:lnTo>
                    <a:pt x="169" y="0"/>
                  </a:lnTo>
                  <a:lnTo>
                    <a:pt x="163" y="4"/>
                  </a:lnTo>
                  <a:lnTo>
                    <a:pt x="153" y="10"/>
                  </a:lnTo>
                  <a:lnTo>
                    <a:pt x="144" y="16"/>
                  </a:lnTo>
                  <a:lnTo>
                    <a:pt x="136" y="19"/>
                  </a:lnTo>
                  <a:lnTo>
                    <a:pt x="130" y="23"/>
                  </a:lnTo>
                  <a:lnTo>
                    <a:pt x="122" y="25"/>
                  </a:lnTo>
                  <a:lnTo>
                    <a:pt x="116" y="29"/>
                  </a:lnTo>
                  <a:lnTo>
                    <a:pt x="107" y="33"/>
                  </a:lnTo>
                  <a:lnTo>
                    <a:pt x="99" y="37"/>
                  </a:lnTo>
                  <a:lnTo>
                    <a:pt x="93" y="41"/>
                  </a:lnTo>
                  <a:lnTo>
                    <a:pt x="85" y="43"/>
                  </a:lnTo>
                  <a:lnTo>
                    <a:pt x="78" y="45"/>
                  </a:lnTo>
                  <a:lnTo>
                    <a:pt x="70" y="49"/>
                  </a:lnTo>
                  <a:lnTo>
                    <a:pt x="64" y="50"/>
                  </a:lnTo>
                  <a:lnTo>
                    <a:pt x="56" y="52"/>
                  </a:lnTo>
                  <a:lnTo>
                    <a:pt x="45" y="54"/>
                  </a:lnTo>
                  <a:lnTo>
                    <a:pt x="33" y="58"/>
                  </a:lnTo>
                  <a:lnTo>
                    <a:pt x="25" y="58"/>
                  </a:lnTo>
                  <a:lnTo>
                    <a:pt x="18" y="60"/>
                  </a:lnTo>
                  <a:lnTo>
                    <a:pt x="14" y="60"/>
                  </a:lnTo>
                  <a:lnTo>
                    <a:pt x="14" y="62"/>
                  </a:lnTo>
                  <a:lnTo>
                    <a:pt x="0" y="78"/>
                  </a:lnTo>
                  <a:lnTo>
                    <a:pt x="25" y="89"/>
                  </a:lnTo>
                  <a:lnTo>
                    <a:pt x="29" y="89"/>
                  </a:lnTo>
                  <a:lnTo>
                    <a:pt x="33" y="89"/>
                  </a:lnTo>
                  <a:lnTo>
                    <a:pt x="41" y="91"/>
                  </a:lnTo>
                  <a:lnTo>
                    <a:pt x="51" y="91"/>
                  </a:lnTo>
                  <a:lnTo>
                    <a:pt x="60" y="93"/>
                  </a:lnTo>
                  <a:lnTo>
                    <a:pt x="70" y="93"/>
                  </a:lnTo>
                  <a:lnTo>
                    <a:pt x="80" y="93"/>
                  </a:lnTo>
                  <a:lnTo>
                    <a:pt x="89" y="93"/>
                  </a:lnTo>
                  <a:lnTo>
                    <a:pt x="97" y="93"/>
                  </a:lnTo>
                  <a:lnTo>
                    <a:pt x="105" y="93"/>
                  </a:lnTo>
                  <a:lnTo>
                    <a:pt x="113" y="93"/>
                  </a:lnTo>
                  <a:lnTo>
                    <a:pt x="122" y="93"/>
                  </a:lnTo>
                  <a:lnTo>
                    <a:pt x="126" y="93"/>
                  </a:lnTo>
                  <a:lnTo>
                    <a:pt x="126" y="111"/>
                  </a:lnTo>
                  <a:lnTo>
                    <a:pt x="144" y="118"/>
                  </a:lnTo>
                  <a:lnTo>
                    <a:pt x="153" y="140"/>
                  </a:lnTo>
                  <a:lnTo>
                    <a:pt x="229" y="142"/>
                  </a:lnTo>
                  <a:lnTo>
                    <a:pt x="229" y="140"/>
                  </a:lnTo>
                  <a:lnTo>
                    <a:pt x="233" y="140"/>
                  </a:lnTo>
                  <a:lnTo>
                    <a:pt x="239" y="140"/>
                  </a:lnTo>
                  <a:lnTo>
                    <a:pt x="246" y="140"/>
                  </a:lnTo>
                  <a:lnTo>
                    <a:pt x="252" y="136"/>
                  </a:lnTo>
                  <a:lnTo>
                    <a:pt x="262" y="136"/>
                  </a:lnTo>
                  <a:lnTo>
                    <a:pt x="270" y="134"/>
                  </a:lnTo>
                  <a:lnTo>
                    <a:pt x="277" y="132"/>
                  </a:lnTo>
                  <a:lnTo>
                    <a:pt x="283" y="128"/>
                  </a:lnTo>
                  <a:lnTo>
                    <a:pt x="287" y="124"/>
                  </a:lnTo>
                  <a:lnTo>
                    <a:pt x="291" y="120"/>
                  </a:lnTo>
                  <a:lnTo>
                    <a:pt x="295" y="118"/>
                  </a:lnTo>
                  <a:lnTo>
                    <a:pt x="299" y="112"/>
                  </a:lnTo>
                  <a:lnTo>
                    <a:pt x="299" y="111"/>
                  </a:lnTo>
                  <a:lnTo>
                    <a:pt x="285" y="81"/>
                  </a:lnTo>
                  <a:lnTo>
                    <a:pt x="237" y="45"/>
                  </a:lnTo>
                  <a:lnTo>
                    <a:pt x="173" y="0"/>
                  </a:lnTo>
                  <a:lnTo>
                    <a:pt x="17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5040312" y="1947248"/>
              <a:ext cx="1173163" cy="2746375"/>
            </a:xfrm>
            <a:custGeom>
              <a:avLst/>
              <a:gdLst>
                <a:gd name="T0" fmla="*/ 243 w 739"/>
                <a:gd name="T1" fmla="*/ 29 h 1730"/>
                <a:gd name="T2" fmla="*/ 37 w 739"/>
                <a:gd name="T3" fmla="*/ 130 h 1730"/>
                <a:gd name="T4" fmla="*/ 35 w 739"/>
                <a:gd name="T5" fmla="*/ 132 h 1730"/>
                <a:gd name="T6" fmla="*/ 29 w 739"/>
                <a:gd name="T7" fmla="*/ 146 h 1730"/>
                <a:gd name="T8" fmla="*/ 23 w 739"/>
                <a:gd name="T9" fmla="*/ 155 h 1730"/>
                <a:gd name="T10" fmla="*/ 22 w 739"/>
                <a:gd name="T11" fmla="*/ 171 h 1730"/>
                <a:gd name="T12" fmla="*/ 18 w 739"/>
                <a:gd name="T13" fmla="*/ 192 h 1730"/>
                <a:gd name="T14" fmla="*/ 14 w 739"/>
                <a:gd name="T15" fmla="*/ 219 h 1730"/>
                <a:gd name="T16" fmla="*/ 10 w 739"/>
                <a:gd name="T17" fmla="*/ 250 h 1730"/>
                <a:gd name="T18" fmla="*/ 8 w 739"/>
                <a:gd name="T19" fmla="*/ 285 h 1730"/>
                <a:gd name="T20" fmla="*/ 4 w 739"/>
                <a:gd name="T21" fmla="*/ 322 h 1730"/>
                <a:gd name="T22" fmla="*/ 4 w 739"/>
                <a:gd name="T23" fmla="*/ 359 h 1730"/>
                <a:gd name="T24" fmla="*/ 2 w 739"/>
                <a:gd name="T25" fmla="*/ 390 h 1730"/>
                <a:gd name="T26" fmla="*/ 0 w 739"/>
                <a:gd name="T27" fmla="*/ 417 h 1730"/>
                <a:gd name="T28" fmla="*/ 0 w 739"/>
                <a:gd name="T29" fmla="*/ 435 h 1730"/>
                <a:gd name="T30" fmla="*/ 0 w 739"/>
                <a:gd name="T31" fmla="*/ 442 h 1730"/>
                <a:gd name="T32" fmla="*/ 22 w 739"/>
                <a:gd name="T33" fmla="*/ 623 h 1730"/>
                <a:gd name="T34" fmla="*/ 159 w 739"/>
                <a:gd name="T35" fmla="*/ 640 h 1730"/>
                <a:gd name="T36" fmla="*/ 155 w 739"/>
                <a:gd name="T37" fmla="*/ 983 h 1730"/>
                <a:gd name="T38" fmla="*/ 227 w 739"/>
                <a:gd name="T39" fmla="*/ 1208 h 1730"/>
                <a:gd name="T40" fmla="*/ 227 w 739"/>
                <a:gd name="T41" fmla="*/ 1214 h 1730"/>
                <a:gd name="T42" fmla="*/ 233 w 739"/>
                <a:gd name="T43" fmla="*/ 1230 h 1730"/>
                <a:gd name="T44" fmla="*/ 237 w 739"/>
                <a:gd name="T45" fmla="*/ 1257 h 1730"/>
                <a:gd name="T46" fmla="*/ 244 w 739"/>
                <a:gd name="T47" fmla="*/ 1292 h 1730"/>
                <a:gd name="T48" fmla="*/ 252 w 739"/>
                <a:gd name="T49" fmla="*/ 1328 h 1730"/>
                <a:gd name="T50" fmla="*/ 264 w 739"/>
                <a:gd name="T51" fmla="*/ 1369 h 1730"/>
                <a:gd name="T52" fmla="*/ 274 w 739"/>
                <a:gd name="T53" fmla="*/ 1410 h 1730"/>
                <a:gd name="T54" fmla="*/ 287 w 739"/>
                <a:gd name="T55" fmla="*/ 1451 h 1730"/>
                <a:gd name="T56" fmla="*/ 299 w 739"/>
                <a:gd name="T57" fmla="*/ 1487 h 1730"/>
                <a:gd name="T58" fmla="*/ 312 w 739"/>
                <a:gd name="T59" fmla="*/ 1520 h 1730"/>
                <a:gd name="T60" fmla="*/ 324 w 739"/>
                <a:gd name="T61" fmla="*/ 1550 h 1730"/>
                <a:gd name="T62" fmla="*/ 336 w 739"/>
                <a:gd name="T63" fmla="*/ 1573 h 1730"/>
                <a:gd name="T64" fmla="*/ 343 w 739"/>
                <a:gd name="T65" fmla="*/ 1592 h 1730"/>
                <a:gd name="T66" fmla="*/ 353 w 739"/>
                <a:gd name="T67" fmla="*/ 1610 h 1730"/>
                <a:gd name="T68" fmla="*/ 359 w 739"/>
                <a:gd name="T69" fmla="*/ 1621 h 1730"/>
                <a:gd name="T70" fmla="*/ 436 w 739"/>
                <a:gd name="T71" fmla="*/ 1730 h 1730"/>
                <a:gd name="T72" fmla="*/ 545 w 739"/>
                <a:gd name="T73" fmla="*/ 1257 h 1730"/>
                <a:gd name="T74" fmla="*/ 607 w 739"/>
                <a:gd name="T75" fmla="*/ 925 h 1730"/>
                <a:gd name="T76" fmla="*/ 679 w 739"/>
                <a:gd name="T77" fmla="*/ 853 h 1730"/>
                <a:gd name="T78" fmla="*/ 681 w 739"/>
                <a:gd name="T79" fmla="*/ 846 h 1730"/>
                <a:gd name="T80" fmla="*/ 686 w 739"/>
                <a:gd name="T81" fmla="*/ 824 h 1730"/>
                <a:gd name="T82" fmla="*/ 696 w 739"/>
                <a:gd name="T83" fmla="*/ 789 h 1730"/>
                <a:gd name="T84" fmla="*/ 706 w 739"/>
                <a:gd name="T85" fmla="*/ 747 h 1730"/>
                <a:gd name="T86" fmla="*/ 716 w 739"/>
                <a:gd name="T87" fmla="*/ 693 h 1730"/>
                <a:gd name="T88" fmla="*/ 727 w 739"/>
                <a:gd name="T89" fmla="*/ 636 h 1730"/>
                <a:gd name="T90" fmla="*/ 733 w 739"/>
                <a:gd name="T91" fmla="*/ 574 h 1730"/>
                <a:gd name="T92" fmla="*/ 739 w 739"/>
                <a:gd name="T93" fmla="*/ 510 h 1730"/>
                <a:gd name="T94" fmla="*/ 739 w 739"/>
                <a:gd name="T95" fmla="*/ 444 h 1730"/>
                <a:gd name="T96" fmla="*/ 735 w 739"/>
                <a:gd name="T97" fmla="*/ 382 h 1730"/>
                <a:gd name="T98" fmla="*/ 727 w 739"/>
                <a:gd name="T99" fmla="*/ 322 h 1730"/>
                <a:gd name="T100" fmla="*/ 721 w 739"/>
                <a:gd name="T101" fmla="*/ 270 h 1730"/>
                <a:gd name="T102" fmla="*/ 714 w 739"/>
                <a:gd name="T103" fmla="*/ 223 h 1730"/>
                <a:gd name="T104" fmla="*/ 708 w 739"/>
                <a:gd name="T105" fmla="*/ 186 h 1730"/>
                <a:gd name="T106" fmla="*/ 702 w 739"/>
                <a:gd name="T107" fmla="*/ 165 h 1730"/>
                <a:gd name="T108" fmla="*/ 702 w 739"/>
                <a:gd name="T109" fmla="*/ 157 h 1730"/>
                <a:gd name="T110" fmla="*/ 264 w 739"/>
                <a:gd name="T111" fmla="*/ 0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1730">
                  <a:moveTo>
                    <a:pt x="264" y="0"/>
                  </a:moveTo>
                  <a:lnTo>
                    <a:pt x="243" y="29"/>
                  </a:lnTo>
                  <a:lnTo>
                    <a:pt x="223" y="58"/>
                  </a:lnTo>
                  <a:lnTo>
                    <a:pt x="37" y="130"/>
                  </a:lnTo>
                  <a:lnTo>
                    <a:pt x="35" y="130"/>
                  </a:lnTo>
                  <a:lnTo>
                    <a:pt x="35" y="132"/>
                  </a:lnTo>
                  <a:lnTo>
                    <a:pt x="31" y="138"/>
                  </a:lnTo>
                  <a:lnTo>
                    <a:pt x="29" y="146"/>
                  </a:lnTo>
                  <a:lnTo>
                    <a:pt x="27" y="148"/>
                  </a:lnTo>
                  <a:lnTo>
                    <a:pt x="23" y="155"/>
                  </a:lnTo>
                  <a:lnTo>
                    <a:pt x="22" y="161"/>
                  </a:lnTo>
                  <a:lnTo>
                    <a:pt x="22" y="171"/>
                  </a:lnTo>
                  <a:lnTo>
                    <a:pt x="18" y="181"/>
                  </a:lnTo>
                  <a:lnTo>
                    <a:pt x="18" y="192"/>
                  </a:lnTo>
                  <a:lnTo>
                    <a:pt x="16" y="204"/>
                  </a:lnTo>
                  <a:lnTo>
                    <a:pt x="14" y="219"/>
                  </a:lnTo>
                  <a:lnTo>
                    <a:pt x="12" y="233"/>
                  </a:lnTo>
                  <a:lnTo>
                    <a:pt x="10" y="250"/>
                  </a:lnTo>
                  <a:lnTo>
                    <a:pt x="8" y="266"/>
                  </a:lnTo>
                  <a:lnTo>
                    <a:pt x="8" y="285"/>
                  </a:lnTo>
                  <a:lnTo>
                    <a:pt x="6" y="303"/>
                  </a:lnTo>
                  <a:lnTo>
                    <a:pt x="4" y="322"/>
                  </a:lnTo>
                  <a:lnTo>
                    <a:pt x="4" y="342"/>
                  </a:lnTo>
                  <a:lnTo>
                    <a:pt x="4" y="359"/>
                  </a:lnTo>
                  <a:lnTo>
                    <a:pt x="2" y="375"/>
                  </a:lnTo>
                  <a:lnTo>
                    <a:pt x="2" y="390"/>
                  </a:lnTo>
                  <a:lnTo>
                    <a:pt x="0" y="404"/>
                  </a:lnTo>
                  <a:lnTo>
                    <a:pt x="0" y="417"/>
                  </a:lnTo>
                  <a:lnTo>
                    <a:pt x="0" y="427"/>
                  </a:lnTo>
                  <a:lnTo>
                    <a:pt x="0" y="435"/>
                  </a:lnTo>
                  <a:lnTo>
                    <a:pt x="0" y="440"/>
                  </a:lnTo>
                  <a:lnTo>
                    <a:pt x="0" y="442"/>
                  </a:lnTo>
                  <a:lnTo>
                    <a:pt x="33" y="555"/>
                  </a:lnTo>
                  <a:lnTo>
                    <a:pt x="22" y="623"/>
                  </a:lnTo>
                  <a:lnTo>
                    <a:pt x="82" y="683"/>
                  </a:lnTo>
                  <a:lnTo>
                    <a:pt x="159" y="640"/>
                  </a:lnTo>
                  <a:lnTo>
                    <a:pt x="159" y="789"/>
                  </a:lnTo>
                  <a:lnTo>
                    <a:pt x="155" y="983"/>
                  </a:lnTo>
                  <a:lnTo>
                    <a:pt x="186" y="999"/>
                  </a:lnTo>
                  <a:lnTo>
                    <a:pt x="227" y="1208"/>
                  </a:lnTo>
                  <a:lnTo>
                    <a:pt x="227" y="1208"/>
                  </a:lnTo>
                  <a:lnTo>
                    <a:pt x="227" y="1214"/>
                  </a:lnTo>
                  <a:lnTo>
                    <a:pt x="229" y="1220"/>
                  </a:lnTo>
                  <a:lnTo>
                    <a:pt x="233" y="1230"/>
                  </a:lnTo>
                  <a:lnTo>
                    <a:pt x="233" y="1241"/>
                  </a:lnTo>
                  <a:lnTo>
                    <a:pt x="237" y="1257"/>
                  </a:lnTo>
                  <a:lnTo>
                    <a:pt x="241" y="1272"/>
                  </a:lnTo>
                  <a:lnTo>
                    <a:pt x="244" y="1292"/>
                  </a:lnTo>
                  <a:lnTo>
                    <a:pt x="248" y="1307"/>
                  </a:lnTo>
                  <a:lnTo>
                    <a:pt x="252" y="1328"/>
                  </a:lnTo>
                  <a:lnTo>
                    <a:pt x="256" y="1348"/>
                  </a:lnTo>
                  <a:lnTo>
                    <a:pt x="264" y="1369"/>
                  </a:lnTo>
                  <a:lnTo>
                    <a:pt x="268" y="1389"/>
                  </a:lnTo>
                  <a:lnTo>
                    <a:pt x="274" y="1410"/>
                  </a:lnTo>
                  <a:lnTo>
                    <a:pt x="279" y="1431"/>
                  </a:lnTo>
                  <a:lnTo>
                    <a:pt x="287" y="1451"/>
                  </a:lnTo>
                  <a:lnTo>
                    <a:pt x="293" y="1470"/>
                  </a:lnTo>
                  <a:lnTo>
                    <a:pt x="299" y="1487"/>
                  </a:lnTo>
                  <a:lnTo>
                    <a:pt x="305" y="1503"/>
                  </a:lnTo>
                  <a:lnTo>
                    <a:pt x="312" y="1520"/>
                  </a:lnTo>
                  <a:lnTo>
                    <a:pt x="316" y="1534"/>
                  </a:lnTo>
                  <a:lnTo>
                    <a:pt x="324" y="1550"/>
                  </a:lnTo>
                  <a:lnTo>
                    <a:pt x="330" y="1561"/>
                  </a:lnTo>
                  <a:lnTo>
                    <a:pt x="336" y="1573"/>
                  </a:lnTo>
                  <a:lnTo>
                    <a:pt x="339" y="1582"/>
                  </a:lnTo>
                  <a:lnTo>
                    <a:pt x="343" y="1592"/>
                  </a:lnTo>
                  <a:lnTo>
                    <a:pt x="347" y="1602"/>
                  </a:lnTo>
                  <a:lnTo>
                    <a:pt x="353" y="1610"/>
                  </a:lnTo>
                  <a:lnTo>
                    <a:pt x="357" y="1617"/>
                  </a:lnTo>
                  <a:lnTo>
                    <a:pt x="359" y="1621"/>
                  </a:lnTo>
                  <a:lnTo>
                    <a:pt x="347" y="1697"/>
                  </a:lnTo>
                  <a:lnTo>
                    <a:pt x="436" y="1730"/>
                  </a:lnTo>
                  <a:lnTo>
                    <a:pt x="462" y="1654"/>
                  </a:lnTo>
                  <a:lnTo>
                    <a:pt x="545" y="1257"/>
                  </a:lnTo>
                  <a:lnTo>
                    <a:pt x="599" y="1005"/>
                  </a:lnTo>
                  <a:lnTo>
                    <a:pt x="607" y="925"/>
                  </a:lnTo>
                  <a:lnTo>
                    <a:pt x="613" y="879"/>
                  </a:lnTo>
                  <a:lnTo>
                    <a:pt x="679" y="853"/>
                  </a:lnTo>
                  <a:lnTo>
                    <a:pt x="679" y="852"/>
                  </a:lnTo>
                  <a:lnTo>
                    <a:pt x="681" y="846"/>
                  </a:lnTo>
                  <a:lnTo>
                    <a:pt x="685" y="834"/>
                  </a:lnTo>
                  <a:lnTo>
                    <a:pt x="686" y="824"/>
                  </a:lnTo>
                  <a:lnTo>
                    <a:pt x="690" y="807"/>
                  </a:lnTo>
                  <a:lnTo>
                    <a:pt x="696" y="789"/>
                  </a:lnTo>
                  <a:lnTo>
                    <a:pt x="700" y="768"/>
                  </a:lnTo>
                  <a:lnTo>
                    <a:pt x="706" y="747"/>
                  </a:lnTo>
                  <a:lnTo>
                    <a:pt x="712" y="720"/>
                  </a:lnTo>
                  <a:lnTo>
                    <a:pt x="716" y="693"/>
                  </a:lnTo>
                  <a:lnTo>
                    <a:pt x="721" y="665"/>
                  </a:lnTo>
                  <a:lnTo>
                    <a:pt x="727" y="636"/>
                  </a:lnTo>
                  <a:lnTo>
                    <a:pt x="731" y="603"/>
                  </a:lnTo>
                  <a:lnTo>
                    <a:pt x="733" y="574"/>
                  </a:lnTo>
                  <a:lnTo>
                    <a:pt x="735" y="541"/>
                  </a:lnTo>
                  <a:lnTo>
                    <a:pt x="739" y="510"/>
                  </a:lnTo>
                  <a:lnTo>
                    <a:pt x="739" y="477"/>
                  </a:lnTo>
                  <a:lnTo>
                    <a:pt x="739" y="444"/>
                  </a:lnTo>
                  <a:lnTo>
                    <a:pt x="735" y="411"/>
                  </a:lnTo>
                  <a:lnTo>
                    <a:pt x="735" y="382"/>
                  </a:lnTo>
                  <a:lnTo>
                    <a:pt x="731" y="351"/>
                  </a:lnTo>
                  <a:lnTo>
                    <a:pt x="727" y="322"/>
                  </a:lnTo>
                  <a:lnTo>
                    <a:pt x="725" y="295"/>
                  </a:lnTo>
                  <a:lnTo>
                    <a:pt x="721" y="270"/>
                  </a:lnTo>
                  <a:lnTo>
                    <a:pt x="718" y="245"/>
                  </a:lnTo>
                  <a:lnTo>
                    <a:pt x="714" y="223"/>
                  </a:lnTo>
                  <a:lnTo>
                    <a:pt x="712" y="204"/>
                  </a:lnTo>
                  <a:lnTo>
                    <a:pt x="708" y="186"/>
                  </a:lnTo>
                  <a:lnTo>
                    <a:pt x="704" y="173"/>
                  </a:lnTo>
                  <a:lnTo>
                    <a:pt x="702" y="165"/>
                  </a:lnTo>
                  <a:lnTo>
                    <a:pt x="702" y="159"/>
                  </a:lnTo>
                  <a:lnTo>
                    <a:pt x="702" y="157"/>
                  </a:lnTo>
                  <a:lnTo>
                    <a:pt x="456" y="37"/>
                  </a:lnTo>
                  <a:lnTo>
                    <a:pt x="264" y="0"/>
                  </a:lnTo>
                  <a:lnTo>
                    <a:pt x="264" y="0"/>
                  </a:lnTo>
                  <a:close/>
                </a:path>
              </a:pathLst>
            </a:custGeom>
            <a:solidFill>
              <a:srgbClr val="BAB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5437187" y="2039323"/>
              <a:ext cx="231775" cy="815975"/>
            </a:xfrm>
            <a:custGeom>
              <a:avLst/>
              <a:gdLst>
                <a:gd name="T0" fmla="*/ 6 w 146"/>
                <a:gd name="T1" fmla="*/ 0 h 514"/>
                <a:gd name="T2" fmla="*/ 113 w 146"/>
                <a:gd name="T3" fmla="*/ 76 h 514"/>
                <a:gd name="T4" fmla="*/ 146 w 146"/>
                <a:gd name="T5" fmla="*/ 253 h 514"/>
                <a:gd name="T6" fmla="*/ 126 w 146"/>
                <a:gd name="T7" fmla="*/ 514 h 514"/>
                <a:gd name="T8" fmla="*/ 78 w 146"/>
                <a:gd name="T9" fmla="*/ 412 h 514"/>
                <a:gd name="T10" fmla="*/ 12 w 146"/>
                <a:gd name="T11" fmla="*/ 216 h 514"/>
                <a:gd name="T12" fmla="*/ 0 w 146"/>
                <a:gd name="T13" fmla="*/ 41 h 514"/>
                <a:gd name="T14" fmla="*/ 6 w 146"/>
                <a:gd name="T15" fmla="*/ 0 h 514"/>
                <a:gd name="T16" fmla="*/ 6 w 146"/>
                <a:gd name="T1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14">
                  <a:moveTo>
                    <a:pt x="6" y="0"/>
                  </a:moveTo>
                  <a:lnTo>
                    <a:pt x="113" y="76"/>
                  </a:lnTo>
                  <a:lnTo>
                    <a:pt x="146" y="253"/>
                  </a:lnTo>
                  <a:lnTo>
                    <a:pt x="126" y="514"/>
                  </a:lnTo>
                  <a:lnTo>
                    <a:pt x="78" y="412"/>
                  </a:lnTo>
                  <a:lnTo>
                    <a:pt x="12" y="216"/>
                  </a:lnTo>
                  <a:lnTo>
                    <a:pt x="0" y="41"/>
                  </a:lnTo>
                  <a:lnTo>
                    <a:pt x="6" y="0"/>
                  </a:lnTo>
                  <a:lnTo>
                    <a:pt x="6" y="0"/>
                  </a:lnTo>
                  <a:close/>
                </a:path>
              </a:pathLst>
            </a:custGeom>
            <a:solidFill>
              <a:srgbClr val="D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p:nvSpPr>
          <p:spPr bwMode="auto">
            <a:xfrm>
              <a:off x="5440362" y="1926610"/>
              <a:ext cx="298450" cy="766762"/>
            </a:xfrm>
            <a:custGeom>
              <a:avLst/>
              <a:gdLst>
                <a:gd name="T0" fmla="*/ 0 w 188"/>
                <a:gd name="T1" fmla="*/ 134 h 483"/>
                <a:gd name="T2" fmla="*/ 53 w 188"/>
                <a:gd name="T3" fmla="*/ 213 h 483"/>
                <a:gd name="T4" fmla="*/ 107 w 188"/>
                <a:gd name="T5" fmla="*/ 147 h 483"/>
                <a:gd name="T6" fmla="*/ 167 w 188"/>
                <a:gd name="T7" fmla="*/ 0 h 483"/>
                <a:gd name="T8" fmla="*/ 188 w 188"/>
                <a:gd name="T9" fmla="*/ 15 h 483"/>
                <a:gd name="T10" fmla="*/ 184 w 188"/>
                <a:gd name="T11" fmla="*/ 192 h 483"/>
                <a:gd name="T12" fmla="*/ 157 w 188"/>
                <a:gd name="T13" fmla="*/ 483 h 483"/>
                <a:gd name="T14" fmla="*/ 107 w 188"/>
                <a:gd name="T15" fmla="*/ 194 h 483"/>
                <a:gd name="T16" fmla="*/ 53 w 188"/>
                <a:gd name="T17" fmla="*/ 262 h 483"/>
                <a:gd name="T18" fmla="*/ 8 w 188"/>
                <a:gd name="T19" fmla="*/ 219 h 483"/>
                <a:gd name="T20" fmla="*/ 0 w 188"/>
                <a:gd name="T21" fmla="*/ 134 h 483"/>
                <a:gd name="T22" fmla="*/ 0 w 188"/>
                <a:gd name="T23" fmla="*/ 13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483">
                  <a:moveTo>
                    <a:pt x="0" y="134"/>
                  </a:moveTo>
                  <a:lnTo>
                    <a:pt x="53" y="213"/>
                  </a:lnTo>
                  <a:lnTo>
                    <a:pt x="107" y="147"/>
                  </a:lnTo>
                  <a:lnTo>
                    <a:pt x="167" y="0"/>
                  </a:lnTo>
                  <a:lnTo>
                    <a:pt x="188" y="15"/>
                  </a:lnTo>
                  <a:lnTo>
                    <a:pt x="184" y="192"/>
                  </a:lnTo>
                  <a:lnTo>
                    <a:pt x="157" y="483"/>
                  </a:lnTo>
                  <a:lnTo>
                    <a:pt x="107" y="194"/>
                  </a:lnTo>
                  <a:lnTo>
                    <a:pt x="53" y="262"/>
                  </a:lnTo>
                  <a:lnTo>
                    <a:pt x="8" y="219"/>
                  </a:lnTo>
                  <a:lnTo>
                    <a:pt x="0" y="134"/>
                  </a:lnTo>
                  <a:lnTo>
                    <a:pt x="0" y="134"/>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5564187" y="2159973"/>
              <a:ext cx="131763" cy="723900"/>
            </a:xfrm>
            <a:custGeom>
              <a:avLst/>
              <a:gdLst>
                <a:gd name="T0" fmla="*/ 33 w 83"/>
                <a:gd name="T1" fmla="*/ 0 h 456"/>
                <a:gd name="T2" fmla="*/ 0 w 83"/>
                <a:gd name="T3" fmla="*/ 56 h 456"/>
                <a:gd name="T4" fmla="*/ 25 w 83"/>
                <a:gd name="T5" fmla="*/ 113 h 456"/>
                <a:gd name="T6" fmla="*/ 23 w 83"/>
                <a:gd name="T7" fmla="*/ 113 h 456"/>
                <a:gd name="T8" fmla="*/ 23 w 83"/>
                <a:gd name="T9" fmla="*/ 115 h 456"/>
                <a:gd name="T10" fmla="*/ 21 w 83"/>
                <a:gd name="T11" fmla="*/ 118 h 456"/>
                <a:gd name="T12" fmla="*/ 19 w 83"/>
                <a:gd name="T13" fmla="*/ 126 h 456"/>
                <a:gd name="T14" fmla="*/ 17 w 83"/>
                <a:gd name="T15" fmla="*/ 130 h 456"/>
                <a:gd name="T16" fmla="*/ 17 w 83"/>
                <a:gd name="T17" fmla="*/ 134 h 456"/>
                <a:gd name="T18" fmla="*/ 15 w 83"/>
                <a:gd name="T19" fmla="*/ 140 h 456"/>
                <a:gd name="T20" fmla="*/ 15 w 83"/>
                <a:gd name="T21" fmla="*/ 147 h 456"/>
                <a:gd name="T22" fmla="*/ 13 w 83"/>
                <a:gd name="T23" fmla="*/ 155 h 456"/>
                <a:gd name="T24" fmla="*/ 13 w 83"/>
                <a:gd name="T25" fmla="*/ 163 h 456"/>
                <a:gd name="T26" fmla="*/ 11 w 83"/>
                <a:gd name="T27" fmla="*/ 171 h 456"/>
                <a:gd name="T28" fmla="*/ 11 w 83"/>
                <a:gd name="T29" fmla="*/ 182 h 456"/>
                <a:gd name="T30" fmla="*/ 9 w 83"/>
                <a:gd name="T31" fmla="*/ 192 h 456"/>
                <a:gd name="T32" fmla="*/ 8 w 83"/>
                <a:gd name="T33" fmla="*/ 206 h 456"/>
                <a:gd name="T34" fmla="*/ 6 w 83"/>
                <a:gd name="T35" fmla="*/ 219 h 456"/>
                <a:gd name="T36" fmla="*/ 6 w 83"/>
                <a:gd name="T37" fmla="*/ 233 h 456"/>
                <a:gd name="T38" fmla="*/ 6 w 83"/>
                <a:gd name="T39" fmla="*/ 246 h 456"/>
                <a:gd name="T40" fmla="*/ 4 w 83"/>
                <a:gd name="T41" fmla="*/ 260 h 456"/>
                <a:gd name="T42" fmla="*/ 4 w 83"/>
                <a:gd name="T43" fmla="*/ 274 h 456"/>
                <a:gd name="T44" fmla="*/ 4 w 83"/>
                <a:gd name="T45" fmla="*/ 287 h 456"/>
                <a:gd name="T46" fmla="*/ 2 w 83"/>
                <a:gd name="T47" fmla="*/ 299 h 456"/>
                <a:gd name="T48" fmla="*/ 2 w 83"/>
                <a:gd name="T49" fmla="*/ 310 h 456"/>
                <a:gd name="T50" fmla="*/ 2 w 83"/>
                <a:gd name="T51" fmla="*/ 320 h 456"/>
                <a:gd name="T52" fmla="*/ 2 w 83"/>
                <a:gd name="T53" fmla="*/ 330 h 456"/>
                <a:gd name="T54" fmla="*/ 2 w 83"/>
                <a:gd name="T55" fmla="*/ 337 h 456"/>
                <a:gd name="T56" fmla="*/ 2 w 83"/>
                <a:gd name="T57" fmla="*/ 343 h 456"/>
                <a:gd name="T58" fmla="*/ 2 w 83"/>
                <a:gd name="T59" fmla="*/ 347 h 456"/>
                <a:gd name="T60" fmla="*/ 2 w 83"/>
                <a:gd name="T61" fmla="*/ 349 h 456"/>
                <a:gd name="T62" fmla="*/ 31 w 83"/>
                <a:gd name="T63" fmla="*/ 434 h 456"/>
                <a:gd name="T64" fmla="*/ 58 w 83"/>
                <a:gd name="T65" fmla="*/ 456 h 456"/>
                <a:gd name="T66" fmla="*/ 75 w 83"/>
                <a:gd name="T67" fmla="*/ 355 h 456"/>
                <a:gd name="T68" fmla="*/ 83 w 83"/>
                <a:gd name="T69" fmla="*/ 256 h 456"/>
                <a:gd name="T70" fmla="*/ 83 w 83"/>
                <a:gd name="T71" fmla="*/ 254 h 456"/>
                <a:gd name="T72" fmla="*/ 81 w 83"/>
                <a:gd name="T73" fmla="*/ 250 h 456"/>
                <a:gd name="T74" fmla="*/ 79 w 83"/>
                <a:gd name="T75" fmla="*/ 242 h 456"/>
                <a:gd name="T76" fmla="*/ 77 w 83"/>
                <a:gd name="T77" fmla="*/ 235 h 456"/>
                <a:gd name="T78" fmla="*/ 75 w 83"/>
                <a:gd name="T79" fmla="*/ 229 h 456"/>
                <a:gd name="T80" fmla="*/ 75 w 83"/>
                <a:gd name="T81" fmla="*/ 223 h 456"/>
                <a:gd name="T82" fmla="*/ 71 w 83"/>
                <a:gd name="T83" fmla="*/ 215 h 456"/>
                <a:gd name="T84" fmla="*/ 71 w 83"/>
                <a:gd name="T85" fmla="*/ 210 h 456"/>
                <a:gd name="T86" fmla="*/ 70 w 83"/>
                <a:gd name="T87" fmla="*/ 202 h 456"/>
                <a:gd name="T88" fmla="*/ 68 w 83"/>
                <a:gd name="T89" fmla="*/ 194 h 456"/>
                <a:gd name="T90" fmla="*/ 66 w 83"/>
                <a:gd name="T91" fmla="*/ 186 h 456"/>
                <a:gd name="T92" fmla="*/ 66 w 83"/>
                <a:gd name="T93" fmla="*/ 178 h 456"/>
                <a:gd name="T94" fmla="*/ 64 w 83"/>
                <a:gd name="T95" fmla="*/ 169 h 456"/>
                <a:gd name="T96" fmla="*/ 60 w 83"/>
                <a:gd name="T97" fmla="*/ 161 h 456"/>
                <a:gd name="T98" fmla="*/ 58 w 83"/>
                <a:gd name="T99" fmla="*/ 151 h 456"/>
                <a:gd name="T100" fmla="*/ 58 w 83"/>
                <a:gd name="T101" fmla="*/ 144 h 456"/>
                <a:gd name="T102" fmla="*/ 54 w 83"/>
                <a:gd name="T103" fmla="*/ 136 h 456"/>
                <a:gd name="T104" fmla="*/ 52 w 83"/>
                <a:gd name="T105" fmla="*/ 130 h 456"/>
                <a:gd name="T106" fmla="*/ 50 w 83"/>
                <a:gd name="T107" fmla="*/ 122 h 456"/>
                <a:gd name="T108" fmla="*/ 46 w 83"/>
                <a:gd name="T109" fmla="*/ 116 h 456"/>
                <a:gd name="T110" fmla="*/ 42 w 83"/>
                <a:gd name="T111" fmla="*/ 105 h 456"/>
                <a:gd name="T112" fmla="*/ 39 w 83"/>
                <a:gd name="T113" fmla="*/ 97 h 456"/>
                <a:gd name="T114" fmla="*/ 37 w 83"/>
                <a:gd name="T115" fmla="*/ 93 h 456"/>
                <a:gd name="T116" fmla="*/ 37 w 83"/>
                <a:gd name="T117" fmla="*/ 91 h 456"/>
                <a:gd name="T118" fmla="*/ 60 w 83"/>
                <a:gd name="T119" fmla="*/ 47 h 456"/>
                <a:gd name="T120" fmla="*/ 33 w 83"/>
                <a:gd name="T121" fmla="*/ 0 h 456"/>
                <a:gd name="T122" fmla="*/ 33 w 83"/>
                <a:gd name="T12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456">
                  <a:moveTo>
                    <a:pt x="33" y="0"/>
                  </a:moveTo>
                  <a:lnTo>
                    <a:pt x="0" y="56"/>
                  </a:lnTo>
                  <a:lnTo>
                    <a:pt x="25" y="113"/>
                  </a:lnTo>
                  <a:lnTo>
                    <a:pt x="23" y="113"/>
                  </a:lnTo>
                  <a:lnTo>
                    <a:pt x="23" y="115"/>
                  </a:lnTo>
                  <a:lnTo>
                    <a:pt x="21" y="118"/>
                  </a:lnTo>
                  <a:lnTo>
                    <a:pt x="19" y="126"/>
                  </a:lnTo>
                  <a:lnTo>
                    <a:pt x="17" y="130"/>
                  </a:lnTo>
                  <a:lnTo>
                    <a:pt x="17" y="134"/>
                  </a:lnTo>
                  <a:lnTo>
                    <a:pt x="15" y="140"/>
                  </a:lnTo>
                  <a:lnTo>
                    <a:pt x="15" y="147"/>
                  </a:lnTo>
                  <a:lnTo>
                    <a:pt x="13" y="155"/>
                  </a:lnTo>
                  <a:lnTo>
                    <a:pt x="13" y="163"/>
                  </a:lnTo>
                  <a:lnTo>
                    <a:pt x="11" y="171"/>
                  </a:lnTo>
                  <a:lnTo>
                    <a:pt x="11" y="182"/>
                  </a:lnTo>
                  <a:lnTo>
                    <a:pt x="9" y="192"/>
                  </a:lnTo>
                  <a:lnTo>
                    <a:pt x="8" y="206"/>
                  </a:lnTo>
                  <a:lnTo>
                    <a:pt x="6" y="219"/>
                  </a:lnTo>
                  <a:lnTo>
                    <a:pt x="6" y="233"/>
                  </a:lnTo>
                  <a:lnTo>
                    <a:pt x="6" y="246"/>
                  </a:lnTo>
                  <a:lnTo>
                    <a:pt x="4" y="260"/>
                  </a:lnTo>
                  <a:lnTo>
                    <a:pt x="4" y="274"/>
                  </a:lnTo>
                  <a:lnTo>
                    <a:pt x="4" y="287"/>
                  </a:lnTo>
                  <a:lnTo>
                    <a:pt x="2" y="299"/>
                  </a:lnTo>
                  <a:lnTo>
                    <a:pt x="2" y="310"/>
                  </a:lnTo>
                  <a:lnTo>
                    <a:pt x="2" y="320"/>
                  </a:lnTo>
                  <a:lnTo>
                    <a:pt x="2" y="330"/>
                  </a:lnTo>
                  <a:lnTo>
                    <a:pt x="2" y="337"/>
                  </a:lnTo>
                  <a:lnTo>
                    <a:pt x="2" y="343"/>
                  </a:lnTo>
                  <a:lnTo>
                    <a:pt x="2" y="347"/>
                  </a:lnTo>
                  <a:lnTo>
                    <a:pt x="2" y="349"/>
                  </a:lnTo>
                  <a:lnTo>
                    <a:pt x="31" y="434"/>
                  </a:lnTo>
                  <a:lnTo>
                    <a:pt x="58" y="456"/>
                  </a:lnTo>
                  <a:lnTo>
                    <a:pt x="75" y="355"/>
                  </a:lnTo>
                  <a:lnTo>
                    <a:pt x="83" y="256"/>
                  </a:lnTo>
                  <a:lnTo>
                    <a:pt x="83" y="254"/>
                  </a:lnTo>
                  <a:lnTo>
                    <a:pt x="81" y="250"/>
                  </a:lnTo>
                  <a:lnTo>
                    <a:pt x="79" y="242"/>
                  </a:lnTo>
                  <a:lnTo>
                    <a:pt x="77" y="235"/>
                  </a:lnTo>
                  <a:lnTo>
                    <a:pt x="75" y="229"/>
                  </a:lnTo>
                  <a:lnTo>
                    <a:pt x="75" y="223"/>
                  </a:lnTo>
                  <a:lnTo>
                    <a:pt x="71" y="215"/>
                  </a:lnTo>
                  <a:lnTo>
                    <a:pt x="71" y="210"/>
                  </a:lnTo>
                  <a:lnTo>
                    <a:pt x="70" y="202"/>
                  </a:lnTo>
                  <a:lnTo>
                    <a:pt x="68" y="194"/>
                  </a:lnTo>
                  <a:lnTo>
                    <a:pt x="66" y="186"/>
                  </a:lnTo>
                  <a:lnTo>
                    <a:pt x="66" y="178"/>
                  </a:lnTo>
                  <a:lnTo>
                    <a:pt x="64" y="169"/>
                  </a:lnTo>
                  <a:lnTo>
                    <a:pt x="60" y="161"/>
                  </a:lnTo>
                  <a:lnTo>
                    <a:pt x="58" y="151"/>
                  </a:lnTo>
                  <a:lnTo>
                    <a:pt x="58" y="144"/>
                  </a:lnTo>
                  <a:lnTo>
                    <a:pt x="54" y="136"/>
                  </a:lnTo>
                  <a:lnTo>
                    <a:pt x="52" y="130"/>
                  </a:lnTo>
                  <a:lnTo>
                    <a:pt x="50" y="122"/>
                  </a:lnTo>
                  <a:lnTo>
                    <a:pt x="46" y="116"/>
                  </a:lnTo>
                  <a:lnTo>
                    <a:pt x="42" y="105"/>
                  </a:lnTo>
                  <a:lnTo>
                    <a:pt x="39" y="97"/>
                  </a:lnTo>
                  <a:lnTo>
                    <a:pt x="37" y="93"/>
                  </a:lnTo>
                  <a:lnTo>
                    <a:pt x="37" y="91"/>
                  </a:lnTo>
                  <a:lnTo>
                    <a:pt x="60" y="47"/>
                  </a:lnTo>
                  <a:lnTo>
                    <a:pt x="33" y="0"/>
                  </a:lnTo>
                  <a:lnTo>
                    <a:pt x="33" y="0"/>
                  </a:lnTo>
                  <a:close/>
                </a:path>
              </a:pathLst>
            </a:custGeom>
            <a:solidFill>
              <a:srgbClr val="F02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p:nvSpPr>
          <p:spPr bwMode="auto">
            <a:xfrm>
              <a:off x="5357812" y="3025160"/>
              <a:ext cx="609600" cy="1514475"/>
            </a:xfrm>
            <a:custGeom>
              <a:avLst/>
              <a:gdLst>
                <a:gd name="T0" fmla="*/ 13 w 384"/>
                <a:gd name="T1" fmla="*/ 299 h 954"/>
                <a:gd name="T2" fmla="*/ 43 w 384"/>
                <a:gd name="T3" fmla="*/ 277 h 954"/>
                <a:gd name="T4" fmla="*/ 74 w 384"/>
                <a:gd name="T5" fmla="*/ 240 h 954"/>
                <a:gd name="T6" fmla="*/ 108 w 384"/>
                <a:gd name="T7" fmla="*/ 178 h 954"/>
                <a:gd name="T8" fmla="*/ 143 w 384"/>
                <a:gd name="T9" fmla="*/ 101 h 954"/>
                <a:gd name="T10" fmla="*/ 172 w 384"/>
                <a:gd name="T11" fmla="*/ 35 h 954"/>
                <a:gd name="T12" fmla="*/ 188 w 384"/>
                <a:gd name="T13" fmla="*/ 0 h 954"/>
                <a:gd name="T14" fmla="*/ 190 w 384"/>
                <a:gd name="T15" fmla="*/ 15 h 954"/>
                <a:gd name="T16" fmla="*/ 200 w 384"/>
                <a:gd name="T17" fmla="*/ 54 h 954"/>
                <a:gd name="T18" fmla="*/ 217 w 384"/>
                <a:gd name="T19" fmla="*/ 101 h 954"/>
                <a:gd name="T20" fmla="*/ 246 w 384"/>
                <a:gd name="T21" fmla="*/ 151 h 954"/>
                <a:gd name="T22" fmla="*/ 289 w 384"/>
                <a:gd name="T23" fmla="*/ 171 h 954"/>
                <a:gd name="T24" fmla="*/ 337 w 384"/>
                <a:gd name="T25" fmla="*/ 167 h 954"/>
                <a:gd name="T26" fmla="*/ 372 w 384"/>
                <a:gd name="T27" fmla="*/ 155 h 954"/>
                <a:gd name="T28" fmla="*/ 382 w 384"/>
                <a:gd name="T29" fmla="*/ 153 h 954"/>
                <a:gd name="T30" fmla="*/ 364 w 384"/>
                <a:gd name="T31" fmla="*/ 184 h 954"/>
                <a:gd name="T32" fmla="*/ 333 w 384"/>
                <a:gd name="T33" fmla="*/ 238 h 954"/>
                <a:gd name="T34" fmla="*/ 295 w 384"/>
                <a:gd name="T35" fmla="*/ 281 h 954"/>
                <a:gd name="T36" fmla="*/ 258 w 384"/>
                <a:gd name="T37" fmla="*/ 287 h 954"/>
                <a:gd name="T38" fmla="*/ 223 w 384"/>
                <a:gd name="T39" fmla="*/ 269 h 954"/>
                <a:gd name="T40" fmla="*/ 194 w 384"/>
                <a:gd name="T41" fmla="*/ 244 h 954"/>
                <a:gd name="T42" fmla="*/ 172 w 384"/>
                <a:gd name="T43" fmla="*/ 225 h 954"/>
                <a:gd name="T44" fmla="*/ 174 w 384"/>
                <a:gd name="T45" fmla="*/ 238 h 954"/>
                <a:gd name="T46" fmla="*/ 182 w 384"/>
                <a:gd name="T47" fmla="*/ 291 h 954"/>
                <a:gd name="T48" fmla="*/ 190 w 384"/>
                <a:gd name="T49" fmla="*/ 376 h 954"/>
                <a:gd name="T50" fmla="*/ 194 w 384"/>
                <a:gd name="T51" fmla="*/ 496 h 954"/>
                <a:gd name="T52" fmla="*/ 186 w 384"/>
                <a:gd name="T53" fmla="*/ 646 h 954"/>
                <a:gd name="T54" fmla="*/ 174 w 384"/>
                <a:gd name="T55" fmla="*/ 793 h 954"/>
                <a:gd name="T56" fmla="*/ 163 w 384"/>
                <a:gd name="T57" fmla="*/ 907 h 954"/>
                <a:gd name="T58" fmla="*/ 159 w 384"/>
                <a:gd name="T59" fmla="*/ 954 h 954"/>
                <a:gd name="T60" fmla="*/ 149 w 384"/>
                <a:gd name="T61" fmla="*/ 936 h 954"/>
                <a:gd name="T62" fmla="*/ 136 w 384"/>
                <a:gd name="T63" fmla="*/ 905 h 954"/>
                <a:gd name="T64" fmla="*/ 120 w 384"/>
                <a:gd name="T65" fmla="*/ 853 h 954"/>
                <a:gd name="T66" fmla="*/ 103 w 384"/>
                <a:gd name="T67" fmla="*/ 777 h 954"/>
                <a:gd name="T68" fmla="*/ 87 w 384"/>
                <a:gd name="T69" fmla="*/ 686 h 954"/>
                <a:gd name="T70" fmla="*/ 75 w 384"/>
                <a:gd name="T71" fmla="*/ 603 h 954"/>
                <a:gd name="T72" fmla="*/ 70 w 384"/>
                <a:gd name="T73" fmla="*/ 551 h 954"/>
                <a:gd name="T74" fmla="*/ 72 w 384"/>
                <a:gd name="T75" fmla="*/ 541 h 954"/>
                <a:gd name="T76" fmla="*/ 85 w 384"/>
                <a:gd name="T77" fmla="*/ 516 h 954"/>
                <a:gd name="T78" fmla="*/ 107 w 384"/>
                <a:gd name="T79" fmla="*/ 475 h 954"/>
                <a:gd name="T80" fmla="*/ 126 w 384"/>
                <a:gd name="T81" fmla="*/ 417 h 954"/>
                <a:gd name="T82" fmla="*/ 139 w 384"/>
                <a:gd name="T83" fmla="*/ 351 h 954"/>
                <a:gd name="T84" fmla="*/ 143 w 384"/>
                <a:gd name="T85" fmla="*/ 285 h 954"/>
                <a:gd name="T86" fmla="*/ 141 w 384"/>
                <a:gd name="T87" fmla="*/ 229 h 954"/>
                <a:gd name="T88" fmla="*/ 141 w 384"/>
                <a:gd name="T89" fmla="*/ 196 h 954"/>
                <a:gd name="T90" fmla="*/ 130 w 384"/>
                <a:gd name="T91" fmla="*/ 204 h 954"/>
                <a:gd name="T92" fmla="*/ 101 w 384"/>
                <a:gd name="T93" fmla="*/ 242 h 954"/>
                <a:gd name="T94" fmla="*/ 75 w 384"/>
                <a:gd name="T95" fmla="*/ 268 h 954"/>
                <a:gd name="T96" fmla="*/ 46 w 384"/>
                <a:gd name="T97" fmla="*/ 287 h 954"/>
                <a:gd name="T98" fmla="*/ 15 w 384"/>
                <a:gd name="T99" fmla="*/ 299 h 954"/>
                <a:gd name="T100" fmla="*/ 0 w 384"/>
                <a:gd name="T101" fmla="*/ 30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954">
                  <a:moveTo>
                    <a:pt x="0" y="304"/>
                  </a:moveTo>
                  <a:lnTo>
                    <a:pt x="2" y="302"/>
                  </a:lnTo>
                  <a:lnTo>
                    <a:pt x="6" y="300"/>
                  </a:lnTo>
                  <a:lnTo>
                    <a:pt x="13" y="299"/>
                  </a:lnTo>
                  <a:lnTo>
                    <a:pt x="23" y="293"/>
                  </a:lnTo>
                  <a:lnTo>
                    <a:pt x="29" y="289"/>
                  </a:lnTo>
                  <a:lnTo>
                    <a:pt x="35" y="285"/>
                  </a:lnTo>
                  <a:lnTo>
                    <a:pt x="43" y="277"/>
                  </a:lnTo>
                  <a:lnTo>
                    <a:pt x="48" y="271"/>
                  </a:lnTo>
                  <a:lnTo>
                    <a:pt x="56" y="262"/>
                  </a:lnTo>
                  <a:lnTo>
                    <a:pt x="64" y="252"/>
                  </a:lnTo>
                  <a:lnTo>
                    <a:pt x="74" y="240"/>
                  </a:lnTo>
                  <a:lnTo>
                    <a:pt x="81" y="229"/>
                  </a:lnTo>
                  <a:lnTo>
                    <a:pt x="89" y="211"/>
                  </a:lnTo>
                  <a:lnTo>
                    <a:pt x="99" y="196"/>
                  </a:lnTo>
                  <a:lnTo>
                    <a:pt x="108" y="178"/>
                  </a:lnTo>
                  <a:lnTo>
                    <a:pt x="118" y="159"/>
                  </a:lnTo>
                  <a:lnTo>
                    <a:pt x="126" y="140"/>
                  </a:lnTo>
                  <a:lnTo>
                    <a:pt x="136" y="120"/>
                  </a:lnTo>
                  <a:lnTo>
                    <a:pt x="143" y="101"/>
                  </a:lnTo>
                  <a:lnTo>
                    <a:pt x="153" y="85"/>
                  </a:lnTo>
                  <a:lnTo>
                    <a:pt x="159" y="66"/>
                  </a:lnTo>
                  <a:lnTo>
                    <a:pt x="167" y="50"/>
                  </a:lnTo>
                  <a:lnTo>
                    <a:pt x="172" y="35"/>
                  </a:lnTo>
                  <a:lnTo>
                    <a:pt x="178" y="23"/>
                  </a:lnTo>
                  <a:lnTo>
                    <a:pt x="182" y="12"/>
                  </a:lnTo>
                  <a:lnTo>
                    <a:pt x="186" y="4"/>
                  </a:lnTo>
                  <a:lnTo>
                    <a:pt x="188" y="0"/>
                  </a:lnTo>
                  <a:lnTo>
                    <a:pt x="188" y="0"/>
                  </a:lnTo>
                  <a:lnTo>
                    <a:pt x="188" y="2"/>
                  </a:lnTo>
                  <a:lnTo>
                    <a:pt x="190" y="10"/>
                  </a:lnTo>
                  <a:lnTo>
                    <a:pt x="190" y="15"/>
                  </a:lnTo>
                  <a:lnTo>
                    <a:pt x="192" y="23"/>
                  </a:lnTo>
                  <a:lnTo>
                    <a:pt x="194" y="33"/>
                  </a:lnTo>
                  <a:lnTo>
                    <a:pt x="196" y="43"/>
                  </a:lnTo>
                  <a:lnTo>
                    <a:pt x="200" y="54"/>
                  </a:lnTo>
                  <a:lnTo>
                    <a:pt x="201" y="64"/>
                  </a:lnTo>
                  <a:lnTo>
                    <a:pt x="207" y="76"/>
                  </a:lnTo>
                  <a:lnTo>
                    <a:pt x="213" y="89"/>
                  </a:lnTo>
                  <a:lnTo>
                    <a:pt x="217" y="101"/>
                  </a:lnTo>
                  <a:lnTo>
                    <a:pt x="223" y="114"/>
                  </a:lnTo>
                  <a:lnTo>
                    <a:pt x="229" y="126"/>
                  </a:lnTo>
                  <a:lnTo>
                    <a:pt x="238" y="140"/>
                  </a:lnTo>
                  <a:lnTo>
                    <a:pt x="246" y="151"/>
                  </a:lnTo>
                  <a:lnTo>
                    <a:pt x="256" y="159"/>
                  </a:lnTo>
                  <a:lnTo>
                    <a:pt x="267" y="165"/>
                  </a:lnTo>
                  <a:lnTo>
                    <a:pt x="279" y="171"/>
                  </a:lnTo>
                  <a:lnTo>
                    <a:pt x="289" y="171"/>
                  </a:lnTo>
                  <a:lnTo>
                    <a:pt x="302" y="173"/>
                  </a:lnTo>
                  <a:lnTo>
                    <a:pt x="314" y="171"/>
                  </a:lnTo>
                  <a:lnTo>
                    <a:pt x="328" y="171"/>
                  </a:lnTo>
                  <a:lnTo>
                    <a:pt x="337" y="167"/>
                  </a:lnTo>
                  <a:lnTo>
                    <a:pt x="349" y="165"/>
                  </a:lnTo>
                  <a:lnTo>
                    <a:pt x="359" y="161"/>
                  </a:lnTo>
                  <a:lnTo>
                    <a:pt x="366" y="159"/>
                  </a:lnTo>
                  <a:lnTo>
                    <a:pt x="372" y="155"/>
                  </a:lnTo>
                  <a:lnTo>
                    <a:pt x="378" y="153"/>
                  </a:lnTo>
                  <a:lnTo>
                    <a:pt x="382" y="151"/>
                  </a:lnTo>
                  <a:lnTo>
                    <a:pt x="384" y="151"/>
                  </a:lnTo>
                  <a:lnTo>
                    <a:pt x="382" y="153"/>
                  </a:lnTo>
                  <a:lnTo>
                    <a:pt x="380" y="157"/>
                  </a:lnTo>
                  <a:lnTo>
                    <a:pt x="376" y="165"/>
                  </a:lnTo>
                  <a:lnTo>
                    <a:pt x="372" y="174"/>
                  </a:lnTo>
                  <a:lnTo>
                    <a:pt x="364" y="184"/>
                  </a:lnTo>
                  <a:lnTo>
                    <a:pt x="359" y="198"/>
                  </a:lnTo>
                  <a:lnTo>
                    <a:pt x="351" y="211"/>
                  </a:lnTo>
                  <a:lnTo>
                    <a:pt x="343" y="225"/>
                  </a:lnTo>
                  <a:lnTo>
                    <a:pt x="333" y="238"/>
                  </a:lnTo>
                  <a:lnTo>
                    <a:pt x="324" y="250"/>
                  </a:lnTo>
                  <a:lnTo>
                    <a:pt x="314" y="262"/>
                  </a:lnTo>
                  <a:lnTo>
                    <a:pt x="304" y="273"/>
                  </a:lnTo>
                  <a:lnTo>
                    <a:pt x="295" y="281"/>
                  </a:lnTo>
                  <a:lnTo>
                    <a:pt x="285" y="287"/>
                  </a:lnTo>
                  <a:lnTo>
                    <a:pt x="275" y="291"/>
                  </a:lnTo>
                  <a:lnTo>
                    <a:pt x="267" y="291"/>
                  </a:lnTo>
                  <a:lnTo>
                    <a:pt x="258" y="287"/>
                  </a:lnTo>
                  <a:lnTo>
                    <a:pt x="248" y="283"/>
                  </a:lnTo>
                  <a:lnTo>
                    <a:pt x="240" y="279"/>
                  </a:lnTo>
                  <a:lnTo>
                    <a:pt x="233" y="273"/>
                  </a:lnTo>
                  <a:lnTo>
                    <a:pt x="223" y="269"/>
                  </a:lnTo>
                  <a:lnTo>
                    <a:pt x="215" y="264"/>
                  </a:lnTo>
                  <a:lnTo>
                    <a:pt x="207" y="258"/>
                  </a:lnTo>
                  <a:lnTo>
                    <a:pt x="201" y="252"/>
                  </a:lnTo>
                  <a:lnTo>
                    <a:pt x="194" y="244"/>
                  </a:lnTo>
                  <a:lnTo>
                    <a:pt x="188" y="238"/>
                  </a:lnTo>
                  <a:lnTo>
                    <a:pt x="182" y="233"/>
                  </a:lnTo>
                  <a:lnTo>
                    <a:pt x="178" y="231"/>
                  </a:lnTo>
                  <a:lnTo>
                    <a:pt x="172" y="225"/>
                  </a:lnTo>
                  <a:lnTo>
                    <a:pt x="170" y="223"/>
                  </a:lnTo>
                  <a:lnTo>
                    <a:pt x="170" y="225"/>
                  </a:lnTo>
                  <a:lnTo>
                    <a:pt x="172" y="231"/>
                  </a:lnTo>
                  <a:lnTo>
                    <a:pt x="174" y="238"/>
                  </a:lnTo>
                  <a:lnTo>
                    <a:pt x="174" y="248"/>
                  </a:lnTo>
                  <a:lnTo>
                    <a:pt x="176" y="260"/>
                  </a:lnTo>
                  <a:lnTo>
                    <a:pt x="178" y="273"/>
                  </a:lnTo>
                  <a:lnTo>
                    <a:pt x="182" y="291"/>
                  </a:lnTo>
                  <a:lnTo>
                    <a:pt x="182" y="308"/>
                  </a:lnTo>
                  <a:lnTo>
                    <a:pt x="186" y="330"/>
                  </a:lnTo>
                  <a:lnTo>
                    <a:pt x="188" y="351"/>
                  </a:lnTo>
                  <a:lnTo>
                    <a:pt x="190" y="376"/>
                  </a:lnTo>
                  <a:lnTo>
                    <a:pt x="190" y="403"/>
                  </a:lnTo>
                  <a:lnTo>
                    <a:pt x="192" y="432"/>
                  </a:lnTo>
                  <a:lnTo>
                    <a:pt x="192" y="463"/>
                  </a:lnTo>
                  <a:lnTo>
                    <a:pt x="194" y="496"/>
                  </a:lnTo>
                  <a:lnTo>
                    <a:pt x="190" y="531"/>
                  </a:lnTo>
                  <a:lnTo>
                    <a:pt x="190" y="568"/>
                  </a:lnTo>
                  <a:lnTo>
                    <a:pt x="188" y="607"/>
                  </a:lnTo>
                  <a:lnTo>
                    <a:pt x="186" y="646"/>
                  </a:lnTo>
                  <a:lnTo>
                    <a:pt x="182" y="682"/>
                  </a:lnTo>
                  <a:lnTo>
                    <a:pt x="180" y="721"/>
                  </a:lnTo>
                  <a:lnTo>
                    <a:pt x="176" y="758"/>
                  </a:lnTo>
                  <a:lnTo>
                    <a:pt x="174" y="793"/>
                  </a:lnTo>
                  <a:lnTo>
                    <a:pt x="172" y="826"/>
                  </a:lnTo>
                  <a:lnTo>
                    <a:pt x="169" y="855"/>
                  </a:lnTo>
                  <a:lnTo>
                    <a:pt x="167" y="884"/>
                  </a:lnTo>
                  <a:lnTo>
                    <a:pt x="163" y="907"/>
                  </a:lnTo>
                  <a:lnTo>
                    <a:pt x="161" y="927"/>
                  </a:lnTo>
                  <a:lnTo>
                    <a:pt x="159" y="940"/>
                  </a:lnTo>
                  <a:lnTo>
                    <a:pt x="159" y="950"/>
                  </a:lnTo>
                  <a:lnTo>
                    <a:pt x="159" y="954"/>
                  </a:lnTo>
                  <a:lnTo>
                    <a:pt x="157" y="952"/>
                  </a:lnTo>
                  <a:lnTo>
                    <a:pt x="155" y="946"/>
                  </a:lnTo>
                  <a:lnTo>
                    <a:pt x="151" y="942"/>
                  </a:lnTo>
                  <a:lnTo>
                    <a:pt x="149" y="936"/>
                  </a:lnTo>
                  <a:lnTo>
                    <a:pt x="145" y="931"/>
                  </a:lnTo>
                  <a:lnTo>
                    <a:pt x="143" y="925"/>
                  </a:lnTo>
                  <a:lnTo>
                    <a:pt x="139" y="915"/>
                  </a:lnTo>
                  <a:lnTo>
                    <a:pt x="136" y="905"/>
                  </a:lnTo>
                  <a:lnTo>
                    <a:pt x="130" y="894"/>
                  </a:lnTo>
                  <a:lnTo>
                    <a:pt x="128" y="884"/>
                  </a:lnTo>
                  <a:lnTo>
                    <a:pt x="122" y="869"/>
                  </a:lnTo>
                  <a:lnTo>
                    <a:pt x="120" y="853"/>
                  </a:lnTo>
                  <a:lnTo>
                    <a:pt x="114" y="838"/>
                  </a:lnTo>
                  <a:lnTo>
                    <a:pt x="112" y="820"/>
                  </a:lnTo>
                  <a:lnTo>
                    <a:pt x="107" y="799"/>
                  </a:lnTo>
                  <a:lnTo>
                    <a:pt x="103" y="777"/>
                  </a:lnTo>
                  <a:lnTo>
                    <a:pt x="97" y="754"/>
                  </a:lnTo>
                  <a:lnTo>
                    <a:pt x="95" y="733"/>
                  </a:lnTo>
                  <a:lnTo>
                    <a:pt x="91" y="710"/>
                  </a:lnTo>
                  <a:lnTo>
                    <a:pt x="87" y="686"/>
                  </a:lnTo>
                  <a:lnTo>
                    <a:pt x="83" y="663"/>
                  </a:lnTo>
                  <a:lnTo>
                    <a:pt x="81" y="644"/>
                  </a:lnTo>
                  <a:lnTo>
                    <a:pt x="77" y="622"/>
                  </a:lnTo>
                  <a:lnTo>
                    <a:pt x="75" y="603"/>
                  </a:lnTo>
                  <a:lnTo>
                    <a:pt x="74" y="587"/>
                  </a:lnTo>
                  <a:lnTo>
                    <a:pt x="74" y="574"/>
                  </a:lnTo>
                  <a:lnTo>
                    <a:pt x="72" y="560"/>
                  </a:lnTo>
                  <a:lnTo>
                    <a:pt x="70" y="551"/>
                  </a:lnTo>
                  <a:lnTo>
                    <a:pt x="70" y="547"/>
                  </a:lnTo>
                  <a:lnTo>
                    <a:pt x="70" y="545"/>
                  </a:lnTo>
                  <a:lnTo>
                    <a:pt x="70" y="543"/>
                  </a:lnTo>
                  <a:lnTo>
                    <a:pt x="72" y="541"/>
                  </a:lnTo>
                  <a:lnTo>
                    <a:pt x="74" y="537"/>
                  </a:lnTo>
                  <a:lnTo>
                    <a:pt x="77" y="531"/>
                  </a:lnTo>
                  <a:lnTo>
                    <a:pt x="81" y="523"/>
                  </a:lnTo>
                  <a:lnTo>
                    <a:pt x="85" y="516"/>
                  </a:lnTo>
                  <a:lnTo>
                    <a:pt x="89" y="508"/>
                  </a:lnTo>
                  <a:lnTo>
                    <a:pt x="95" y="498"/>
                  </a:lnTo>
                  <a:lnTo>
                    <a:pt x="101" y="485"/>
                  </a:lnTo>
                  <a:lnTo>
                    <a:pt x="107" y="475"/>
                  </a:lnTo>
                  <a:lnTo>
                    <a:pt x="112" y="461"/>
                  </a:lnTo>
                  <a:lnTo>
                    <a:pt x="116" y="448"/>
                  </a:lnTo>
                  <a:lnTo>
                    <a:pt x="122" y="432"/>
                  </a:lnTo>
                  <a:lnTo>
                    <a:pt x="126" y="417"/>
                  </a:lnTo>
                  <a:lnTo>
                    <a:pt x="130" y="401"/>
                  </a:lnTo>
                  <a:lnTo>
                    <a:pt x="134" y="386"/>
                  </a:lnTo>
                  <a:lnTo>
                    <a:pt x="136" y="368"/>
                  </a:lnTo>
                  <a:lnTo>
                    <a:pt x="139" y="351"/>
                  </a:lnTo>
                  <a:lnTo>
                    <a:pt x="139" y="333"/>
                  </a:lnTo>
                  <a:lnTo>
                    <a:pt x="141" y="318"/>
                  </a:lnTo>
                  <a:lnTo>
                    <a:pt x="141" y="300"/>
                  </a:lnTo>
                  <a:lnTo>
                    <a:pt x="143" y="285"/>
                  </a:lnTo>
                  <a:lnTo>
                    <a:pt x="143" y="269"/>
                  </a:lnTo>
                  <a:lnTo>
                    <a:pt x="143" y="254"/>
                  </a:lnTo>
                  <a:lnTo>
                    <a:pt x="143" y="240"/>
                  </a:lnTo>
                  <a:lnTo>
                    <a:pt x="141" y="229"/>
                  </a:lnTo>
                  <a:lnTo>
                    <a:pt x="141" y="219"/>
                  </a:lnTo>
                  <a:lnTo>
                    <a:pt x="141" y="209"/>
                  </a:lnTo>
                  <a:lnTo>
                    <a:pt x="141" y="202"/>
                  </a:lnTo>
                  <a:lnTo>
                    <a:pt x="141" y="196"/>
                  </a:lnTo>
                  <a:lnTo>
                    <a:pt x="141" y="192"/>
                  </a:lnTo>
                  <a:lnTo>
                    <a:pt x="139" y="194"/>
                  </a:lnTo>
                  <a:lnTo>
                    <a:pt x="136" y="198"/>
                  </a:lnTo>
                  <a:lnTo>
                    <a:pt x="130" y="204"/>
                  </a:lnTo>
                  <a:lnTo>
                    <a:pt x="124" y="213"/>
                  </a:lnTo>
                  <a:lnTo>
                    <a:pt x="116" y="225"/>
                  </a:lnTo>
                  <a:lnTo>
                    <a:pt x="107" y="236"/>
                  </a:lnTo>
                  <a:lnTo>
                    <a:pt x="101" y="242"/>
                  </a:lnTo>
                  <a:lnTo>
                    <a:pt x="95" y="250"/>
                  </a:lnTo>
                  <a:lnTo>
                    <a:pt x="87" y="256"/>
                  </a:lnTo>
                  <a:lnTo>
                    <a:pt x="81" y="264"/>
                  </a:lnTo>
                  <a:lnTo>
                    <a:pt x="75" y="268"/>
                  </a:lnTo>
                  <a:lnTo>
                    <a:pt x="68" y="273"/>
                  </a:lnTo>
                  <a:lnTo>
                    <a:pt x="62" y="277"/>
                  </a:lnTo>
                  <a:lnTo>
                    <a:pt x="54" y="283"/>
                  </a:lnTo>
                  <a:lnTo>
                    <a:pt x="46" y="287"/>
                  </a:lnTo>
                  <a:lnTo>
                    <a:pt x="41" y="291"/>
                  </a:lnTo>
                  <a:lnTo>
                    <a:pt x="33" y="293"/>
                  </a:lnTo>
                  <a:lnTo>
                    <a:pt x="27" y="297"/>
                  </a:lnTo>
                  <a:lnTo>
                    <a:pt x="15" y="299"/>
                  </a:lnTo>
                  <a:lnTo>
                    <a:pt x="8" y="300"/>
                  </a:lnTo>
                  <a:lnTo>
                    <a:pt x="2" y="302"/>
                  </a:lnTo>
                  <a:lnTo>
                    <a:pt x="0" y="304"/>
                  </a:lnTo>
                  <a:lnTo>
                    <a:pt x="0" y="30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p:nvSpPr>
          <p:spPr bwMode="auto">
            <a:xfrm>
              <a:off x="5676900" y="1944073"/>
              <a:ext cx="317500" cy="1238250"/>
            </a:xfrm>
            <a:custGeom>
              <a:avLst/>
              <a:gdLst>
                <a:gd name="T0" fmla="*/ 132 w 200"/>
                <a:gd name="T1" fmla="*/ 175 h 780"/>
                <a:gd name="T2" fmla="*/ 192 w 200"/>
                <a:gd name="T3" fmla="*/ 121 h 780"/>
                <a:gd name="T4" fmla="*/ 177 w 200"/>
                <a:gd name="T5" fmla="*/ 107 h 780"/>
                <a:gd name="T6" fmla="*/ 163 w 200"/>
                <a:gd name="T7" fmla="*/ 95 h 780"/>
                <a:gd name="T8" fmla="*/ 152 w 200"/>
                <a:gd name="T9" fmla="*/ 88 h 780"/>
                <a:gd name="T10" fmla="*/ 134 w 200"/>
                <a:gd name="T11" fmla="*/ 76 h 780"/>
                <a:gd name="T12" fmla="*/ 119 w 200"/>
                <a:gd name="T13" fmla="*/ 62 h 780"/>
                <a:gd name="T14" fmla="*/ 101 w 200"/>
                <a:gd name="T15" fmla="*/ 49 h 780"/>
                <a:gd name="T16" fmla="*/ 84 w 200"/>
                <a:gd name="T17" fmla="*/ 35 h 780"/>
                <a:gd name="T18" fmla="*/ 68 w 200"/>
                <a:gd name="T19" fmla="*/ 22 h 780"/>
                <a:gd name="T20" fmla="*/ 55 w 200"/>
                <a:gd name="T21" fmla="*/ 12 h 780"/>
                <a:gd name="T22" fmla="*/ 41 w 200"/>
                <a:gd name="T23" fmla="*/ 2 h 780"/>
                <a:gd name="T24" fmla="*/ 33 w 200"/>
                <a:gd name="T25" fmla="*/ 157 h 780"/>
                <a:gd name="T26" fmla="*/ 55 w 200"/>
                <a:gd name="T27" fmla="*/ 247 h 780"/>
                <a:gd name="T28" fmla="*/ 101 w 200"/>
                <a:gd name="T29" fmla="*/ 297 h 780"/>
                <a:gd name="T30" fmla="*/ 95 w 200"/>
                <a:gd name="T31" fmla="*/ 311 h 780"/>
                <a:gd name="T32" fmla="*/ 88 w 200"/>
                <a:gd name="T33" fmla="*/ 328 h 780"/>
                <a:gd name="T34" fmla="*/ 80 w 200"/>
                <a:gd name="T35" fmla="*/ 342 h 780"/>
                <a:gd name="T36" fmla="*/ 74 w 200"/>
                <a:gd name="T37" fmla="*/ 357 h 780"/>
                <a:gd name="T38" fmla="*/ 66 w 200"/>
                <a:gd name="T39" fmla="*/ 371 h 780"/>
                <a:gd name="T40" fmla="*/ 59 w 200"/>
                <a:gd name="T41" fmla="*/ 386 h 780"/>
                <a:gd name="T42" fmla="*/ 51 w 200"/>
                <a:gd name="T43" fmla="*/ 406 h 780"/>
                <a:gd name="T44" fmla="*/ 41 w 200"/>
                <a:gd name="T45" fmla="*/ 425 h 780"/>
                <a:gd name="T46" fmla="*/ 35 w 200"/>
                <a:gd name="T47" fmla="*/ 446 h 780"/>
                <a:gd name="T48" fmla="*/ 32 w 200"/>
                <a:gd name="T49" fmla="*/ 464 h 780"/>
                <a:gd name="T50" fmla="*/ 26 w 200"/>
                <a:gd name="T51" fmla="*/ 479 h 780"/>
                <a:gd name="T52" fmla="*/ 24 w 200"/>
                <a:gd name="T53" fmla="*/ 497 h 780"/>
                <a:gd name="T54" fmla="*/ 0 w 200"/>
                <a:gd name="T55" fmla="*/ 648 h 780"/>
                <a:gd name="T56" fmla="*/ 152 w 200"/>
                <a:gd name="T57" fmla="*/ 780 h 780"/>
                <a:gd name="T58" fmla="*/ 152 w 200"/>
                <a:gd name="T59" fmla="*/ 770 h 780"/>
                <a:gd name="T60" fmla="*/ 158 w 200"/>
                <a:gd name="T61" fmla="*/ 749 h 780"/>
                <a:gd name="T62" fmla="*/ 161 w 200"/>
                <a:gd name="T63" fmla="*/ 716 h 780"/>
                <a:gd name="T64" fmla="*/ 171 w 200"/>
                <a:gd name="T65" fmla="*/ 675 h 780"/>
                <a:gd name="T66" fmla="*/ 177 w 200"/>
                <a:gd name="T67" fmla="*/ 627 h 780"/>
                <a:gd name="T68" fmla="*/ 185 w 200"/>
                <a:gd name="T69" fmla="*/ 576 h 780"/>
                <a:gd name="T70" fmla="*/ 190 w 200"/>
                <a:gd name="T71" fmla="*/ 524 h 780"/>
                <a:gd name="T72" fmla="*/ 196 w 200"/>
                <a:gd name="T73" fmla="*/ 475 h 780"/>
                <a:gd name="T74" fmla="*/ 198 w 200"/>
                <a:gd name="T75" fmla="*/ 427 h 780"/>
                <a:gd name="T76" fmla="*/ 200 w 200"/>
                <a:gd name="T77" fmla="*/ 386 h 780"/>
                <a:gd name="T78" fmla="*/ 200 w 200"/>
                <a:gd name="T79" fmla="*/ 351 h 780"/>
                <a:gd name="T80" fmla="*/ 200 w 200"/>
                <a:gd name="T81" fmla="*/ 320 h 780"/>
                <a:gd name="T82" fmla="*/ 198 w 200"/>
                <a:gd name="T83" fmla="*/ 297 h 780"/>
                <a:gd name="T84" fmla="*/ 198 w 200"/>
                <a:gd name="T85" fmla="*/ 280 h 780"/>
                <a:gd name="T86" fmla="*/ 196 w 200"/>
                <a:gd name="T87" fmla="*/ 268 h 780"/>
                <a:gd name="T88" fmla="*/ 196 w 200"/>
                <a:gd name="T89" fmla="*/ 26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780">
                  <a:moveTo>
                    <a:pt x="196" y="264"/>
                  </a:moveTo>
                  <a:lnTo>
                    <a:pt x="132" y="175"/>
                  </a:lnTo>
                  <a:lnTo>
                    <a:pt x="196" y="123"/>
                  </a:lnTo>
                  <a:lnTo>
                    <a:pt x="192" y="121"/>
                  </a:lnTo>
                  <a:lnTo>
                    <a:pt x="185" y="113"/>
                  </a:lnTo>
                  <a:lnTo>
                    <a:pt x="177" y="107"/>
                  </a:lnTo>
                  <a:lnTo>
                    <a:pt x="169" y="101"/>
                  </a:lnTo>
                  <a:lnTo>
                    <a:pt x="163" y="95"/>
                  </a:lnTo>
                  <a:lnTo>
                    <a:pt x="158" y="92"/>
                  </a:lnTo>
                  <a:lnTo>
                    <a:pt x="152" y="88"/>
                  </a:lnTo>
                  <a:lnTo>
                    <a:pt x="144" y="82"/>
                  </a:lnTo>
                  <a:lnTo>
                    <a:pt x="134" y="76"/>
                  </a:lnTo>
                  <a:lnTo>
                    <a:pt x="127" y="68"/>
                  </a:lnTo>
                  <a:lnTo>
                    <a:pt x="119" y="62"/>
                  </a:lnTo>
                  <a:lnTo>
                    <a:pt x="111" y="55"/>
                  </a:lnTo>
                  <a:lnTo>
                    <a:pt x="101" y="49"/>
                  </a:lnTo>
                  <a:lnTo>
                    <a:pt x="94" y="41"/>
                  </a:lnTo>
                  <a:lnTo>
                    <a:pt x="84" y="35"/>
                  </a:lnTo>
                  <a:lnTo>
                    <a:pt x="78" y="29"/>
                  </a:lnTo>
                  <a:lnTo>
                    <a:pt x="68" y="22"/>
                  </a:lnTo>
                  <a:lnTo>
                    <a:pt x="61" y="16"/>
                  </a:lnTo>
                  <a:lnTo>
                    <a:pt x="55" y="12"/>
                  </a:lnTo>
                  <a:lnTo>
                    <a:pt x="51" y="8"/>
                  </a:lnTo>
                  <a:lnTo>
                    <a:pt x="41" y="2"/>
                  </a:lnTo>
                  <a:lnTo>
                    <a:pt x="39" y="0"/>
                  </a:lnTo>
                  <a:lnTo>
                    <a:pt x="33" y="157"/>
                  </a:lnTo>
                  <a:lnTo>
                    <a:pt x="99" y="206"/>
                  </a:lnTo>
                  <a:lnTo>
                    <a:pt x="55" y="247"/>
                  </a:lnTo>
                  <a:lnTo>
                    <a:pt x="103" y="297"/>
                  </a:lnTo>
                  <a:lnTo>
                    <a:pt x="101" y="297"/>
                  </a:lnTo>
                  <a:lnTo>
                    <a:pt x="99" y="303"/>
                  </a:lnTo>
                  <a:lnTo>
                    <a:pt x="95" y="311"/>
                  </a:lnTo>
                  <a:lnTo>
                    <a:pt x="92" y="322"/>
                  </a:lnTo>
                  <a:lnTo>
                    <a:pt x="88" y="328"/>
                  </a:lnTo>
                  <a:lnTo>
                    <a:pt x="84" y="334"/>
                  </a:lnTo>
                  <a:lnTo>
                    <a:pt x="80" y="342"/>
                  </a:lnTo>
                  <a:lnTo>
                    <a:pt x="78" y="349"/>
                  </a:lnTo>
                  <a:lnTo>
                    <a:pt x="74" y="357"/>
                  </a:lnTo>
                  <a:lnTo>
                    <a:pt x="70" y="365"/>
                  </a:lnTo>
                  <a:lnTo>
                    <a:pt x="66" y="371"/>
                  </a:lnTo>
                  <a:lnTo>
                    <a:pt x="63" y="380"/>
                  </a:lnTo>
                  <a:lnTo>
                    <a:pt x="59" y="386"/>
                  </a:lnTo>
                  <a:lnTo>
                    <a:pt x="53" y="396"/>
                  </a:lnTo>
                  <a:lnTo>
                    <a:pt x="51" y="406"/>
                  </a:lnTo>
                  <a:lnTo>
                    <a:pt x="47" y="417"/>
                  </a:lnTo>
                  <a:lnTo>
                    <a:pt x="41" y="425"/>
                  </a:lnTo>
                  <a:lnTo>
                    <a:pt x="39" y="437"/>
                  </a:lnTo>
                  <a:lnTo>
                    <a:pt x="35" y="446"/>
                  </a:lnTo>
                  <a:lnTo>
                    <a:pt x="33" y="456"/>
                  </a:lnTo>
                  <a:lnTo>
                    <a:pt x="32" y="464"/>
                  </a:lnTo>
                  <a:lnTo>
                    <a:pt x="28" y="473"/>
                  </a:lnTo>
                  <a:lnTo>
                    <a:pt x="26" y="479"/>
                  </a:lnTo>
                  <a:lnTo>
                    <a:pt x="26" y="487"/>
                  </a:lnTo>
                  <a:lnTo>
                    <a:pt x="24" y="497"/>
                  </a:lnTo>
                  <a:lnTo>
                    <a:pt x="24" y="501"/>
                  </a:lnTo>
                  <a:lnTo>
                    <a:pt x="0" y="648"/>
                  </a:lnTo>
                  <a:lnTo>
                    <a:pt x="74" y="567"/>
                  </a:lnTo>
                  <a:lnTo>
                    <a:pt x="152" y="780"/>
                  </a:lnTo>
                  <a:lnTo>
                    <a:pt x="152" y="776"/>
                  </a:lnTo>
                  <a:lnTo>
                    <a:pt x="152" y="770"/>
                  </a:lnTo>
                  <a:lnTo>
                    <a:pt x="154" y="762"/>
                  </a:lnTo>
                  <a:lnTo>
                    <a:pt x="158" y="749"/>
                  </a:lnTo>
                  <a:lnTo>
                    <a:pt x="159" y="733"/>
                  </a:lnTo>
                  <a:lnTo>
                    <a:pt x="161" y="716"/>
                  </a:lnTo>
                  <a:lnTo>
                    <a:pt x="165" y="696"/>
                  </a:lnTo>
                  <a:lnTo>
                    <a:pt x="171" y="675"/>
                  </a:lnTo>
                  <a:lnTo>
                    <a:pt x="173" y="650"/>
                  </a:lnTo>
                  <a:lnTo>
                    <a:pt x="177" y="627"/>
                  </a:lnTo>
                  <a:lnTo>
                    <a:pt x="181" y="601"/>
                  </a:lnTo>
                  <a:lnTo>
                    <a:pt x="185" y="576"/>
                  </a:lnTo>
                  <a:lnTo>
                    <a:pt x="187" y="549"/>
                  </a:lnTo>
                  <a:lnTo>
                    <a:pt x="190" y="524"/>
                  </a:lnTo>
                  <a:lnTo>
                    <a:pt x="192" y="499"/>
                  </a:lnTo>
                  <a:lnTo>
                    <a:pt x="196" y="475"/>
                  </a:lnTo>
                  <a:lnTo>
                    <a:pt x="198" y="450"/>
                  </a:lnTo>
                  <a:lnTo>
                    <a:pt x="198" y="427"/>
                  </a:lnTo>
                  <a:lnTo>
                    <a:pt x="200" y="406"/>
                  </a:lnTo>
                  <a:lnTo>
                    <a:pt x="200" y="386"/>
                  </a:lnTo>
                  <a:lnTo>
                    <a:pt x="200" y="367"/>
                  </a:lnTo>
                  <a:lnTo>
                    <a:pt x="200" y="351"/>
                  </a:lnTo>
                  <a:lnTo>
                    <a:pt x="200" y="334"/>
                  </a:lnTo>
                  <a:lnTo>
                    <a:pt x="200" y="320"/>
                  </a:lnTo>
                  <a:lnTo>
                    <a:pt x="198" y="307"/>
                  </a:lnTo>
                  <a:lnTo>
                    <a:pt x="198" y="297"/>
                  </a:lnTo>
                  <a:lnTo>
                    <a:pt x="198" y="285"/>
                  </a:lnTo>
                  <a:lnTo>
                    <a:pt x="198" y="280"/>
                  </a:lnTo>
                  <a:lnTo>
                    <a:pt x="196" y="272"/>
                  </a:lnTo>
                  <a:lnTo>
                    <a:pt x="196" y="268"/>
                  </a:lnTo>
                  <a:lnTo>
                    <a:pt x="196" y="264"/>
                  </a:lnTo>
                  <a:lnTo>
                    <a:pt x="196" y="264"/>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p:nvSpPr>
          <p:spPr bwMode="auto">
            <a:xfrm>
              <a:off x="5695950" y="3317260"/>
              <a:ext cx="334963" cy="1385887"/>
            </a:xfrm>
            <a:custGeom>
              <a:avLst/>
              <a:gdLst>
                <a:gd name="T0" fmla="*/ 60 w 211"/>
                <a:gd name="T1" fmla="*/ 2 h 873"/>
                <a:gd name="T2" fmla="*/ 66 w 211"/>
                <a:gd name="T3" fmla="*/ 33 h 873"/>
                <a:gd name="T4" fmla="*/ 74 w 211"/>
                <a:gd name="T5" fmla="*/ 87 h 873"/>
                <a:gd name="T6" fmla="*/ 85 w 211"/>
                <a:gd name="T7" fmla="*/ 159 h 873"/>
                <a:gd name="T8" fmla="*/ 95 w 211"/>
                <a:gd name="T9" fmla="*/ 243 h 873"/>
                <a:gd name="T10" fmla="*/ 103 w 211"/>
                <a:gd name="T11" fmla="*/ 330 h 873"/>
                <a:gd name="T12" fmla="*/ 107 w 211"/>
                <a:gd name="T13" fmla="*/ 415 h 873"/>
                <a:gd name="T14" fmla="*/ 103 w 211"/>
                <a:gd name="T15" fmla="*/ 493 h 873"/>
                <a:gd name="T16" fmla="*/ 93 w 211"/>
                <a:gd name="T17" fmla="*/ 557 h 873"/>
                <a:gd name="T18" fmla="*/ 80 w 211"/>
                <a:gd name="T19" fmla="*/ 615 h 873"/>
                <a:gd name="T20" fmla="*/ 62 w 211"/>
                <a:gd name="T21" fmla="*/ 671 h 873"/>
                <a:gd name="T22" fmla="*/ 45 w 211"/>
                <a:gd name="T23" fmla="*/ 719 h 873"/>
                <a:gd name="T24" fmla="*/ 29 w 211"/>
                <a:gd name="T25" fmla="*/ 762 h 873"/>
                <a:gd name="T26" fmla="*/ 16 w 211"/>
                <a:gd name="T27" fmla="*/ 799 h 873"/>
                <a:gd name="T28" fmla="*/ 6 w 211"/>
                <a:gd name="T29" fmla="*/ 822 h 873"/>
                <a:gd name="T30" fmla="*/ 0 w 211"/>
                <a:gd name="T31" fmla="*/ 836 h 873"/>
                <a:gd name="T32" fmla="*/ 16 w 211"/>
                <a:gd name="T33" fmla="*/ 873 h 873"/>
                <a:gd name="T34" fmla="*/ 70 w 211"/>
                <a:gd name="T35" fmla="*/ 836 h 873"/>
                <a:gd name="T36" fmla="*/ 74 w 211"/>
                <a:gd name="T37" fmla="*/ 824 h 873"/>
                <a:gd name="T38" fmla="*/ 82 w 211"/>
                <a:gd name="T39" fmla="*/ 805 h 873"/>
                <a:gd name="T40" fmla="*/ 93 w 211"/>
                <a:gd name="T41" fmla="*/ 776 h 873"/>
                <a:gd name="T42" fmla="*/ 103 w 211"/>
                <a:gd name="T43" fmla="*/ 743 h 873"/>
                <a:gd name="T44" fmla="*/ 115 w 211"/>
                <a:gd name="T45" fmla="*/ 702 h 873"/>
                <a:gd name="T46" fmla="*/ 126 w 211"/>
                <a:gd name="T47" fmla="*/ 659 h 873"/>
                <a:gd name="T48" fmla="*/ 136 w 211"/>
                <a:gd name="T49" fmla="*/ 615 h 873"/>
                <a:gd name="T50" fmla="*/ 144 w 211"/>
                <a:gd name="T51" fmla="*/ 574 h 873"/>
                <a:gd name="T52" fmla="*/ 149 w 211"/>
                <a:gd name="T53" fmla="*/ 528 h 873"/>
                <a:gd name="T54" fmla="*/ 159 w 211"/>
                <a:gd name="T55" fmla="*/ 471 h 873"/>
                <a:gd name="T56" fmla="*/ 169 w 211"/>
                <a:gd name="T57" fmla="*/ 409 h 873"/>
                <a:gd name="T58" fmla="*/ 180 w 211"/>
                <a:gd name="T59" fmla="*/ 343 h 873"/>
                <a:gd name="T60" fmla="*/ 188 w 211"/>
                <a:gd name="T61" fmla="*/ 275 h 873"/>
                <a:gd name="T62" fmla="*/ 198 w 211"/>
                <a:gd name="T63" fmla="*/ 210 h 873"/>
                <a:gd name="T64" fmla="*/ 206 w 211"/>
                <a:gd name="T65" fmla="*/ 148 h 873"/>
                <a:gd name="T66" fmla="*/ 210 w 211"/>
                <a:gd name="T67" fmla="*/ 109 h 873"/>
                <a:gd name="T68" fmla="*/ 210 w 211"/>
                <a:gd name="T69" fmla="*/ 87 h 873"/>
                <a:gd name="T70" fmla="*/ 210 w 211"/>
                <a:gd name="T71" fmla="*/ 66 h 873"/>
                <a:gd name="T72" fmla="*/ 208 w 211"/>
                <a:gd name="T73" fmla="*/ 47 h 873"/>
                <a:gd name="T74" fmla="*/ 206 w 211"/>
                <a:gd name="T75" fmla="*/ 29 h 873"/>
                <a:gd name="T76" fmla="*/ 204 w 211"/>
                <a:gd name="T77" fmla="*/ 14 h 873"/>
                <a:gd name="T78" fmla="*/ 202 w 211"/>
                <a:gd name="T79" fmla="*/ 2 h 873"/>
                <a:gd name="T80" fmla="*/ 60 w 211"/>
                <a:gd name="T8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873">
                  <a:moveTo>
                    <a:pt x="60" y="0"/>
                  </a:moveTo>
                  <a:lnTo>
                    <a:pt x="60" y="2"/>
                  </a:lnTo>
                  <a:lnTo>
                    <a:pt x="62" y="14"/>
                  </a:lnTo>
                  <a:lnTo>
                    <a:pt x="66" y="33"/>
                  </a:lnTo>
                  <a:lnTo>
                    <a:pt x="70" y="56"/>
                  </a:lnTo>
                  <a:lnTo>
                    <a:pt x="74" y="87"/>
                  </a:lnTo>
                  <a:lnTo>
                    <a:pt x="80" y="120"/>
                  </a:lnTo>
                  <a:lnTo>
                    <a:pt x="85" y="159"/>
                  </a:lnTo>
                  <a:lnTo>
                    <a:pt x="91" y="200"/>
                  </a:lnTo>
                  <a:lnTo>
                    <a:pt x="95" y="243"/>
                  </a:lnTo>
                  <a:lnTo>
                    <a:pt x="101" y="285"/>
                  </a:lnTo>
                  <a:lnTo>
                    <a:pt x="103" y="330"/>
                  </a:lnTo>
                  <a:lnTo>
                    <a:pt x="107" y="372"/>
                  </a:lnTo>
                  <a:lnTo>
                    <a:pt x="107" y="415"/>
                  </a:lnTo>
                  <a:lnTo>
                    <a:pt x="107" y="456"/>
                  </a:lnTo>
                  <a:lnTo>
                    <a:pt x="103" y="493"/>
                  </a:lnTo>
                  <a:lnTo>
                    <a:pt x="101" y="526"/>
                  </a:lnTo>
                  <a:lnTo>
                    <a:pt x="93" y="557"/>
                  </a:lnTo>
                  <a:lnTo>
                    <a:pt x="87" y="588"/>
                  </a:lnTo>
                  <a:lnTo>
                    <a:pt x="80" y="615"/>
                  </a:lnTo>
                  <a:lnTo>
                    <a:pt x="70" y="644"/>
                  </a:lnTo>
                  <a:lnTo>
                    <a:pt x="62" y="671"/>
                  </a:lnTo>
                  <a:lnTo>
                    <a:pt x="54" y="696"/>
                  </a:lnTo>
                  <a:lnTo>
                    <a:pt x="45" y="719"/>
                  </a:lnTo>
                  <a:lnTo>
                    <a:pt x="39" y="743"/>
                  </a:lnTo>
                  <a:lnTo>
                    <a:pt x="29" y="762"/>
                  </a:lnTo>
                  <a:lnTo>
                    <a:pt x="21" y="782"/>
                  </a:lnTo>
                  <a:lnTo>
                    <a:pt x="16" y="799"/>
                  </a:lnTo>
                  <a:lnTo>
                    <a:pt x="10" y="813"/>
                  </a:lnTo>
                  <a:lnTo>
                    <a:pt x="6" y="822"/>
                  </a:lnTo>
                  <a:lnTo>
                    <a:pt x="2" y="832"/>
                  </a:lnTo>
                  <a:lnTo>
                    <a:pt x="0" y="836"/>
                  </a:lnTo>
                  <a:lnTo>
                    <a:pt x="0" y="838"/>
                  </a:lnTo>
                  <a:lnTo>
                    <a:pt x="16" y="873"/>
                  </a:lnTo>
                  <a:lnTo>
                    <a:pt x="70" y="838"/>
                  </a:lnTo>
                  <a:lnTo>
                    <a:pt x="70" y="836"/>
                  </a:lnTo>
                  <a:lnTo>
                    <a:pt x="72" y="832"/>
                  </a:lnTo>
                  <a:lnTo>
                    <a:pt x="74" y="824"/>
                  </a:lnTo>
                  <a:lnTo>
                    <a:pt x="80" y="816"/>
                  </a:lnTo>
                  <a:lnTo>
                    <a:pt x="82" y="805"/>
                  </a:lnTo>
                  <a:lnTo>
                    <a:pt x="87" y="791"/>
                  </a:lnTo>
                  <a:lnTo>
                    <a:pt x="93" y="776"/>
                  </a:lnTo>
                  <a:lnTo>
                    <a:pt x="99" y="760"/>
                  </a:lnTo>
                  <a:lnTo>
                    <a:pt x="103" y="743"/>
                  </a:lnTo>
                  <a:lnTo>
                    <a:pt x="109" y="723"/>
                  </a:lnTo>
                  <a:lnTo>
                    <a:pt x="115" y="702"/>
                  </a:lnTo>
                  <a:lnTo>
                    <a:pt x="122" y="683"/>
                  </a:lnTo>
                  <a:lnTo>
                    <a:pt x="126" y="659"/>
                  </a:lnTo>
                  <a:lnTo>
                    <a:pt x="132" y="638"/>
                  </a:lnTo>
                  <a:lnTo>
                    <a:pt x="136" y="615"/>
                  </a:lnTo>
                  <a:lnTo>
                    <a:pt x="142" y="593"/>
                  </a:lnTo>
                  <a:lnTo>
                    <a:pt x="144" y="574"/>
                  </a:lnTo>
                  <a:lnTo>
                    <a:pt x="147" y="551"/>
                  </a:lnTo>
                  <a:lnTo>
                    <a:pt x="149" y="528"/>
                  </a:lnTo>
                  <a:lnTo>
                    <a:pt x="155" y="502"/>
                  </a:lnTo>
                  <a:lnTo>
                    <a:pt x="159" y="471"/>
                  </a:lnTo>
                  <a:lnTo>
                    <a:pt x="165" y="442"/>
                  </a:lnTo>
                  <a:lnTo>
                    <a:pt x="169" y="409"/>
                  </a:lnTo>
                  <a:lnTo>
                    <a:pt x="175" y="378"/>
                  </a:lnTo>
                  <a:lnTo>
                    <a:pt x="180" y="343"/>
                  </a:lnTo>
                  <a:lnTo>
                    <a:pt x="184" y="310"/>
                  </a:lnTo>
                  <a:lnTo>
                    <a:pt x="188" y="275"/>
                  </a:lnTo>
                  <a:lnTo>
                    <a:pt x="194" y="243"/>
                  </a:lnTo>
                  <a:lnTo>
                    <a:pt x="198" y="210"/>
                  </a:lnTo>
                  <a:lnTo>
                    <a:pt x="202" y="179"/>
                  </a:lnTo>
                  <a:lnTo>
                    <a:pt x="206" y="148"/>
                  </a:lnTo>
                  <a:lnTo>
                    <a:pt x="210" y="122"/>
                  </a:lnTo>
                  <a:lnTo>
                    <a:pt x="210" y="109"/>
                  </a:lnTo>
                  <a:lnTo>
                    <a:pt x="210" y="99"/>
                  </a:lnTo>
                  <a:lnTo>
                    <a:pt x="210" y="87"/>
                  </a:lnTo>
                  <a:lnTo>
                    <a:pt x="211" y="78"/>
                  </a:lnTo>
                  <a:lnTo>
                    <a:pt x="210" y="66"/>
                  </a:lnTo>
                  <a:lnTo>
                    <a:pt x="210" y="56"/>
                  </a:lnTo>
                  <a:lnTo>
                    <a:pt x="208" y="47"/>
                  </a:lnTo>
                  <a:lnTo>
                    <a:pt x="208" y="39"/>
                  </a:lnTo>
                  <a:lnTo>
                    <a:pt x="206" y="29"/>
                  </a:lnTo>
                  <a:lnTo>
                    <a:pt x="206" y="21"/>
                  </a:lnTo>
                  <a:lnTo>
                    <a:pt x="204" y="14"/>
                  </a:lnTo>
                  <a:lnTo>
                    <a:pt x="204" y="10"/>
                  </a:lnTo>
                  <a:lnTo>
                    <a:pt x="202" y="2"/>
                  </a:lnTo>
                  <a:lnTo>
                    <a:pt x="202" y="0"/>
                  </a:lnTo>
                  <a:lnTo>
                    <a:pt x="60" y="0"/>
                  </a:lnTo>
                  <a:lnTo>
                    <a:pt x="6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p:nvSpPr>
          <p:spPr bwMode="auto">
            <a:xfrm>
              <a:off x="5564187" y="2153623"/>
              <a:ext cx="112713" cy="193675"/>
            </a:xfrm>
            <a:custGeom>
              <a:avLst/>
              <a:gdLst>
                <a:gd name="T0" fmla="*/ 31 w 71"/>
                <a:gd name="T1" fmla="*/ 0 h 122"/>
                <a:gd name="T2" fmla="*/ 71 w 71"/>
                <a:gd name="T3" fmla="*/ 45 h 122"/>
                <a:gd name="T4" fmla="*/ 44 w 71"/>
                <a:gd name="T5" fmla="*/ 109 h 122"/>
                <a:gd name="T6" fmla="*/ 27 w 71"/>
                <a:gd name="T7" fmla="*/ 122 h 122"/>
                <a:gd name="T8" fmla="*/ 17 w 71"/>
                <a:gd name="T9" fmla="*/ 95 h 122"/>
                <a:gd name="T10" fmla="*/ 46 w 71"/>
                <a:gd name="T11" fmla="*/ 60 h 122"/>
                <a:gd name="T12" fmla="*/ 42 w 71"/>
                <a:gd name="T13" fmla="*/ 39 h 122"/>
                <a:gd name="T14" fmla="*/ 9 w 71"/>
                <a:gd name="T15" fmla="*/ 76 h 122"/>
                <a:gd name="T16" fmla="*/ 0 w 71"/>
                <a:gd name="T17" fmla="*/ 60 h 122"/>
                <a:gd name="T18" fmla="*/ 31 w 71"/>
                <a:gd name="T19" fmla="*/ 0 h 122"/>
                <a:gd name="T20" fmla="*/ 31 w 71"/>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22">
                  <a:moveTo>
                    <a:pt x="31" y="0"/>
                  </a:moveTo>
                  <a:lnTo>
                    <a:pt x="71" y="45"/>
                  </a:lnTo>
                  <a:lnTo>
                    <a:pt x="44" y="109"/>
                  </a:lnTo>
                  <a:lnTo>
                    <a:pt x="27" y="122"/>
                  </a:lnTo>
                  <a:lnTo>
                    <a:pt x="17" y="95"/>
                  </a:lnTo>
                  <a:lnTo>
                    <a:pt x="46" y="60"/>
                  </a:lnTo>
                  <a:lnTo>
                    <a:pt x="42" y="39"/>
                  </a:lnTo>
                  <a:lnTo>
                    <a:pt x="9" y="76"/>
                  </a:lnTo>
                  <a:lnTo>
                    <a:pt x="0" y="60"/>
                  </a:lnTo>
                  <a:lnTo>
                    <a:pt x="31" y="0"/>
                  </a:lnTo>
                  <a:lnTo>
                    <a:pt x="31"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p:nvSpPr>
          <p:spPr bwMode="auto">
            <a:xfrm>
              <a:off x="5573712" y="2396510"/>
              <a:ext cx="95250" cy="157162"/>
            </a:xfrm>
            <a:custGeom>
              <a:avLst/>
              <a:gdLst>
                <a:gd name="T0" fmla="*/ 50 w 60"/>
                <a:gd name="T1" fmla="*/ 0 h 99"/>
                <a:gd name="T2" fmla="*/ 60 w 60"/>
                <a:gd name="T3" fmla="*/ 33 h 99"/>
                <a:gd name="T4" fmla="*/ 0 w 60"/>
                <a:gd name="T5" fmla="*/ 99 h 99"/>
                <a:gd name="T6" fmla="*/ 3 w 60"/>
                <a:gd name="T7" fmla="*/ 57 h 99"/>
                <a:gd name="T8" fmla="*/ 50 w 60"/>
                <a:gd name="T9" fmla="*/ 0 h 99"/>
                <a:gd name="T10" fmla="*/ 50 w 60"/>
                <a:gd name="T11" fmla="*/ 0 h 99"/>
              </a:gdLst>
              <a:ahLst/>
              <a:cxnLst>
                <a:cxn ang="0">
                  <a:pos x="T0" y="T1"/>
                </a:cxn>
                <a:cxn ang="0">
                  <a:pos x="T2" y="T3"/>
                </a:cxn>
                <a:cxn ang="0">
                  <a:pos x="T4" y="T5"/>
                </a:cxn>
                <a:cxn ang="0">
                  <a:pos x="T6" y="T7"/>
                </a:cxn>
                <a:cxn ang="0">
                  <a:pos x="T8" y="T9"/>
                </a:cxn>
                <a:cxn ang="0">
                  <a:pos x="T10" y="T11"/>
                </a:cxn>
              </a:cxnLst>
              <a:rect l="0" t="0" r="r" b="b"/>
              <a:pathLst>
                <a:path w="60" h="99">
                  <a:moveTo>
                    <a:pt x="50" y="0"/>
                  </a:moveTo>
                  <a:lnTo>
                    <a:pt x="60" y="33"/>
                  </a:lnTo>
                  <a:lnTo>
                    <a:pt x="0" y="99"/>
                  </a:lnTo>
                  <a:lnTo>
                    <a:pt x="3" y="57"/>
                  </a:lnTo>
                  <a:lnTo>
                    <a:pt x="50" y="0"/>
                  </a:lnTo>
                  <a:lnTo>
                    <a:pt x="50"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p:cNvSpPr>
            <p:nvPr/>
          </p:nvSpPr>
          <p:spPr bwMode="auto">
            <a:xfrm>
              <a:off x="5570537" y="2547323"/>
              <a:ext cx="125413" cy="215900"/>
            </a:xfrm>
            <a:custGeom>
              <a:avLst/>
              <a:gdLst>
                <a:gd name="T0" fmla="*/ 77 w 79"/>
                <a:gd name="T1" fmla="*/ 0 h 136"/>
                <a:gd name="T2" fmla="*/ 79 w 79"/>
                <a:gd name="T3" fmla="*/ 51 h 136"/>
                <a:gd name="T4" fmla="*/ 9 w 79"/>
                <a:gd name="T5" fmla="*/ 136 h 136"/>
                <a:gd name="T6" fmla="*/ 0 w 79"/>
                <a:gd name="T7" fmla="*/ 99 h 136"/>
                <a:gd name="T8" fmla="*/ 77 w 79"/>
                <a:gd name="T9" fmla="*/ 0 h 136"/>
                <a:gd name="T10" fmla="*/ 77 w 79"/>
                <a:gd name="T11" fmla="*/ 0 h 136"/>
              </a:gdLst>
              <a:ahLst/>
              <a:cxnLst>
                <a:cxn ang="0">
                  <a:pos x="T0" y="T1"/>
                </a:cxn>
                <a:cxn ang="0">
                  <a:pos x="T2" y="T3"/>
                </a:cxn>
                <a:cxn ang="0">
                  <a:pos x="T4" y="T5"/>
                </a:cxn>
                <a:cxn ang="0">
                  <a:pos x="T6" y="T7"/>
                </a:cxn>
                <a:cxn ang="0">
                  <a:pos x="T8" y="T9"/>
                </a:cxn>
                <a:cxn ang="0">
                  <a:pos x="T10" y="T11"/>
                </a:cxn>
              </a:cxnLst>
              <a:rect l="0" t="0" r="r" b="b"/>
              <a:pathLst>
                <a:path w="79" h="136">
                  <a:moveTo>
                    <a:pt x="77" y="0"/>
                  </a:moveTo>
                  <a:lnTo>
                    <a:pt x="79" y="51"/>
                  </a:lnTo>
                  <a:lnTo>
                    <a:pt x="9" y="136"/>
                  </a:lnTo>
                  <a:lnTo>
                    <a:pt x="0" y="99"/>
                  </a:lnTo>
                  <a:lnTo>
                    <a:pt x="77" y="0"/>
                  </a:lnTo>
                  <a:lnTo>
                    <a:pt x="77"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p:nvSpPr>
          <p:spPr bwMode="auto">
            <a:xfrm>
              <a:off x="5610225" y="2760048"/>
              <a:ext cx="66675" cy="147637"/>
            </a:xfrm>
            <a:custGeom>
              <a:avLst/>
              <a:gdLst>
                <a:gd name="T0" fmla="*/ 0 w 42"/>
                <a:gd name="T1" fmla="*/ 54 h 93"/>
                <a:gd name="T2" fmla="*/ 42 w 42"/>
                <a:gd name="T3" fmla="*/ 0 h 93"/>
                <a:gd name="T4" fmla="*/ 29 w 42"/>
                <a:gd name="T5" fmla="*/ 93 h 93"/>
                <a:gd name="T6" fmla="*/ 0 w 42"/>
                <a:gd name="T7" fmla="*/ 54 h 93"/>
                <a:gd name="T8" fmla="*/ 0 w 42"/>
                <a:gd name="T9" fmla="*/ 54 h 93"/>
              </a:gdLst>
              <a:ahLst/>
              <a:cxnLst>
                <a:cxn ang="0">
                  <a:pos x="T0" y="T1"/>
                </a:cxn>
                <a:cxn ang="0">
                  <a:pos x="T2" y="T3"/>
                </a:cxn>
                <a:cxn ang="0">
                  <a:pos x="T4" y="T5"/>
                </a:cxn>
                <a:cxn ang="0">
                  <a:pos x="T6" y="T7"/>
                </a:cxn>
                <a:cxn ang="0">
                  <a:pos x="T8" y="T9"/>
                </a:cxn>
              </a:cxnLst>
              <a:rect l="0" t="0" r="r" b="b"/>
              <a:pathLst>
                <a:path w="42" h="93">
                  <a:moveTo>
                    <a:pt x="0" y="54"/>
                  </a:moveTo>
                  <a:lnTo>
                    <a:pt x="42" y="0"/>
                  </a:lnTo>
                  <a:lnTo>
                    <a:pt x="29" y="93"/>
                  </a:lnTo>
                  <a:lnTo>
                    <a:pt x="0" y="54"/>
                  </a:lnTo>
                  <a:lnTo>
                    <a:pt x="0" y="54"/>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p:nvSpPr>
          <p:spPr bwMode="auto">
            <a:xfrm>
              <a:off x="5430837" y="1442423"/>
              <a:ext cx="363538" cy="723900"/>
            </a:xfrm>
            <a:custGeom>
              <a:avLst/>
              <a:gdLst>
                <a:gd name="T0" fmla="*/ 35 w 229"/>
                <a:gd name="T1" fmla="*/ 0 h 456"/>
                <a:gd name="T2" fmla="*/ 0 w 229"/>
                <a:gd name="T3" fmla="*/ 70 h 456"/>
                <a:gd name="T4" fmla="*/ 20 w 229"/>
                <a:gd name="T5" fmla="*/ 175 h 456"/>
                <a:gd name="T6" fmla="*/ 20 w 229"/>
                <a:gd name="T7" fmla="*/ 179 h 456"/>
                <a:gd name="T8" fmla="*/ 20 w 229"/>
                <a:gd name="T9" fmla="*/ 185 h 456"/>
                <a:gd name="T10" fmla="*/ 22 w 229"/>
                <a:gd name="T11" fmla="*/ 192 h 456"/>
                <a:gd name="T12" fmla="*/ 22 w 229"/>
                <a:gd name="T13" fmla="*/ 196 h 456"/>
                <a:gd name="T14" fmla="*/ 22 w 229"/>
                <a:gd name="T15" fmla="*/ 202 h 456"/>
                <a:gd name="T16" fmla="*/ 22 w 229"/>
                <a:gd name="T17" fmla="*/ 208 h 456"/>
                <a:gd name="T18" fmla="*/ 22 w 229"/>
                <a:gd name="T19" fmla="*/ 216 h 456"/>
                <a:gd name="T20" fmla="*/ 22 w 229"/>
                <a:gd name="T21" fmla="*/ 221 h 456"/>
                <a:gd name="T22" fmla="*/ 22 w 229"/>
                <a:gd name="T23" fmla="*/ 231 h 456"/>
                <a:gd name="T24" fmla="*/ 22 w 229"/>
                <a:gd name="T25" fmla="*/ 239 h 456"/>
                <a:gd name="T26" fmla="*/ 22 w 229"/>
                <a:gd name="T27" fmla="*/ 249 h 456"/>
                <a:gd name="T28" fmla="*/ 22 w 229"/>
                <a:gd name="T29" fmla="*/ 258 h 456"/>
                <a:gd name="T30" fmla="*/ 20 w 229"/>
                <a:gd name="T31" fmla="*/ 268 h 456"/>
                <a:gd name="T32" fmla="*/ 18 w 229"/>
                <a:gd name="T33" fmla="*/ 278 h 456"/>
                <a:gd name="T34" fmla="*/ 18 w 229"/>
                <a:gd name="T35" fmla="*/ 289 h 456"/>
                <a:gd name="T36" fmla="*/ 18 w 229"/>
                <a:gd name="T37" fmla="*/ 299 h 456"/>
                <a:gd name="T38" fmla="*/ 16 w 229"/>
                <a:gd name="T39" fmla="*/ 311 h 456"/>
                <a:gd name="T40" fmla="*/ 16 w 229"/>
                <a:gd name="T41" fmla="*/ 320 h 456"/>
                <a:gd name="T42" fmla="*/ 16 w 229"/>
                <a:gd name="T43" fmla="*/ 332 h 456"/>
                <a:gd name="T44" fmla="*/ 14 w 229"/>
                <a:gd name="T45" fmla="*/ 340 h 456"/>
                <a:gd name="T46" fmla="*/ 14 w 229"/>
                <a:gd name="T47" fmla="*/ 347 h 456"/>
                <a:gd name="T48" fmla="*/ 12 w 229"/>
                <a:gd name="T49" fmla="*/ 357 h 456"/>
                <a:gd name="T50" fmla="*/ 12 w 229"/>
                <a:gd name="T51" fmla="*/ 365 h 456"/>
                <a:gd name="T52" fmla="*/ 10 w 229"/>
                <a:gd name="T53" fmla="*/ 373 h 456"/>
                <a:gd name="T54" fmla="*/ 10 w 229"/>
                <a:gd name="T55" fmla="*/ 378 h 456"/>
                <a:gd name="T56" fmla="*/ 115 w 229"/>
                <a:gd name="T57" fmla="*/ 456 h 456"/>
                <a:gd name="T58" fmla="*/ 163 w 229"/>
                <a:gd name="T59" fmla="*/ 332 h 456"/>
                <a:gd name="T60" fmla="*/ 206 w 229"/>
                <a:gd name="T61" fmla="*/ 237 h 456"/>
                <a:gd name="T62" fmla="*/ 223 w 229"/>
                <a:gd name="T63" fmla="*/ 198 h 456"/>
                <a:gd name="T64" fmla="*/ 229 w 229"/>
                <a:gd name="T65" fmla="*/ 74 h 456"/>
                <a:gd name="T66" fmla="*/ 202 w 229"/>
                <a:gd name="T67" fmla="*/ 16 h 456"/>
                <a:gd name="T68" fmla="*/ 35 w 229"/>
                <a:gd name="T69" fmla="*/ 0 h 456"/>
                <a:gd name="T70" fmla="*/ 35 w 229"/>
                <a:gd name="T71"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9" h="456">
                  <a:moveTo>
                    <a:pt x="35" y="0"/>
                  </a:moveTo>
                  <a:lnTo>
                    <a:pt x="0" y="70"/>
                  </a:lnTo>
                  <a:lnTo>
                    <a:pt x="20" y="175"/>
                  </a:lnTo>
                  <a:lnTo>
                    <a:pt x="20" y="179"/>
                  </a:lnTo>
                  <a:lnTo>
                    <a:pt x="20" y="185"/>
                  </a:lnTo>
                  <a:lnTo>
                    <a:pt x="22" y="192"/>
                  </a:lnTo>
                  <a:lnTo>
                    <a:pt x="22" y="196"/>
                  </a:lnTo>
                  <a:lnTo>
                    <a:pt x="22" y="202"/>
                  </a:lnTo>
                  <a:lnTo>
                    <a:pt x="22" y="208"/>
                  </a:lnTo>
                  <a:lnTo>
                    <a:pt x="22" y="216"/>
                  </a:lnTo>
                  <a:lnTo>
                    <a:pt x="22" y="221"/>
                  </a:lnTo>
                  <a:lnTo>
                    <a:pt x="22" y="231"/>
                  </a:lnTo>
                  <a:lnTo>
                    <a:pt x="22" y="239"/>
                  </a:lnTo>
                  <a:lnTo>
                    <a:pt x="22" y="249"/>
                  </a:lnTo>
                  <a:lnTo>
                    <a:pt x="22" y="258"/>
                  </a:lnTo>
                  <a:lnTo>
                    <a:pt x="20" y="268"/>
                  </a:lnTo>
                  <a:lnTo>
                    <a:pt x="18" y="278"/>
                  </a:lnTo>
                  <a:lnTo>
                    <a:pt x="18" y="289"/>
                  </a:lnTo>
                  <a:lnTo>
                    <a:pt x="18" y="299"/>
                  </a:lnTo>
                  <a:lnTo>
                    <a:pt x="16" y="311"/>
                  </a:lnTo>
                  <a:lnTo>
                    <a:pt x="16" y="320"/>
                  </a:lnTo>
                  <a:lnTo>
                    <a:pt x="16" y="332"/>
                  </a:lnTo>
                  <a:lnTo>
                    <a:pt x="14" y="340"/>
                  </a:lnTo>
                  <a:lnTo>
                    <a:pt x="14" y="347"/>
                  </a:lnTo>
                  <a:lnTo>
                    <a:pt x="12" y="357"/>
                  </a:lnTo>
                  <a:lnTo>
                    <a:pt x="12" y="365"/>
                  </a:lnTo>
                  <a:lnTo>
                    <a:pt x="10" y="373"/>
                  </a:lnTo>
                  <a:lnTo>
                    <a:pt x="10" y="378"/>
                  </a:lnTo>
                  <a:lnTo>
                    <a:pt x="115" y="456"/>
                  </a:lnTo>
                  <a:lnTo>
                    <a:pt x="163" y="332"/>
                  </a:lnTo>
                  <a:lnTo>
                    <a:pt x="206" y="237"/>
                  </a:lnTo>
                  <a:lnTo>
                    <a:pt x="223" y="198"/>
                  </a:lnTo>
                  <a:lnTo>
                    <a:pt x="229" y="74"/>
                  </a:lnTo>
                  <a:lnTo>
                    <a:pt x="202" y="16"/>
                  </a:lnTo>
                  <a:lnTo>
                    <a:pt x="35" y="0"/>
                  </a:lnTo>
                  <a:lnTo>
                    <a:pt x="35"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p:cNvSpPr>
            <p:nvPr/>
          </p:nvSpPr>
          <p:spPr bwMode="auto">
            <a:xfrm>
              <a:off x="5508625" y="1455123"/>
              <a:ext cx="314325" cy="698500"/>
            </a:xfrm>
            <a:custGeom>
              <a:avLst/>
              <a:gdLst>
                <a:gd name="T0" fmla="*/ 89 w 198"/>
                <a:gd name="T1" fmla="*/ 87 h 440"/>
                <a:gd name="T2" fmla="*/ 157 w 198"/>
                <a:gd name="T3" fmla="*/ 82 h 440"/>
                <a:gd name="T4" fmla="*/ 170 w 198"/>
                <a:gd name="T5" fmla="*/ 122 h 440"/>
                <a:gd name="T6" fmla="*/ 153 w 198"/>
                <a:gd name="T7" fmla="*/ 144 h 440"/>
                <a:gd name="T8" fmla="*/ 167 w 198"/>
                <a:gd name="T9" fmla="*/ 194 h 440"/>
                <a:gd name="T10" fmla="*/ 126 w 198"/>
                <a:gd name="T11" fmla="*/ 215 h 440"/>
                <a:gd name="T12" fmla="*/ 128 w 198"/>
                <a:gd name="T13" fmla="*/ 244 h 440"/>
                <a:gd name="T14" fmla="*/ 116 w 198"/>
                <a:gd name="T15" fmla="*/ 256 h 440"/>
                <a:gd name="T16" fmla="*/ 116 w 198"/>
                <a:gd name="T17" fmla="*/ 277 h 440"/>
                <a:gd name="T18" fmla="*/ 114 w 198"/>
                <a:gd name="T19" fmla="*/ 279 h 440"/>
                <a:gd name="T20" fmla="*/ 112 w 198"/>
                <a:gd name="T21" fmla="*/ 285 h 440"/>
                <a:gd name="T22" fmla="*/ 106 w 198"/>
                <a:gd name="T23" fmla="*/ 287 h 440"/>
                <a:gd name="T24" fmla="*/ 103 w 198"/>
                <a:gd name="T25" fmla="*/ 291 h 440"/>
                <a:gd name="T26" fmla="*/ 95 w 198"/>
                <a:gd name="T27" fmla="*/ 291 h 440"/>
                <a:gd name="T28" fmla="*/ 87 w 198"/>
                <a:gd name="T29" fmla="*/ 293 h 440"/>
                <a:gd name="T30" fmla="*/ 79 w 198"/>
                <a:gd name="T31" fmla="*/ 291 h 440"/>
                <a:gd name="T32" fmla="*/ 74 w 198"/>
                <a:gd name="T33" fmla="*/ 291 h 440"/>
                <a:gd name="T34" fmla="*/ 66 w 198"/>
                <a:gd name="T35" fmla="*/ 289 h 440"/>
                <a:gd name="T36" fmla="*/ 60 w 198"/>
                <a:gd name="T37" fmla="*/ 289 h 440"/>
                <a:gd name="T38" fmla="*/ 52 w 198"/>
                <a:gd name="T39" fmla="*/ 285 h 440"/>
                <a:gd name="T40" fmla="*/ 46 w 198"/>
                <a:gd name="T41" fmla="*/ 285 h 440"/>
                <a:gd name="T42" fmla="*/ 39 w 198"/>
                <a:gd name="T43" fmla="*/ 283 h 440"/>
                <a:gd name="T44" fmla="*/ 33 w 198"/>
                <a:gd name="T45" fmla="*/ 281 h 440"/>
                <a:gd name="T46" fmla="*/ 25 w 198"/>
                <a:gd name="T47" fmla="*/ 277 h 440"/>
                <a:gd name="T48" fmla="*/ 19 w 198"/>
                <a:gd name="T49" fmla="*/ 277 h 440"/>
                <a:gd name="T50" fmla="*/ 13 w 198"/>
                <a:gd name="T51" fmla="*/ 275 h 440"/>
                <a:gd name="T52" fmla="*/ 10 w 198"/>
                <a:gd name="T53" fmla="*/ 273 h 440"/>
                <a:gd name="T54" fmla="*/ 2 w 198"/>
                <a:gd name="T55" fmla="*/ 270 h 440"/>
                <a:gd name="T56" fmla="*/ 0 w 198"/>
                <a:gd name="T57" fmla="*/ 270 h 440"/>
                <a:gd name="T58" fmla="*/ 2 w 198"/>
                <a:gd name="T59" fmla="*/ 272 h 440"/>
                <a:gd name="T60" fmla="*/ 8 w 198"/>
                <a:gd name="T61" fmla="*/ 275 h 440"/>
                <a:gd name="T62" fmla="*/ 17 w 198"/>
                <a:gd name="T63" fmla="*/ 283 h 440"/>
                <a:gd name="T64" fmla="*/ 27 w 198"/>
                <a:gd name="T65" fmla="*/ 293 h 440"/>
                <a:gd name="T66" fmla="*/ 31 w 198"/>
                <a:gd name="T67" fmla="*/ 297 h 440"/>
                <a:gd name="T68" fmla="*/ 37 w 198"/>
                <a:gd name="T69" fmla="*/ 305 h 440"/>
                <a:gd name="T70" fmla="*/ 43 w 198"/>
                <a:gd name="T71" fmla="*/ 310 h 440"/>
                <a:gd name="T72" fmla="*/ 48 w 198"/>
                <a:gd name="T73" fmla="*/ 318 h 440"/>
                <a:gd name="T74" fmla="*/ 52 w 198"/>
                <a:gd name="T75" fmla="*/ 324 h 440"/>
                <a:gd name="T76" fmla="*/ 58 w 198"/>
                <a:gd name="T77" fmla="*/ 332 h 440"/>
                <a:gd name="T78" fmla="*/ 62 w 198"/>
                <a:gd name="T79" fmla="*/ 339 h 440"/>
                <a:gd name="T80" fmla="*/ 66 w 198"/>
                <a:gd name="T81" fmla="*/ 349 h 440"/>
                <a:gd name="T82" fmla="*/ 68 w 198"/>
                <a:gd name="T83" fmla="*/ 357 h 440"/>
                <a:gd name="T84" fmla="*/ 72 w 198"/>
                <a:gd name="T85" fmla="*/ 365 h 440"/>
                <a:gd name="T86" fmla="*/ 72 w 198"/>
                <a:gd name="T87" fmla="*/ 372 h 440"/>
                <a:gd name="T88" fmla="*/ 74 w 198"/>
                <a:gd name="T89" fmla="*/ 382 h 440"/>
                <a:gd name="T90" fmla="*/ 74 w 198"/>
                <a:gd name="T91" fmla="*/ 388 h 440"/>
                <a:gd name="T92" fmla="*/ 74 w 198"/>
                <a:gd name="T93" fmla="*/ 396 h 440"/>
                <a:gd name="T94" fmla="*/ 74 w 198"/>
                <a:gd name="T95" fmla="*/ 403 h 440"/>
                <a:gd name="T96" fmla="*/ 74 w 198"/>
                <a:gd name="T97" fmla="*/ 411 h 440"/>
                <a:gd name="T98" fmla="*/ 72 w 198"/>
                <a:gd name="T99" fmla="*/ 423 h 440"/>
                <a:gd name="T100" fmla="*/ 68 w 198"/>
                <a:gd name="T101" fmla="*/ 431 h 440"/>
                <a:gd name="T102" fmla="*/ 66 w 198"/>
                <a:gd name="T103" fmla="*/ 436 h 440"/>
                <a:gd name="T104" fmla="*/ 66 w 198"/>
                <a:gd name="T105" fmla="*/ 440 h 440"/>
                <a:gd name="T106" fmla="*/ 106 w 198"/>
                <a:gd name="T107" fmla="*/ 378 h 440"/>
                <a:gd name="T108" fmla="*/ 141 w 198"/>
                <a:gd name="T109" fmla="*/ 316 h 440"/>
                <a:gd name="T110" fmla="*/ 141 w 198"/>
                <a:gd name="T111" fmla="*/ 285 h 440"/>
                <a:gd name="T112" fmla="*/ 178 w 198"/>
                <a:gd name="T113" fmla="*/ 233 h 440"/>
                <a:gd name="T114" fmla="*/ 198 w 198"/>
                <a:gd name="T115" fmla="*/ 80 h 440"/>
                <a:gd name="T116" fmla="*/ 188 w 198"/>
                <a:gd name="T117" fmla="*/ 0 h 440"/>
                <a:gd name="T118" fmla="*/ 114 w 198"/>
                <a:gd name="T119" fmla="*/ 0 h 440"/>
                <a:gd name="T120" fmla="*/ 89 w 198"/>
                <a:gd name="T121" fmla="*/ 87 h 440"/>
                <a:gd name="T122" fmla="*/ 89 w 198"/>
                <a:gd name="T123" fmla="*/ 8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 h="440">
                  <a:moveTo>
                    <a:pt x="89" y="87"/>
                  </a:moveTo>
                  <a:lnTo>
                    <a:pt x="157" y="82"/>
                  </a:lnTo>
                  <a:lnTo>
                    <a:pt x="170" y="122"/>
                  </a:lnTo>
                  <a:lnTo>
                    <a:pt x="153" y="144"/>
                  </a:lnTo>
                  <a:lnTo>
                    <a:pt x="167" y="194"/>
                  </a:lnTo>
                  <a:lnTo>
                    <a:pt x="126" y="215"/>
                  </a:lnTo>
                  <a:lnTo>
                    <a:pt x="128" y="244"/>
                  </a:lnTo>
                  <a:lnTo>
                    <a:pt x="116" y="256"/>
                  </a:lnTo>
                  <a:lnTo>
                    <a:pt x="116" y="277"/>
                  </a:lnTo>
                  <a:lnTo>
                    <a:pt x="114" y="279"/>
                  </a:lnTo>
                  <a:lnTo>
                    <a:pt x="112" y="285"/>
                  </a:lnTo>
                  <a:lnTo>
                    <a:pt x="106" y="287"/>
                  </a:lnTo>
                  <a:lnTo>
                    <a:pt x="103" y="291"/>
                  </a:lnTo>
                  <a:lnTo>
                    <a:pt x="95" y="291"/>
                  </a:lnTo>
                  <a:lnTo>
                    <a:pt x="87" y="293"/>
                  </a:lnTo>
                  <a:lnTo>
                    <a:pt x="79" y="291"/>
                  </a:lnTo>
                  <a:lnTo>
                    <a:pt x="74" y="291"/>
                  </a:lnTo>
                  <a:lnTo>
                    <a:pt x="66" y="289"/>
                  </a:lnTo>
                  <a:lnTo>
                    <a:pt x="60" y="289"/>
                  </a:lnTo>
                  <a:lnTo>
                    <a:pt x="52" y="285"/>
                  </a:lnTo>
                  <a:lnTo>
                    <a:pt x="46" y="285"/>
                  </a:lnTo>
                  <a:lnTo>
                    <a:pt x="39" y="283"/>
                  </a:lnTo>
                  <a:lnTo>
                    <a:pt x="33" y="281"/>
                  </a:lnTo>
                  <a:lnTo>
                    <a:pt x="25" y="277"/>
                  </a:lnTo>
                  <a:lnTo>
                    <a:pt x="19" y="277"/>
                  </a:lnTo>
                  <a:lnTo>
                    <a:pt x="13" y="275"/>
                  </a:lnTo>
                  <a:lnTo>
                    <a:pt x="10" y="273"/>
                  </a:lnTo>
                  <a:lnTo>
                    <a:pt x="2" y="270"/>
                  </a:lnTo>
                  <a:lnTo>
                    <a:pt x="0" y="270"/>
                  </a:lnTo>
                  <a:lnTo>
                    <a:pt x="2" y="272"/>
                  </a:lnTo>
                  <a:lnTo>
                    <a:pt x="8" y="275"/>
                  </a:lnTo>
                  <a:lnTo>
                    <a:pt x="17" y="283"/>
                  </a:lnTo>
                  <a:lnTo>
                    <a:pt x="27" y="293"/>
                  </a:lnTo>
                  <a:lnTo>
                    <a:pt x="31" y="297"/>
                  </a:lnTo>
                  <a:lnTo>
                    <a:pt x="37" y="305"/>
                  </a:lnTo>
                  <a:lnTo>
                    <a:pt x="43" y="310"/>
                  </a:lnTo>
                  <a:lnTo>
                    <a:pt x="48" y="318"/>
                  </a:lnTo>
                  <a:lnTo>
                    <a:pt x="52" y="324"/>
                  </a:lnTo>
                  <a:lnTo>
                    <a:pt x="58" y="332"/>
                  </a:lnTo>
                  <a:lnTo>
                    <a:pt x="62" y="339"/>
                  </a:lnTo>
                  <a:lnTo>
                    <a:pt x="66" y="349"/>
                  </a:lnTo>
                  <a:lnTo>
                    <a:pt x="68" y="357"/>
                  </a:lnTo>
                  <a:lnTo>
                    <a:pt x="72" y="365"/>
                  </a:lnTo>
                  <a:lnTo>
                    <a:pt x="72" y="372"/>
                  </a:lnTo>
                  <a:lnTo>
                    <a:pt x="74" y="382"/>
                  </a:lnTo>
                  <a:lnTo>
                    <a:pt x="74" y="388"/>
                  </a:lnTo>
                  <a:lnTo>
                    <a:pt x="74" y="396"/>
                  </a:lnTo>
                  <a:lnTo>
                    <a:pt x="74" y="403"/>
                  </a:lnTo>
                  <a:lnTo>
                    <a:pt x="74" y="411"/>
                  </a:lnTo>
                  <a:lnTo>
                    <a:pt x="72" y="423"/>
                  </a:lnTo>
                  <a:lnTo>
                    <a:pt x="68" y="431"/>
                  </a:lnTo>
                  <a:lnTo>
                    <a:pt x="66" y="436"/>
                  </a:lnTo>
                  <a:lnTo>
                    <a:pt x="66" y="440"/>
                  </a:lnTo>
                  <a:lnTo>
                    <a:pt x="106" y="378"/>
                  </a:lnTo>
                  <a:lnTo>
                    <a:pt x="141" y="316"/>
                  </a:lnTo>
                  <a:lnTo>
                    <a:pt x="141" y="285"/>
                  </a:lnTo>
                  <a:lnTo>
                    <a:pt x="178" y="233"/>
                  </a:lnTo>
                  <a:lnTo>
                    <a:pt x="198" y="80"/>
                  </a:lnTo>
                  <a:lnTo>
                    <a:pt x="188" y="0"/>
                  </a:lnTo>
                  <a:lnTo>
                    <a:pt x="114" y="0"/>
                  </a:lnTo>
                  <a:lnTo>
                    <a:pt x="89" y="87"/>
                  </a:lnTo>
                  <a:lnTo>
                    <a:pt x="89" y="87"/>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1"/>
            <p:cNvSpPr>
              <a:spLocks/>
            </p:cNvSpPr>
            <p:nvPr/>
          </p:nvSpPr>
          <p:spPr bwMode="auto">
            <a:xfrm>
              <a:off x="5453062" y="1480523"/>
              <a:ext cx="125413" cy="144462"/>
            </a:xfrm>
            <a:custGeom>
              <a:avLst/>
              <a:gdLst>
                <a:gd name="T0" fmla="*/ 0 w 79"/>
                <a:gd name="T1" fmla="*/ 38 h 91"/>
                <a:gd name="T2" fmla="*/ 37 w 79"/>
                <a:gd name="T3" fmla="*/ 91 h 91"/>
                <a:gd name="T4" fmla="*/ 70 w 79"/>
                <a:gd name="T5" fmla="*/ 71 h 91"/>
                <a:gd name="T6" fmla="*/ 52 w 79"/>
                <a:gd name="T7" fmla="*/ 38 h 91"/>
                <a:gd name="T8" fmla="*/ 79 w 79"/>
                <a:gd name="T9" fmla="*/ 2 h 91"/>
                <a:gd name="T10" fmla="*/ 21 w 79"/>
                <a:gd name="T11" fmla="*/ 0 h 91"/>
                <a:gd name="T12" fmla="*/ 0 w 79"/>
                <a:gd name="T13" fmla="*/ 38 h 91"/>
                <a:gd name="T14" fmla="*/ 0 w 79"/>
                <a:gd name="T15" fmla="*/ 38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1">
                  <a:moveTo>
                    <a:pt x="0" y="38"/>
                  </a:moveTo>
                  <a:lnTo>
                    <a:pt x="37" y="91"/>
                  </a:lnTo>
                  <a:lnTo>
                    <a:pt x="70" y="71"/>
                  </a:lnTo>
                  <a:lnTo>
                    <a:pt x="52" y="38"/>
                  </a:lnTo>
                  <a:lnTo>
                    <a:pt x="79" y="2"/>
                  </a:lnTo>
                  <a:lnTo>
                    <a:pt x="21" y="0"/>
                  </a:lnTo>
                  <a:lnTo>
                    <a:pt x="0" y="38"/>
                  </a:lnTo>
                  <a:lnTo>
                    <a:pt x="0" y="38"/>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p:nvSpPr>
          <p:spPr bwMode="auto">
            <a:xfrm>
              <a:off x="5413375" y="1340823"/>
              <a:ext cx="423863" cy="412750"/>
            </a:xfrm>
            <a:custGeom>
              <a:avLst/>
              <a:gdLst>
                <a:gd name="T0" fmla="*/ 68 w 267"/>
                <a:gd name="T1" fmla="*/ 134 h 260"/>
                <a:gd name="T2" fmla="*/ 60 w 267"/>
                <a:gd name="T3" fmla="*/ 109 h 260"/>
                <a:gd name="T4" fmla="*/ 73 w 267"/>
                <a:gd name="T5" fmla="*/ 107 h 260"/>
                <a:gd name="T6" fmla="*/ 95 w 267"/>
                <a:gd name="T7" fmla="*/ 107 h 260"/>
                <a:gd name="T8" fmla="*/ 116 w 267"/>
                <a:gd name="T9" fmla="*/ 107 h 260"/>
                <a:gd name="T10" fmla="*/ 126 w 267"/>
                <a:gd name="T11" fmla="*/ 107 h 260"/>
                <a:gd name="T12" fmla="*/ 104 w 267"/>
                <a:gd name="T13" fmla="*/ 134 h 260"/>
                <a:gd name="T14" fmla="*/ 116 w 267"/>
                <a:gd name="T15" fmla="*/ 138 h 260"/>
                <a:gd name="T16" fmla="*/ 134 w 267"/>
                <a:gd name="T17" fmla="*/ 134 h 260"/>
                <a:gd name="T18" fmla="*/ 132 w 267"/>
                <a:gd name="T19" fmla="*/ 154 h 260"/>
                <a:gd name="T20" fmla="*/ 126 w 267"/>
                <a:gd name="T21" fmla="*/ 165 h 260"/>
                <a:gd name="T22" fmla="*/ 145 w 267"/>
                <a:gd name="T23" fmla="*/ 165 h 260"/>
                <a:gd name="T24" fmla="*/ 178 w 267"/>
                <a:gd name="T25" fmla="*/ 154 h 260"/>
                <a:gd name="T26" fmla="*/ 198 w 267"/>
                <a:gd name="T27" fmla="*/ 146 h 260"/>
                <a:gd name="T28" fmla="*/ 221 w 267"/>
                <a:gd name="T29" fmla="*/ 134 h 260"/>
                <a:gd name="T30" fmla="*/ 267 w 267"/>
                <a:gd name="T31" fmla="*/ 88 h 260"/>
                <a:gd name="T32" fmla="*/ 261 w 267"/>
                <a:gd name="T33" fmla="*/ 70 h 260"/>
                <a:gd name="T34" fmla="*/ 254 w 267"/>
                <a:gd name="T35" fmla="*/ 51 h 260"/>
                <a:gd name="T36" fmla="*/ 232 w 267"/>
                <a:gd name="T37" fmla="*/ 29 h 260"/>
                <a:gd name="T38" fmla="*/ 201 w 267"/>
                <a:gd name="T39" fmla="*/ 12 h 260"/>
                <a:gd name="T40" fmla="*/ 182 w 267"/>
                <a:gd name="T41" fmla="*/ 6 h 260"/>
                <a:gd name="T42" fmla="*/ 161 w 267"/>
                <a:gd name="T43" fmla="*/ 2 h 260"/>
                <a:gd name="T44" fmla="*/ 137 w 267"/>
                <a:gd name="T45" fmla="*/ 0 h 260"/>
                <a:gd name="T46" fmla="*/ 114 w 267"/>
                <a:gd name="T47" fmla="*/ 2 h 260"/>
                <a:gd name="T48" fmla="*/ 89 w 267"/>
                <a:gd name="T49" fmla="*/ 4 h 260"/>
                <a:gd name="T50" fmla="*/ 70 w 267"/>
                <a:gd name="T51" fmla="*/ 10 h 260"/>
                <a:gd name="T52" fmla="*/ 46 w 267"/>
                <a:gd name="T53" fmla="*/ 22 h 260"/>
                <a:gd name="T54" fmla="*/ 29 w 267"/>
                <a:gd name="T55" fmla="*/ 41 h 260"/>
                <a:gd name="T56" fmla="*/ 19 w 267"/>
                <a:gd name="T57" fmla="*/ 59 h 260"/>
                <a:gd name="T58" fmla="*/ 8 w 267"/>
                <a:gd name="T59" fmla="*/ 82 h 260"/>
                <a:gd name="T60" fmla="*/ 2 w 267"/>
                <a:gd name="T61" fmla="*/ 111 h 260"/>
                <a:gd name="T62" fmla="*/ 2 w 267"/>
                <a:gd name="T63" fmla="*/ 146 h 260"/>
                <a:gd name="T64" fmla="*/ 2 w 267"/>
                <a:gd name="T65" fmla="*/ 165 h 260"/>
                <a:gd name="T66" fmla="*/ 8 w 267"/>
                <a:gd name="T67" fmla="*/ 185 h 260"/>
                <a:gd name="T68" fmla="*/ 13 w 267"/>
                <a:gd name="T69" fmla="*/ 208 h 260"/>
                <a:gd name="T70" fmla="*/ 23 w 267"/>
                <a:gd name="T71" fmla="*/ 241 h 260"/>
                <a:gd name="T72" fmla="*/ 29 w 267"/>
                <a:gd name="T73" fmla="*/ 258 h 260"/>
                <a:gd name="T74" fmla="*/ 44 w 267"/>
                <a:gd name="T75" fmla="*/ 216 h 260"/>
                <a:gd name="T76" fmla="*/ 35 w 267"/>
                <a:gd name="T77" fmla="*/ 200 h 260"/>
                <a:gd name="T78" fmla="*/ 21 w 267"/>
                <a:gd name="T79" fmla="*/ 177 h 260"/>
                <a:gd name="T80" fmla="*/ 19 w 267"/>
                <a:gd name="T81" fmla="*/ 159 h 260"/>
                <a:gd name="T82" fmla="*/ 29 w 267"/>
                <a:gd name="T83" fmla="*/ 154 h 260"/>
                <a:gd name="T84" fmla="*/ 50 w 267"/>
                <a:gd name="T85" fmla="*/ 167 h 260"/>
                <a:gd name="T86" fmla="*/ 68 w 267"/>
                <a:gd name="T87" fmla="*/ 16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60">
                  <a:moveTo>
                    <a:pt x="58" y="155"/>
                  </a:moveTo>
                  <a:lnTo>
                    <a:pt x="46" y="134"/>
                  </a:lnTo>
                  <a:lnTo>
                    <a:pt x="68" y="134"/>
                  </a:lnTo>
                  <a:lnTo>
                    <a:pt x="54" y="111"/>
                  </a:lnTo>
                  <a:lnTo>
                    <a:pt x="54" y="109"/>
                  </a:lnTo>
                  <a:lnTo>
                    <a:pt x="60" y="109"/>
                  </a:lnTo>
                  <a:lnTo>
                    <a:pt x="64" y="107"/>
                  </a:lnTo>
                  <a:lnTo>
                    <a:pt x="68" y="107"/>
                  </a:lnTo>
                  <a:lnTo>
                    <a:pt x="73" y="107"/>
                  </a:lnTo>
                  <a:lnTo>
                    <a:pt x="81" y="107"/>
                  </a:lnTo>
                  <a:lnTo>
                    <a:pt x="87" y="107"/>
                  </a:lnTo>
                  <a:lnTo>
                    <a:pt x="95" y="107"/>
                  </a:lnTo>
                  <a:lnTo>
                    <a:pt x="103" y="107"/>
                  </a:lnTo>
                  <a:lnTo>
                    <a:pt x="110" y="107"/>
                  </a:lnTo>
                  <a:lnTo>
                    <a:pt x="116" y="107"/>
                  </a:lnTo>
                  <a:lnTo>
                    <a:pt x="122" y="107"/>
                  </a:lnTo>
                  <a:lnTo>
                    <a:pt x="124" y="107"/>
                  </a:lnTo>
                  <a:lnTo>
                    <a:pt x="126" y="107"/>
                  </a:lnTo>
                  <a:lnTo>
                    <a:pt x="104" y="128"/>
                  </a:lnTo>
                  <a:lnTo>
                    <a:pt x="103" y="130"/>
                  </a:lnTo>
                  <a:lnTo>
                    <a:pt x="104" y="134"/>
                  </a:lnTo>
                  <a:lnTo>
                    <a:pt x="106" y="138"/>
                  </a:lnTo>
                  <a:lnTo>
                    <a:pt x="112" y="140"/>
                  </a:lnTo>
                  <a:lnTo>
                    <a:pt x="116" y="138"/>
                  </a:lnTo>
                  <a:lnTo>
                    <a:pt x="124" y="138"/>
                  </a:lnTo>
                  <a:lnTo>
                    <a:pt x="128" y="136"/>
                  </a:lnTo>
                  <a:lnTo>
                    <a:pt x="134" y="134"/>
                  </a:lnTo>
                  <a:lnTo>
                    <a:pt x="145" y="132"/>
                  </a:lnTo>
                  <a:lnTo>
                    <a:pt x="149" y="130"/>
                  </a:lnTo>
                  <a:lnTo>
                    <a:pt x="132" y="154"/>
                  </a:lnTo>
                  <a:lnTo>
                    <a:pt x="120" y="163"/>
                  </a:lnTo>
                  <a:lnTo>
                    <a:pt x="120" y="163"/>
                  </a:lnTo>
                  <a:lnTo>
                    <a:pt x="126" y="165"/>
                  </a:lnTo>
                  <a:lnTo>
                    <a:pt x="130" y="165"/>
                  </a:lnTo>
                  <a:lnTo>
                    <a:pt x="137" y="165"/>
                  </a:lnTo>
                  <a:lnTo>
                    <a:pt x="145" y="165"/>
                  </a:lnTo>
                  <a:lnTo>
                    <a:pt x="155" y="163"/>
                  </a:lnTo>
                  <a:lnTo>
                    <a:pt x="166" y="157"/>
                  </a:lnTo>
                  <a:lnTo>
                    <a:pt x="178" y="154"/>
                  </a:lnTo>
                  <a:lnTo>
                    <a:pt x="184" y="152"/>
                  </a:lnTo>
                  <a:lnTo>
                    <a:pt x="192" y="150"/>
                  </a:lnTo>
                  <a:lnTo>
                    <a:pt x="198" y="146"/>
                  </a:lnTo>
                  <a:lnTo>
                    <a:pt x="203" y="144"/>
                  </a:lnTo>
                  <a:lnTo>
                    <a:pt x="213" y="138"/>
                  </a:lnTo>
                  <a:lnTo>
                    <a:pt x="221" y="134"/>
                  </a:lnTo>
                  <a:lnTo>
                    <a:pt x="227" y="130"/>
                  </a:lnTo>
                  <a:lnTo>
                    <a:pt x="230" y="130"/>
                  </a:lnTo>
                  <a:lnTo>
                    <a:pt x="267" y="88"/>
                  </a:lnTo>
                  <a:lnTo>
                    <a:pt x="265" y="84"/>
                  </a:lnTo>
                  <a:lnTo>
                    <a:pt x="265" y="76"/>
                  </a:lnTo>
                  <a:lnTo>
                    <a:pt x="261" y="70"/>
                  </a:lnTo>
                  <a:lnTo>
                    <a:pt x="260" y="64"/>
                  </a:lnTo>
                  <a:lnTo>
                    <a:pt x="258" y="57"/>
                  </a:lnTo>
                  <a:lnTo>
                    <a:pt x="254" y="51"/>
                  </a:lnTo>
                  <a:lnTo>
                    <a:pt x="246" y="43"/>
                  </a:lnTo>
                  <a:lnTo>
                    <a:pt x="240" y="35"/>
                  </a:lnTo>
                  <a:lnTo>
                    <a:pt x="232" y="29"/>
                  </a:lnTo>
                  <a:lnTo>
                    <a:pt x="225" y="24"/>
                  </a:lnTo>
                  <a:lnTo>
                    <a:pt x="213" y="18"/>
                  </a:lnTo>
                  <a:lnTo>
                    <a:pt x="201" y="12"/>
                  </a:lnTo>
                  <a:lnTo>
                    <a:pt x="196" y="8"/>
                  </a:lnTo>
                  <a:lnTo>
                    <a:pt x="188" y="8"/>
                  </a:lnTo>
                  <a:lnTo>
                    <a:pt x="182" y="6"/>
                  </a:lnTo>
                  <a:lnTo>
                    <a:pt x="176" y="6"/>
                  </a:lnTo>
                  <a:lnTo>
                    <a:pt x="168" y="2"/>
                  </a:lnTo>
                  <a:lnTo>
                    <a:pt x="161" y="2"/>
                  </a:lnTo>
                  <a:lnTo>
                    <a:pt x="153" y="2"/>
                  </a:lnTo>
                  <a:lnTo>
                    <a:pt x="145" y="2"/>
                  </a:lnTo>
                  <a:lnTo>
                    <a:pt x="137" y="0"/>
                  </a:lnTo>
                  <a:lnTo>
                    <a:pt x="130" y="0"/>
                  </a:lnTo>
                  <a:lnTo>
                    <a:pt x="120" y="0"/>
                  </a:lnTo>
                  <a:lnTo>
                    <a:pt x="114" y="2"/>
                  </a:lnTo>
                  <a:lnTo>
                    <a:pt x="106" y="2"/>
                  </a:lnTo>
                  <a:lnTo>
                    <a:pt x="99" y="2"/>
                  </a:lnTo>
                  <a:lnTo>
                    <a:pt x="89" y="4"/>
                  </a:lnTo>
                  <a:lnTo>
                    <a:pt x="83" y="6"/>
                  </a:lnTo>
                  <a:lnTo>
                    <a:pt x="77" y="8"/>
                  </a:lnTo>
                  <a:lnTo>
                    <a:pt x="70" y="10"/>
                  </a:lnTo>
                  <a:lnTo>
                    <a:pt x="62" y="14"/>
                  </a:lnTo>
                  <a:lnTo>
                    <a:pt x="58" y="18"/>
                  </a:lnTo>
                  <a:lnTo>
                    <a:pt x="46" y="22"/>
                  </a:lnTo>
                  <a:lnTo>
                    <a:pt x="40" y="28"/>
                  </a:lnTo>
                  <a:lnTo>
                    <a:pt x="33" y="33"/>
                  </a:lnTo>
                  <a:lnTo>
                    <a:pt x="29" y="41"/>
                  </a:lnTo>
                  <a:lnTo>
                    <a:pt x="23" y="51"/>
                  </a:lnTo>
                  <a:lnTo>
                    <a:pt x="21" y="55"/>
                  </a:lnTo>
                  <a:lnTo>
                    <a:pt x="19" y="59"/>
                  </a:lnTo>
                  <a:lnTo>
                    <a:pt x="13" y="68"/>
                  </a:lnTo>
                  <a:lnTo>
                    <a:pt x="11" y="74"/>
                  </a:lnTo>
                  <a:lnTo>
                    <a:pt x="8" y="82"/>
                  </a:lnTo>
                  <a:lnTo>
                    <a:pt x="6" y="91"/>
                  </a:lnTo>
                  <a:lnTo>
                    <a:pt x="4" y="101"/>
                  </a:lnTo>
                  <a:lnTo>
                    <a:pt x="2" y="111"/>
                  </a:lnTo>
                  <a:lnTo>
                    <a:pt x="0" y="123"/>
                  </a:lnTo>
                  <a:lnTo>
                    <a:pt x="0" y="134"/>
                  </a:lnTo>
                  <a:lnTo>
                    <a:pt x="2" y="146"/>
                  </a:lnTo>
                  <a:lnTo>
                    <a:pt x="2" y="152"/>
                  </a:lnTo>
                  <a:lnTo>
                    <a:pt x="2" y="159"/>
                  </a:lnTo>
                  <a:lnTo>
                    <a:pt x="2" y="165"/>
                  </a:lnTo>
                  <a:lnTo>
                    <a:pt x="4" y="171"/>
                  </a:lnTo>
                  <a:lnTo>
                    <a:pt x="6" y="177"/>
                  </a:lnTo>
                  <a:lnTo>
                    <a:pt x="8" y="185"/>
                  </a:lnTo>
                  <a:lnTo>
                    <a:pt x="8" y="190"/>
                  </a:lnTo>
                  <a:lnTo>
                    <a:pt x="11" y="196"/>
                  </a:lnTo>
                  <a:lnTo>
                    <a:pt x="13" y="208"/>
                  </a:lnTo>
                  <a:lnTo>
                    <a:pt x="17" y="219"/>
                  </a:lnTo>
                  <a:lnTo>
                    <a:pt x="19" y="231"/>
                  </a:lnTo>
                  <a:lnTo>
                    <a:pt x="23" y="241"/>
                  </a:lnTo>
                  <a:lnTo>
                    <a:pt x="25" y="249"/>
                  </a:lnTo>
                  <a:lnTo>
                    <a:pt x="29" y="254"/>
                  </a:lnTo>
                  <a:lnTo>
                    <a:pt x="29" y="258"/>
                  </a:lnTo>
                  <a:lnTo>
                    <a:pt x="31" y="260"/>
                  </a:lnTo>
                  <a:lnTo>
                    <a:pt x="46" y="218"/>
                  </a:lnTo>
                  <a:lnTo>
                    <a:pt x="44" y="216"/>
                  </a:lnTo>
                  <a:lnTo>
                    <a:pt x="42" y="212"/>
                  </a:lnTo>
                  <a:lnTo>
                    <a:pt x="39" y="206"/>
                  </a:lnTo>
                  <a:lnTo>
                    <a:pt x="35" y="200"/>
                  </a:lnTo>
                  <a:lnTo>
                    <a:pt x="29" y="192"/>
                  </a:lnTo>
                  <a:lnTo>
                    <a:pt x="25" y="185"/>
                  </a:lnTo>
                  <a:lnTo>
                    <a:pt x="21" y="177"/>
                  </a:lnTo>
                  <a:lnTo>
                    <a:pt x="19" y="171"/>
                  </a:lnTo>
                  <a:lnTo>
                    <a:pt x="19" y="165"/>
                  </a:lnTo>
                  <a:lnTo>
                    <a:pt x="19" y="159"/>
                  </a:lnTo>
                  <a:lnTo>
                    <a:pt x="19" y="155"/>
                  </a:lnTo>
                  <a:lnTo>
                    <a:pt x="23" y="154"/>
                  </a:lnTo>
                  <a:lnTo>
                    <a:pt x="29" y="154"/>
                  </a:lnTo>
                  <a:lnTo>
                    <a:pt x="39" y="155"/>
                  </a:lnTo>
                  <a:lnTo>
                    <a:pt x="44" y="159"/>
                  </a:lnTo>
                  <a:lnTo>
                    <a:pt x="50" y="167"/>
                  </a:lnTo>
                  <a:lnTo>
                    <a:pt x="54" y="173"/>
                  </a:lnTo>
                  <a:lnTo>
                    <a:pt x="56" y="177"/>
                  </a:lnTo>
                  <a:lnTo>
                    <a:pt x="68" y="163"/>
                  </a:lnTo>
                  <a:lnTo>
                    <a:pt x="58" y="155"/>
                  </a:lnTo>
                  <a:lnTo>
                    <a:pt x="58" y="155"/>
                  </a:lnTo>
                  <a:close/>
                </a:path>
              </a:pathLst>
            </a:custGeom>
            <a:solidFill>
              <a:srgbClr val="8C5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p:nvSpPr>
          <p:spPr bwMode="auto">
            <a:xfrm>
              <a:off x="5489575" y="1378923"/>
              <a:ext cx="288925" cy="190500"/>
            </a:xfrm>
            <a:custGeom>
              <a:avLst/>
              <a:gdLst>
                <a:gd name="T0" fmla="*/ 0 w 182"/>
                <a:gd name="T1" fmla="*/ 23 h 120"/>
                <a:gd name="T2" fmla="*/ 10 w 182"/>
                <a:gd name="T3" fmla="*/ 17 h 120"/>
                <a:gd name="T4" fmla="*/ 24 w 182"/>
                <a:gd name="T5" fmla="*/ 9 h 120"/>
                <a:gd name="T6" fmla="*/ 41 w 182"/>
                <a:gd name="T7" fmla="*/ 4 h 120"/>
                <a:gd name="T8" fmla="*/ 60 w 182"/>
                <a:gd name="T9" fmla="*/ 0 h 120"/>
                <a:gd name="T10" fmla="*/ 80 w 182"/>
                <a:gd name="T11" fmla="*/ 0 h 120"/>
                <a:gd name="T12" fmla="*/ 97 w 182"/>
                <a:gd name="T13" fmla="*/ 0 h 120"/>
                <a:gd name="T14" fmla="*/ 107 w 182"/>
                <a:gd name="T15" fmla="*/ 2 h 120"/>
                <a:gd name="T16" fmla="*/ 49 w 182"/>
                <a:gd name="T17" fmla="*/ 25 h 120"/>
                <a:gd name="T18" fmla="*/ 58 w 182"/>
                <a:gd name="T19" fmla="*/ 27 h 120"/>
                <a:gd name="T20" fmla="*/ 76 w 182"/>
                <a:gd name="T21" fmla="*/ 31 h 120"/>
                <a:gd name="T22" fmla="*/ 97 w 182"/>
                <a:gd name="T23" fmla="*/ 35 h 120"/>
                <a:gd name="T24" fmla="*/ 117 w 182"/>
                <a:gd name="T25" fmla="*/ 36 h 120"/>
                <a:gd name="T26" fmla="*/ 128 w 182"/>
                <a:gd name="T27" fmla="*/ 36 h 120"/>
                <a:gd name="T28" fmla="*/ 140 w 182"/>
                <a:gd name="T29" fmla="*/ 35 h 120"/>
                <a:gd name="T30" fmla="*/ 153 w 182"/>
                <a:gd name="T31" fmla="*/ 35 h 120"/>
                <a:gd name="T32" fmla="*/ 169 w 182"/>
                <a:gd name="T33" fmla="*/ 33 h 120"/>
                <a:gd name="T34" fmla="*/ 181 w 182"/>
                <a:gd name="T35" fmla="*/ 31 h 120"/>
                <a:gd name="T36" fmla="*/ 132 w 182"/>
                <a:gd name="T37" fmla="*/ 58 h 120"/>
                <a:gd name="T38" fmla="*/ 177 w 182"/>
                <a:gd name="T39" fmla="*/ 56 h 120"/>
                <a:gd name="T40" fmla="*/ 173 w 182"/>
                <a:gd name="T41" fmla="*/ 66 h 120"/>
                <a:gd name="T42" fmla="*/ 167 w 182"/>
                <a:gd name="T43" fmla="*/ 77 h 120"/>
                <a:gd name="T44" fmla="*/ 153 w 182"/>
                <a:gd name="T45" fmla="*/ 89 h 120"/>
                <a:gd name="T46" fmla="*/ 136 w 182"/>
                <a:gd name="T47" fmla="*/ 100 h 120"/>
                <a:gd name="T48" fmla="*/ 117 w 182"/>
                <a:gd name="T49" fmla="*/ 110 h 120"/>
                <a:gd name="T50" fmla="*/ 107 w 182"/>
                <a:gd name="T51" fmla="*/ 118 h 120"/>
                <a:gd name="T52" fmla="*/ 124 w 182"/>
                <a:gd name="T53" fmla="*/ 83 h 120"/>
                <a:gd name="T54" fmla="*/ 117 w 182"/>
                <a:gd name="T55" fmla="*/ 89 h 120"/>
                <a:gd name="T56" fmla="*/ 99 w 182"/>
                <a:gd name="T57" fmla="*/ 97 h 120"/>
                <a:gd name="T58" fmla="*/ 86 w 182"/>
                <a:gd name="T59" fmla="*/ 100 h 120"/>
                <a:gd name="T60" fmla="*/ 74 w 182"/>
                <a:gd name="T61" fmla="*/ 100 h 120"/>
                <a:gd name="T62" fmla="*/ 62 w 182"/>
                <a:gd name="T63" fmla="*/ 102 h 120"/>
                <a:gd name="T64" fmla="*/ 93 w 182"/>
                <a:gd name="T65" fmla="*/ 60 h 120"/>
                <a:gd name="T66" fmla="*/ 84 w 182"/>
                <a:gd name="T67" fmla="*/ 60 h 120"/>
                <a:gd name="T68" fmla="*/ 66 w 182"/>
                <a:gd name="T69" fmla="*/ 58 h 120"/>
                <a:gd name="T70" fmla="*/ 47 w 182"/>
                <a:gd name="T71" fmla="*/ 54 h 120"/>
                <a:gd name="T72" fmla="*/ 33 w 182"/>
                <a:gd name="T73" fmla="*/ 48 h 120"/>
                <a:gd name="T74" fmla="*/ 24 w 182"/>
                <a:gd name="T75" fmla="*/ 40 h 120"/>
                <a:gd name="T76" fmla="*/ 20 w 182"/>
                <a:gd name="T77" fmla="*/ 31 h 120"/>
                <a:gd name="T78" fmla="*/ 0 w 182"/>
                <a:gd name="T79" fmla="*/ 2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 h="120">
                  <a:moveTo>
                    <a:pt x="0" y="25"/>
                  </a:moveTo>
                  <a:lnTo>
                    <a:pt x="0" y="23"/>
                  </a:lnTo>
                  <a:lnTo>
                    <a:pt x="4" y="21"/>
                  </a:lnTo>
                  <a:lnTo>
                    <a:pt x="10" y="17"/>
                  </a:lnTo>
                  <a:lnTo>
                    <a:pt x="16" y="15"/>
                  </a:lnTo>
                  <a:lnTo>
                    <a:pt x="24" y="9"/>
                  </a:lnTo>
                  <a:lnTo>
                    <a:pt x="31" y="7"/>
                  </a:lnTo>
                  <a:lnTo>
                    <a:pt x="41" y="4"/>
                  </a:lnTo>
                  <a:lnTo>
                    <a:pt x="51" y="2"/>
                  </a:lnTo>
                  <a:lnTo>
                    <a:pt x="60" y="0"/>
                  </a:lnTo>
                  <a:lnTo>
                    <a:pt x="72" y="0"/>
                  </a:lnTo>
                  <a:lnTo>
                    <a:pt x="80" y="0"/>
                  </a:lnTo>
                  <a:lnTo>
                    <a:pt x="91" y="0"/>
                  </a:lnTo>
                  <a:lnTo>
                    <a:pt x="97" y="0"/>
                  </a:lnTo>
                  <a:lnTo>
                    <a:pt x="105" y="2"/>
                  </a:lnTo>
                  <a:lnTo>
                    <a:pt x="107" y="2"/>
                  </a:lnTo>
                  <a:lnTo>
                    <a:pt x="111" y="2"/>
                  </a:lnTo>
                  <a:lnTo>
                    <a:pt x="49" y="25"/>
                  </a:lnTo>
                  <a:lnTo>
                    <a:pt x="53" y="27"/>
                  </a:lnTo>
                  <a:lnTo>
                    <a:pt x="58" y="27"/>
                  </a:lnTo>
                  <a:lnTo>
                    <a:pt x="66" y="29"/>
                  </a:lnTo>
                  <a:lnTo>
                    <a:pt x="76" y="31"/>
                  </a:lnTo>
                  <a:lnTo>
                    <a:pt x="86" y="33"/>
                  </a:lnTo>
                  <a:lnTo>
                    <a:pt x="97" y="35"/>
                  </a:lnTo>
                  <a:lnTo>
                    <a:pt x="111" y="36"/>
                  </a:lnTo>
                  <a:lnTo>
                    <a:pt x="117" y="36"/>
                  </a:lnTo>
                  <a:lnTo>
                    <a:pt x="122" y="36"/>
                  </a:lnTo>
                  <a:lnTo>
                    <a:pt x="128" y="36"/>
                  </a:lnTo>
                  <a:lnTo>
                    <a:pt x="136" y="36"/>
                  </a:lnTo>
                  <a:lnTo>
                    <a:pt x="140" y="35"/>
                  </a:lnTo>
                  <a:lnTo>
                    <a:pt x="148" y="35"/>
                  </a:lnTo>
                  <a:lnTo>
                    <a:pt x="153" y="35"/>
                  </a:lnTo>
                  <a:lnTo>
                    <a:pt x="159" y="35"/>
                  </a:lnTo>
                  <a:lnTo>
                    <a:pt x="169" y="33"/>
                  </a:lnTo>
                  <a:lnTo>
                    <a:pt x="177" y="31"/>
                  </a:lnTo>
                  <a:lnTo>
                    <a:pt x="181" y="31"/>
                  </a:lnTo>
                  <a:lnTo>
                    <a:pt x="182" y="31"/>
                  </a:lnTo>
                  <a:lnTo>
                    <a:pt x="132" y="58"/>
                  </a:lnTo>
                  <a:lnTo>
                    <a:pt x="179" y="54"/>
                  </a:lnTo>
                  <a:lnTo>
                    <a:pt x="177" y="56"/>
                  </a:lnTo>
                  <a:lnTo>
                    <a:pt x="177" y="62"/>
                  </a:lnTo>
                  <a:lnTo>
                    <a:pt x="173" y="66"/>
                  </a:lnTo>
                  <a:lnTo>
                    <a:pt x="171" y="71"/>
                  </a:lnTo>
                  <a:lnTo>
                    <a:pt x="167" y="77"/>
                  </a:lnTo>
                  <a:lnTo>
                    <a:pt x="163" y="83"/>
                  </a:lnTo>
                  <a:lnTo>
                    <a:pt x="153" y="89"/>
                  </a:lnTo>
                  <a:lnTo>
                    <a:pt x="146" y="95"/>
                  </a:lnTo>
                  <a:lnTo>
                    <a:pt x="136" y="100"/>
                  </a:lnTo>
                  <a:lnTo>
                    <a:pt x="126" y="108"/>
                  </a:lnTo>
                  <a:lnTo>
                    <a:pt x="117" y="110"/>
                  </a:lnTo>
                  <a:lnTo>
                    <a:pt x="111" y="116"/>
                  </a:lnTo>
                  <a:lnTo>
                    <a:pt x="107" y="118"/>
                  </a:lnTo>
                  <a:lnTo>
                    <a:pt x="105" y="120"/>
                  </a:lnTo>
                  <a:lnTo>
                    <a:pt x="124" y="83"/>
                  </a:lnTo>
                  <a:lnTo>
                    <a:pt x="122" y="85"/>
                  </a:lnTo>
                  <a:lnTo>
                    <a:pt x="117" y="89"/>
                  </a:lnTo>
                  <a:lnTo>
                    <a:pt x="109" y="93"/>
                  </a:lnTo>
                  <a:lnTo>
                    <a:pt x="99" y="97"/>
                  </a:lnTo>
                  <a:lnTo>
                    <a:pt x="91" y="99"/>
                  </a:lnTo>
                  <a:lnTo>
                    <a:pt x="86" y="100"/>
                  </a:lnTo>
                  <a:lnTo>
                    <a:pt x="80" y="100"/>
                  </a:lnTo>
                  <a:lnTo>
                    <a:pt x="74" y="100"/>
                  </a:lnTo>
                  <a:lnTo>
                    <a:pt x="64" y="100"/>
                  </a:lnTo>
                  <a:lnTo>
                    <a:pt x="62" y="102"/>
                  </a:lnTo>
                  <a:lnTo>
                    <a:pt x="97" y="62"/>
                  </a:lnTo>
                  <a:lnTo>
                    <a:pt x="93" y="60"/>
                  </a:lnTo>
                  <a:lnTo>
                    <a:pt x="89" y="60"/>
                  </a:lnTo>
                  <a:lnTo>
                    <a:pt x="84" y="60"/>
                  </a:lnTo>
                  <a:lnTo>
                    <a:pt x="76" y="60"/>
                  </a:lnTo>
                  <a:lnTo>
                    <a:pt x="66" y="58"/>
                  </a:lnTo>
                  <a:lnTo>
                    <a:pt x="56" y="56"/>
                  </a:lnTo>
                  <a:lnTo>
                    <a:pt x="47" y="54"/>
                  </a:lnTo>
                  <a:lnTo>
                    <a:pt x="39" y="52"/>
                  </a:lnTo>
                  <a:lnTo>
                    <a:pt x="33" y="48"/>
                  </a:lnTo>
                  <a:lnTo>
                    <a:pt x="29" y="46"/>
                  </a:lnTo>
                  <a:lnTo>
                    <a:pt x="24" y="40"/>
                  </a:lnTo>
                  <a:lnTo>
                    <a:pt x="24" y="36"/>
                  </a:lnTo>
                  <a:lnTo>
                    <a:pt x="20" y="31"/>
                  </a:lnTo>
                  <a:lnTo>
                    <a:pt x="20" y="29"/>
                  </a:lnTo>
                  <a:lnTo>
                    <a:pt x="0" y="25"/>
                  </a:lnTo>
                  <a:lnTo>
                    <a:pt x="0" y="25"/>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4"/>
            <p:cNvSpPr>
              <a:spLocks/>
            </p:cNvSpPr>
            <p:nvPr/>
          </p:nvSpPr>
          <p:spPr bwMode="auto">
            <a:xfrm>
              <a:off x="5610225" y="1631335"/>
              <a:ext cx="117475" cy="57150"/>
            </a:xfrm>
            <a:custGeom>
              <a:avLst/>
              <a:gdLst>
                <a:gd name="T0" fmla="*/ 0 w 74"/>
                <a:gd name="T1" fmla="*/ 21 h 36"/>
                <a:gd name="T2" fmla="*/ 48 w 74"/>
                <a:gd name="T3" fmla="*/ 0 h 36"/>
                <a:gd name="T4" fmla="*/ 74 w 74"/>
                <a:gd name="T5" fmla="*/ 15 h 36"/>
                <a:gd name="T6" fmla="*/ 52 w 74"/>
                <a:gd name="T7" fmla="*/ 25 h 36"/>
                <a:gd name="T8" fmla="*/ 41 w 74"/>
                <a:gd name="T9" fmla="*/ 36 h 36"/>
                <a:gd name="T10" fmla="*/ 0 w 74"/>
                <a:gd name="T11" fmla="*/ 21 h 36"/>
                <a:gd name="T12" fmla="*/ 0 w 74"/>
                <a:gd name="T13" fmla="*/ 21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0" y="21"/>
                  </a:moveTo>
                  <a:lnTo>
                    <a:pt x="48" y="0"/>
                  </a:lnTo>
                  <a:lnTo>
                    <a:pt x="74" y="15"/>
                  </a:lnTo>
                  <a:lnTo>
                    <a:pt x="52" y="25"/>
                  </a:lnTo>
                  <a:lnTo>
                    <a:pt x="41" y="36"/>
                  </a:lnTo>
                  <a:lnTo>
                    <a:pt x="0" y="21"/>
                  </a:lnTo>
                  <a:lnTo>
                    <a:pt x="0" y="21"/>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p:nvSpPr>
          <p:spPr bwMode="auto">
            <a:xfrm>
              <a:off x="5105400" y="2483823"/>
              <a:ext cx="363538" cy="728662"/>
            </a:xfrm>
            <a:custGeom>
              <a:avLst/>
              <a:gdLst>
                <a:gd name="T0" fmla="*/ 130 w 229"/>
                <a:gd name="T1" fmla="*/ 0 h 459"/>
                <a:gd name="T2" fmla="*/ 229 w 229"/>
                <a:gd name="T3" fmla="*/ 228 h 459"/>
                <a:gd name="T4" fmla="*/ 229 w 229"/>
                <a:gd name="T5" fmla="*/ 322 h 459"/>
                <a:gd name="T6" fmla="*/ 118 w 229"/>
                <a:gd name="T7" fmla="*/ 459 h 459"/>
                <a:gd name="T8" fmla="*/ 107 w 229"/>
                <a:gd name="T9" fmla="*/ 318 h 459"/>
                <a:gd name="T10" fmla="*/ 48 w 229"/>
                <a:gd name="T11" fmla="*/ 351 h 459"/>
                <a:gd name="T12" fmla="*/ 0 w 229"/>
                <a:gd name="T13" fmla="*/ 252 h 459"/>
                <a:gd name="T14" fmla="*/ 37 w 229"/>
                <a:gd name="T15" fmla="*/ 211 h 459"/>
                <a:gd name="T16" fmla="*/ 134 w 229"/>
                <a:gd name="T17" fmla="*/ 244 h 459"/>
                <a:gd name="T18" fmla="*/ 161 w 229"/>
                <a:gd name="T19" fmla="*/ 203 h 459"/>
                <a:gd name="T20" fmla="*/ 128 w 229"/>
                <a:gd name="T21" fmla="*/ 85 h 459"/>
                <a:gd name="T22" fmla="*/ 130 w 229"/>
                <a:gd name="T23" fmla="*/ 0 h 459"/>
                <a:gd name="T24" fmla="*/ 130 w 229"/>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459">
                  <a:moveTo>
                    <a:pt x="130" y="0"/>
                  </a:moveTo>
                  <a:lnTo>
                    <a:pt x="229" y="228"/>
                  </a:lnTo>
                  <a:lnTo>
                    <a:pt x="229" y="322"/>
                  </a:lnTo>
                  <a:lnTo>
                    <a:pt x="118" y="459"/>
                  </a:lnTo>
                  <a:lnTo>
                    <a:pt x="107" y="318"/>
                  </a:lnTo>
                  <a:lnTo>
                    <a:pt x="48" y="351"/>
                  </a:lnTo>
                  <a:lnTo>
                    <a:pt x="0" y="252"/>
                  </a:lnTo>
                  <a:lnTo>
                    <a:pt x="37" y="211"/>
                  </a:lnTo>
                  <a:lnTo>
                    <a:pt x="134" y="244"/>
                  </a:lnTo>
                  <a:lnTo>
                    <a:pt x="161" y="203"/>
                  </a:lnTo>
                  <a:lnTo>
                    <a:pt x="128" y="85"/>
                  </a:lnTo>
                  <a:lnTo>
                    <a:pt x="130" y="0"/>
                  </a:lnTo>
                  <a:lnTo>
                    <a:pt x="13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p:nvSpPr>
          <p:spPr bwMode="auto">
            <a:xfrm>
              <a:off x="4991100" y="2645748"/>
              <a:ext cx="222250" cy="77787"/>
            </a:xfrm>
            <a:custGeom>
              <a:avLst/>
              <a:gdLst>
                <a:gd name="T0" fmla="*/ 0 w 140"/>
                <a:gd name="T1" fmla="*/ 0 h 49"/>
                <a:gd name="T2" fmla="*/ 0 w 140"/>
                <a:gd name="T3" fmla="*/ 35 h 49"/>
                <a:gd name="T4" fmla="*/ 41 w 140"/>
                <a:gd name="T5" fmla="*/ 49 h 49"/>
                <a:gd name="T6" fmla="*/ 140 w 140"/>
                <a:gd name="T7" fmla="*/ 47 h 49"/>
                <a:gd name="T8" fmla="*/ 22 w 140"/>
                <a:gd name="T9" fmla="*/ 33 h 49"/>
                <a:gd name="T10" fmla="*/ 0 w 140"/>
                <a:gd name="T11" fmla="*/ 0 h 49"/>
                <a:gd name="T12" fmla="*/ 0 w 14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40" h="49">
                  <a:moveTo>
                    <a:pt x="0" y="0"/>
                  </a:moveTo>
                  <a:lnTo>
                    <a:pt x="0" y="35"/>
                  </a:lnTo>
                  <a:lnTo>
                    <a:pt x="41" y="49"/>
                  </a:lnTo>
                  <a:lnTo>
                    <a:pt x="140" y="47"/>
                  </a:lnTo>
                  <a:lnTo>
                    <a:pt x="22" y="33"/>
                  </a:lnTo>
                  <a:lnTo>
                    <a:pt x="0" y="0"/>
                  </a:lnTo>
                  <a:lnTo>
                    <a:pt x="0" y="0"/>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p:cNvSpPr>
            <p:nvPr/>
          </p:nvSpPr>
          <p:spPr bwMode="auto">
            <a:xfrm>
              <a:off x="4876800" y="2280623"/>
              <a:ext cx="438150" cy="646112"/>
            </a:xfrm>
            <a:custGeom>
              <a:avLst/>
              <a:gdLst>
                <a:gd name="T0" fmla="*/ 276 w 276"/>
                <a:gd name="T1" fmla="*/ 294 h 407"/>
                <a:gd name="T2" fmla="*/ 272 w 276"/>
                <a:gd name="T3" fmla="*/ 116 h 407"/>
                <a:gd name="T4" fmla="*/ 258 w 276"/>
                <a:gd name="T5" fmla="*/ 11 h 407"/>
                <a:gd name="T6" fmla="*/ 254 w 276"/>
                <a:gd name="T7" fmla="*/ 9 h 407"/>
                <a:gd name="T8" fmla="*/ 247 w 276"/>
                <a:gd name="T9" fmla="*/ 7 h 407"/>
                <a:gd name="T10" fmla="*/ 241 w 276"/>
                <a:gd name="T11" fmla="*/ 6 h 407"/>
                <a:gd name="T12" fmla="*/ 235 w 276"/>
                <a:gd name="T13" fmla="*/ 6 h 407"/>
                <a:gd name="T14" fmla="*/ 227 w 276"/>
                <a:gd name="T15" fmla="*/ 4 h 407"/>
                <a:gd name="T16" fmla="*/ 221 w 276"/>
                <a:gd name="T17" fmla="*/ 4 h 407"/>
                <a:gd name="T18" fmla="*/ 212 w 276"/>
                <a:gd name="T19" fmla="*/ 2 h 407"/>
                <a:gd name="T20" fmla="*/ 202 w 276"/>
                <a:gd name="T21" fmla="*/ 0 h 407"/>
                <a:gd name="T22" fmla="*/ 192 w 276"/>
                <a:gd name="T23" fmla="*/ 0 h 407"/>
                <a:gd name="T24" fmla="*/ 183 w 276"/>
                <a:gd name="T25" fmla="*/ 0 h 407"/>
                <a:gd name="T26" fmla="*/ 171 w 276"/>
                <a:gd name="T27" fmla="*/ 0 h 407"/>
                <a:gd name="T28" fmla="*/ 159 w 276"/>
                <a:gd name="T29" fmla="*/ 0 h 407"/>
                <a:gd name="T30" fmla="*/ 150 w 276"/>
                <a:gd name="T31" fmla="*/ 0 h 407"/>
                <a:gd name="T32" fmla="*/ 138 w 276"/>
                <a:gd name="T33" fmla="*/ 2 h 407"/>
                <a:gd name="T34" fmla="*/ 125 w 276"/>
                <a:gd name="T35" fmla="*/ 4 h 407"/>
                <a:gd name="T36" fmla="*/ 113 w 276"/>
                <a:gd name="T37" fmla="*/ 7 h 407"/>
                <a:gd name="T38" fmla="*/ 99 w 276"/>
                <a:gd name="T39" fmla="*/ 9 h 407"/>
                <a:gd name="T40" fmla="*/ 90 w 276"/>
                <a:gd name="T41" fmla="*/ 13 h 407"/>
                <a:gd name="T42" fmla="*/ 76 w 276"/>
                <a:gd name="T43" fmla="*/ 17 h 407"/>
                <a:gd name="T44" fmla="*/ 64 w 276"/>
                <a:gd name="T45" fmla="*/ 21 h 407"/>
                <a:gd name="T46" fmla="*/ 55 w 276"/>
                <a:gd name="T47" fmla="*/ 23 h 407"/>
                <a:gd name="T48" fmla="*/ 45 w 276"/>
                <a:gd name="T49" fmla="*/ 29 h 407"/>
                <a:gd name="T50" fmla="*/ 35 w 276"/>
                <a:gd name="T51" fmla="*/ 31 h 407"/>
                <a:gd name="T52" fmla="*/ 26 w 276"/>
                <a:gd name="T53" fmla="*/ 35 h 407"/>
                <a:gd name="T54" fmla="*/ 18 w 276"/>
                <a:gd name="T55" fmla="*/ 37 h 407"/>
                <a:gd name="T56" fmla="*/ 12 w 276"/>
                <a:gd name="T57" fmla="*/ 40 h 407"/>
                <a:gd name="T58" fmla="*/ 4 w 276"/>
                <a:gd name="T59" fmla="*/ 46 h 407"/>
                <a:gd name="T60" fmla="*/ 0 w 276"/>
                <a:gd name="T61" fmla="*/ 48 h 407"/>
                <a:gd name="T62" fmla="*/ 0 w 276"/>
                <a:gd name="T63" fmla="*/ 77 h 407"/>
                <a:gd name="T64" fmla="*/ 64 w 276"/>
                <a:gd name="T65" fmla="*/ 165 h 407"/>
                <a:gd name="T66" fmla="*/ 47 w 276"/>
                <a:gd name="T67" fmla="*/ 182 h 407"/>
                <a:gd name="T68" fmla="*/ 47 w 276"/>
                <a:gd name="T69" fmla="*/ 184 h 407"/>
                <a:gd name="T70" fmla="*/ 51 w 276"/>
                <a:gd name="T71" fmla="*/ 188 h 407"/>
                <a:gd name="T72" fmla="*/ 55 w 276"/>
                <a:gd name="T73" fmla="*/ 196 h 407"/>
                <a:gd name="T74" fmla="*/ 59 w 276"/>
                <a:gd name="T75" fmla="*/ 203 h 407"/>
                <a:gd name="T76" fmla="*/ 64 w 276"/>
                <a:gd name="T77" fmla="*/ 215 h 407"/>
                <a:gd name="T78" fmla="*/ 68 w 276"/>
                <a:gd name="T79" fmla="*/ 221 h 407"/>
                <a:gd name="T80" fmla="*/ 72 w 276"/>
                <a:gd name="T81" fmla="*/ 229 h 407"/>
                <a:gd name="T82" fmla="*/ 78 w 276"/>
                <a:gd name="T83" fmla="*/ 234 h 407"/>
                <a:gd name="T84" fmla="*/ 84 w 276"/>
                <a:gd name="T85" fmla="*/ 246 h 407"/>
                <a:gd name="T86" fmla="*/ 86 w 276"/>
                <a:gd name="T87" fmla="*/ 254 h 407"/>
                <a:gd name="T88" fmla="*/ 92 w 276"/>
                <a:gd name="T89" fmla="*/ 263 h 407"/>
                <a:gd name="T90" fmla="*/ 97 w 276"/>
                <a:gd name="T91" fmla="*/ 273 h 407"/>
                <a:gd name="T92" fmla="*/ 103 w 276"/>
                <a:gd name="T93" fmla="*/ 283 h 407"/>
                <a:gd name="T94" fmla="*/ 109 w 276"/>
                <a:gd name="T95" fmla="*/ 293 h 407"/>
                <a:gd name="T96" fmla="*/ 115 w 276"/>
                <a:gd name="T97" fmla="*/ 304 h 407"/>
                <a:gd name="T98" fmla="*/ 121 w 276"/>
                <a:gd name="T99" fmla="*/ 314 h 407"/>
                <a:gd name="T100" fmla="*/ 126 w 276"/>
                <a:gd name="T101" fmla="*/ 324 h 407"/>
                <a:gd name="T102" fmla="*/ 130 w 276"/>
                <a:gd name="T103" fmla="*/ 331 h 407"/>
                <a:gd name="T104" fmla="*/ 136 w 276"/>
                <a:gd name="T105" fmla="*/ 341 h 407"/>
                <a:gd name="T106" fmla="*/ 138 w 276"/>
                <a:gd name="T107" fmla="*/ 347 h 407"/>
                <a:gd name="T108" fmla="*/ 144 w 276"/>
                <a:gd name="T109" fmla="*/ 355 h 407"/>
                <a:gd name="T110" fmla="*/ 150 w 276"/>
                <a:gd name="T111" fmla="*/ 364 h 407"/>
                <a:gd name="T112" fmla="*/ 152 w 276"/>
                <a:gd name="T113" fmla="*/ 368 h 407"/>
                <a:gd name="T114" fmla="*/ 179 w 276"/>
                <a:gd name="T115" fmla="*/ 407 h 407"/>
                <a:gd name="T116" fmla="*/ 274 w 276"/>
                <a:gd name="T117" fmla="*/ 372 h 407"/>
                <a:gd name="T118" fmla="*/ 276 w 276"/>
                <a:gd name="T119" fmla="*/ 294 h 407"/>
                <a:gd name="T120" fmla="*/ 276 w 276"/>
                <a:gd name="T121" fmla="*/ 29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 h="407">
                  <a:moveTo>
                    <a:pt x="276" y="294"/>
                  </a:moveTo>
                  <a:lnTo>
                    <a:pt x="272" y="116"/>
                  </a:lnTo>
                  <a:lnTo>
                    <a:pt x="258" y="11"/>
                  </a:lnTo>
                  <a:lnTo>
                    <a:pt x="254" y="9"/>
                  </a:lnTo>
                  <a:lnTo>
                    <a:pt x="247" y="7"/>
                  </a:lnTo>
                  <a:lnTo>
                    <a:pt x="241" y="6"/>
                  </a:lnTo>
                  <a:lnTo>
                    <a:pt x="235" y="6"/>
                  </a:lnTo>
                  <a:lnTo>
                    <a:pt x="227" y="4"/>
                  </a:lnTo>
                  <a:lnTo>
                    <a:pt x="221" y="4"/>
                  </a:lnTo>
                  <a:lnTo>
                    <a:pt x="212" y="2"/>
                  </a:lnTo>
                  <a:lnTo>
                    <a:pt x="202" y="0"/>
                  </a:lnTo>
                  <a:lnTo>
                    <a:pt x="192" y="0"/>
                  </a:lnTo>
                  <a:lnTo>
                    <a:pt x="183" y="0"/>
                  </a:lnTo>
                  <a:lnTo>
                    <a:pt x="171" y="0"/>
                  </a:lnTo>
                  <a:lnTo>
                    <a:pt x="159" y="0"/>
                  </a:lnTo>
                  <a:lnTo>
                    <a:pt x="150" y="0"/>
                  </a:lnTo>
                  <a:lnTo>
                    <a:pt x="138" y="2"/>
                  </a:lnTo>
                  <a:lnTo>
                    <a:pt x="125" y="4"/>
                  </a:lnTo>
                  <a:lnTo>
                    <a:pt x="113" y="7"/>
                  </a:lnTo>
                  <a:lnTo>
                    <a:pt x="99" y="9"/>
                  </a:lnTo>
                  <a:lnTo>
                    <a:pt x="90" y="13"/>
                  </a:lnTo>
                  <a:lnTo>
                    <a:pt x="76" y="17"/>
                  </a:lnTo>
                  <a:lnTo>
                    <a:pt x="64" y="21"/>
                  </a:lnTo>
                  <a:lnTo>
                    <a:pt x="55" y="23"/>
                  </a:lnTo>
                  <a:lnTo>
                    <a:pt x="45" y="29"/>
                  </a:lnTo>
                  <a:lnTo>
                    <a:pt x="35" y="31"/>
                  </a:lnTo>
                  <a:lnTo>
                    <a:pt x="26" y="35"/>
                  </a:lnTo>
                  <a:lnTo>
                    <a:pt x="18" y="37"/>
                  </a:lnTo>
                  <a:lnTo>
                    <a:pt x="12" y="40"/>
                  </a:lnTo>
                  <a:lnTo>
                    <a:pt x="4" y="46"/>
                  </a:lnTo>
                  <a:lnTo>
                    <a:pt x="0" y="48"/>
                  </a:lnTo>
                  <a:lnTo>
                    <a:pt x="0" y="77"/>
                  </a:lnTo>
                  <a:lnTo>
                    <a:pt x="64" y="165"/>
                  </a:lnTo>
                  <a:lnTo>
                    <a:pt x="47" y="182"/>
                  </a:lnTo>
                  <a:lnTo>
                    <a:pt x="47" y="184"/>
                  </a:lnTo>
                  <a:lnTo>
                    <a:pt x="51" y="188"/>
                  </a:lnTo>
                  <a:lnTo>
                    <a:pt x="55" y="196"/>
                  </a:lnTo>
                  <a:lnTo>
                    <a:pt x="59" y="203"/>
                  </a:lnTo>
                  <a:lnTo>
                    <a:pt x="64" y="215"/>
                  </a:lnTo>
                  <a:lnTo>
                    <a:pt x="68" y="221"/>
                  </a:lnTo>
                  <a:lnTo>
                    <a:pt x="72" y="229"/>
                  </a:lnTo>
                  <a:lnTo>
                    <a:pt x="78" y="234"/>
                  </a:lnTo>
                  <a:lnTo>
                    <a:pt x="84" y="246"/>
                  </a:lnTo>
                  <a:lnTo>
                    <a:pt x="86" y="254"/>
                  </a:lnTo>
                  <a:lnTo>
                    <a:pt x="92" y="263"/>
                  </a:lnTo>
                  <a:lnTo>
                    <a:pt x="97" y="273"/>
                  </a:lnTo>
                  <a:lnTo>
                    <a:pt x="103" y="283"/>
                  </a:lnTo>
                  <a:lnTo>
                    <a:pt x="109" y="293"/>
                  </a:lnTo>
                  <a:lnTo>
                    <a:pt x="115" y="304"/>
                  </a:lnTo>
                  <a:lnTo>
                    <a:pt x="121" y="314"/>
                  </a:lnTo>
                  <a:lnTo>
                    <a:pt x="126" y="324"/>
                  </a:lnTo>
                  <a:lnTo>
                    <a:pt x="130" y="331"/>
                  </a:lnTo>
                  <a:lnTo>
                    <a:pt x="136" y="341"/>
                  </a:lnTo>
                  <a:lnTo>
                    <a:pt x="138" y="347"/>
                  </a:lnTo>
                  <a:lnTo>
                    <a:pt x="144" y="355"/>
                  </a:lnTo>
                  <a:lnTo>
                    <a:pt x="150" y="364"/>
                  </a:lnTo>
                  <a:lnTo>
                    <a:pt x="152" y="368"/>
                  </a:lnTo>
                  <a:lnTo>
                    <a:pt x="179" y="407"/>
                  </a:lnTo>
                  <a:lnTo>
                    <a:pt x="274" y="372"/>
                  </a:lnTo>
                  <a:lnTo>
                    <a:pt x="276" y="294"/>
                  </a:lnTo>
                  <a:lnTo>
                    <a:pt x="276" y="294"/>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p:nvSpPr>
          <p:spPr bwMode="auto">
            <a:xfrm>
              <a:off x="4908550" y="2310785"/>
              <a:ext cx="423863" cy="550862"/>
            </a:xfrm>
            <a:custGeom>
              <a:avLst/>
              <a:gdLst>
                <a:gd name="T0" fmla="*/ 263 w 267"/>
                <a:gd name="T1" fmla="*/ 241 h 347"/>
                <a:gd name="T2" fmla="*/ 231 w 267"/>
                <a:gd name="T3" fmla="*/ 6 h 347"/>
                <a:gd name="T4" fmla="*/ 229 w 267"/>
                <a:gd name="T5" fmla="*/ 4 h 347"/>
                <a:gd name="T6" fmla="*/ 225 w 267"/>
                <a:gd name="T7" fmla="*/ 4 h 347"/>
                <a:gd name="T8" fmla="*/ 219 w 267"/>
                <a:gd name="T9" fmla="*/ 4 h 347"/>
                <a:gd name="T10" fmla="*/ 213 w 267"/>
                <a:gd name="T11" fmla="*/ 4 h 347"/>
                <a:gd name="T12" fmla="*/ 203 w 267"/>
                <a:gd name="T13" fmla="*/ 2 h 347"/>
                <a:gd name="T14" fmla="*/ 194 w 267"/>
                <a:gd name="T15" fmla="*/ 2 h 347"/>
                <a:gd name="T16" fmla="*/ 182 w 267"/>
                <a:gd name="T17" fmla="*/ 2 h 347"/>
                <a:gd name="T18" fmla="*/ 172 w 267"/>
                <a:gd name="T19" fmla="*/ 2 h 347"/>
                <a:gd name="T20" fmla="*/ 159 w 267"/>
                <a:gd name="T21" fmla="*/ 0 h 347"/>
                <a:gd name="T22" fmla="*/ 145 w 267"/>
                <a:gd name="T23" fmla="*/ 0 h 347"/>
                <a:gd name="T24" fmla="*/ 132 w 267"/>
                <a:gd name="T25" fmla="*/ 0 h 347"/>
                <a:gd name="T26" fmla="*/ 118 w 267"/>
                <a:gd name="T27" fmla="*/ 0 h 347"/>
                <a:gd name="T28" fmla="*/ 105 w 267"/>
                <a:gd name="T29" fmla="*/ 0 h 347"/>
                <a:gd name="T30" fmla="*/ 91 w 267"/>
                <a:gd name="T31" fmla="*/ 2 h 347"/>
                <a:gd name="T32" fmla="*/ 77 w 267"/>
                <a:gd name="T33" fmla="*/ 2 h 347"/>
                <a:gd name="T34" fmla="*/ 66 w 267"/>
                <a:gd name="T35" fmla="*/ 6 h 347"/>
                <a:gd name="T36" fmla="*/ 52 w 267"/>
                <a:gd name="T37" fmla="*/ 8 h 347"/>
                <a:gd name="T38" fmla="*/ 44 w 267"/>
                <a:gd name="T39" fmla="*/ 10 h 347"/>
                <a:gd name="T40" fmla="*/ 33 w 267"/>
                <a:gd name="T41" fmla="*/ 14 h 347"/>
                <a:gd name="T42" fmla="*/ 27 w 267"/>
                <a:gd name="T43" fmla="*/ 18 h 347"/>
                <a:gd name="T44" fmla="*/ 19 w 267"/>
                <a:gd name="T45" fmla="*/ 21 h 347"/>
                <a:gd name="T46" fmla="*/ 13 w 267"/>
                <a:gd name="T47" fmla="*/ 23 h 347"/>
                <a:gd name="T48" fmla="*/ 8 w 267"/>
                <a:gd name="T49" fmla="*/ 27 h 347"/>
                <a:gd name="T50" fmla="*/ 6 w 267"/>
                <a:gd name="T51" fmla="*/ 31 h 347"/>
                <a:gd name="T52" fmla="*/ 0 w 267"/>
                <a:gd name="T53" fmla="*/ 39 h 347"/>
                <a:gd name="T54" fmla="*/ 0 w 267"/>
                <a:gd name="T55" fmla="*/ 47 h 347"/>
                <a:gd name="T56" fmla="*/ 6 w 267"/>
                <a:gd name="T57" fmla="*/ 52 h 347"/>
                <a:gd name="T58" fmla="*/ 15 w 267"/>
                <a:gd name="T59" fmla="*/ 58 h 347"/>
                <a:gd name="T60" fmla="*/ 21 w 267"/>
                <a:gd name="T61" fmla="*/ 58 h 347"/>
                <a:gd name="T62" fmla="*/ 29 w 267"/>
                <a:gd name="T63" fmla="*/ 58 h 347"/>
                <a:gd name="T64" fmla="*/ 37 w 267"/>
                <a:gd name="T65" fmla="*/ 58 h 347"/>
                <a:gd name="T66" fmla="*/ 46 w 267"/>
                <a:gd name="T67" fmla="*/ 60 h 347"/>
                <a:gd name="T68" fmla="*/ 56 w 267"/>
                <a:gd name="T69" fmla="*/ 58 h 347"/>
                <a:gd name="T70" fmla="*/ 66 w 267"/>
                <a:gd name="T71" fmla="*/ 56 h 347"/>
                <a:gd name="T72" fmla="*/ 77 w 267"/>
                <a:gd name="T73" fmla="*/ 56 h 347"/>
                <a:gd name="T74" fmla="*/ 91 w 267"/>
                <a:gd name="T75" fmla="*/ 56 h 347"/>
                <a:gd name="T76" fmla="*/ 101 w 267"/>
                <a:gd name="T77" fmla="*/ 54 h 347"/>
                <a:gd name="T78" fmla="*/ 112 w 267"/>
                <a:gd name="T79" fmla="*/ 54 h 347"/>
                <a:gd name="T80" fmla="*/ 124 w 267"/>
                <a:gd name="T81" fmla="*/ 52 h 347"/>
                <a:gd name="T82" fmla="*/ 136 w 267"/>
                <a:gd name="T83" fmla="*/ 52 h 347"/>
                <a:gd name="T84" fmla="*/ 145 w 267"/>
                <a:gd name="T85" fmla="*/ 52 h 347"/>
                <a:gd name="T86" fmla="*/ 157 w 267"/>
                <a:gd name="T87" fmla="*/ 52 h 347"/>
                <a:gd name="T88" fmla="*/ 167 w 267"/>
                <a:gd name="T89" fmla="*/ 52 h 347"/>
                <a:gd name="T90" fmla="*/ 176 w 267"/>
                <a:gd name="T91" fmla="*/ 54 h 347"/>
                <a:gd name="T92" fmla="*/ 184 w 267"/>
                <a:gd name="T93" fmla="*/ 54 h 347"/>
                <a:gd name="T94" fmla="*/ 190 w 267"/>
                <a:gd name="T95" fmla="*/ 56 h 347"/>
                <a:gd name="T96" fmla="*/ 196 w 267"/>
                <a:gd name="T97" fmla="*/ 56 h 347"/>
                <a:gd name="T98" fmla="*/ 201 w 267"/>
                <a:gd name="T99" fmla="*/ 60 h 347"/>
                <a:gd name="T100" fmla="*/ 211 w 267"/>
                <a:gd name="T101" fmla="*/ 66 h 347"/>
                <a:gd name="T102" fmla="*/ 217 w 267"/>
                <a:gd name="T103" fmla="*/ 72 h 347"/>
                <a:gd name="T104" fmla="*/ 225 w 267"/>
                <a:gd name="T105" fmla="*/ 82 h 347"/>
                <a:gd name="T106" fmla="*/ 227 w 267"/>
                <a:gd name="T107" fmla="*/ 87 h 347"/>
                <a:gd name="T108" fmla="*/ 256 w 267"/>
                <a:gd name="T109" fmla="*/ 347 h 347"/>
                <a:gd name="T110" fmla="*/ 267 w 267"/>
                <a:gd name="T111" fmla="*/ 318 h 347"/>
                <a:gd name="T112" fmla="*/ 263 w 267"/>
                <a:gd name="T113" fmla="*/ 241 h 347"/>
                <a:gd name="T114" fmla="*/ 263 w 267"/>
                <a:gd name="T115" fmla="*/ 24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 h="347">
                  <a:moveTo>
                    <a:pt x="263" y="241"/>
                  </a:moveTo>
                  <a:lnTo>
                    <a:pt x="231" y="6"/>
                  </a:lnTo>
                  <a:lnTo>
                    <a:pt x="229" y="4"/>
                  </a:lnTo>
                  <a:lnTo>
                    <a:pt x="225" y="4"/>
                  </a:lnTo>
                  <a:lnTo>
                    <a:pt x="219" y="4"/>
                  </a:lnTo>
                  <a:lnTo>
                    <a:pt x="213" y="4"/>
                  </a:lnTo>
                  <a:lnTo>
                    <a:pt x="203" y="2"/>
                  </a:lnTo>
                  <a:lnTo>
                    <a:pt x="194" y="2"/>
                  </a:lnTo>
                  <a:lnTo>
                    <a:pt x="182" y="2"/>
                  </a:lnTo>
                  <a:lnTo>
                    <a:pt x="172" y="2"/>
                  </a:lnTo>
                  <a:lnTo>
                    <a:pt x="159" y="0"/>
                  </a:lnTo>
                  <a:lnTo>
                    <a:pt x="145" y="0"/>
                  </a:lnTo>
                  <a:lnTo>
                    <a:pt x="132" y="0"/>
                  </a:lnTo>
                  <a:lnTo>
                    <a:pt x="118" y="0"/>
                  </a:lnTo>
                  <a:lnTo>
                    <a:pt x="105" y="0"/>
                  </a:lnTo>
                  <a:lnTo>
                    <a:pt x="91" y="2"/>
                  </a:lnTo>
                  <a:lnTo>
                    <a:pt x="77" y="2"/>
                  </a:lnTo>
                  <a:lnTo>
                    <a:pt x="66" y="6"/>
                  </a:lnTo>
                  <a:lnTo>
                    <a:pt x="52" y="8"/>
                  </a:lnTo>
                  <a:lnTo>
                    <a:pt x="44" y="10"/>
                  </a:lnTo>
                  <a:lnTo>
                    <a:pt x="33" y="14"/>
                  </a:lnTo>
                  <a:lnTo>
                    <a:pt x="27" y="18"/>
                  </a:lnTo>
                  <a:lnTo>
                    <a:pt x="19" y="21"/>
                  </a:lnTo>
                  <a:lnTo>
                    <a:pt x="13" y="23"/>
                  </a:lnTo>
                  <a:lnTo>
                    <a:pt x="8" y="27"/>
                  </a:lnTo>
                  <a:lnTo>
                    <a:pt x="6" y="31"/>
                  </a:lnTo>
                  <a:lnTo>
                    <a:pt x="0" y="39"/>
                  </a:lnTo>
                  <a:lnTo>
                    <a:pt x="0" y="47"/>
                  </a:lnTo>
                  <a:lnTo>
                    <a:pt x="6" y="52"/>
                  </a:lnTo>
                  <a:lnTo>
                    <a:pt x="15" y="58"/>
                  </a:lnTo>
                  <a:lnTo>
                    <a:pt x="21" y="58"/>
                  </a:lnTo>
                  <a:lnTo>
                    <a:pt x="29" y="58"/>
                  </a:lnTo>
                  <a:lnTo>
                    <a:pt x="37" y="58"/>
                  </a:lnTo>
                  <a:lnTo>
                    <a:pt x="46" y="60"/>
                  </a:lnTo>
                  <a:lnTo>
                    <a:pt x="56" y="58"/>
                  </a:lnTo>
                  <a:lnTo>
                    <a:pt x="66" y="56"/>
                  </a:lnTo>
                  <a:lnTo>
                    <a:pt x="77" y="56"/>
                  </a:lnTo>
                  <a:lnTo>
                    <a:pt x="91" y="56"/>
                  </a:lnTo>
                  <a:lnTo>
                    <a:pt x="101" y="54"/>
                  </a:lnTo>
                  <a:lnTo>
                    <a:pt x="112" y="54"/>
                  </a:lnTo>
                  <a:lnTo>
                    <a:pt x="124" y="52"/>
                  </a:lnTo>
                  <a:lnTo>
                    <a:pt x="136" y="52"/>
                  </a:lnTo>
                  <a:lnTo>
                    <a:pt x="145" y="52"/>
                  </a:lnTo>
                  <a:lnTo>
                    <a:pt x="157" y="52"/>
                  </a:lnTo>
                  <a:lnTo>
                    <a:pt x="167" y="52"/>
                  </a:lnTo>
                  <a:lnTo>
                    <a:pt x="176" y="54"/>
                  </a:lnTo>
                  <a:lnTo>
                    <a:pt x="184" y="54"/>
                  </a:lnTo>
                  <a:lnTo>
                    <a:pt x="190" y="56"/>
                  </a:lnTo>
                  <a:lnTo>
                    <a:pt x="196" y="56"/>
                  </a:lnTo>
                  <a:lnTo>
                    <a:pt x="201" y="60"/>
                  </a:lnTo>
                  <a:lnTo>
                    <a:pt x="211" y="66"/>
                  </a:lnTo>
                  <a:lnTo>
                    <a:pt x="217" y="72"/>
                  </a:lnTo>
                  <a:lnTo>
                    <a:pt x="225" y="82"/>
                  </a:lnTo>
                  <a:lnTo>
                    <a:pt x="227" y="87"/>
                  </a:lnTo>
                  <a:lnTo>
                    <a:pt x="256" y="347"/>
                  </a:lnTo>
                  <a:lnTo>
                    <a:pt x="267" y="318"/>
                  </a:lnTo>
                  <a:lnTo>
                    <a:pt x="263" y="241"/>
                  </a:lnTo>
                  <a:lnTo>
                    <a:pt x="263" y="241"/>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p:nvSpPr>
          <p:spPr bwMode="auto">
            <a:xfrm>
              <a:off x="4876800" y="2399685"/>
              <a:ext cx="349250" cy="150812"/>
            </a:xfrm>
            <a:custGeom>
              <a:avLst/>
              <a:gdLst>
                <a:gd name="T0" fmla="*/ 0 w 220"/>
                <a:gd name="T1" fmla="*/ 0 h 95"/>
                <a:gd name="T2" fmla="*/ 2 w 220"/>
                <a:gd name="T3" fmla="*/ 2 h 95"/>
                <a:gd name="T4" fmla="*/ 12 w 220"/>
                <a:gd name="T5" fmla="*/ 8 h 95"/>
                <a:gd name="T6" fmla="*/ 18 w 220"/>
                <a:gd name="T7" fmla="*/ 10 h 95"/>
                <a:gd name="T8" fmla="*/ 28 w 220"/>
                <a:gd name="T9" fmla="*/ 14 h 95"/>
                <a:gd name="T10" fmla="*/ 33 w 220"/>
                <a:gd name="T11" fmla="*/ 14 h 95"/>
                <a:gd name="T12" fmla="*/ 39 w 220"/>
                <a:gd name="T13" fmla="*/ 16 h 95"/>
                <a:gd name="T14" fmla="*/ 47 w 220"/>
                <a:gd name="T15" fmla="*/ 18 h 95"/>
                <a:gd name="T16" fmla="*/ 55 w 220"/>
                <a:gd name="T17" fmla="*/ 18 h 95"/>
                <a:gd name="T18" fmla="*/ 62 w 220"/>
                <a:gd name="T19" fmla="*/ 18 h 95"/>
                <a:gd name="T20" fmla="*/ 72 w 220"/>
                <a:gd name="T21" fmla="*/ 18 h 95"/>
                <a:gd name="T22" fmla="*/ 80 w 220"/>
                <a:gd name="T23" fmla="*/ 18 h 95"/>
                <a:gd name="T24" fmla="*/ 92 w 220"/>
                <a:gd name="T25" fmla="*/ 18 h 95"/>
                <a:gd name="T26" fmla="*/ 99 w 220"/>
                <a:gd name="T27" fmla="*/ 16 h 95"/>
                <a:gd name="T28" fmla="*/ 111 w 220"/>
                <a:gd name="T29" fmla="*/ 16 h 95"/>
                <a:gd name="T30" fmla="*/ 121 w 220"/>
                <a:gd name="T31" fmla="*/ 14 h 95"/>
                <a:gd name="T32" fmla="*/ 130 w 220"/>
                <a:gd name="T33" fmla="*/ 14 h 95"/>
                <a:gd name="T34" fmla="*/ 140 w 220"/>
                <a:gd name="T35" fmla="*/ 14 h 95"/>
                <a:gd name="T36" fmla="*/ 150 w 220"/>
                <a:gd name="T37" fmla="*/ 12 h 95"/>
                <a:gd name="T38" fmla="*/ 159 w 220"/>
                <a:gd name="T39" fmla="*/ 12 h 95"/>
                <a:gd name="T40" fmla="*/ 169 w 220"/>
                <a:gd name="T41" fmla="*/ 12 h 95"/>
                <a:gd name="T42" fmla="*/ 177 w 220"/>
                <a:gd name="T43" fmla="*/ 12 h 95"/>
                <a:gd name="T44" fmla="*/ 185 w 220"/>
                <a:gd name="T45" fmla="*/ 12 h 95"/>
                <a:gd name="T46" fmla="*/ 192 w 220"/>
                <a:gd name="T47" fmla="*/ 12 h 95"/>
                <a:gd name="T48" fmla="*/ 198 w 220"/>
                <a:gd name="T49" fmla="*/ 14 h 95"/>
                <a:gd name="T50" fmla="*/ 208 w 220"/>
                <a:gd name="T51" fmla="*/ 14 h 95"/>
                <a:gd name="T52" fmla="*/ 214 w 220"/>
                <a:gd name="T53" fmla="*/ 18 h 95"/>
                <a:gd name="T54" fmla="*/ 218 w 220"/>
                <a:gd name="T55" fmla="*/ 22 h 95"/>
                <a:gd name="T56" fmla="*/ 220 w 220"/>
                <a:gd name="T57" fmla="*/ 27 h 95"/>
                <a:gd name="T58" fmla="*/ 220 w 220"/>
                <a:gd name="T59" fmla="*/ 33 h 95"/>
                <a:gd name="T60" fmla="*/ 220 w 220"/>
                <a:gd name="T61" fmla="*/ 39 h 95"/>
                <a:gd name="T62" fmla="*/ 194 w 220"/>
                <a:gd name="T63" fmla="*/ 53 h 95"/>
                <a:gd name="T64" fmla="*/ 61 w 220"/>
                <a:gd name="T65" fmla="*/ 95 h 95"/>
                <a:gd name="T66" fmla="*/ 8 w 220"/>
                <a:gd name="T67" fmla="*/ 20 h 95"/>
                <a:gd name="T68" fmla="*/ 0 w 220"/>
                <a:gd name="T69" fmla="*/ 0 h 95"/>
                <a:gd name="T70" fmla="*/ 0 w 220"/>
                <a:gd name="T7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95">
                  <a:moveTo>
                    <a:pt x="0" y="0"/>
                  </a:moveTo>
                  <a:lnTo>
                    <a:pt x="2" y="2"/>
                  </a:lnTo>
                  <a:lnTo>
                    <a:pt x="12" y="8"/>
                  </a:lnTo>
                  <a:lnTo>
                    <a:pt x="18" y="10"/>
                  </a:lnTo>
                  <a:lnTo>
                    <a:pt x="28" y="14"/>
                  </a:lnTo>
                  <a:lnTo>
                    <a:pt x="33" y="14"/>
                  </a:lnTo>
                  <a:lnTo>
                    <a:pt x="39" y="16"/>
                  </a:lnTo>
                  <a:lnTo>
                    <a:pt x="47" y="18"/>
                  </a:lnTo>
                  <a:lnTo>
                    <a:pt x="55" y="18"/>
                  </a:lnTo>
                  <a:lnTo>
                    <a:pt x="62" y="18"/>
                  </a:lnTo>
                  <a:lnTo>
                    <a:pt x="72" y="18"/>
                  </a:lnTo>
                  <a:lnTo>
                    <a:pt x="80" y="18"/>
                  </a:lnTo>
                  <a:lnTo>
                    <a:pt x="92" y="18"/>
                  </a:lnTo>
                  <a:lnTo>
                    <a:pt x="99" y="16"/>
                  </a:lnTo>
                  <a:lnTo>
                    <a:pt x="111" y="16"/>
                  </a:lnTo>
                  <a:lnTo>
                    <a:pt x="121" y="14"/>
                  </a:lnTo>
                  <a:lnTo>
                    <a:pt x="130" y="14"/>
                  </a:lnTo>
                  <a:lnTo>
                    <a:pt x="140" y="14"/>
                  </a:lnTo>
                  <a:lnTo>
                    <a:pt x="150" y="12"/>
                  </a:lnTo>
                  <a:lnTo>
                    <a:pt x="159" y="12"/>
                  </a:lnTo>
                  <a:lnTo>
                    <a:pt x="169" y="12"/>
                  </a:lnTo>
                  <a:lnTo>
                    <a:pt x="177" y="12"/>
                  </a:lnTo>
                  <a:lnTo>
                    <a:pt x="185" y="12"/>
                  </a:lnTo>
                  <a:lnTo>
                    <a:pt x="192" y="12"/>
                  </a:lnTo>
                  <a:lnTo>
                    <a:pt x="198" y="14"/>
                  </a:lnTo>
                  <a:lnTo>
                    <a:pt x="208" y="14"/>
                  </a:lnTo>
                  <a:lnTo>
                    <a:pt x="214" y="18"/>
                  </a:lnTo>
                  <a:lnTo>
                    <a:pt x="218" y="22"/>
                  </a:lnTo>
                  <a:lnTo>
                    <a:pt x="220" y="27"/>
                  </a:lnTo>
                  <a:lnTo>
                    <a:pt x="220" y="33"/>
                  </a:lnTo>
                  <a:lnTo>
                    <a:pt x="220" y="39"/>
                  </a:lnTo>
                  <a:lnTo>
                    <a:pt x="194" y="53"/>
                  </a:lnTo>
                  <a:lnTo>
                    <a:pt x="61" y="95"/>
                  </a:lnTo>
                  <a:lnTo>
                    <a:pt x="8" y="20"/>
                  </a:lnTo>
                  <a:lnTo>
                    <a:pt x="0" y="0"/>
                  </a:lnTo>
                  <a:lnTo>
                    <a:pt x="0" y="0"/>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p:cNvSpPr>
            <p:nvPr/>
          </p:nvSpPr>
          <p:spPr bwMode="auto">
            <a:xfrm>
              <a:off x="4964112" y="2504460"/>
              <a:ext cx="328613" cy="403225"/>
            </a:xfrm>
            <a:custGeom>
              <a:avLst/>
              <a:gdLst>
                <a:gd name="T0" fmla="*/ 0 w 207"/>
                <a:gd name="T1" fmla="*/ 47 h 254"/>
                <a:gd name="T2" fmla="*/ 11 w 207"/>
                <a:gd name="T3" fmla="*/ 43 h 254"/>
                <a:gd name="T4" fmla="*/ 29 w 207"/>
                <a:gd name="T5" fmla="*/ 37 h 254"/>
                <a:gd name="T6" fmla="*/ 48 w 207"/>
                <a:gd name="T7" fmla="*/ 31 h 254"/>
                <a:gd name="T8" fmla="*/ 70 w 207"/>
                <a:gd name="T9" fmla="*/ 25 h 254"/>
                <a:gd name="T10" fmla="*/ 91 w 207"/>
                <a:gd name="T11" fmla="*/ 24 h 254"/>
                <a:gd name="T12" fmla="*/ 110 w 207"/>
                <a:gd name="T13" fmla="*/ 20 h 254"/>
                <a:gd name="T14" fmla="*/ 128 w 207"/>
                <a:gd name="T15" fmla="*/ 18 h 254"/>
                <a:gd name="T16" fmla="*/ 143 w 207"/>
                <a:gd name="T17" fmla="*/ 12 h 254"/>
                <a:gd name="T18" fmla="*/ 155 w 207"/>
                <a:gd name="T19" fmla="*/ 8 h 254"/>
                <a:gd name="T20" fmla="*/ 168 w 207"/>
                <a:gd name="T21" fmla="*/ 0 h 254"/>
                <a:gd name="T22" fmla="*/ 170 w 207"/>
                <a:gd name="T23" fmla="*/ 2 h 254"/>
                <a:gd name="T24" fmla="*/ 172 w 207"/>
                <a:gd name="T25" fmla="*/ 14 h 254"/>
                <a:gd name="T26" fmla="*/ 174 w 207"/>
                <a:gd name="T27" fmla="*/ 29 h 254"/>
                <a:gd name="T28" fmla="*/ 176 w 207"/>
                <a:gd name="T29" fmla="*/ 45 h 254"/>
                <a:gd name="T30" fmla="*/ 178 w 207"/>
                <a:gd name="T31" fmla="*/ 60 h 254"/>
                <a:gd name="T32" fmla="*/ 178 w 207"/>
                <a:gd name="T33" fmla="*/ 74 h 254"/>
                <a:gd name="T34" fmla="*/ 178 w 207"/>
                <a:gd name="T35" fmla="*/ 89 h 254"/>
                <a:gd name="T36" fmla="*/ 178 w 207"/>
                <a:gd name="T37" fmla="*/ 105 h 254"/>
                <a:gd name="T38" fmla="*/ 186 w 207"/>
                <a:gd name="T39" fmla="*/ 128 h 254"/>
                <a:gd name="T40" fmla="*/ 194 w 207"/>
                <a:gd name="T41" fmla="*/ 150 h 254"/>
                <a:gd name="T42" fmla="*/ 201 w 207"/>
                <a:gd name="T43" fmla="*/ 161 h 254"/>
                <a:gd name="T44" fmla="*/ 203 w 207"/>
                <a:gd name="T45" fmla="*/ 165 h 254"/>
                <a:gd name="T46" fmla="*/ 203 w 207"/>
                <a:gd name="T47" fmla="*/ 179 h 254"/>
                <a:gd name="T48" fmla="*/ 205 w 207"/>
                <a:gd name="T49" fmla="*/ 192 h 254"/>
                <a:gd name="T50" fmla="*/ 207 w 207"/>
                <a:gd name="T51" fmla="*/ 204 h 254"/>
                <a:gd name="T52" fmla="*/ 207 w 207"/>
                <a:gd name="T53" fmla="*/ 217 h 254"/>
                <a:gd name="T54" fmla="*/ 203 w 207"/>
                <a:gd name="T55" fmla="*/ 235 h 254"/>
                <a:gd name="T56" fmla="*/ 190 w 207"/>
                <a:gd name="T57" fmla="*/ 243 h 254"/>
                <a:gd name="T58" fmla="*/ 170 w 207"/>
                <a:gd name="T59" fmla="*/ 247 h 254"/>
                <a:gd name="T60" fmla="*/ 157 w 207"/>
                <a:gd name="T61" fmla="*/ 248 h 254"/>
                <a:gd name="T62" fmla="*/ 145 w 207"/>
                <a:gd name="T63" fmla="*/ 250 h 254"/>
                <a:gd name="T64" fmla="*/ 132 w 207"/>
                <a:gd name="T65" fmla="*/ 252 h 254"/>
                <a:gd name="T66" fmla="*/ 122 w 207"/>
                <a:gd name="T67" fmla="*/ 252 h 254"/>
                <a:gd name="T68" fmla="*/ 11 w 207"/>
                <a:gd name="T69" fmla="*/ 89 h 254"/>
                <a:gd name="T70" fmla="*/ 0 w 207"/>
                <a:gd name="T71" fmla="*/ 4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54">
                  <a:moveTo>
                    <a:pt x="0" y="47"/>
                  </a:moveTo>
                  <a:lnTo>
                    <a:pt x="0" y="47"/>
                  </a:lnTo>
                  <a:lnTo>
                    <a:pt x="6" y="45"/>
                  </a:lnTo>
                  <a:lnTo>
                    <a:pt x="11" y="43"/>
                  </a:lnTo>
                  <a:lnTo>
                    <a:pt x="19" y="41"/>
                  </a:lnTo>
                  <a:lnTo>
                    <a:pt x="29" y="37"/>
                  </a:lnTo>
                  <a:lnTo>
                    <a:pt x="39" y="35"/>
                  </a:lnTo>
                  <a:lnTo>
                    <a:pt x="48" y="31"/>
                  </a:lnTo>
                  <a:lnTo>
                    <a:pt x="60" y="29"/>
                  </a:lnTo>
                  <a:lnTo>
                    <a:pt x="70" y="25"/>
                  </a:lnTo>
                  <a:lnTo>
                    <a:pt x="81" y="25"/>
                  </a:lnTo>
                  <a:lnTo>
                    <a:pt x="91" y="24"/>
                  </a:lnTo>
                  <a:lnTo>
                    <a:pt x="102" y="24"/>
                  </a:lnTo>
                  <a:lnTo>
                    <a:pt x="110" y="20"/>
                  </a:lnTo>
                  <a:lnTo>
                    <a:pt x="120" y="20"/>
                  </a:lnTo>
                  <a:lnTo>
                    <a:pt x="128" y="18"/>
                  </a:lnTo>
                  <a:lnTo>
                    <a:pt x="137" y="16"/>
                  </a:lnTo>
                  <a:lnTo>
                    <a:pt x="143" y="12"/>
                  </a:lnTo>
                  <a:lnTo>
                    <a:pt x="151" y="10"/>
                  </a:lnTo>
                  <a:lnTo>
                    <a:pt x="155" y="8"/>
                  </a:lnTo>
                  <a:lnTo>
                    <a:pt x="161" y="6"/>
                  </a:lnTo>
                  <a:lnTo>
                    <a:pt x="168" y="0"/>
                  </a:lnTo>
                  <a:lnTo>
                    <a:pt x="170" y="0"/>
                  </a:lnTo>
                  <a:lnTo>
                    <a:pt x="170" y="2"/>
                  </a:lnTo>
                  <a:lnTo>
                    <a:pt x="172" y="10"/>
                  </a:lnTo>
                  <a:lnTo>
                    <a:pt x="172" y="14"/>
                  </a:lnTo>
                  <a:lnTo>
                    <a:pt x="172" y="22"/>
                  </a:lnTo>
                  <a:lnTo>
                    <a:pt x="174" y="29"/>
                  </a:lnTo>
                  <a:lnTo>
                    <a:pt x="176" y="37"/>
                  </a:lnTo>
                  <a:lnTo>
                    <a:pt x="176" y="45"/>
                  </a:lnTo>
                  <a:lnTo>
                    <a:pt x="176" y="53"/>
                  </a:lnTo>
                  <a:lnTo>
                    <a:pt x="178" y="60"/>
                  </a:lnTo>
                  <a:lnTo>
                    <a:pt x="178" y="68"/>
                  </a:lnTo>
                  <a:lnTo>
                    <a:pt x="178" y="74"/>
                  </a:lnTo>
                  <a:lnTo>
                    <a:pt x="178" y="84"/>
                  </a:lnTo>
                  <a:lnTo>
                    <a:pt x="178" y="89"/>
                  </a:lnTo>
                  <a:lnTo>
                    <a:pt x="180" y="95"/>
                  </a:lnTo>
                  <a:lnTo>
                    <a:pt x="178" y="105"/>
                  </a:lnTo>
                  <a:lnTo>
                    <a:pt x="182" y="117"/>
                  </a:lnTo>
                  <a:lnTo>
                    <a:pt x="186" y="128"/>
                  </a:lnTo>
                  <a:lnTo>
                    <a:pt x="190" y="140"/>
                  </a:lnTo>
                  <a:lnTo>
                    <a:pt x="194" y="150"/>
                  </a:lnTo>
                  <a:lnTo>
                    <a:pt x="197" y="157"/>
                  </a:lnTo>
                  <a:lnTo>
                    <a:pt x="201" y="161"/>
                  </a:lnTo>
                  <a:lnTo>
                    <a:pt x="203" y="163"/>
                  </a:lnTo>
                  <a:lnTo>
                    <a:pt x="203" y="165"/>
                  </a:lnTo>
                  <a:lnTo>
                    <a:pt x="203" y="173"/>
                  </a:lnTo>
                  <a:lnTo>
                    <a:pt x="203" y="179"/>
                  </a:lnTo>
                  <a:lnTo>
                    <a:pt x="205" y="184"/>
                  </a:lnTo>
                  <a:lnTo>
                    <a:pt x="205" y="192"/>
                  </a:lnTo>
                  <a:lnTo>
                    <a:pt x="207" y="198"/>
                  </a:lnTo>
                  <a:lnTo>
                    <a:pt x="207" y="204"/>
                  </a:lnTo>
                  <a:lnTo>
                    <a:pt x="207" y="212"/>
                  </a:lnTo>
                  <a:lnTo>
                    <a:pt x="207" y="217"/>
                  </a:lnTo>
                  <a:lnTo>
                    <a:pt x="207" y="225"/>
                  </a:lnTo>
                  <a:lnTo>
                    <a:pt x="203" y="235"/>
                  </a:lnTo>
                  <a:lnTo>
                    <a:pt x="197" y="241"/>
                  </a:lnTo>
                  <a:lnTo>
                    <a:pt x="190" y="243"/>
                  </a:lnTo>
                  <a:lnTo>
                    <a:pt x="178" y="247"/>
                  </a:lnTo>
                  <a:lnTo>
                    <a:pt x="170" y="247"/>
                  </a:lnTo>
                  <a:lnTo>
                    <a:pt x="165" y="248"/>
                  </a:lnTo>
                  <a:lnTo>
                    <a:pt x="157" y="248"/>
                  </a:lnTo>
                  <a:lnTo>
                    <a:pt x="151" y="250"/>
                  </a:lnTo>
                  <a:lnTo>
                    <a:pt x="145" y="250"/>
                  </a:lnTo>
                  <a:lnTo>
                    <a:pt x="137" y="252"/>
                  </a:lnTo>
                  <a:lnTo>
                    <a:pt x="132" y="252"/>
                  </a:lnTo>
                  <a:lnTo>
                    <a:pt x="128" y="252"/>
                  </a:lnTo>
                  <a:lnTo>
                    <a:pt x="122" y="252"/>
                  </a:lnTo>
                  <a:lnTo>
                    <a:pt x="118" y="254"/>
                  </a:lnTo>
                  <a:lnTo>
                    <a:pt x="11" y="89"/>
                  </a:lnTo>
                  <a:lnTo>
                    <a:pt x="0" y="47"/>
                  </a:lnTo>
                  <a:lnTo>
                    <a:pt x="0" y="47"/>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p:nvSpPr>
          <p:spPr bwMode="auto">
            <a:xfrm>
              <a:off x="4935537" y="2434610"/>
              <a:ext cx="268288" cy="107950"/>
            </a:xfrm>
            <a:custGeom>
              <a:avLst/>
              <a:gdLst>
                <a:gd name="T0" fmla="*/ 0 w 169"/>
                <a:gd name="T1" fmla="*/ 17 h 68"/>
                <a:gd name="T2" fmla="*/ 2 w 169"/>
                <a:gd name="T3" fmla="*/ 15 h 68"/>
                <a:gd name="T4" fmla="*/ 8 w 169"/>
                <a:gd name="T5" fmla="*/ 15 h 68"/>
                <a:gd name="T6" fmla="*/ 12 w 169"/>
                <a:gd name="T7" fmla="*/ 15 h 68"/>
                <a:gd name="T8" fmla="*/ 18 w 169"/>
                <a:gd name="T9" fmla="*/ 15 h 68"/>
                <a:gd name="T10" fmla="*/ 24 w 169"/>
                <a:gd name="T11" fmla="*/ 15 h 68"/>
                <a:gd name="T12" fmla="*/ 29 w 169"/>
                <a:gd name="T13" fmla="*/ 15 h 68"/>
                <a:gd name="T14" fmla="*/ 35 w 169"/>
                <a:gd name="T15" fmla="*/ 13 h 68"/>
                <a:gd name="T16" fmla="*/ 43 w 169"/>
                <a:gd name="T17" fmla="*/ 11 h 68"/>
                <a:gd name="T18" fmla="*/ 49 w 169"/>
                <a:gd name="T19" fmla="*/ 11 h 68"/>
                <a:gd name="T20" fmla="*/ 57 w 169"/>
                <a:gd name="T21" fmla="*/ 11 h 68"/>
                <a:gd name="T22" fmla="*/ 62 w 169"/>
                <a:gd name="T23" fmla="*/ 9 h 68"/>
                <a:gd name="T24" fmla="*/ 68 w 169"/>
                <a:gd name="T25" fmla="*/ 7 h 68"/>
                <a:gd name="T26" fmla="*/ 76 w 169"/>
                <a:gd name="T27" fmla="*/ 5 h 68"/>
                <a:gd name="T28" fmla="*/ 82 w 169"/>
                <a:gd name="T29" fmla="*/ 5 h 68"/>
                <a:gd name="T30" fmla="*/ 88 w 169"/>
                <a:gd name="T31" fmla="*/ 2 h 68"/>
                <a:gd name="T32" fmla="*/ 95 w 169"/>
                <a:gd name="T33" fmla="*/ 0 h 68"/>
                <a:gd name="T34" fmla="*/ 103 w 169"/>
                <a:gd name="T35" fmla="*/ 0 h 68"/>
                <a:gd name="T36" fmla="*/ 113 w 169"/>
                <a:gd name="T37" fmla="*/ 0 h 68"/>
                <a:gd name="T38" fmla="*/ 120 w 169"/>
                <a:gd name="T39" fmla="*/ 0 h 68"/>
                <a:gd name="T40" fmla="*/ 130 w 169"/>
                <a:gd name="T41" fmla="*/ 2 h 68"/>
                <a:gd name="T42" fmla="*/ 138 w 169"/>
                <a:gd name="T43" fmla="*/ 4 h 68"/>
                <a:gd name="T44" fmla="*/ 148 w 169"/>
                <a:gd name="T45" fmla="*/ 5 h 68"/>
                <a:gd name="T46" fmla="*/ 153 w 169"/>
                <a:gd name="T47" fmla="*/ 7 h 68"/>
                <a:gd name="T48" fmla="*/ 161 w 169"/>
                <a:gd name="T49" fmla="*/ 9 h 68"/>
                <a:gd name="T50" fmla="*/ 165 w 169"/>
                <a:gd name="T51" fmla="*/ 11 h 68"/>
                <a:gd name="T52" fmla="*/ 169 w 169"/>
                <a:gd name="T53" fmla="*/ 15 h 68"/>
                <a:gd name="T54" fmla="*/ 169 w 169"/>
                <a:gd name="T55" fmla="*/ 17 h 68"/>
                <a:gd name="T56" fmla="*/ 169 w 169"/>
                <a:gd name="T57" fmla="*/ 21 h 68"/>
                <a:gd name="T58" fmla="*/ 167 w 169"/>
                <a:gd name="T59" fmla="*/ 25 h 68"/>
                <a:gd name="T60" fmla="*/ 161 w 169"/>
                <a:gd name="T61" fmla="*/ 29 h 68"/>
                <a:gd name="T62" fmla="*/ 153 w 169"/>
                <a:gd name="T63" fmla="*/ 31 h 68"/>
                <a:gd name="T64" fmla="*/ 146 w 169"/>
                <a:gd name="T65" fmla="*/ 35 h 68"/>
                <a:gd name="T66" fmla="*/ 136 w 169"/>
                <a:gd name="T67" fmla="*/ 37 h 68"/>
                <a:gd name="T68" fmla="*/ 126 w 169"/>
                <a:gd name="T69" fmla="*/ 40 h 68"/>
                <a:gd name="T70" fmla="*/ 115 w 169"/>
                <a:gd name="T71" fmla="*/ 42 h 68"/>
                <a:gd name="T72" fmla="*/ 105 w 169"/>
                <a:gd name="T73" fmla="*/ 46 h 68"/>
                <a:gd name="T74" fmla="*/ 95 w 169"/>
                <a:gd name="T75" fmla="*/ 50 h 68"/>
                <a:gd name="T76" fmla="*/ 84 w 169"/>
                <a:gd name="T77" fmla="*/ 52 h 68"/>
                <a:gd name="T78" fmla="*/ 74 w 169"/>
                <a:gd name="T79" fmla="*/ 56 h 68"/>
                <a:gd name="T80" fmla="*/ 64 w 169"/>
                <a:gd name="T81" fmla="*/ 58 h 68"/>
                <a:gd name="T82" fmla="*/ 57 w 169"/>
                <a:gd name="T83" fmla="*/ 60 h 68"/>
                <a:gd name="T84" fmla="*/ 49 w 169"/>
                <a:gd name="T85" fmla="*/ 62 h 68"/>
                <a:gd name="T86" fmla="*/ 43 w 169"/>
                <a:gd name="T87" fmla="*/ 64 h 68"/>
                <a:gd name="T88" fmla="*/ 37 w 169"/>
                <a:gd name="T89" fmla="*/ 64 h 68"/>
                <a:gd name="T90" fmla="*/ 35 w 169"/>
                <a:gd name="T91" fmla="*/ 66 h 68"/>
                <a:gd name="T92" fmla="*/ 35 w 169"/>
                <a:gd name="T93" fmla="*/ 68 h 68"/>
                <a:gd name="T94" fmla="*/ 0 w 169"/>
                <a:gd name="T95" fmla="*/ 17 h 68"/>
                <a:gd name="T96" fmla="*/ 0 w 169"/>
                <a:gd name="T97"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 h="68">
                  <a:moveTo>
                    <a:pt x="0" y="17"/>
                  </a:moveTo>
                  <a:lnTo>
                    <a:pt x="2" y="15"/>
                  </a:lnTo>
                  <a:lnTo>
                    <a:pt x="8" y="15"/>
                  </a:lnTo>
                  <a:lnTo>
                    <a:pt x="12" y="15"/>
                  </a:lnTo>
                  <a:lnTo>
                    <a:pt x="18" y="15"/>
                  </a:lnTo>
                  <a:lnTo>
                    <a:pt x="24" y="15"/>
                  </a:lnTo>
                  <a:lnTo>
                    <a:pt x="29" y="15"/>
                  </a:lnTo>
                  <a:lnTo>
                    <a:pt x="35" y="13"/>
                  </a:lnTo>
                  <a:lnTo>
                    <a:pt x="43" y="11"/>
                  </a:lnTo>
                  <a:lnTo>
                    <a:pt x="49" y="11"/>
                  </a:lnTo>
                  <a:lnTo>
                    <a:pt x="57" y="11"/>
                  </a:lnTo>
                  <a:lnTo>
                    <a:pt x="62" y="9"/>
                  </a:lnTo>
                  <a:lnTo>
                    <a:pt x="68" y="7"/>
                  </a:lnTo>
                  <a:lnTo>
                    <a:pt x="76" y="5"/>
                  </a:lnTo>
                  <a:lnTo>
                    <a:pt x="82" y="5"/>
                  </a:lnTo>
                  <a:lnTo>
                    <a:pt x="88" y="2"/>
                  </a:lnTo>
                  <a:lnTo>
                    <a:pt x="95" y="0"/>
                  </a:lnTo>
                  <a:lnTo>
                    <a:pt x="103" y="0"/>
                  </a:lnTo>
                  <a:lnTo>
                    <a:pt x="113" y="0"/>
                  </a:lnTo>
                  <a:lnTo>
                    <a:pt x="120" y="0"/>
                  </a:lnTo>
                  <a:lnTo>
                    <a:pt x="130" y="2"/>
                  </a:lnTo>
                  <a:lnTo>
                    <a:pt x="138" y="4"/>
                  </a:lnTo>
                  <a:lnTo>
                    <a:pt x="148" y="5"/>
                  </a:lnTo>
                  <a:lnTo>
                    <a:pt x="153" y="7"/>
                  </a:lnTo>
                  <a:lnTo>
                    <a:pt x="161" y="9"/>
                  </a:lnTo>
                  <a:lnTo>
                    <a:pt x="165" y="11"/>
                  </a:lnTo>
                  <a:lnTo>
                    <a:pt x="169" y="15"/>
                  </a:lnTo>
                  <a:lnTo>
                    <a:pt x="169" y="17"/>
                  </a:lnTo>
                  <a:lnTo>
                    <a:pt x="169" y="21"/>
                  </a:lnTo>
                  <a:lnTo>
                    <a:pt x="167" y="25"/>
                  </a:lnTo>
                  <a:lnTo>
                    <a:pt x="161" y="29"/>
                  </a:lnTo>
                  <a:lnTo>
                    <a:pt x="153" y="31"/>
                  </a:lnTo>
                  <a:lnTo>
                    <a:pt x="146" y="35"/>
                  </a:lnTo>
                  <a:lnTo>
                    <a:pt x="136" y="37"/>
                  </a:lnTo>
                  <a:lnTo>
                    <a:pt x="126" y="40"/>
                  </a:lnTo>
                  <a:lnTo>
                    <a:pt x="115" y="42"/>
                  </a:lnTo>
                  <a:lnTo>
                    <a:pt x="105" y="46"/>
                  </a:lnTo>
                  <a:lnTo>
                    <a:pt x="95" y="50"/>
                  </a:lnTo>
                  <a:lnTo>
                    <a:pt x="84" y="52"/>
                  </a:lnTo>
                  <a:lnTo>
                    <a:pt x="74" y="56"/>
                  </a:lnTo>
                  <a:lnTo>
                    <a:pt x="64" y="58"/>
                  </a:lnTo>
                  <a:lnTo>
                    <a:pt x="57" y="60"/>
                  </a:lnTo>
                  <a:lnTo>
                    <a:pt x="49" y="62"/>
                  </a:lnTo>
                  <a:lnTo>
                    <a:pt x="43" y="64"/>
                  </a:lnTo>
                  <a:lnTo>
                    <a:pt x="37" y="64"/>
                  </a:lnTo>
                  <a:lnTo>
                    <a:pt x="35" y="66"/>
                  </a:lnTo>
                  <a:lnTo>
                    <a:pt x="35" y="68"/>
                  </a:lnTo>
                  <a:lnTo>
                    <a:pt x="0" y="17"/>
                  </a:lnTo>
                  <a:lnTo>
                    <a:pt x="0" y="1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p:cNvSpPr>
            <p:nvPr/>
          </p:nvSpPr>
          <p:spPr bwMode="auto">
            <a:xfrm>
              <a:off x="5010150" y="2585423"/>
              <a:ext cx="265113" cy="298450"/>
            </a:xfrm>
            <a:custGeom>
              <a:avLst/>
              <a:gdLst>
                <a:gd name="T0" fmla="*/ 0 w 167"/>
                <a:gd name="T1" fmla="*/ 0 h 188"/>
                <a:gd name="T2" fmla="*/ 0 w 167"/>
                <a:gd name="T3" fmla="*/ 0 h 188"/>
                <a:gd name="T4" fmla="*/ 6 w 167"/>
                <a:gd name="T5" fmla="*/ 0 h 188"/>
                <a:gd name="T6" fmla="*/ 10 w 167"/>
                <a:gd name="T7" fmla="*/ 0 h 188"/>
                <a:gd name="T8" fmla="*/ 17 w 167"/>
                <a:gd name="T9" fmla="*/ 0 h 188"/>
                <a:gd name="T10" fmla="*/ 27 w 167"/>
                <a:gd name="T11" fmla="*/ 0 h 188"/>
                <a:gd name="T12" fmla="*/ 37 w 167"/>
                <a:gd name="T13" fmla="*/ 2 h 188"/>
                <a:gd name="T14" fmla="*/ 42 w 167"/>
                <a:gd name="T15" fmla="*/ 2 h 188"/>
                <a:gd name="T16" fmla="*/ 50 w 167"/>
                <a:gd name="T17" fmla="*/ 2 h 188"/>
                <a:gd name="T18" fmla="*/ 56 w 167"/>
                <a:gd name="T19" fmla="*/ 2 h 188"/>
                <a:gd name="T20" fmla="*/ 64 w 167"/>
                <a:gd name="T21" fmla="*/ 2 h 188"/>
                <a:gd name="T22" fmla="*/ 70 w 167"/>
                <a:gd name="T23" fmla="*/ 2 h 188"/>
                <a:gd name="T24" fmla="*/ 77 w 167"/>
                <a:gd name="T25" fmla="*/ 2 h 188"/>
                <a:gd name="T26" fmla="*/ 85 w 167"/>
                <a:gd name="T27" fmla="*/ 2 h 188"/>
                <a:gd name="T28" fmla="*/ 93 w 167"/>
                <a:gd name="T29" fmla="*/ 4 h 188"/>
                <a:gd name="T30" fmla="*/ 99 w 167"/>
                <a:gd name="T31" fmla="*/ 4 h 188"/>
                <a:gd name="T32" fmla="*/ 106 w 167"/>
                <a:gd name="T33" fmla="*/ 4 h 188"/>
                <a:gd name="T34" fmla="*/ 110 w 167"/>
                <a:gd name="T35" fmla="*/ 4 h 188"/>
                <a:gd name="T36" fmla="*/ 116 w 167"/>
                <a:gd name="T37" fmla="*/ 4 h 188"/>
                <a:gd name="T38" fmla="*/ 122 w 167"/>
                <a:gd name="T39" fmla="*/ 4 h 188"/>
                <a:gd name="T40" fmla="*/ 126 w 167"/>
                <a:gd name="T41" fmla="*/ 6 h 188"/>
                <a:gd name="T42" fmla="*/ 130 w 167"/>
                <a:gd name="T43" fmla="*/ 71 h 188"/>
                <a:gd name="T44" fmla="*/ 112 w 167"/>
                <a:gd name="T45" fmla="*/ 101 h 188"/>
                <a:gd name="T46" fmla="*/ 161 w 167"/>
                <a:gd name="T47" fmla="*/ 122 h 188"/>
                <a:gd name="T48" fmla="*/ 167 w 167"/>
                <a:gd name="T49" fmla="*/ 151 h 188"/>
                <a:gd name="T50" fmla="*/ 72 w 167"/>
                <a:gd name="T51" fmla="*/ 188 h 188"/>
                <a:gd name="T52" fmla="*/ 70 w 167"/>
                <a:gd name="T53" fmla="*/ 186 h 188"/>
                <a:gd name="T54" fmla="*/ 68 w 167"/>
                <a:gd name="T55" fmla="*/ 180 h 188"/>
                <a:gd name="T56" fmla="*/ 62 w 167"/>
                <a:gd name="T57" fmla="*/ 172 h 188"/>
                <a:gd name="T58" fmla="*/ 56 w 167"/>
                <a:gd name="T59" fmla="*/ 163 h 188"/>
                <a:gd name="T60" fmla="*/ 52 w 167"/>
                <a:gd name="T61" fmla="*/ 155 h 188"/>
                <a:gd name="T62" fmla="*/ 48 w 167"/>
                <a:gd name="T63" fmla="*/ 149 h 188"/>
                <a:gd name="T64" fmla="*/ 46 w 167"/>
                <a:gd name="T65" fmla="*/ 141 h 188"/>
                <a:gd name="T66" fmla="*/ 42 w 167"/>
                <a:gd name="T67" fmla="*/ 135 h 188"/>
                <a:gd name="T68" fmla="*/ 39 w 167"/>
                <a:gd name="T69" fmla="*/ 128 h 188"/>
                <a:gd name="T70" fmla="*/ 35 w 167"/>
                <a:gd name="T71" fmla="*/ 120 h 188"/>
                <a:gd name="T72" fmla="*/ 33 w 167"/>
                <a:gd name="T73" fmla="*/ 112 h 188"/>
                <a:gd name="T74" fmla="*/ 29 w 167"/>
                <a:gd name="T75" fmla="*/ 102 h 188"/>
                <a:gd name="T76" fmla="*/ 25 w 167"/>
                <a:gd name="T77" fmla="*/ 95 h 188"/>
                <a:gd name="T78" fmla="*/ 21 w 167"/>
                <a:gd name="T79" fmla="*/ 85 h 188"/>
                <a:gd name="T80" fmla="*/ 17 w 167"/>
                <a:gd name="T81" fmla="*/ 75 h 188"/>
                <a:gd name="T82" fmla="*/ 15 w 167"/>
                <a:gd name="T83" fmla="*/ 68 h 188"/>
                <a:gd name="T84" fmla="*/ 13 w 167"/>
                <a:gd name="T85" fmla="*/ 58 h 188"/>
                <a:gd name="T86" fmla="*/ 10 w 167"/>
                <a:gd name="T87" fmla="*/ 50 h 188"/>
                <a:gd name="T88" fmla="*/ 8 w 167"/>
                <a:gd name="T89" fmla="*/ 40 h 188"/>
                <a:gd name="T90" fmla="*/ 8 w 167"/>
                <a:gd name="T91" fmla="*/ 35 h 188"/>
                <a:gd name="T92" fmla="*/ 4 w 167"/>
                <a:gd name="T93" fmla="*/ 27 h 188"/>
                <a:gd name="T94" fmla="*/ 2 w 167"/>
                <a:gd name="T95" fmla="*/ 19 h 188"/>
                <a:gd name="T96" fmla="*/ 0 w 167"/>
                <a:gd name="T97" fmla="*/ 13 h 188"/>
                <a:gd name="T98" fmla="*/ 0 w 167"/>
                <a:gd name="T99" fmla="*/ 7 h 188"/>
                <a:gd name="T100" fmla="*/ 0 w 167"/>
                <a:gd name="T101" fmla="*/ 2 h 188"/>
                <a:gd name="T102" fmla="*/ 0 w 167"/>
                <a:gd name="T103" fmla="*/ 0 h 188"/>
                <a:gd name="T104" fmla="*/ 0 w 167"/>
                <a:gd name="T10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7" h="188">
                  <a:moveTo>
                    <a:pt x="0" y="0"/>
                  </a:moveTo>
                  <a:lnTo>
                    <a:pt x="0" y="0"/>
                  </a:lnTo>
                  <a:lnTo>
                    <a:pt x="6" y="0"/>
                  </a:lnTo>
                  <a:lnTo>
                    <a:pt x="10" y="0"/>
                  </a:lnTo>
                  <a:lnTo>
                    <a:pt x="17" y="0"/>
                  </a:lnTo>
                  <a:lnTo>
                    <a:pt x="27" y="0"/>
                  </a:lnTo>
                  <a:lnTo>
                    <a:pt x="37" y="2"/>
                  </a:lnTo>
                  <a:lnTo>
                    <a:pt x="42" y="2"/>
                  </a:lnTo>
                  <a:lnTo>
                    <a:pt x="50" y="2"/>
                  </a:lnTo>
                  <a:lnTo>
                    <a:pt x="56" y="2"/>
                  </a:lnTo>
                  <a:lnTo>
                    <a:pt x="64" y="2"/>
                  </a:lnTo>
                  <a:lnTo>
                    <a:pt x="70" y="2"/>
                  </a:lnTo>
                  <a:lnTo>
                    <a:pt x="77" y="2"/>
                  </a:lnTo>
                  <a:lnTo>
                    <a:pt x="85" y="2"/>
                  </a:lnTo>
                  <a:lnTo>
                    <a:pt x="93" y="4"/>
                  </a:lnTo>
                  <a:lnTo>
                    <a:pt x="99" y="4"/>
                  </a:lnTo>
                  <a:lnTo>
                    <a:pt x="106" y="4"/>
                  </a:lnTo>
                  <a:lnTo>
                    <a:pt x="110" y="4"/>
                  </a:lnTo>
                  <a:lnTo>
                    <a:pt x="116" y="4"/>
                  </a:lnTo>
                  <a:lnTo>
                    <a:pt x="122" y="4"/>
                  </a:lnTo>
                  <a:lnTo>
                    <a:pt x="126" y="6"/>
                  </a:lnTo>
                  <a:lnTo>
                    <a:pt x="130" y="71"/>
                  </a:lnTo>
                  <a:lnTo>
                    <a:pt x="112" y="101"/>
                  </a:lnTo>
                  <a:lnTo>
                    <a:pt x="161" y="122"/>
                  </a:lnTo>
                  <a:lnTo>
                    <a:pt x="167" y="151"/>
                  </a:lnTo>
                  <a:lnTo>
                    <a:pt x="72" y="188"/>
                  </a:lnTo>
                  <a:lnTo>
                    <a:pt x="70" y="186"/>
                  </a:lnTo>
                  <a:lnTo>
                    <a:pt x="68" y="180"/>
                  </a:lnTo>
                  <a:lnTo>
                    <a:pt x="62" y="172"/>
                  </a:lnTo>
                  <a:lnTo>
                    <a:pt x="56" y="163"/>
                  </a:lnTo>
                  <a:lnTo>
                    <a:pt x="52" y="155"/>
                  </a:lnTo>
                  <a:lnTo>
                    <a:pt x="48" y="149"/>
                  </a:lnTo>
                  <a:lnTo>
                    <a:pt x="46" y="141"/>
                  </a:lnTo>
                  <a:lnTo>
                    <a:pt x="42" y="135"/>
                  </a:lnTo>
                  <a:lnTo>
                    <a:pt x="39" y="128"/>
                  </a:lnTo>
                  <a:lnTo>
                    <a:pt x="35" y="120"/>
                  </a:lnTo>
                  <a:lnTo>
                    <a:pt x="33" y="112"/>
                  </a:lnTo>
                  <a:lnTo>
                    <a:pt x="29" y="102"/>
                  </a:lnTo>
                  <a:lnTo>
                    <a:pt x="25" y="95"/>
                  </a:lnTo>
                  <a:lnTo>
                    <a:pt x="21" y="85"/>
                  </a:lnTo>
                  <a:lnTo>
                    <a:pt x="17" y="75"/>
                  </a:lnTo>
                  <a:lnTo>
                    <a:pt x="15" y="68"/>
                  </a:lnTo>
                  <a:lnTo>
                    <a:pt x="13" y="58"/>
                  </a:lnTo>
                  <a:lnTo>
                    <a:pt x="10" y="50"/>
                  </a:lnTo>
                  <a:lnTo>
                    <a:pt x="8" y="40"/>
                  </a:lnTo>
                  <a:lnTo>
                    <a:pt x="8" y="35"/>
                  </a:lnTo>
                  <a:lnTo>
                    <a:pt x="4" y="27"/>
                  </a:lnTo>
                  <a:lnTo>
                    <a:pt x="2" y="19"/>
                  </a:lnTo>
                  <a:lnTo>
                    <a:pt x="0" y="13"/>
                  </a:lnTo>
                  <a:lnTo>
                    <a:pt x="0" y="7"/>
                  </a:lnTo>
                  <a:lnTo>
                    <a:pt x="0" y="2"/>
                  </a:lnTo>
                  <a:lnTo>
                    <a:pt x="0" y="0"/>
                  </a:lnTo>
                  <a:lnTo>
                    <a:pt x="0" y="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p:nvSpPr>
          <p:spPr bwMode="auto">
            <a:xfrm>
              <a:off x="4964112" y="2621935"/>
              <a:ext cx="285750" cy="276225"/>
            </a:xfrm>
            <a:custGeom>
              <a:avLst/>
              <a:gdLst>
                <a:gd name="T0" fmla="*/ 9 w 180"/>
                <a:gd name="T1" fmla="*/ 0 h 174"/>
                <a:gd name="T2" fmla="*/ 0 w 180"/>
                <a:gd name="T3" fmla="*/ 43 h 174"/>
                <a:gd name="T4" fmla="*/ 6 w 180"/>
                <a:gd name="T5" fmla="*/ 83 h 174"/>
                <a:gd name="T6" fmla="*/ 62 w 180"/>
                <a:gd name="T7" fmla="*/ 161 h 174"/>
                <a:gd name="T8" fmla="*/ 132 w 180"/>
                <a:gd name="T9" fmla="*/ 174 h 174"/>
                <a:gd name="T10" fmla="*/ 143 w 180"/>
                <a:gd name="T11" fmla="*/ 109 h 174"/>
                <a:gd name="T12" fmla="*/ 168 w 180"/>
                <a:gd name="T13" fmla="*/ 91 h 174"/>
                <a:gd name="T14" fmla="*/ 180 w 180"/>
                <a:gd name="T15" fmla="*/ 66 h 174"/>
                <a:gd name="T16" fmla="*/ 42 w 180"/>
                <a:gd name="T17" fmla="*/ 50 h 174"/>
                <a:gd name="T18" fmla="*/ 9 w 180"/>
                <a:gd name="T19" fmla="*/ 0 h 174"/>
                <a:gd name="T20" fmla="*/ 9 w 180"/>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74">
                  <a:moveTo>
                    <a:pt x="9" y="0"/>
                  </a:moveTo>
                  <a:lnTo>
                    <a:pt x="0" y="43"/>
                  </a:lnTo>
                  <a:lnTo>
                    <a:pt x="6" y="83"/>
                  </a:lnTo>
                  <a:lnTo>
                    <a:pt x="62" y="161"/>
                  </a:lnTo>
                  <a:lnTo>
                    <a:pt x="132" y="174"/>
                  </a:lnTo>
                  <a:lnTo>
                    <a:pt x="143" y="109"/>
                  </a:lnTo>
                  <a:lnTo>
                    <a:pt x="168" y="91"/>
                  </a:lnTo>
                  <a:lnTo>
                    <a:pt x="180" y="66"/>
                  </a:lnTo>
                  <a:lnTo>
                    <a:pt x="42" y="50"/>
                  </a:lnTo>
                  <a:lnTo>
                    <a:pt x="9" y="0"/>
                  </a:lnTo>
                  <a:lnTo>
                    <a:pt x="9" y="0"/>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5"/>
            <p:cNvSpPr>
              <a:spLocks/>
            </p:cNvSpPr>
            <p:nvPr/>
          </p:nvSpPr>
          <p:spPr bwMode="auto">
            <a:xfrm>
              <a:off x="5727700" y="3031510"/>
              <a:ext cx="400050" cy="295275"/>
            </a:xfrm>
            <a:custGeom>
              <a:avLst/>
              <a:gdLst>
                <a:gd name="T0" fmla="*/ 0 w 252"/>
                <a:gd name="T1" fmla="*/ 2 h 186"/>
                <a:gd name="T2" fmla="*/ 9 w 252"/>
                <a:gd name="T3" fmla="*/ 15 h 186"/>
                <a:gd name="T4" fmla="*/ 19 w 252"/>
                <a:gd name="T5" fmla="*/ 27 h 186"/>
                <a:gd name="T6" fmla="*/ 32 w 252"/>
                <a:gd name="T7" fmla="*/ 39 h 186"/>
                <a:gd name="T8" fmla="*/ 42 w 252"/>
                <a:gd name="T9" fmla="*/ 52 h 186"/>
                <a:gd name="T10" fmla="*/ 60 w 252"/>
                <a:gd name="T11" fmla="*/ 68 h 186"/>
                <a:gd name="T12" fmla="*/ 73 w 252"/>
                <a:gd name="T13" fmla="*/ 72 h 186"/>
                <a:gd name="T14" fmla="*/ 87 w 252"/>
                <a:gd name="T15" fmla="*/ 64 h 186"/>
                <a:gd name="T16" fmla="*/ 96 w 252"/>
                <a:gd name="T17" fmla="*/ 50 h 186"/>
                <a:gd name="T18" fmla="*/ 102 w 252"/>
                <a:gd name="T19" fmla="*/ 42 h 186"/>
                <a:gd name="T20" fmla="*/ 124 w 252"/>
                <a:gd name="T21" fmla="*/ 106 h 186"/>
                <a:gd name="T22" fmla="*/ 182 w 252"/>
                <a:gd name="T23" fmla="*/ 108 h 186"/>
                <a:gd name="T24" fmla="*/ 193 w 252"/>
                <a:gd name="T25" fmla="*/ 114 h 186"/>
                <a:gd name="T26" fmla="*/ 209 w 252"/>
                <a:gd name="T27" fmla="*/ 122 h 186"/>
                <a:gd name="T28" fmla="*/ 226 w 252"/>
                <a:gd name="T29" fmla="*/ 130 h 186"/>
                <a:gd name="T30" fmla="*/ 238 w 252"/>
                <a:gd name="T31" fmla="*/ 136 h 186"/>
                <a:gd name="T32" fmla="*/ 248 w 252"/>
                <a:gd name="T33" fmla="*/ 143 h 186"/>
                <a:gd name="T34" fmla="*/ 246 w 252"/>
                <a:gd name="T35" fmla="*/ 161 h 186"/>
                <a:gd name="T36" fmla="*/ 236 w 252"/>
                <a:gd name="T37" fmla="*/ 165 h 186"/>
                <a:gd name="T38" fmla="*/ 222 w 252"/>
                <a:gd name="T39" fmla="*/ 169 h 186"/>
                <a:gd name="T40" fmla="*/ 203 w 252"/>
                <a:gd name="T41" fmla="*/ 172 h 186"/>
                <a:gd name="T42" fmla="*/ 186 w 252"/>
                <a:gd name="T43" fmla="*/ 176 h 186"/>
                <a:gd name="T44" fmla="*/ 168 w 252"/>
                <a:gd name="T45" fmla="*/ 180 h 186"/>
                <a:gd name="T46" fmla="*/ 153 w 252"/>
                <a:gd name="T47" fmla="*/ 182 h 186"/>
                <a:gd name="T48" fmla="*/ 139 w 252"/>
                <a:gd name="T49" fmla="*/ 186 h 186"/>
                <a:gd name="T50" fmla="*/ 96 w 252"/>
                <a:gd name="T51" fmla="*/ 128 h 186"/>
                <a:gd name="T52" fmla="*/ 85 w 252"/>
                <a:gd name="T53" fmla="*/ 128 h 186"/>
                <a:gd name="T54" fmla="*/ 67 w 252"/>
                <a:gd name="T55" fmla="*/ 128 h 186"/>
                <a:gd name="T56" fmla="*/ 48 w 252"/>
                <a:gd name="T57" fmla="*/ 120 h 186"/>
                <a:gd name="T58" fmla="*/ 36 w 252"/>
                <a:gd name="T59" fmla="*/ 106 h 186"/>
                <a:gd name="T60" fmla="*/ 29 w 252"/>
                <a:gd name="T61" fmla="*/ 93 h 186"/>
                <a:gd name="T62" fmla="*/ 21 w 252"/>
                <a:gd name="T63" fmla="*/ 75 h 186"/>
                <a:gd name="T64" fmla="*/ 15 w 252"/>
                <a:gd name="T65" fmla="*/ 56 h 186"/>
                <a:gd name="T66" fmla="*/ 9 w 252"/>
                <a:gd name="T67" fmla="*/ 37 h 186"/>
                <a:gd name="T68" fmla="*/ 3 w 252"/>
                <a:gd name="T69" fmla="*/ 19 h 186"/>
                <a:gd name="T70" fmla="*/ 0 w 252"/>
                <a:gd name="T71" fmla="*/ 6 h 186"/>
                <a:gd name="T72" fmla="*/ 0 w 252"/>
                <a:gd name="T7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2" h="186">
                  <a:moveTo>
                    <a:pt x="0" y="0"/>
                  </a:moveTo>
                  <a:lnTo>
                    <a:pt x="0" y="2"/>
                  </a:lnTo>
                  <a:lnTo>
                    <a:pt x="7" y="10"/>
                  </a:lnTo>
                  <a:lnTo>
                    <a:pt x="9" y="15"/>
                  </a:lnTo>
                  <a:lnTo>
                    <a:pt x="15" y="19"/>
                  </a:lnTo>
                  <a:lnTo>
                    <a:pt x="19" y="27"/>
                  </a:lnTo>
                  <a:lnTo>
                    <a:pt x="27" y="35"/>
                  </a:lnTo>
                  <a:lnTo>
                    <a:pt x="32" y="39"/>
                  </a:lnTo>
                  <a:lnTo>
                    <a:pt x="36" y="46"/>
                  </a:lnTo>
                  <a:lnTo>
                    <a:pt x="42" y="52"/>
                  </a:lnTo>
                  <a:lnTo>
                    <a:pt x="48" y="58"/>
                  </a:lnTo>
                  <a:lnTo>
                    <a:pt x="60" y="68"/>
                  </a:lnTo>
                  <a:lnTo>
                    <a:pt x="67" y="72"/>
                  </a:lnTo>
                  <a:lnTo>
                    <a:pt x="73" y="72"/>
                  </a:lnTo>
                  <a:lnTo>
                    <a:pt x="79" y="70"/>
                  </a:lnTo>
                  <a:lnTo>
                    <a:pt x="87" y="64"/>
                  </a:lnTo>
                  <a:lnTo>
                    <a:pt x="93" y="58"/>
                  </a:lnTo>
                  <a:lnTo>
                    <a:pt x="96" y="50"/>
                  </a:lnTo>
                  <a:lnTo>
                    <a:pt x="100" y="44"/>
                  </a:lnTo>
                  <a:lnTo>
                    <a:pt x="102" y="42"/>
                  </a:lnTo>
                  <a:lnTo>
                    <a:pt x="106" y="41"/>
                  </a:lnTo>
                  <a:lnTo>
                    <a:pt x="124" y="106"/>
                  </a:lnTo>
                  <a:lnTo>
                    <a:pt x="178" y="106"/>
                  </a:lnTo>
                  <a:lnTo>
                    <a:pt x="182" y="108"/>
                  </a:lnTo>
                  <a:lnTo>
                    <a:pt x="188" y="110"/>
                  </a:lnTo>
                  <a:lnTo>
                    <a:pt x="193" y="114"/>
                  </a:lnTo>
                  <a:lnTo>
                    <a:pt x="201" y="118"/>
                  </a:lnTo>
                  <a:lnTo>
                    <a:pt x="209" y="122"/>
                  </a:lnTo>
                  <a:lnTo>
                    <a:pt x="217" y="124"/>
                  </a:lnTo>
                  <a:lnTo>
                    <a:pt x="226" y="130"/>
                  </a:lnTo>
                  <a:lnTo>
                    <a:pt x="232" y="134"/>
                  </a:lnTo>
                  <a:lnTo>
                    <a:pt x="238" y="136"/>
                  </a:lnTo>
                  <a:lnTo>
                    <a:pt x="244" y="139"/>
                  </a:lnTo>
                  <a:lnTo>
                    <a:pt x="248" y="143"/>
                  </a:lnTo>
                  <a:lnTo>
                    <a:pt x="252" y="151"/>
                  </a:lnTo>
                  <a:lnTo>
                    <a:pt x="246" y="161"/>
                  </a:lnTo>
                  <a:lnTo>
                    <a:pt x="242" y="163"/>
                  </a:lnTo>
                  <a:lnTo>
                    <a:pt x="236" y="165"/>
                  </a:lnTo>
                  <a:lnTo>
                    <a:pt x="228" y="167"/>
                  </a:lnTo>
                  <a:lnTo>
                    <a:pt x="222" y="169"/>
                  </a:lnTo>
                  <a:lnTo>
                    <a:pt x="213" y="170"/>
                  </a:lnTo>
                  <a:lnTo>
                    <a:pt x="203" y="172"/>
                  </a:lnTo>
                  <a:lnTo>
                    <a:pt x="195" y="174"/>
                  </a:lnTo>
                  <a:lnTo>
                    <a:pt x="186" y="176"/>
                  </a:lnTo>
                  <a:lnTo>
                    <a:pt x="176" y="178"/>
                  </a:lnTo>
                  <a:lnTo>
                    <a:pt x="168" y="180"/>
                  </a:lnTo>
                  <a:lnTo>
                    <a:pt x="160" y="180"/>
                  </a:lnTo>
                  <a:lnTo>
                    <a:pt x="153" y="182"/>
                  </a:lnTo>
                  <a:lnTo>
                    <a:pt x="143" y="184"/>
                  </a:lnTo>
                  <a:lnTo>
                    <a:pt x="139" y="186"/>
                  </a:lnTo>
                  <a:lnTo>
                    <a:pt x="98" y="128"/>
                  </a:lnTo>
                  <a:lnTo>
                    <a:pt x="96" y="128"/>
                  </a:lnTo>
                  <a:lnTo>
                    <a:pt x="93" y="128"/>
                  </a:lnTo>
                  <a:lnTo>
                    <a:pt x="85" y="128"/>
                  </a:lnTo>
                  <a:lnTo>
                    <a:pt x="77" y="130"/>
                  </a:lnTo>
                  <a:lnTo>
                    <a:pt x="67" y="128"/>
                  </a:lnTo>
                  <a:lnTo>
                    <a:pt x="60" y="126"/>
                  </a:lnTo>
                  <a:lnTo>
                    <a:pt x="48" y="120"/>
                  </a:lnTo>
                  <a:lnTo>
                    <a:pt x="42" y="114"/>
                  </a:lnTo>
                  <a:lnTo>
                    <a:pt x="36" y="106"/>
                  </a:lnTo>
                  <a:lnTo>
                    <a:pt x="32" y="101"/>
                  </a:lnTo>
                  <a:lnTo>
                    <a:pt x="29" y="93"/>
                  </a:lnTo>
                  <a:lnTo>
                    <a:pt x="27" y="85"/>
                  </a:lnTo>
                  <a:lnTo>
                    <a:pt x="21" y="75"/>
                  </a:lnTo>
                  <a:lnTo>
                    <a:pt x="19" y="66"/>
                  </a:lnTo>
                  <a:lnTo>
                    <a:pt x="15" y="56"/>
                  </a:lnTo>
                  <a:lnTo>
                    <a:pt x="13" y="46"/>
                  </a:lnTo>
                  <a:lnTo>
                    <a:pt x="9" y="37"/>
                  </a:lnTo>
                  <a:lnTo>
                    <a:pt x="5" y="29"/>
                  </a:lnTo>
                  <a:lnTo>
                    <a:pt x="3" y="19"/>
                  </a:lnTo>
                  <a:lnTo>
                    <a:pt x="1" y="13"/>
                  </a:lnTo>
                  <a:lnTo>
                    <a:pt x="0" y="6"/>
                  </a:lnTo>
                  <a:lnTo>
                    <a:pt x="0" y="4"/>
                  </a:lnTo>
                  <a:lnTo>
                    <a:pt x="0" y="0"/>
                  </a:lnTo>
                  <a:lnTo>
                    <a:pt x="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6"/>
            <p:cNvSpPr>
              <a:spLocks/>
            </p:cNvSpPr>
            <p:nvPr/>
          </p:nvSpPr>
          <p:spPr bwMode="auto">
            <a:xfrm>
              <a:off x="5911850" y="3248998"/>
              <a:ext cx="147638" cy="101600"/>
            </a:xfrm>
            <a:custGeom>
              <a:avLst/>
              <a:gdLst>
                <a:gd name="T0" fmla="*/ 83 w 93"/>
                <a:gd name="T1" fmla="*/ 8 h 64"/>
                <a:gd name="T2" fmla="*/ 85 w 93"/>
                <a:gd name="T3" fmla="*/ 12 h 64"/>
                <a:gd name="T4" fmla="*/ 87 w 93"/>
                <a:gd name="T5" fmla="*/ 16 h 64"/>
                <a:gd name="T6" fmla="*/ 91 w 93"/>
                <a:gd name="T7" fmla="*/ 24 h 64"/>
                <a:gd name="T8" fmla="*/ 91 w 93"/>
                <a:gd name="T9" fmla="*/ 30 h 64"/>
                <a:gd name="T10" fmla="*/ 93 w 93"/>
                <a:gd name="T11" fmla="*/ 37 h 64"/>
                <a:gd name="T12" fmla="*/ 93 w 93"/>
                <a:gd name="T13" fmla="*/ 43 h 64"/>
                <a:gd name="T14" fmla="*/ 89 w 93"/>
                <a:gd name="T15" fmla="*/ 51 h 64"/>
                <a:gd name="T16" fmla="*/ 83 w 93"/>
                <a:gd name="T17" fmla="*/ 57 h 64"/>
                <a:gd name="T18" fmla="*/ 77 w 93"/>
                <a:gd name="T19" fmla="*/ 61 h 64"/>
                <a:gd name="T20" fmla="*/ 70 w 93"/>
                <a:gd name="T21" fmla="*/ 63 h 64"/>
                <a:gd name="T22" fmla="*/ 64 w 93"/>
                <a:gd name="T23" fmla="*/ 64 h 64"/>
                <a:gd name="T24" fmla="*/ 56 w 93"/>
                <a:gd name="T25" fmla="*/ 64 h 64"/>
                <a:gd name="T26" fmla="*/ 50 w 93"/>
                <a:gd name="T27" fmla="*/ 64 h 64"/>
                <a:gd name="T28" fmla="*/ 46 w 93"/>
                <a:gd name="T29" fmla="*/ 64 h 64"/>
                <a:gd name="T30" fmla="*/ 0 w 93"/>
                <a:gd name="T31" fmla="*/ 24 h 64"/>
                <a:gd name="T32" fmla="*/ 19 w 93"/>
                <a:gd name="T33" fmla="*/ 0 h 64"/>
                <a:gd name="T34" fmla="*/ 83 w 93"/>
                <a:gd name="T35" fmla="*/ 8 h 64"/>
                <a:gd name="T36" fmla="*/ 83 w 93"/>
                <a:gd name="T3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64">
                  <a:moveTo>
                    <a:pt x="83" y="8"/>
                  </a:moveTo>
                  <a:lnTo>
                    <a:pt x="85" y="12"/>
                  </a:lnTo>
                  <a:lnTo>
                    <a:pt x="87" y="16"/>
                  </a:lnTo>
                  <a:lnTo>
                    <a:pt x="91" y="24"/>
                  </a:lnTo>
                  <a:lnTo>
                    <a:pt x="91" y="30"/>
                  </a:lnTo>
                  <a:lnTo>
                    <a:pt x="93" y="37"/>
                  </a:lnTo>
                  <a:lnTo>
                    <a:pt x="93" y="43"/>
                  </a:lnTo>
                  <a:lnTo>
                    <a:pt x="89" y="51"/>
                  </a:lnTo>
                  <a:lnTo>
                    <a:pt x="83" y="57"/>
                  </a:lnTo>
                  <a:lnTo>
                    <a:pt x="77" y="61"/>
                  </a:lnTo>
                  <a:lnTo>
                    <a:pt x="70" y="63"/>
                  </a:lnTo>
                  <a:lnTo>
                    <a:pt x="64" y="64"/>
                  </a:lnTo>
                  <a:lnTo>
                    <a:pt x="56" y="64"/>
                  </a:lnTo>
                  <a:lnTo>
                    <a:pt x="50" y="64"/>
                  </a:lnTo>
                  <a:lnTo>
                    <a:pt x="46" y="64"/>
                  </a:lnTo>
                  <a:lnTo>
                    <a:pt x="0" y="24"/>
                  </a:lnTo>
                  <a:lnTo>
                    <a:pt x="19" y="0"/>
                  </a:lnTo>
                  <a:lnTo>
                    <a:pt x="83" y="8"/>
                  </a:lnTo>
                  <a:lnTo>
                    <a:pt x="83" y="8"/>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7"/>
            <p:cNvSpPr>
              <a:spLocks/>
            </p:cNvSpPr>
            <p:nvPr/>
          </p:nvSpPr>
          <p:spPr bwMode="auto">
            <a:xfrm>
              <a:off x="5929312" y="3225185"/>
              <a:ext cx="163513" cy="107950"/>
            </a:xfrm>
            <a:custGeom>
              <a:avLst/>
              <a:gdLst>
                <a:gd name="T0" fmla="*/ 8 w 103"/>
                <a:gd name="T1" fmla="*/ 0 h 68"/>
                <a:gd name="T2" fmla="*/ 99 w 103"/>
                <a:gd name="T3" fmla="*/ 23 h 68"/>
                <a:gd name="T4" fmla="*/ 103 w 103"/>
                <a:gd name="T5" fmla="*/ 39 h 68"/>
                <a:gd name="T6" fmla="*/ 86 w 103"/>
                <a:gd name="T7" fmla="*/ 68 h 68"/>
                <a:gd name="T8" fmla="*/ 0 w 103"/>
                <a:gd name="T9" fmla="*/ 25 h 68"/>
                <a:gd name="T10" fmla="*/ 8 w 103"/>
                <a:gd name="T11" fmla="*/ 0 h 68"/>
                <a:gd name="T12" fmla="*/ 8 w 10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03" h="68">
                  <a:moveTo>
                    <a:pt x="8" y="0"/>
                  </a:moveTo>
                  <a:lnTo>
                    <a:pt x="99" y="23"/>
                  </a:lnTo>
                  <a:lnTo>
                    <a:pt x="103" y="39"/>
                  </a:lnTo>
                  <a:lnTo>
                    <a:pt x="86" y="68"/>
                  </a:lnTo>
                  <a:lnTo>
                    <a:pt x="0" y="25"/>
                  </a:lnTo>
                  <a:lnTo>
                    <a:pt x="8" y="0"/>
                  </a:lnTo>
                  <a:lnTo>
                    <a:pt x="8" y="0"/>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0" name="Freeform 77"/>
          <p:cNvSpPr>
            <a:spLocks/>
          </p:cNvSpPr>
          <p:nvPr/>
        </p:nvSpPr>
        <p:spPr bwMode="auto">
          <a:xfrm>
            <a:off x="7656827" y="4564770"/>
            <a:ext cx="474663" cy="225425"/>
          </a:xfrm>
          <a:custGeom>
            <a:avLst/>
            <a:gdLst>
              <a:gd name="T0" fmla="*/ 173 w 299"/>
              <a:gd name="T1" fmla="*/ 0 h 142"/>
              <a:gd name="T2" fmla="*/ 169 w 299"/>
              <a:gd name="T3" fmla="*/ 0 h 142"/>
              <a:gd name="T4" fmla="*/ 163 w 299"/>
              <a:gd name="T5" fmla="*/ 4 h 142"/>
              <a:gd name="T6" fmla="*/ 153 w 299"/>
              <a:gd name="T7" fmla="*/ 10 h 142"/>
              <a:gd name="T8" fmla="*/ 144 w 299"/>
              <a:gd name="T9" fmla="*/ 16 h 142"/>
              <a:gd name="T10" fmla="*/ 136 w 299"/>
              <a:gd name="T11" fmla="*/ 19 h 142"/>
              <a:gd name="T12" fmla="*/ 130 w 299"/>
              <a:gd name="T13" fmla="*/ 23 h 142"/>
              <a:gd name="T14" fmla="*/ 122 w 299"/>
              <a:gd name="T15" fmla="*/ 25 h 142"/>
              <a:gd name="T16" fmla="*/ 116 w 299"/>
              <a:gd name="T17" fmla="*/ 29 h 142"/>
              <a:gd name="T18" fmla="*/ 107 w 299"/>
              <a:gd name="T19" fmla="*/ 33 h 142"/>
              <a:gd name="T20" fmla="*/ 99 w 299"/>
              <a:gd name="T21" fmla="*/ 37 h 142"/>
              <a:gd name="T22" fmla="*/ 93 w 299"/>
              <a:gd name="T23" fmla="*/ 41 h 142"/>
              <a:gd name="T24" fmla="*/ 85 w 299"/>
              <a:gd name="T25" fmla="*/ 43 h 142"/>
              <a:gd name="T26" fmla="*/ 78 w 299"/>
              <a:gd name="T27" fmla="*/ 45 h 142"/>
              <a:gd name="T28" fmla="*/ 70 w 299"/>
              <a:gd name="T29" fmla="*/ 49 h 142"/>
              <a:gd name="T30" fmla="*/ 64 w 299"/>
              <a:gd name="T31" fmla="*/ 50 h 142"/>
              <a:gd name="T32" fmla="*/ 56 w 299"/>
              <a:gd name="T33" fmla="*/ 52 h 142"/>
              <a:gd name="T34" fmla="*/ 45 w 299"/>
              <a:gd name="T35" fmla="*/ 54 h 142"/>
              <a:gd name="T36" fmla="*/ 33 w 299"/>
              <a:gd name="T37" fmla="*/ 58 h 142"/>
              <a:gd name="T38" fmla="*/ 25 w 299"/>
              <a:gd name="T39" fmla="*/ 58 h 142"/>
              <a:gd name="T40" fmla="*/ 18 w 299"/>
              <a:gd name="T41" fmla="*/ 60 h 142"/>
              <a:gd name="T42" fmla="*/ 14 w 299"/>
              <a:gd name="T43" fmla="*/ 60 h 142"/>
              <a:gd name="T44" fmla="*/ 14 w 299"/>
              <a:gd name="T45" fmla="*/ 62 h 142"/>
              <a:gd name="T46" fmla="*/ 0 w 299"/>
              <a:gd name="T47" fmla="*/ 78 h 142"/>
              <a:gd name="T48" fmla="*/ 25 w 299"/>
              <a:gd name="T49" fmla="*/ 89 h 142"/>
              <a:gd name="T50" fmla="*/ 29 w 299"/>
              <a:gd name="T51" fmla="*/ 89 h 142"/>
              <a:gd name="T52" fmla="*/ 33 w 299"/>
              <a:gd name="T53" fmla="*/ 89 h 142"/>
              <a:gd name="T54" fmla="*/ 41 w 299"/>
              <a:gd name="T55" fmla="*/ 91 h 142"/>
              <a:gd name="T56" fmla="*/ 51 w 299"/>
              <a:gd name="T57" fmla="*/ 91 h 142"/>
              <a:gd name="T58" fmla="*/ 60 w 299"/>
              <a:gd name="T59" fmla="*/ 93 h 142"/>
              <a:gd name="T60" fmla="*/ 70 w 299"/>
              <a:gd name="T61" fmla="*/ 93 h 142"/>
              <a:gd name="T62" fmla="*/ 80 w 299"/>
              <a:gd name="T63" fmla="*/ 93 h 142"/>
              <a:gd name="T64" fmla="*/ 89 w 299"/>
              <a:gd name="T65" fmla="*/ 93 h 142"/>
              <a:gd name="T66" fmla="*/ 97 w 299"/>
              <a:gd name="T67" fmla="*/ 93 h 142"/>
              <a:gd name="T68" fmla="*/ 105 w 299"/>
              <a:gd name="T69" fmla="*/ 93 h 142"/>
              <a:gd name="T70" fmla="*/ 113 w 299"/>
              <a:gd name="T71" fmla="*/ 93 h 142"/>
              <a:gd name="T72" fmla="*/ 122 w 299"/>
              <a:gd name="T73" fmla="*/ 93 h 142"/>
              <a:gd name="T74" fmla="*/ 126 w 299"/>
              <a:gd name="T75" fmla="*/ 93 h 142"/>
              <a:gd name="T76" fmla="*/ 126 w 299"/>
              <a:gd name="T77" fmla="*/ 111 h 142"/>
              <a:gd name="T78" fmla="*/ 144 w 299"/>
              <a:gd name="T79" fmla="*/ 118 h 142"/>
              <a:gd name="T80" fmla="*/ 153 w 299"/>
              <a:gd name="T81" fmla="*/ 140 h 142"/>
              <a:gd name="T82" fmla="*/ 229 w 299"/>
              <a:gd name="T83" fmla="*/ 142 h 142"/>
              <a:gd name="T84" fmla="*/ 229 w 299"/>
              <a:gd name="T85" fmla="*/ 140 h 142"/>
              <a:gd name="T86" fmla="*/ 233 w 299"/>
              <a:gd name="T87" fmla="*/ 140 h 142"/>
              <a:gd name="T88" fmla="*/ 239 w 299"/>
              <a:gd name="T89" fmla="*/ 140 h 142"/>
              <a:gd name="T90" fmla="*/ 246 w 299"/>
              <a:gd name="T91" fmla="*/ 140 h 142"/>
              <a:gd name="T92" fmla="*/ 252 w 299"/>
              <a:gd name="T93" fmla="*/ 136 h 142"/>
              <a:gd name="T94" fmla="*/ 262 w 299"/>
              <a:gd name="T95" fmla="*/ 136 h 142"/>
              <a:gd name="T96" fmla="*/ 270 w 299"/>
              <a:gd name="T97" fmla="*/ 134 h 142"/>
              <a:gd name="T98" fmla="*/ 277 w 299"/>
              <a:gd name="T99" fmla="*/ 132 h 142"/>
              <a:gd name="T100" fmla="*/ 283 w 299"/>
              <a:gd name="T101" fmla="*/ 128 h 142"/>
              <a:gd name="T102" fmla="*/ 287 w 299"/>
              <a:gd name="T103" fmla="*/ 124 h 142"/>
              <a:gd name="T104" fmla="*/ 291 w 299"/>
              <a:gd name="T105" fmla="*/ 120 h 142"/>
              <a:gd name="T106" fmla="*/ 295 w 299"/>
              <a:gd name="T107" fmla="*/ 118 h 142"/>
              <a:gd name="T108" fmla="*/ 299 w 299"/>
              <a:gd name="T109" fmla="*/ 112 h 142"/>
              <a:gd name="T110" fmla="*/ 299 w 299"/>
              <a:gd name="T111" fmla="*/ 111 h 142"/>
              <a:gd name="T112" fmla="*/ 285 w 299"/>
              <a:gd name="T113" fmla="*/ 81 h 142"/>
              <a:gd name="T114" fmla="*/ 237 w 299"/>
              <a:gd name="T115" fmla="*/ 45 h 142"/>
              <a:gd name="T116" fmla="*/ 173 w 299"/>
              <a:gd name="T117" fmla="*/ 0 h 142"/>
              <a:gd name="T118" fmla="*/ 173 w 299"/>
              <a:gd name="T1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42">
                <a:moveTo>
                  <a:pt x="173" y="0"/>
                </a:moveTo>
                <a:lnTo>
                  <a:pt x="169" y="0"/>
                </a:lnTo>
                <a:lnTo>
                  <a:pt x="163" y="4"/>
                </a:lnTo>
                <a:lnTo>
                  <a:pt x="153" y="10"/>
                </a:lnTo>
                <a:lnTo>
                  <a:pt x="144" y="16"/>
                </a:lnTo>
                <a:lnTo>
                  <a:pt x="136" y="19"/>
                </a:lnTo>
                <a:lnTo>
                  <a:pt x="130" y="23"/>
                </a:lnTo>
                <a:lnTo>
                  <a:pt x="122" y="25"/>
                </a:lnTo>
                <a:lnTo>
                  <a:pt x="116" y="29"/>
                </a:lnTo>
                <a:lnTo>
                  <a:pt x="107" y="33"/>
                </a:lnTo>
                <a:lnTo>
                  <a:pt x="99" y="37"/>
                </a:lnTo>
                <a:lnTo>
                  <a:pt x="93" y="41"/>
                </a:lnTo>
                <a:lnTo>
                  <a:pt x="85" y="43"/>
                </a:lnTo>
                <a:lnTo>
                  <a:pt x="78" y="45"/>
                </a:lnTo>
                <a:lnTo>
                  <a:pt x="70" y="49"/>
                </a:lnTo>
                <a:lnTo>
                  <a:pt x="64" y="50"/>
                </a:lnTo>
                <a:lnTo>
                  <a:pt x="56" y="52"/>
                </a:lnTo>
                <a:lnTo>
                  <a:pt x="45" y="54"/>
                </a:lnTo>
                <a:lnTo>
                  <a:pt x="33" y="58"/>
                </a:lnTo>
                <a:lnTo>
                  <a:pt x="25" y="58"/>
                </a:lnTo>
                <a:lnTo>
                  <a:pt x="18" y="60"/>
                </a:lnTo>
                <a:lnTo>
                  <a:pt x="14" y="60"/>
                </a:lnTo>
                <a:lnTo>
                  <a:pt x="14" y="62"/>
                </a:lnTo>
                <a:lnTo>
                  <a:pt x="0" y="78"/>
                </a:lnTo>
                <a:lnTo>
                  <a:pt x="25" y="89"/>
                </a:lnTo>
                <a:lnTo>
                  <a:pt x="29" y="89"/>
                </a:lnTo>
                <a:lnTo>
                  <a:pt x="33" y="89"/>
                </a:lnTo>
                <a:lnTo>
                  <a:pt x="41" y="91"/>
                </a:lnTo>
                <a:lnTo>
                  <a:pt x="51" y="91"/>
                </a:lnTo>
                <a:lnTo>
                  <a:pt x="60" y="93"/>
                </a:lnTo>
                <a:lnTo>
                  <a:pt x="70" y="93"/>
                </a:lnTo>
                <a:lnTo>
                  <a:pt x="80" y="93"/>
                </a:lnTo>
                <a:lnTo>
                  <a:pt x="89" y="93"/>
                </a:lnTo>
                <a:lnTo>
                  <a:pt x="97" y="93"/>
                </a:lnTo>
                <a:lnTo>
                  <a:pt x="105" y="93"/>
                </a:lnTo>
                <a:lnTo>
                  <a:pt x="113" y="93"/>
                </a:lnTo>
                <a:lnTo>
                  <a:pt x="122" y="93"/>
                </a:lnTo>
                <a:lnTo>
                  <a:pt x="126" y="93"/>
                </a:lnTo>
                <a:lnTo>
                  <a:pt x="126" y="111"/>
                </a:lnTo>
                <a:lnTo>
                  <a:pt x="144" y="118"/>
                </a:lnTo>
                <a:lnTo>
                  <a:pt x="153" y="140"/>
                </a:lnTo>
                <a:lnTo>
                  <a:pt x="229" y="142"/>
                </a:lnTo>
                <a:lnTo>
                  <a:pt x="229" y="140"/>
                </a:lnTo>
                <a:lnTo>
                  <a:pt x="233" y="140"/>
                </a:lnTo>
                <a:lnTo>
                  <a:pt x="239" y="140"/>
                </a:lnTo>
                <a:lnTo>
                  <a:pt x="246" y="140"/>
                </a:lnTo>
                <a:lnTo>
                  <a:pt x="252" y="136"/>
                </a:lnTo>
                <a:lnTo>
                  <a:pt x="262" y="136"/>
                </a:lnTo>
                <a:lnTo>
                  <a:pt x="270" y="134"/>
                </a:lnTo>
                <a:lnTo>
                  <a:pt x="277" y="132"/>
                </a:lnTo>
                <a:lnTo>
                  <a:pt x="283" y="128"/>
                </a:lnTo>
                <a:lnTo>
                  <a:pt x="287" y="124"/>
                </a:lnTo>
                <a:lnTo>
                  <a:pt x="291" y="120"/>
                </a:lnTo>
                <a:lnTo>
                  <a:pt x="295" y="118"/>
                </a:lnTo>
                <a:lnTo>
                  <a:pt x="299" y="112"/>
                </a:lnTo>
                <a:lnTo>
                  <a:pt x="299" y="111"/>
                </a:lnTo>
                <a:lnTo>
                  <a:pt x="285" y="81"/>
                </a:lnTo>
                <a:lnTo>
                  <a:pt x="237" y="45"/>
                </a:lnTo>
                <a:lnTo>
                  <a:pt x="173" y="0"/>
                </a:lnTo>
                <a:lnTo>
                  <a:pt x="17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8"/>
          <p:cNvSpPr>
            <a:spLocks/>
          </p:cNvSpPr>
          <p:nvPr/>
        </p:nvSpPr>
        <p:spPr bwMode="auto">
          <a:xfrm>
            <a:off x="7302814" y="1929520"/>
            <a:ext cx="1173163" cy="2746375"/>
          </a:xfrm>
          <a:custGeom>
            <a:avLst/>
            <a:gdLst>
              <a:gd name="T0" fmla="*/ 243 w 739"/>
              <a:gd name="T1" fmla="*/ 29 h 1730"/>
              <a:gd name="T2" fmla="*/ 37 w 739"/>
              <a:gd name="T3" fmla="*/ 130 h 1730"/>
              <a:gd name="T4" fmla="*/ 35 w 739"/>
              <a:gd name="T5" fmla="*/ 132 h 1730"/>
              <a:gd name="T6" fmla="*/ 29 w 739"/>
              <a:gd name="T7" fmla="*/ 146 h 1730"/>
              <a:gd name="T8" fmla="*/ 23 w 739"/>
              <a:gd name="T9" fmla="*/ 155 h 1730"/>
              <a:gd name="T10" fmla="*/ 22 w 739"/>
              <a:gd name="T11" fmla="*/ 171 h 1730"/>
              <a:gd name="T12" fmla="*/ 18 w 739"/>
              <a:gd name="T13" fmla="*/ 192 h 1730"/>
              <a:gd name="T14" fmla="*/ 14 w 739"/>
              <a:gd name="T15" fmla="*/ 219 h 1730"/>
              <a:gd name="T16" fmla="*/ 10 w 739"/>
              <a:gd name="T17" fmla="*/ 250 h 1730"/>
              <a:gd name="T18" fmla="*/ 8 w 739"/>
              <a:gd name="T19" fmla="*/ 285 h 1730"/>
              <a:gd name="T20" fmla="*/ 4 w 739"/>
              <a:gd name="T21" fmla="*/ 322 h 1730"/>
              <a:gd name="T22" fmla="*/ 4 w 739"/>
              <a:gd name="T23" fmla="*/ 359 h 1730"/>
              <a:gd name="T24" fmla="*/ 2 w 739"/>
              <a:gd name="T25" fmla="*/ 390 h 1730"/>
              <a:gd name="T26" fmla="*/ 0 w 739"/>
              <a:gd name="T27" fmla="*/ 417 h 1730"/>
              <a:gd name="T28" fmla="*/ 0 w 739"/>
              <a:gd name="T29" fmla="*/ 435 h 1730"/>
              <a:gd name="T30" fmla="*/ 0 w 739"/>
              <a:gd name="T31" fmla="*/ 442 h 1730"/>
              <a:gd name="T32" fmla="*/ 22 w 739"/>
              <a:gd name="T33" fmla="*/ 623 h 1730"/>
              <a:gd name="T34" fmla="*/ 159 w 739"/>
              <a:gd name="T35" fmla="*/ 640 h 1730"/>
              <a:gd name="T36" fmla="*/ 155 w 739"/>
              <a:gd name="T37" fmla="*/ 983 h 1730"/>
              <a:gd name="T38" fmla="*/ 227 w 739"/>
              <a:gd name="T39" fmla="*/ 1208 h 1730"/>
              <a:gd name="T40" fmla="*/ 227 w 739"/>
              <a:gd name="T41" fmla="*/ 1214 h 1730"/>
              <a:gd name="T42" fmla="*/ 233 w 739"/>
              <a:gd name="T43" fmla="*/ 1230 h 1730"/>
              <a:gd name="T44" fmla="*/ 237 w 739"/>
              <a:gd name="T45" fmla="*/ 1257 h 1730"/>
              <a:gd name="T46" fmla="*/ 244 w 739"/>
              <a:gd name="T47" fmla="*/ 1292 h 1730"/>
              <a:gd name="T48" fmla="*/ 252 w 739"/>
              <a:gd name="T49" fmla="*/ 1328 h 1730"/>
              <a:gd name="T50" fmla="*/ 264 w 739"/>
              <a:gd name="T51" fmla="*/ 1369 h 1730"/>
              <a:gd name="T52" fmla="*/ 274 w 739"/>
              <a:gd name="T53" fmla="*/ 1410 h 1730"/>
              <a:gd name="T54" fmla="*/ 287 w 739"/>
              <a:gd name="T55" fmla="*/ 1451 h 1730"/>
              <a:gd name="T56" fmla="*/ 299 w 739"/>
              <a:gd name="T57" fmla="*/ 1487 h 1730"/>
              <a:gd name="T58" fmla="*/ 312 w 739"/>
              <a:gd name="T59" fmla="*/ 1520 h 1730"/>
              <a:gd name="T60" fmla="*/ 324 w 739"/>
              <a:gd name="T61" fmla="*/ 1550 h 1730"/>
              <a:gd name="T62" fmla="*/ 336 w 739"/>
              <a:gd name="T63" fmla="*/ 1573 h 1730"/>
              <a:gd name="T64" fmla="*/ 343 w 739"/>
              <a:gd name="T65" fmla="*/ 1592 h 1730"/>
              <a:gd name="T66" fmla="*/ 353 w 739"/>
              <a:gd name="T67" fmla="*/ 1610 h 1730"/>
              <a:gd name="T68" fmla="*/ 359 w 739"/>
              <a:gd name="T69" fmla="*/ 1621 h 1730"/>
              <a:gd name="T70" fmla="*/ 436 w 739"/>
              <a:gd name="T71" fmla="*/ 1730 h 1730"/>
              <a:gd name="T72" fmla="*/ 545 w 739"/>
              <a:gd name="T73" fmla="*/ 1257 h 1730"/>
              <a:gd name="T74" fmla="*/ 607 w 739"/>
              <a:gd name="T75" fmla="*/ 925 h 1730"/>
              <a:gd name="T76" fmla="*/ 679 w 739"/>
              <a:gd name="T77" fmla="*/ 853 h 1730"/>
              <a:gd name="T78" fmla="*/ 681 w 739"/>
              <a:gd name="T79" fmla="*/ 846 h 1730"/>
              <a:gd name="T80" fmla="*/ 686 w 739"/>
              <a:gd name="T81" fmla="*/ 824 h 1730"/>
              <a:gd name="T82" fmla="*/ 696 w 739"/>
              <a:gd name="T83" fmla="*/ 789 h 1730"/>
              <a:gd name="T84" fmla="*/ 706 w 739"/>
              <a:gd name="T85" fmla="*/ 747 h 1730"/>
              <a:gd name="T86" fmla="*/ 716 w 739"/>
              <a:gd name="T87" fmla="*/ 693 h 1730"/>
              <a:gd name="T88" fmla="*/ 727 w 739"/>
              <a:gd name="T89" fmla="*/ 636 h 1730"/>
              <a:gd name="T90" fmla="*/ 733 w 739"/>
              <a:gd name="T91" fmla="*/ 574 h 1730"/>
              <a:gd name="T92" fmla="*/ 739 w 739"/>
              <a:gd name="T93" fmla="*/ 510 h 1730"/>
              <a:gd name="T94" fmla="*/ 739 w 739"/>
              <a:gd name="T95" fmla="*/ 444 h 1730"/>
              <a:gd name="T96" fmla="*/ 735 w 739"/>
              <a:gd name="T97" fmla="*/ 382 h 1730"/>
              <a:gd name="T98" fmla="*/ 727 w 739"/>
              <a:gd name="T99" fmla="*/ 322 h 1730"/>
              <a:gd name="T100" fmla="*/ 721 w 739"/>
              <a:gd name="T101" fmla="*/ 270 h 1730"/>
              <a:gd name="T102" fmla="*/ 714 w 739"/>
              <a:gd name="T103" fmla="*/ 223 h 1730"/>
              <a:gd name="T104" fmla="*/ 708 w 739"/>
              <a:gd name="T105" fmla="*/ 186 h 1730"/>
              <a:gd name="T106" fmla="*/ 702 w 739"/>
              <a:gd name="T107" fmla="*/ 165 h 1730"/>
              <a:gd name="T108" fmla="*/ 702 w 739"/>
              <a:gd name="T109" fmla="*/ 157 h 1730"/>
              <a:gd name="T110" fmla="*/ 264 w 739"/>
              <a:gd name="T111" fmla="*/ 0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1730">
                <a:moveTo>
                  <a:pt x="264" y="0"/>
                </a:moveTo>
                <a:lnTo>
                  <a:pt x="243" y="29"/>
                </a:lnTo>
                <a:lnTo>
                  <a:pt x="223" y="58"/>
                </a:lnTo>
                <a:lnTo>
                  <a:pt x="37" y="130"/>
                </a:lnTo>
                <a:lnTo>
                  <a:pt x="35" y="130"/>
                </a:lnTo>
                <a:lnTo>
                  <a:pt x="35" y="132"/>
                </a:lnTo>
                <a:lnTo>
                  <a:pt x="31" y="138"/>
                </a:lnTo>
                <a:lnTo>
                  <a:pt x="29" y="146"/>
                </a:lnTo>
                <a:lnTo>
                  <a:pt x="27" y="148"/>
                </a:lnTo>
                <a:lnTo>
                  <a:pt x="23" y="155"/>
                </a:lnTo>
                <a:lnTo>
                  <a:pt x="22" y="161"/>
                </a:lnTo>
                <a:lnTo>
                  <a:pt x="22" y="171"/>
                </a:lnTo>
                <a:lnTo>
                  <a:pt x="18" y="181"/>
                </a:lnTo>
                <a:lnTo>
                  <a:pt x="18" y="192"/>
                </a:lnTo>
                <a:lnTo>
                  <a:pt x="16" y="204"/>
                </a:lnTo>
                <a:lnTo>
                  <a:pt x="14" y="219"/>
                </a:lnTo>
                <a:lnTo>
                  <a:pt x="12" y="233"/>
                </a:lnTo>
                <a:lnTo>
                  <a:pt x="10" y="250"/>
                </a:lnTo>
                <a:lnTo>
                  <a:pt x="8" y="266"/>
                </a:lnTo>
                <a:lnTo>
                  <a:pt x="8" y="285"/>
                </a:lnTo>
                <a:lnTo>
                  <a:pt x="6" y="303"/>
                </a:lnTo>
                <a:lnTo>
                  <a:pt x="4" y="322"/>
                </a:lnTo>
                <a:lnTo>
                  <a:pt x="4" y="342"/>
                </a:lnTo>
                <a:lnTo>
                  <a:pt x="4" y="359"/>
                </a:lnTo>
                <a:lnTo>
                  <a:pt x="2" y="375"/>
                </a:lnTo>
                <a:lnTo>
                  <a:pt x="2" y="390"/>
                </a:lnTo>
                <a:lnTo>
                  <a:pt x="0" y="404"/>
                </a:lnTo>
                <a:lnTo>
                  <a:pt x="0" y="417"/>
                </a:lnTo>
                <a:lnTo>
                  <a:pt x="0" y="427"/>
                </a:lnTo>
                <a:lnTo>
                  <a:pt x="0" y="435"/>
                </a:lnTo>
                <a:lnTo>
                  <a:pt x="0" y="440"/>
                </a:lnTo>
                <a:lnTo>
                  <a:pt x="0" y="442"/>
                </a:lnTo>
                <a:lnTo>
                  <a:pt x="33" y="555"/>
                </a:lnTo>
                <a:lnTo>
                  <a:pt x="22" y="623"/>
                </a:lnTo>
                <a:lnTo>
                  <a:pt x="82" y="683"/>
                </a:lnTo>
                <a:lnTo>
                  <a:pt x="159" y="640"/>
                </a:lnTo>
                <a:lnTo>
                  <a:pt x="159" y="789"/>
                </a:lnTo>
                <a:lnTo>
                  <a:pt x="155" y="983"/>
                </a:lnTo>
                <a:lnTo>
                  <a:pt x="186" y="999"/>
                </a:lnTo>
                <a:lnTo>
                  <a:pt x="227" y="1208"/>
                </a:lnTo>
                <a:lnTo>
                  <a:pt x="227" y="1208"/>
                </a:lnTo>
                <a:lnTo>
                  <a:pt x="227" y="1214"/>
                </a:lnTo>
                <a:lnTo>
                  <a:pt x="229" y="1220"/>
                </a:lnTo>
                <a:lnTo>
                  <a:pt x="233" y="1230"/>
                </a:lnTo>
                <a:lnTo>
                  <a:pt x="233" y="1241"/>
                </a:lnTo>
                <a:lnTo>
                  <a:pt x="237" y="1257"/>
                </a:lnTo>
                <a:lnTo>
                  <a:pt x="241" y="1272"/>
                </a:lnTo>
                <a:lnTo>
                  <a:pt x="244" y="1292"/>
                </a:lnTo>
                <a:lnTo>
                  <a:pt x="248" y="1307"/>
                </a:lnTo>
                <a:lnTo>
                  <a:pt x="252" y="1328"/>
                </a:lnTo>
                <a:lnTo>
                  <a:pt x="256" y="1348"/>
                </a:lnTo>
                <a:lnTo>
                  <a:pt x="264" y="1369"/>
                </a:lnTo>
                <a:lnTo>
                  <a:pt x="268" y="1389"/>
                </a:lnTo>
                <a:lnTo>
                  <a:pt x="274" y="1410"/>
                </a:lnTo>
                <a:lnTo>
                  <a:pt x="279" y="1431"/>
                </a:lnTo>
                <a:lnTo>
                  <a:pt x="287" y="1451"/>
                </a:lnTo>
                <a:lnTo>
                  <a:pt x="293" y="1470"/>
                </a:lnTo>
                <a:lnTo>
                  <a:pt x="299" y="1487"/>
                </a:lnTo>
                <a:lnTo>
                  <a:pt x="305" y="1503"/>
                </a:lnTo>
                <a:lnTo>
                  <a:pt x="312" y="1520"/>
                </a:lnTo>
                <a:lnTo>
                  <a:pt x="316" y="1534"/>
                </a:lnTo>
                <a:lnTo>
                  <a:pt x="324" y="1550"/>
                </a:lnTo>
                <a:lnTo>
                  <a:pt x="330" y="1561"/>
                </a:lnTo>
                <a:lnTo>
                  <a:pt x="336" y="1573"/>
                </a:lnTo>
                <a:lnTo>
                  <a:pt x="339" y="1582"/>
                </a:lnTo>
                <a:lnTo>
                  <a:pt x="343" y="1592"/>
                </a:lnTo>
                <a:lnTo>
                  <a:pt x="347" y="1602"/>
                </a:lnTo>
                <a:lnTo>
                  <a:pt x="353" y="1610"/>
                </a:lnTo>
                <a:lnTo>
                  <a:pt x="357" y="1617"/>
                </a:lnTo>
                <a:lnTo>
                  <a:pt x="359" y="1621"/>
                </a:lnTo>
                <a:lnTo>
                  <a:pt x="347" y="1697"/>
                </a:lnTo>
                <a:lnTo>
                  <a:pt x="436" y="1730"/>
                </a:lnTo>
                <a:lnTo>
                  <a:pt x="462" y="1654"/>
                </a:lnTo>
                <a:lnTo>
                  <a:pt x="545" y="1257"/>
                </a:lnTo>
                <a:lnTo>
                  <a:pt x="599" y="1005"/>
                </a:lnTo>
                <a:lnTo>
                  <a:pt x="607" y="925"/>
                </a:lnTo>
                <a:lnTo>
                  <a:pt x="613" y="879"/>
                </a:lnTo>
                <a:lnTo>
                  <a:pt x="679" y="853"/>
                </a:lnTo>
                <a:lnTo>
                  <a:pt x="679" y="852"/>
                </a:lnTo>
                <a:lnTo>
                  <a:pt x="681" y="846"/>
                </a:lnTo>
                <a:lnTo>
                  <a:pt x="685" y="834"/>
                </a:lnTo>
                <a:lnTo>
                  <a:pt x="686" y="824"/>
                </a:lnTo>
                <a:lnTo>
                  <a:pt x="690" y="807"/>
                </a:lnTo>
                <a:lnTo>
                  <a:pt x="696" y="789"/>
                </a:lnTo>
                <a:lnTo>
                  <a:pt x="700" y="768"/>
                </a:lnTo>
                <a:lnTo>
                  <a:pt x="706" y="747"/>
                </a:lnTo>
                <a:lnTo>
                  <a:pt x="712" y="720"/>
                </a:lnTo>
                <a:lnTo>
                  <a:pt x="716" y="693"/>
                </a:lnTo>
                <a:lnTo>
                  <a:pt x="721" y="665"/>
                </a:lnTo>
                <a:lnTo>
                  <a:pt x="727" y="636"/>
                </a:lnTo>
                <a:lnTo>
                  <a:pt x="731" y="603"/>
                </a:lnTo>
                <a:lnTo>
                  <a:pt x="733" y="574"/>
                </a:lnTo>
                <a:lnTo>
                  <a:pt x="735" y="541"/>
                </a:lnTo>
                <a:lnTo>
                  <a:pt x="739" y="510"/>
                </a:lnTo>
                <a:lnTo>
                  <a:pt x="739" y="477"/>
                </a:lnTo>
                <a:lnTo>
                  <a:pt x="739" y="444"/>
                </a:lnTo>
                <a:lnTo>
                  <a:pt x="735" y="411"/>
                </a:lnTo>
                <a:lnTo>
                  <a:pt x="735" y="382"/>
                </a:lnTo>
                <a:lnTo>
                  <a:pt x="731" y="351"/>
                </a:lnTo>
                <a:lnTo>
                  <a:pt x="727" y="322"/>
                </a:lnTo>
                <a:lnTo>
                  <a:pt x="725" y="295"/>
                </a:lnTo>
                <a:lnTo>
                  <a:pt x="721" y="270"/>
                </a:lnTo>
                <a:lnTo>
                  <a:pt x="718" y="245"/>
                </a:lnTo>
                <a:lnTo>
                  <a:pt x="714" y="223"/>
                </a:lnTo>
                <a:lnTo>
                  <a:pt x="712" y="204"/>
                </a:lnTo>
                <a:lnTo>
                  <a:pt x="708" y="186"/>
                </a:lnTo>
                <a:lnTo>
                  <a:pt x="704" y="173"/>
                </a:lnTo>
                <a:lnTo>
                  <a:pt x="702" y="165"/>
                </a:lnTo>
                <a:lnTo>
                  <a:pt x="702" y="159"/>
                </a:lnTo>
                <a:lnTo>
                  <a:pt x="702" y="157"/>
                </a:lnTo>
                <a:lnTo>
                  <a:pt x="456" y="37"/>
                </a:lnTo>
                <a:lnTo>
                  <a:pt x="264" y="0"/>
                </a:lnTo>
                <a:lnTo>
                  <a:pt x="264" y="0"/>
                </a:lnTo>
                <a:close/>
              </a:path>
            </a:pathLst>
          </a:custGeom>
          <a:solidFill>
            <a:srgbClr val="666633"/>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9"/>
          <p:cNvSpPr>
            <a:spLocks/>
          </p:cNvSpPr>
          <p:nvPr/>
        </p:nvSpPr>
        <p:spPr bwMode="auto">
          <a:xfrm>
            <a:off x="7699689" y="2021595"/>
            <a:ext cx="231775" cy="815975"/>
          </a:xfrm>
          <a:custGeom>
            <a:avLst/>
            <a:gdLst>
              <a:gd name="T0" fmla="*/ 6 w 146"/>
              <a:gd name="T1" fmla="*/ 0 h 514"/>
              <a:gd name="T2" fmla="*/ 113 w 146"/>
              <a:gd name="T3" fmla="*/ 76 h 514"/>
              <a:gd name="T4" fmla="*/ 146 w 146"/>
              <a:gd name="T5" fmla="*/ 253 h 514"/>
              <a:gd name="T6" fmla="*/ 126 w 146"/>
              <a:gd name="T7" fmla="*/ 514 h 514"/>
              <a:gd name="T8" fmla="*/ 78 w 146"/>
              <a:gd name="T9" fmla="*/ 412 h 514"/>
              <a:gd name="T10" fmla="*/ 12 w 146"/>
              <a:gd name="T11" fmla="*/ 216 h 514"/>
              <a:gd name="T12" fmla="*/ 0 w 146"/>
              <a:gd name="T13" fmla="*/ 41 h 514"/>
              <a:gd name="T14" fmla="*/ 6 w 146"/>
              <a:gd name="T15" fmla="*/ 0 h 514"/>
              <a:gd name="T16" fmla="*/ 6 w 146"/>
              <a:gd name="T1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14">
                <a:moveTo>
                  <a:pt x="6" y="0"/>
                </a:moveTo>
                <a:lnTo>
                  <a:pt x="113" y="76"/>
                </a:lnTo>
                <a:lnTo>
                  <a:pt x="146" y="253"/>
                </a:lnTo>
                <a:lnTo>
                  <a:pt x="126" y="514"/>
                </a:lnTo>
                <a:lnTo>
                  <a:pt x="78" y="412"/>
                </a:lnTo>
                <a:lnTo>
                  <a:pt x="12" y="216"/>
                </a:lnTo>
                <a:lnTo>
                  <a:pt x="0" y="41"/>
                </a:lnTo>
                <a:lnTo>
                  <a:pt x="6" y="0"/>
                </a:lnTo>
                <a:lnTo>
                  <a:pt x="6" y="0"/>
                </a:lnTo>
                <a:close/>
              </a:path>
            </a:pathLst>
          </a:custGeom>
          <a:solidFill>
            <a:srgbClr val="D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80"/>
          <p:cNvSpPr>
            <a:spLocks/>
          </p:cNvSpPr>
          <p:nvPr/>
        </p:nvSpPr>
        <p:spPr bwMode="auto">
          <a:xfrm>
            <a:off x="7702864" y="1908882"/>
            <a:ext cx="298450" cy="766762"/>
          </a:xfrm>
          <a:custGeom>
            <a:avLst/>
            <a:gdLst>
              <a:gd name="T0" fmla="*/ 0 w 188"/>
              <a:gd name="T1" fmla="*/ 134 h 483"/>
              <a:gd name="T2" fmla="*/ 53 w 188"/>
              <a:gd name="T3" fmla="*/ 213 h 483"/>
              <a:gd name="T4" fmla="*/ 107 w 188"/>
              <a:gd name="T5" fmla="*/ 147 h 483"/>
              <a:gd name="T6" fmla="*/ 167 w 188"/>
              <a:gd name="T7" fmla="*/ 0 h 483"/>
              <a:gd name="T8" fmla="*/ 188 w 188"/>
              <a:gd name="T9" fmla="*/ 15 h 483"/>
              <a:gd name="T10" fmla="*/ 184 w 188"/>
              <a:gd name="T11" fmla="*/ 192 h 483"/>
              <a:gd name="T12" fmla="*/ 157 w 188"/>
              <a:gd name="T13" fmla="*/ 483 h 483"/>
              <a:gd name="T14" fmla="*/ 107 w 188"/>
              <a:gd name="T15" fmla="*/ 194 h 483"/>
              <a:gd name="T16" fmla="*/ 53 w 188"/>
              <a:gd name="T17" fmla="*/ 262 h 483"/>
              <a:gd name="T18" fmla="*/ 8 w 188"/>
              <a:gd name="T19" fmla="*/ 219 h 483"/>
              <a:gd name="T20" fmla="*/ 0 w 188"/>
              <a:gd name="T21" fmla="*/ 134 h 483"/>
              <a:gd name="T22" fmla="*/ 0 w 188"/>
              <a:gd name="T23" fmla="*/ 13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483">
                <a:moveTo>
                  <a:pt x="0" y="134"/>
                </a:moveTo>
                <a:lnTo>
                  <a:pt x="53" y="213"/>
                </a:lnTo>
                <a:lnTo>
                  <a:pt x="107" y="147"/>
                </a:lnTo>
                <a:lnTo>
                  <a:pt x="167" y="0"/>
                </a:lnTo>
                <a:lnTo>
                  <a:pt x="188" y="15"/>
                </a:lnTo>
                <a:lnTo>
                  <a:pt x="184" y="192"/>
                </a:lnTo>
                <a:lnTo>
                  <a:pt x="157" y="483"/>
                </a:lnTo>
                <a:lnTo>
                  <a:pt x="107" y="194"/>
                </a:lnTo>
                <a:lnTo>
                  <a:pt x="53" y="262"/>
                </a:lnTo>
                <a:lnTo>
                  <a:pt x="8" y="219"/>
                </a:lnTo>
                <a:lnTo>
                  <a:pt x="0" y="134"/>
                </a:lnTo>
                <a:lnTo>
                  <a:pt x="0" y="134"/>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81"/>
          <p:cNvSpPr>
            <a:spLocks/>
          </p:cNvSpPr>
          <p:nvPr/>
        </p:nvSpPr>
        <p:spPr bwMode="auto">
          <a:xfrm>
            <a:off x="7826689" y="2142245"/>
            <a:ext cx="131763" cy="723900"/>
          </a:xfrm>
          <a:custGeom>
            <a:avLst/>
            <a:gdLst>
              <a:gd name="T0" fmla="*/ 33 w 83"/>
              <a:gd name="T1" fmla="*/ 0 h 456"/>
              <a:gd name="T2" fmla="*/ 0 w 83"/>
              <a:gd name="T3" fmla="*/ 56 h 456"/>
              <a:gd name="T4" fmla="*/ 25 w 83"/>
              <a:gd name="T5" fmla="*/ 113 h 456"/>
              <a:gd name="T6" fmla="*/ 23 w 83"/>
              <a:gd name="T7" fmla="*/ 113 h 456"/>
              <a:gd name="T8" fmla="*/ 23 w 83"/>
              <a:gd name="T9" fmla="*/ 115 h 456"/>
              <a:gd name="T10" fmla="*/ 21 w 83"/>
              <a:gd name="T11" fmla="*/ 118 h 456"/>
              <a:gd name="T12" fmla="*/ 19 w 83"/>
              <a:gd name="T13" fmla="*/ 126 h 456"/>
              <a:gd name="T14" fmla="*/ 17 w 83"/>
              <a:gd name="T15" fmla="*/ 130 h 456"/>
              <a:gd name="T16" fmla="*/ 17 w 83"/>
              <a:gd name="T17" fmla="*/ 134 h 456"/>
              <a:gd name="T18" fmla="*/ 15 w 83"/>
              <a:gd name="T19" fmla="*/ 140 h 456"/>
              <a:gd name="T20" fmla="*/ 15 w 83"/>
              <a:gd name="T21" fmla="*/ 147 h 456"/>
              <a:gd name="T22" fmla="*/ 13 w 83"/>
              <a:gd name="T23" fmla="*/ 155 h 456"/>
              <a:gd name="T24" fmla="*/ 13 w 83"/>
              <a:gd name="T25" fmla="*/ 163 h 456"/>
              <a:gd name="T26" fmla="*/ 11 w 83"/>
              <a:gd name="T27" fmla="*/ 171 h 456"/>
              <a:gd name="T28" fmla="*/ 11 w 83"/>
              <a:gd name="T29" fmla="*/ 182 h 456"/>
              <a:gd name="T30" fmla="*/ 9 w 83"/>
              <a:gd name="T31" fmla="*/ 192 h 456"/>
              <a:gd name="T32" fmla="*/ 8 w 83"/>
              <a:gd name="T33" fmla="*/ 206 h 456"/>
              <a:gd name="T34" fmla="*/ 6 w 83"/>
              <a:gd name="T35" fmla="*/ 219 h 456"/>
              <a:gd name="T36" fmla="*/ 6 w 83"/>
              <a:gd name="T37" fmla="*/ 233 h 456"/>
              <a:gd name="T38" fmla="*/ 6 w 83"/>
              <a:gd name="T39" fmla="*/ 246 h 456"/>
              <a:gd name="T40" fmla="*/ 4 w 83"/>
              <a:gd name="T41" fmla="*/ 260 h 456"/>
              <a:gd name="T42" fmla="*/ 4 w 83"/>
              <a:gd name="T43" fmla="*/ 274 h 456"/>
              <a:gd name="T44" fmla="*/ 4 w 83"/>
              <a:gd name="T45" fmla="*/ 287 h 456"/>
              <a:gd name="T46" fmla="*/ 2 w 83"/>
              <a:gd name="T47" fmla="*/ 299 h 456"/>
              <a:gd name="T48" fmla="*/ 2 w 83"/>
              <a:gd name="T49" fmla="*/ 310 h 456"/>
              <a:gd name="T50" fmla="*/ 2 w 83"/>
              <a:gd name="T51" fmla="*/ 320 h 456"/>
              <a:gd name="T52" fmla="*/ 2 w 83"/>
              <a:gd name="T53" fmla="*/ 330 h 456"/>
              <a:gd name="T54" fmla="*/ 2 w 83"/>
              <a:gd name="T55" fmla="*/ 337 h 456"/>
              <a:gd name="T56" fmla="*/ 2 w 83"/>
              <a:gd name="T57" fmla="*/ 343 h 456"/>
              <a:gd name="T58" fmla="*/ 2 w 83"/>
              <a:gd name="T59" fmla="*/ 347 h 456"/>
              <a:gd name="T60" fmla="*/ 2 w 83"/>
              <a:gd name="T61" fmla="*/ 349 h 456"/>
              <a:gd name="T62" fmla="*/ 31 w 83"/>
              <a:gd name="T63" fmla="*/ 434 h 456"/>
              <a:gd name="T64" fmla="*/ 58 w 83"/>
              <a:gd name="T65" fmla="*/ 456 h 456"/>
              <a:gd name="T66" fmla="*/ 75 w 83"/>
              <a:gd name="T67" fmla="*/ 355 h 456"/>
              <a:gd name="T68" fmla="*/ 83 w 83"/>
              <a:gd name="T69" fmla="*/ 256 h 456"/>
              <a:gd name="T70" fmla="*/ 83 w 83"/>
              <a:gd name="T71" fmla="*/ 254 h 456"/>
              <a:gd name="T72" fmla="*/ 81 w 83"/>
              <a:gd name="T73" fmla="*/ 250 h 456"/>
              <a:gd name="T74" fmla="*/ 79 w 83"/>
              <a:gd name="T75" fmla="*/ 242 h 456"/>
              <a:gd name="T76" fmla="*/ 77 w 83"/>
              <a:gd name="T77" fmla="*/ 235 h 456"/>
              <a:gd name="T78" fmla="*/ 75 w 83"/>
              <a:gd name="T79" fmla="*/ 229 h 456"/>
              <a:gd name="T80" fmla="*/ 75 w 83"/>
              <a:gd name="T81" fmla="*/ 223 h 456"/>
              <a:gd name="T82" fmla="*/ 71 w 83"/>
              <a:gd name="T83" fmla="*/ 215 h 456"/>
              <a:gd name="T84" fmla="*/ 71 w 83"/>
              <a:gd name="T85" fmla="*/ 210 h 456"/>
              <a:gd name="T86" fmla="*/ 70 w 83"/>
              <a:gd name="T87" fmla="*/ 202 h 456"/>
              <a:gd name="T88" fmla="*/ 68 w 83"/>
              <a:gd name="T89" fmla="*/ 194 h 456"/>
              <a:gd name="T90" fmla="*/ 66 w 83"/>
              <a:gd name="T91" fmla="*/ 186 h 456"/>
              <a:gd name="T92" fmla="*/ 66 w 83"/>
              <a:gd name="T93" fmla="*/ 178 h 456"/>
              <a:gd name="T94" fmla="*/ 64 w 83"/>
              <a:gd name="T95" fmla="*/ 169 h 456"/>
              <a:gd name="T96" fmla="*/ 60 w 83"/>
              <a:gd name="T97" fmla="*/ 161 h 456"/>
              <a:gd name="T98" fmla="*/ 58 w 83"/>
              <a:gd name="T99" fmla="*/ 151 h 456"/>
              <a:gd name="T100" fmla="*/ 58 w 83"/>
              <a:gd name="T101" fmla="*/ 144 h 456"/>
              <a:gd name="T102" fmla="*/ 54 w 83"/>
              <a:gd name="T103" fmla="*/ 136 h 456"/>
              <a:gd name="T104" fmla="*/ 52 w 83"/>
              <a:gd name="T105" fmla="*/ 130 h 456"/>
              <a:gd name="T106" fmla="*/ 50 w 83"/>
              <a:gd name="T107" fmla="*/ 122 h 456"/>
              <a:gd name="T108" fmla="*/ 46 w 83"/>
              <a:gd name="T109" fmla="*/ 116 h 456"/>
              <a:gd name="T110" fmla="*/ 42 w 83"/>
              <a:gd name="T111" fmla="*/ 105 h 456"/>
              <a:gd name="T112" fmla="*/ 39 w 83"/>
              <a:gd name="T113" fmla="*/ 97 h 456"/>
              <a:gd name="T114" fmla="*/ 37 w 83"/>
              <a:gd name="T115" fmla="*/ 93 h 456"/>
              <a:gd name="T116" fmla="*/ 37 w 83"/>
              <a:gd name="T117" fmla="*/ 91 h 456"/>
              <a:gd name="T118" fmla="*/ 60 w 83"/>
              <a:gd name="T119" fmla="*/ 47 h 456"/>
              <a:gd name="T120" fmla="*/ 33 w 83"/>
              <a:gd name="T121" fmla="*/ 0 h 456"/>
              <a:gd name="T122" fmla="*/ 33 w 83"/>
              <a:gd name="T12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456">
                <a:moveTo>
                  <a:pt x="33" y="0"/>
                </a:moveTo>
                <a:lnTo>
                  <a:pt x="0" y="56"/>
                </a:lnTo>
                <a:lnTo>
                  <a:pt x="25" y="113"/>
                </a:lnTo>
                <a:lnTo>
                  <a:pt x="23" y="113"/>
                </a:lnTo>
                <a:lnTo>
                  <a:pt x="23" y="115"/>
                </a:lnTo>
                <a:lnTo>
                  <a:pt x="21" y="118"/>
                </a:lnTo>
                <a:lnTo>
                  <a:pt x="19" y="126"/>
                </a:lnTo>
                <a:lnTo>
                  <a:pt x="17" y="130"/>
                </a:lnTo>
                <a:lnTo>
                  <a:pt x="17" y="134"/>
                </a:lnTo>
                <a:lnTo>
                  <a:pt x="15" y="140"/>
                </a:lnTo>
                <a:lnTo>
                  <a:pt x="15" y="147"/>
                </a:lnTo>
                <a:lnTo>
                  <a:pt x="13" y="155"/>
                </a:lnTo>
                <a:lnTo>
                  <a:pt x="13" y="163"/>
                </a:lnTo>
                <a:lnTo>
                  <a:pt x="11" y="171"/>
                </a:lnTo>
                <a:lnTo>
                  <a:pt x="11" y="182"/>
                </a:lnTo>
                <a:lnTo>
                  <a:pt x="9" y="192"/>
                </a:lnTo>
                <a:lnTo>
                  <a:pt x="8" y="206"/>
                </a:lnTo>
                <a:lnTo>
                  <a:pt x="6" y="219"/>
                </a:lnTo>
                <a:lnTo>
                  <a:pt x="6" y="233"/>
                </a:lnTo>
                <a:lnTo>
                  <a:pt x="6" y="246"/>
                </a:lnTo>
                <a:lnTo>
                  <a:pt x="4" y="260"/>
                </a:lnTo>
                <a:lnTo>
                  <a:pt x="4" y="274"/>
                </a:lnTo>
                <a:lnTo>
                  <a:pt x="4" y="287"/>
                </a:lnTo>
                <a:lnTo>
                  <a:pt x="2" y="299"/>
                </a:lnTo>
                <a:lnTo>
                  <a:pt x="2" y="310"/>
                </a:lnTo>
                <a:lnTo>
                  <a:pt x="2" y="320"/>
                </a:lnTo>
                <a:lnTo>
                  <a:pt x="2" y="330"/>
                </a:lnTo>
                <a:lnTo>
                  <a:pt x="2" y="337"/>
                </a:lnTo>
                <a:lnTo>
                  <a:pt x="2" y="343"/>
                </a:lnTo>
                <a:lnTo>
                  <a:pt x="2" y="347"/>
                </a:lnTo>
                <a:lnTo>
                  <a:pt x="2" y="349"/>
                </a:lnTo>
                <a:lnTo>
                  <a:pt x="31" y="434"/>
                </a:lnTo>
                <a:lnTo>
                  <a:pt x="58" y="456"/>
                </a:lnTo>
                <a:lnTo>
                  <a:pt x="75" y="355"/>
                </a:lnTo>
                <a:lnTo>
                  <a:pt x="83" y="256"/>
                </a:lnTo>
                <a:lnTo>
                  <a:pt x="83" y="254"/>
                </a:lnTo>
                <a:lnTo>
                  <a:pt x="81" y="250"/>
                </a:lnTo>
                <a:lnTo>
                  <a:pt x="79" y="242"/>
                </a:lnTo>
                <a:lnTo>
                  <a:pt x="77" y="235"/>
                </a:lnTo>
                <a:lnTo>
                  <a:pt x="75" y="229"/>
                </a:lnTo>
                <a:lnTo>
                  <a:pt x="75" y="223"/>
                </a:lnTo>
                <a:lnTo>
                  <a:pt x="71" y="215"/>
                </a:lnTo>
                <a:lnTo>
                  <a:pt x="71" y="210"/>
                </a:lnTo>
                <a:lnTo>
                  <a:pt x="70" y="202"/>
                </a:lnTo>
                <a:lnTo>
                  <a:pt x="68" y="194"/>
                </a:lnTo>
                <a:lnTo>
                  <a:pt x="66" y="186"/>
                </a:lnTo>
                <a:lnTo>
                  <a:pt x="66" y="178"/>
                </a:lnTo>
                <a:lnTo>
                  <a:pt x="64" y="169"/>
                </a:lnTo>
                <a:lnTo>
                  <a:pt x="60" y="161"/>
                </a:lnTo>
                <a:lnTo>
                  <a:pt x="58" y="151"/>
                </a:lnTo>
                <a:lnTo>
                  <a:pt x="58" y="144"/>
                </a:lnTo>
                <a:lnTo>
                  <a:pt x="54" y="136"/>
                </a:lnTo>
                <a:lnTo>
                  <a:pt x="52" y="130"/>
                </a:lnTo>
                <a:lnTo>
                  <a:pt x="50" y="122"/>
                </a:lnTo>
                <a:lnTo>
                  <a:pt x="46" y="116"/>
                </a:lnTo>
                <a:lnTo>
                  <a:pt x="42" y="105"/>
                </a:lnTo>
                <a:lnTo>
                  <a:pt x="39" y="97"/>
                </a:lnTo>
                <a:lnTo>
                  <a:pt x="37" y="93"/>
                </a:lnTo>
                <a:lnTo>
                  <a:pt x="37" y="91"/>
                </a:lnTo>
                <a:lnTo>
                  <a:pt x="60" y="47"/>
                </a:lnTo>
                <a:lnTo>
                  <a:pt x="33" y="0"/>
                </a:lnTo>
                <a:lnTo>
                  <a:pt x="33" y="0"/>
                </a:lnTo>
                <a:close/>
              </a:path>
            </a:pathLst>
          </a:custGeom>
          <a:solidFill>
            <a:srgbClr val="996633"/>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2"/>
          <p:cNvSpPr>
            <a:spLocks/>
          </p:cNvSpPr>
          <p:nvPr/>
        </p:nvSpPr>
        <p:spPr bwMode="auto">
          <a:xfrm>
            <a:off x="7620314" y="3007432"/>
            <a:ext cx="609600" cy="1514475"/>
          </a:xfrm>
          <a:custGeom>
            <a:avLst/>
            <a:gdLst>
              <a:gd name="T0" fmla="*/ 13 w 384"/>
              <a:gd name="T1" fmla="*/ 299 h 954"/>
              <a:gd name="T2" fmla="*/ 43 w 384"/>
              <a:gd name="T3" fmla="*/ 277 h 954"/>
              <a:gd name="T4" fmla="*/ 74 w 384"/>
              <a:gd name="T5" fmla="*/ 240 h 954"/>
              <a:gd name="T6" fmla="*/ 108 w 384"/>
              <a:gd name="T7" fmla="*/ 178 h 954"/>
              <a:gd name="T8" fmla="*/ 143 w 384"/>
              <a:gd name="T9" fmla="*/ 101 h 954"/>
              <a:gd name="T10" fmla="*/ 172 w 384"/>
              <a:gd name="T11" fmla="*/ 35 h 954"/>
              <a:gd name="T12" fmla="*/ 188 w 384"/>
              <a:gd name="T13" fmla="*/ 0 h 954"/>
              <a:gd name="T14" fmla="*/ 190 w 384"/>
              <a:gd name="T15" fmla="*/ 15 h 954"/>
              <a:gd name="T16" fmla="*/ 200 w 384"/>
              <a:gd name="T17" fmla="*/ 54 h 954"/>
              <a:gd name="T18" fmla="*/ 217 w 384"/>
              <a:gd name="T19" fmla="*/ 101 h 954"/>
              <a:gd name="T20" fmla="*/ 246 w 384"/>
              <a:gd name="T21" fmla="*/ 151 h 954"/>
              <a:gd name="T22" fmla="*/ 289 w 384"/>
              <a:gd name="T23" fmla="*/ 171 h 954"/>
              <a:gd name="T24" fmla="*/ 337 w 384"/>
              <a:gd name="T25" fmla="*/ 167 h 954"/>
              <a:gd name="T26" fmla="*/ 372 w 384"/>
              <a:gd name="T27" fmla="*/ 155 h 954"/>
              <a:gd name="T28" fmla="*/ 382 w 384"/>
              <a:gd name="T29" fmla="*/ 153 h 954"/>
              <a:gd name="T30" fmla="*/ 364 w 384"/>
              <a:gd name="T31" fmla="*/ 184 h 954"/>
              <a:gd name="T32" fmla="*/ 333 w 384"/>
              <a:gd name="T33" fmla="*/ 238 h 954"/>
              <a:gd name="T34" fmla="*/ 295 w 384"/>
              <a:gd name="T35" fmla="*/ 281 h 954"/>
              <a:gd name="T36" fmla="*/ 258 w 384"/>
              <a:gd name="T37" fmla="*/ 287 h 954"/>
              <a:gd name="T38" fmla="*/ 223 w 384"/>
              <a:gd name="T39" fmla="*/ 269 h 954"/>
              <a:gd name="T40" fmla="*/ 194 w 384"/>
              <a:gd name="T41" fmla="*/ 244 h 954"/>
              <a:gd name="T42" fmla="*/ 172 w 384"/>
              <a:gd name="T43" fmla="*/ 225 h 954"/>
              <a:gd name="T44" fmla="*/ 174 w 384"/>
              <a:gd name="T45" fmla="*/ 238 h 954"/>
              <a:gd name="T46" fmla="*/ 182 w 384"/>
              <a:gd name="T47" fmla="*/ 291 h 954"/>
              <a:gd name="T48" fmla="*/ 190 w 384"/>
              <a:gd name="T49" fmla="*/ 376 h 954"/>
              <a:gd name="T50" fmla="*/ 194 w 384"/>
              <a:gd name="T51" fmla="*/ 496 h 954"/>
              <a:gd name="T52" fmla="*/ 186 w 384"/>
              <a:gd name="T53" fmla="*/ 646 h 954"/>
              <a:gd name="T54" fmla="*/ 174 w 384"/>
              <a:gd name="T55" fmla="*/ 793 h 954"/>
              <a:gd name="T56" fmla="*/ 163 w 384"/>
              <a:gd name="T57" fmla="*/ 907 h 954"/>
              <a:gd name="T58" fmla="*/ 159 w 384"/>
              <a:gd name="T59" fmla="*/ 954 h 954"/>
              <a:gd name="T60" fmla="*/ 149 w 384"/>
              <a:gd name="T61" fmla="*/ 936 h 954"/>
              <a:gd name="T62" fmla="*/ 136 w 384"/>
              <a:gd name="T63" fmla="*/ 905 h 954"/>
              <a:gd name="T64" fmla="*/ 120 w 384"/>
              <a:gd name="T65" fmla="*/ 853 h 954"/>
              <a:gd name="T66" fmla="*/ 103 w 384"/>
              <a:gd name="T67" fmla="*/ 777 h 954"/>
              <a:gd name="T68" fmla="*/ 87 w 384"/>
              <a:gd name="T69" fmla="*/ 686 h 954"/>
              <a:gd name="T70" fmla="*/ 75 w 384"/>
              <a:gd name="T71" fmla="*/ 603 h 954"/>
              <a:gd name="T72" fmla="*/ 70 w 384"/>
              <a:gd name="T73" fmla="*/ 551 h 954"/>
              <a:gd name="T74" fmla="*/ 72 w 384"/>
              <a:gd name="T75" fmla="*/ 541 h 954"/>
              <a:gd name="T76" fmla="*/ 85 w 384"/>
              <a:gd name="T77" fmla="*/ 516 h 954"/>
              <a:gd name="T78" fmla="*/ 107 w 384"/>
              <a:gd name="T79" fmla="*/ 475 h 954"/>
              <a:gd name="T80" fmla="*/ 126 w 384"/>
              <a:gd name="T81" fmla="*/ 417 h 954"/>
              <a:gd name="T82" fmla="*/ 139 w 384"/>
              <a:gd name="T83" fmla="*/ 351 h 954"/>
              <a:gd name="T84" fmla="*/ 143 w 384"/>
              <a:gd name="T85" fmla="*/ 285 h 954"/>
              <a:gd name="T86" fmla="*/ 141 w 384"/>
              <a:gd name="T87" fmla="*/ 229 h 954"/>
              <a:gd name="T88" fmla="*/ 141 w 384"/>
              <a:gd name="T89" fmla="*/ 196 h 954"/>
              <a:gd name="T90" fmla="*/ 130 w 384"/>
              <a:gd name="T91" fmla="*/ 204 h 954"/>
              <a:gd name="T92" fmla="*/ 101 w 384"/>
              <a:gd name="T93" fmla="*/ 242 h 954"/>
              <a:gd name="T94" fmla="*/ 75 w 384"/>
              <a:gd name="T95" fmla="*/ 268 h 954"/>
              <a:gd name="T96" fmla="*/ 46 w 384"/>
              <a:gd name="T97" fmla="*/ 287 h 954"/>
              <a:gd name="T98" fmla="*/ 15 w 384"/>
              <a:gd name="T99" fmla="*/ 299 h 954"/>
              <a:gd name="T100" fmla="*/ 0 w 384"/>
              <a:gd name="T101" fmla="*/ 30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954">
                <a:moveTo>
                  <a:pt x="0" y="304"/>
                </a:moveTo>
                <a:lnTo>
                  <a:pt x="2" y="302"/>
                </a:lnTo>
                <a:lnTo>
                  <a:pt x="6" y="300"/>
                </a:lnTo>
                <a:lnTo>
                  <a:pt x="13" y="299"/>
                </a:lnTo>
                <a:lnTo>
                  <a:pt x="23" y="293"/>
                </a:lnTo>
                <a:lnTo>
                  <a:pt x="29" y="289"/>
                </a:lnTo>
                <a:lnTo>
                  <a:pt x="35" y="285"/>
                </a:lnTo>
                <a:lnTo>
                  <a:pt x="43" y="277"/>
                </a:lnTo>
                <a:lnTo>
                  <a:pt x="48" y="271"/>
                </a:lnTo>
                <a:lnTo>
                  <a:pt x="56" y="262"/>
                </a:lnTo>
                <a:lnTo>
                  <a:pt x="64" y="252"/>
                </a:lnTo>
                <a:lnTo>
                  <a:pt x="74" y="240"/>
                </a:lnTo>
                <a:lnTo>
                  <a:pt x="81" y="229"/>
                </a:lnTo>
                <a:lnTo>
                  <a:pt x="89" y="211"/>
                </a:lnTo>
                <a:lnTo>
                  <a:pt x="99" y="196"/>
                </a:lnTo>
                <a:lnTo>
                  <a:pt x="108" y="178"/>
                </a:lnTo>
                <a:lnTo>
                  <a:pt x="118" y="159"/>
                </a:lnTo>
                <a:lnTo>
                  <a:pt x="126" y="140"/>
                </a:lnTo>
                <a:lnTo>
                  <a:pt x="136" y="120"/>
                </a:lnTo>
                <a:lnTo>
                  <a:pt x="143" y="101"/>
                </a:lnTo>
                <a:lnTo>
                  <a:pt x="153" y="85"/>
                </a:lnTo>
                <a:lnTo>
                  <a:pt x="159" y="66"/>
                </a:lnTo>
                <a:lnTo>
                  <a:pt x="167" y="50"/>
                </a:lnTo>
                <a:lnTo>
                  <a:pt x="172" y="35"/>
                </a:lnTo>
                <a:lnTo>
                  <a:pt x="178" y="23"/>
                </a:lnTo>
                <a:lnTo>
                  <a:pt x="182" y="12"/>
                </a:lnTo>
                <a:lnTo>
                  <a:pt x="186" y="4"/>
                </a:lnTo>
                <a:lnTo>
                  <a:pt x="188" y="0"/>
                </a:lnTo>
                <a:lnTo>
                  <a:pt x="188" y="0"/>
                </a:lnTo>
                <a:lnTo>
                  <a:pt x="188" y="2"/>
                </a:lnTo>
                <a:lnTo>
                  <a:pt x="190" y="10"/>
                </a:lnTo>
                <a:lnTo>
                  <a:pt x="190" y="15"/>
                </a:lnTo>
                <a:lnTo>
                  <a:pt x="192" y="23"/>
                </a:lnTo>
                <a:lnTo>
                  <a:pt x="194" y="33"/>
                </a:lnTo>
                <a:lnTo>
                  <a:pt x="196" y="43"/>
                </a:lnTo>
                <a:lnTo>
                  <a:pt x="200" y="54"/>
                </a:lnTo>
                <a:lnTo>
                  <a:pt x="201" y="64"/>
                </a:lnTo>
                <a:lnTo>
                  <a:pt x="207" y="76"/>
                </a:lnTo>
                <a:lnTo>
                  <a:pt x="213" y="89"/>
                </a:lnTo>
                <a:lnTo>
                  <a:pt x="217" y="101"/>
                </a:lnTo>
                <a:lnTo>
                  <a:pt x="223" y="114"/>
                </a:lnTo>
                <a:lnTo>
                  <a:pt x="229" y="126"/>
                </a:lnTo>
                <a:lnTo>
                  <a:pt x="238" y="140"/>
                </a:lnTo>
                <a:lnTo>
                  <a:pt x="246" y="151"/>
                </a:lnTo>
                <a:lnTo>
                  <a:pt x="256" y="159"/>
                </a:lnTo>
                <a:lnTo>
                  <a:pt x="267" y="165"/>
                </a:lnTo>
                <a:lnTo>
                  <a:pt x="279" y="171"/>
                </a:lnTo>
                <a:lnTo>
                  <a:pt x="289" y="171"/>
                </a:lnTo>
                <a:lnTo>
                  <a:pt x="302" y="173"/>
                </a:lnTo>
                <a:lnTo>
                  <a:pt x="314" y="171"/>
                </a:lnTo>
                <a:lnTo>
                  <a:pt x="328" y="171"/>
                </a:lnTo>
                <a:lnTo>
                  <a:pt x="337" y="167"/>
                </a:lnTo>
                <a:lnTo>
                  <a:pt x="349" y="165"/>
                </a:lnTo>
                <a:lnTo>
                  <a:pt x="359" y="161"/>
                </a:lnTo>
                <a:lnTo>
                  <a:pt x="366" y="159"/>
                </a:lnTo>
                <a:lnTo>
                  <a:pt x="372" y="155"/>
                </a:lnTo>
                <a:lnTo>
                  <a:pt x="378" y="153"/>
                </a:lnTo>
                <a:lnTo>
                  <a:pt x="382" y="151"/>
                </a:lnTo>
                <a:lnTo>
                  <a:pt x="384" y="151"/>
                </a:lnTo>
                <a:lnTo>
                  <a:pt x="382" y="153"/>
                </a:lnTo>
                <a:lnTo>
                  <a:pt x="380" y="157"/>
                </a:lnTo>
                <a:lnTo>
                  <a:pt x="376" y="165"/>
                </a:lnTo>
                <a:lnTo>
                  <a:pt x="372" y="174"/>
                </a:lnTo>
                <a:lnTo>
                  <a:pt x="364" y="184"/>
                </a:lnTo>
                <a:lnTo>
                  <a:pt x="359" y="198"/>
                </a:lnTo>
                <a:lnTo>
                  <a:pt x="351" y="211"/>
                </a:lnTo>
                <a:lnTo>
                  <a:pt x="343" y="225"/>
                </a:lnTo>
                <a:lnTo>
                  <a:pt x="333" y="238"/>
                </a:lnTo>
                <a:lnTo>
                  <a:pt x="324" y="250"/>
                </a:lnTo>
                <a:lnTo>
                  <a:pt x="314" y="262"/>
                </a:lnTo>
                <a:lnTo>
                  <a:pt x="304" y="273"/>
                </a:lnTo>
                <a:lnTo>
                  <a:pt x="295" y="281"/>
                </a:lnTo>
                <a:lnTo>
                  <a:pt x="285" y="287"/>
                </a:lnTo>
                <a:lnTo>
                  <a:pt x="275" y="291"/>
                </a:lnTo>
                <a:lnTo>
                  <a:pt x="267" y="291"/>
                </a:lnTo>
                <a:lnTo>
                  <a:pt x="258" y="287"/>
                </a:lnTo>
                <a:lnTo>
                  <a:pt x="248" y="283"/>
                </a:lnTo>
                <a:lnTo>
                  <a:pt x="240" y="279"/>
                </a:lnTo>
                <a:lnTo>
                  <a:pt x="233" y="273"/>
                </a:lnTo>
                <a:lnTo>
                  <a:pt x="223" y="269"/>
                </a:lnTo>
                <a:lnTo>
                  <a:pt x="215" y="264"/>
                </a:lnTo>
                <a:lnTo>
                  <a:pt x="207" y="258"/>
                </a:lnTo>
                <a:lnTo>
                  <a:pt x="201" y="252"/>
                </a:lnTo>
                <a:lnTo>
                  <a:pt x="194" y="244"/>
                </a:lnTo>
                <a:lnTo>
                  <a:pt x="188" y="238"/>
                </a:lnTo>
                <a:lnTo>
                  <a:pt x="182" y="233"/>
                </a:lnTo>
                <a:lnTo>
                  <a:pt x="178" y="231"/>
                </a:lnTo>
                <a:lnTo>
                  <a:pt x="172" y="225"/>
                </a:lnTo>
                <a:lnTo>
                  <a:pt x="170" y="223"/>
                </a:lnTo>
                <a:lnTo>
                  <a:pt x="170" y="225"/>
                </a:lnTo>
                <a:lnTo>
                  <a:pt x="172" y="231"/>
                </a:lnTo>
                <a:lnTo>
                  <a:pt x="174" y="238"/>
                </a:lnTo>
                <a:lnTo>
                  <a:pt x="174" y="248"/>
                </a:lnTo>
                <a:lnTo>
                  <a:pt x="176" y="260"/>
                </a:lnTo>
                <a:lnTo>
                  <a:pt x="178" y="273"/>
                </a:lnTo>
                <a:lnTo>
                  <a:pt x="182" y="291"/>
                </a:lnTo>
                <a:lnTo>
                  <a:pt x="182" y="308"/>
                </a:lnTo>
                <a:lnTo>
                  <a:pt x="186" y="330"/>
                </a:lnTo>
                <a:lnTo>
                  <a:pt x="188" y="351"/>
                </a:lnTo>
                <a:lnTo>
                  <a:pt x="190" y="376"/>
                </a:lnTo>
                <a:lnTo>
                  <a:pt x="190" y="403"/>
                </a:lnTo>
                <a:lnTo>
                  <a:pt x="192" y="432"/>
                </a:lnTo>
                <a:lnTo>
                  <a:pt x="192" y="463"/>
                </a:lnTo>
                <a:lnTo>
                  <a:pt x="194" y="496"/>
                </a:lnTo>
                <a:lnTo>
                  <a:pt x="190" y="531"/>
                </a:lnTo>
                <a:lnTo>
                  <a:pt x="190" y="568"/>
                </a:lnTo>
                <a:lnTo>
                  <a:pt x="188" y="607"/>
                </a:lnTo>
                <a:lnTo>
                  <a:pt x="186" y="646"/>
                </a:lnTo>
                <a:lnTo>
                  <a:pt x="182" y="682"/>
                </a:lnTo>
                <a:lnTo>
                  <a:pt x="180" y="721"/>
                </a:lnTo>
                <a:lnTo>
                  <a:pt x="176" y="758"/>
                </a:lnTo>
                <a:lnTo>
                  <a:pt x="174" y="793"/>
                </a:lnTo>
                <a:lnTo>
                  <a:pt x="172" y="826"/>
                </a:lnTo>
                <a:lnTo>
                  <a:pt x="169" y="855"/>
                </a:lnTo>
                <a:lnTo>
                  <a:pt x="167" y="884"/>
                </a:lnTo>
                <a:lnTo>
                  <a:pt x="163" y="907"/>
                </a:lnTo>
                <a:lnTo>
                  <a:pt x="161" y="927"/>
                </a:lnTo>
                <a:lnTo>
                  <a:pt x="159" y="940"/>
                </a:lnTo>
                <a:lnTo>
                  <a:pt x="159" y="950"/>
                </a:lnTo>
                <a:lnTo>
                  <a:pt x="159" y="954"/>
                </a:lnTo>
                <a:lnTo>
                  <a:pt x="157" y="952"/>
                </a:lnTo>
                <a:lnTo>
                  <a:pt x="155" y="946"/>
                </a:lnTo>
                <a:lnTo>
                  <a:pt x="151" y="942"/>
                </a:lnTo>
                <a:lnTo>
                  <a:pt x="149" y="936"/>
                </a:lnTo>
                <a:lnTo>
                  <a:pt x="145" y="931"/>
                </a:lnTo>
                <a:lnTo>
                  <a:pt x="143" y="925"/>
                </a:lnTo>
                <a:lnTo>
                  <a:pt x="139" y="915"/>
                </a:lnTo>
                <a:lnTo>
                  <a:pt x="136" y="905"/>
                </a:lnTo>
                <a:lnTo>
                  <a:pt x="130" y="894"/>
                </a:lnTo>
                <a:lnTo>
                  <a:pt x="128" y="884"/>
                </a:lnTo>
                <a:lnTo>
                  <a:pt x="122" y="869"/>
                </a:lnTo>
                <a:lnTo>
                  <a:pt x="120" y="853"/>
                </a:lnTo>
                <a:lnTo>
                  <a:pt x="114" y="838"/>
                </a:lnTo>
                <a:lnTo>
                  <a:pt x="112" y="820"/>
                </a:lnTo>
                <a:lnTo>
                  <a:pt x="107" y="799"/>
                </a:lnTo>
                <a:lnTo>
                  <a:pt x="103" y="777"/>
                </a:lnTo>
                <a:lnTo>
                  <a:pt x="97" y="754"/>
                </a:lnTo>
                <a:lnTo>
                  <a:pt x="95" y="733"/>
                </a:lnTo>
                <a:lnTo>
                  <a:pt x="91" y="710"/>
                </a:lnTo>
                <a:lnTo>
                  <a:pt x="87" y="686"/>
                </a:lnTo>
                <a:lnTo>
                  <a:pt x="83" y="663"/>
                </a:lnTo>
                <a:lnTo>
                  <a:pt x="81" y="644"/>
                </a:lnTo>
                <a:lnTo>
                  <a:pt x="77" y="622"/>
                </a:lnTo>
                <a:lnTo>
                  <a:pt x="75" y="603"/>
                </a:lnTo>
                <a:lnTo>
                  <a:pt x="74" y="587"/>
                </a:lnTo>
                <a:lnTo>
                  <a:pt x="74" y="574"/>
                </a:lnTo>
                <a:lnTo>
                  <a:pt x="72" y="560"/>
                </a:lnTo>
                <a:lnTo>
                  <a:pt x="70" y="551"/>
                </a:lnTo>
                <a:lnTo>
                  <a:pt x="70" y="547"/>
                </a:lnTo>
                <a:lnTo>
                  <a:pt x="70" y="545"/>
                </a:lnTo>
                <a:lnTo>
                  <a:pt x="70" y="543"/>
                </a:lnTo>
                <a:lnTo>
                  <a:pt x="72" y="541"/>
                </a:lnTo>
                <a:lnTo>
                  <a:pt x="74" y="537"/>
                </a:lnTo>
                <a:lnTo>
                  <a:pt x="77" y="531"/>
                </a:lnTo>
                <a:lnTo>
                  <a:pt x="81" y="523"/>
                </a:lnTo>
                <a:lnTo>
                  <a:pt x="85" y="516"/>
                </a:lnTo>
                <a:lnTo>
                  <a:pt x="89" y="508"/>
                </a:lnTo>
                <a:lnTo>
                  <a:pt x="95" y="498"/>
                </a:lnTo>
                <a:lnTo>
                  <a:pt x="101" y="485"/>
                </a:lnTo>
                <a:lnTo>
                  <a:pt x="107" y="475"/>
                </a:lnTo>
                <a:lnTo>
                  <a:pt x="112" y="461"/>
                </a:lnTo>
                <a:lnTo>
                  <a:pt x="116" y="448"/>
                </a:lnTo>
                <a:lnTo>
                  <a:pt x="122" y="432"/>
                </a:lnTo>
                <a:lnTo>
                  <a:pt x="126" y="417"/>
                </a:lnTo>
                <a:lnTo>
                  <a:pt x="130" y="401"/>
                </a:lnTo>
                <a:lnTo>
                  <a:pt x="134" y="386"/>
                </a:lnTo>
                <a:lnTo>
                  <a:pt x="136" y="368"/>
                </a:lnTo>
                <a:lnTo>
                  <a:pt x="139" y="351"/>
                </a:lnTo>
                <a:lnTo>
                  <a:pt x="139" y="333"/>
                </a:lnTo>
                <a:lnTo>
                  <a:pt x="141" y="318"/>
                </a:lnTo>
                <a:lnTo>
                  <a:pt x="141" y="300"/>
                </a:lnTo>
                <a:lnTo>
                  <a:pt x="143" y="285"/>
                </a:lnTo>
                <a:lnTo>
                  <a:pt x="143" y="269"/>
                </a:lnTo>
                <a:lnTo>
                  <a:pt x="143" y="254"/>
                </a:lnTo>
                <a:lnTo>
                  <a:pt x="143" y="240"/>
                </a:lnTo>
                <a:lnTo>
                  <a:pt x="141" y="229"/>
                </a:lnTo>
                <a:lnTo>
                  <a:pt x="141" y="219"/>
                </a:lnTo>
                <a:lnTo>
                  <a:pt x="141" y="209"/>
                </a:lnTo>
                <a:lnTo>
                  <a:pt x="141" y="202"/>
                </a:lnTo>
                <a:lnTo>
                  <a:pt x="141" y="196"/>
                </a:lnTo>
                <a:lnTo>
                  <a:pt x="141" y="192"/>
                </a:lnTo>
                <a:lnTo>
                  <a:pt x="139" y="194"/>
                </a:lnTo>
                <a:lnTo>
                  <a:pt x="136" y="198"/>
                </a:lnTo>
                <a:lnTo>
                  <a:pt x="130" y="204"/>
                </a:lnTo>
                <a:lnTo>
                  <a:pt x="124" y="213"/>
                </a:lnTo>
                <a:lnTo>
                  <a:pt x="116" y="225"/>
                </a:lnTo>
                <a:lnTo>
                  <a:pt x="107" y="236"/>
                </a:lnTo>
                <a:lnTo>
                  <a:pt x="101" y="242"/>
                </a:lnTo>
                <a:lnTo>
                  <a:pt x="95" y="250"/>
                </a:lnTo>
                <a:lnTo>
                  <a:pt x="87" y="256"/>
                </a:lnTo>
                <a:lnTo>
                  <a:pt x="81" y="264"/>
                </a:lnTo>
                <a:lnTo>
                  <a:pt x="75" y="268"/>
                </a:lnTo>
                <a:lnTo>
                  <a:pt x="68" y="273"/>
                </a:lnTo>
                <a:lnTo>
                  <a:pt x="62" y="277"/>
                </a:lnTo>
                <a:lnTo>
                  <a:pt x="54" y="283"/>
                </a:lnTo>
                <a:lnTo>
                  <a:pt x="46" y="287"/>
                </a:lnTo>
                <a:lnTo>
                  <a:pt x="41" y="291"/>
                </a:lnTo>
                <a:lnTo>
                  <a:pt x="33" y="293"/>
                </a:lnTo>
                <a:lnTo>
                  <a:pt x="27" y="297"/>
                </a:lnTo>
                <a:lnTo>
                  <a:pt x="15" y="299"/>
                </a:lnTo>
                <a:lnTo>
                  <a:pt x="8" y="300"/>
                </a:lnTo>
                <a:lnTo>
                  <a:pt x="2" y="302"/>
                </a:lnTo>
                <a:lnTo>
                  <a:pt x="0" y="304"/>
                </a:lnTo>
                <a:lnTo>
                  <a:pt x="0" y="3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3"/>
          <p:cNvSpPr>
            <a:spLocks/>
          </p:cNvSpPr>
          <p:nvPr/>
        </p:nvSpPr>
        <p:spPr bwMode="auto">
          <a:xfrm>
            <a:off x="7939402" y="1926345"/>
            <a:ext cx="317500" cy="1238250"/>
          </a:xfrm>
          <a:custGeom>
            <a:avLst/>
            <a:gdLst>
              <a:gd name="T0" fmla="*/ 132 w 200"/>
              <a:gd name="T1" fmla="*/ 175 h 780"/>
              <a:gd name="T2" fmla="*/ 192 w 200"/>
              <a:gd name="T3" fmla="*/ 121 h 780"/>
              <a:gd name="T4" fmla="*/ 177 w 200"/>
              <a:gd name="T5" fmla="*/ 107 h 780"/>
              <a:gd name="T6" fmla="*/ 163 w 200"/>
              <a:gd name="T7" fmla="*/ 95 h 780"/>
              <a:gd name="T8" fmla="*/ 152 w 200"/>
              <a:gd name="T9" fmla="*/ 88 h 780"/>
              <a:gd name="T10" fmla="*/ 134 w 200"/>
              <a:gd name="T11" fmla="*/ 76 h 780"/>
              <a:gd name="T12" fmla="*/ 119 w 200"/>
              <a:gd name="T13" fmla="*/ 62 h 780"/>
              <a:gd name="T14" fmla="*/ 101 w 200"/>
              <a:gd name="T15" fmla="*/ 49 h 780"/>
              <a:gd name="T16" fmla="*/ 84 w 200"/>
              <a:gd name="T17" fmla="*/ 35 h 780"/>
              <a:gd name="T18" fmla="*/ 68 w 200"/>
              <a:gd name="T19" fmla="*/ 22 h 780"/>
              <a:gd name="T20" fmla="*/ 55 w 200"/>
              <a:gd name="T21" fmla="*/ 12 h 780"/>
              <a:gd name="T22" fmla="*/ 41 w 200"/>
              <a:gd name="T23" fmla="*/ 2 h 780"/>
              <a:gd name="T24" fmla="*/ 33 w 200"/>
              <a:gd name="T25" fmla="*/ 157 h 780"/>
              <a:gd name="T26" fmla="*/ 55 w 200"/>
              <a:gd name="T27" fmla="*/ 247 h 780"/>
              <a:gd name="T28" fmla="*/ 101 w 200"/>
              <a:gd name="T29" fmla="*/ 297 h 780"/>
              <a:gd name="T30" fmla="*/ 95 w 200"/>
              <a:gd name="T31" fmla="*/ 311 h 780"/>
              <a:gd name="T32" fmla="*/ 88 w 200"/>
              <a:gd name="T33" fmla="*/ 328 h 780"/>
              <a:gd name="T34" fmla="*/ 80 w 200"/>
              <a:gd name="T35" fmla="*/ 342 h 780"/>
              <a:gd name="T36" fmla="*/ 74 w 200"/>
              <a:gd name="T37" fmla="*/ 357 h 780"/>
              <a:gd name="T38" fmla="*/ 66 w 200"/>
              <a:gd name="T39" fmla="*/ 371 h 780"/>
              <a:gd name="T40" fmla="*/ 59 w 200"/>
              <a:gd name="T41" fmla="*/ 386 h 780"/>
              <a:gd name="T42" fmla="*/ 51 w 200"/>
              <a:gd name="T43" fmla="*/ 406 h 780"/>
              <a:gd name="T44" fmla="*/ 41 w 200"/>
              <a:gd name="T45" fmla="*/ 425 h 780"/>
              <a:gd name="T46" fmla="*/ 35 w 200"/>
              <a:gd name="T47" fmla="*/ 446 h 780"/>
              <a:gd name="T48" fmla="*/ 32 w 200"/>
              <a:gd name="T49" fmla="*/ 464 h 780"/>
              <a:gd name="T50" fmla="*/ 26 w 200"/>
              <a:gd name="T51" fmla="*/ 479 h 780"/>
              <a:gd name="T52" fmla="*/ 24 w 200"/>
              <a:gd name="T53" fmla="*/ 497 h 780"/>
              <a:gd name="T54" fmla="*/ 0 w 200"/>
              <a:gd name="T55" fmla="*/ 648 h 780"/>
              <a:gd name="T56" fmla="*/ 152 w 200"/>
              <a:gd name="T57" fmla="*/ 780 h 780"/>
              <a:gd name="T58" fmla="*/ 152 w 200"/>
              <a:gd name="T59" fmla="*/ 770 h 780"/>
              <a:gd name="T60" fmla="*/ 158 w 200"/>
              <a:gd name="T61" fmla="*/ 749 h 780"/>
              <a:gd name="T62" fmla="*/ 161 w 200"/>
              <a:gd name="T63" fmla="*/ 716 h 780"/>
              <a:gd name="T64" fmla="*/ 171 w 200"/>
              <a:gd name="T65" fmla="*/ 675 h 780"/>
              <a:gd name="T66" fmla="*/ 177 w 200"/>
              <a:gd name="T67" fmla="*/ 627 h 780"/>
              <a:gd name="T68" fmla="*/ 185 w 200"/>
              <a:gd name="T69" fmla="*/ 576 h 780"/>
              <a:gd name="T70" fmla="*/ 190 w 200"/>
              <a:gd name="T71" fmla="*/ 524 h 780"/>
              <a:gd name="T72" fmla="*/ 196 w 200"/>
              <a:gd name="T73" fmla="*/ 475 h 780"/>
              <a:gd name="T74" fmla="*/ 198 w 200"/>
              <a:gd name="T75" fmla="*/ 427 h 780"/>
              <a:gd name="T76" fmla="*/ 200 w 200"/>
              <a:gd name="T77" fmla="*/ 386 h 780"/>
              <a:gd name="T78" fmla="*/ 200 w 200"/>
              <a:gd name="T79" fmla="*/ 351 h 780"/>
              <a:gd name="T80" fmla="*/ 200 w 200"/>
              <a:gd name="T81" fmla="*/ 320 h 780"/>
              <a:gd name="T82" fmla="*/ 198 w 200"/>
              <a:gd name="T83" fmla="*/ 297 h 780"/>
              <a:gd name="T84" fmla="*/ 198 w 200"/>
              <a:gd name="T85" fmla="*/ 280 h 780"/>
              <a:gd name="T86" fmla="*/ 196 w 200"/>
              <a:gd name="T87" fmla="*/ 268 h 780"/>
              <a:gd name="T88" fmla="*/ 196 w 200"/>
              <a:gd name="T89" fmla="*/ 26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780">
                <a:moveTo>
                  <a:pt x="196" y="264"/>
                </a:moveTo>
                <a:lnTo>
                  <a:pt x="132" y="175"/>
                </a:lnTo>
                <a:lnTo>
                  <a:pt x="196" y="123"/>
                </a:lnTo>
                <a:lnTo>
                  <a:pt x="192" y="121"/>
                </a:lnTo>
                <a:lnTo>
                  <a:pt x="185" y="113"/>
                </a:lnTo>
                <a:lnTo>
                  <a:pt x="177" y="107"/>
                </a:lnTo>
                <a:lnTo>
                  <a:pt x="169" y="101"/>
                </a:lnTo>
                <a:lnTo>
                  <a:pt x="163" y="95"/>
                </a:lnTo>
                <a:lnTo>
                  <a:pt x="158" y="92"/>
                </a:lnTo>
                <a:lnTo>
                  <a:pt x="152" y="88"/>
                </a:lnTo>
                <a:lnTo>
                  <a:pt x="144" y="82"/>
                </a:lnTo>
                <a:lnTo>
                  <a:pt x="134" y="76"/>
                </a:lnTo>
                <a:lnTo>
                  <a:pt x="127" y="68"/>
                </a:lnTo>
                <a:lnTo>
                  <a:pt x="119" y="62"/>
                </a:lnTo>
                <a:lnTo>
                  <a:pt x="111" y="55"/>
                </a:lnTo>
                <a:lnTo>
                  <a:pt x="101" y="49"/>
                </a:lnTo>
                <a:lnTo>
                  <a:pt x="94" y="41"/>
                </a:lnTo>
                <a:lnTo>
                  <a:pt x="84" y="35"/>
                </a:lnTo>
                <a:lnTo>
                  <a:pt x="78" y="29"/>
                </a:lnTo>
                <a:lnTo>
                  <a:pt x="68" y="22"/>
                </a:lnTo>
                <a:lnTo>
                  <a:pt x="61" y="16"/>
                </a:lnTo>
                <a:lnTo>
                  <a:pt x="55" y="12"/>
                </a:lnTo>
                <a:lnTo>
                  <a:pt x="51" y="8"/>
                </a:lnTo>
                <a:lnTo>
                  <a:pt x="41" y="2"/>
                </a:lnTo>
                <a:lnTo>
                  <a:pt x="39" y="0"/>
                </a:lnTo>
                <a:lnTo>
                  <a:pt x="33" y="157"/>
                </a:lnTo>
                <a:lnTo>
                  <a:pt x="99" y="206"/>
                </a:lnTo>
                <a:lnTo>
                  <a:pt x="55" y="247"/>
                </a:lnTo>
                <a:lnTo>
                  <a:pt x="103" y="297"/>
                </a:lnTo>
                <a:lnTo>
                  <a:pt x="101" y="297"/>
                </a:lnTo>
                <a:lnTo>
                  <a:pt x="99" y="303"/>
                </a:lnTo>
                <a:lnTo>
                  <a:pt x="95" y="311"/>
                </a:lnTo>
                <a:lnTo>
                  <a:pt x="92" y="322"/>
                </a:lnTo>
                <a:lnTo>
                  <a:pt x="88" y="328"/>
                </a:lnTo>
                <a:lnTo>
                  <a:pt x="84" y="334"/>
                </a:lnTo>
                <a:lnTo>
                  <a:pt x="80" y="342"/>
                </a:lnTo>
                <a:lnTo>
                  <a:pt x="78" y="349"/>
                </a:lnTo>
                <a:lnTo>
                  <a:pt x="74" y="357"/>
                </a:lnTo>
                <a:lnTo>
                  <a:pt x="70" y="365"/>
                </a:lnTo>
                <a:lnTo>
                  <a:pt x="66" y="371"/>
                </a:lnTo>
                <a:lnTo>
                  <a:pt x="63" y="380"/>
                </a:lnTo>
                <a:lnTo>
                  <a:pt x="59" y="386"/>
                </a:lnTo>
                <a:lnTo>
                  <a:pt x="53" y="396"/>
                </a:lnTo>
                <a:lnTo>
                  <a:pt x="51" y="406"/>
                </a:lnTo>
                <a:lnTo>
                  <a:pt x="47" y="417"/>
                </a:lnTo>
                <a:lnTo>
                  <a:pt x="41" y="425"/>
                </a:lnTo>
                <a:lnTo>
                  <a:pt x="39" y="437"/>
                </a:lnTo>
                <a:lnTo>
                  <a:pt x="35" y="446"/>
                </a:lnTo>
                <a:lnTo>
                  <a:pt x="33" y="456"/>
                </a:lnTo>
                <a:lnTo>
                  <a:pt x="32" y="464"/>
                </a:lnTo>
                <a:lnTo>
                  <a:pt x="28" y="473"/>
                </a:lnTo>
                <a:lnTo>
                  <a:pt x="26" y="479"/>
                </a:lnTo>
                <a:lnTo>
                  <a:pt x="26" y="487"/>
                </a:lnTo>
                <a:lnTo>
                  <a:pt x="24" y="497"/>
                </a:lnTo>
                <a:lnTo>
                  <a:pt x="24" y="501"/>
                </a:lnTo>
                <a:lnTo>
                  <a:pt x="0" y="648"/>
                </a:lnTo>
                <a:lnTo>
                  <a:pt x="74" y="567"/>
                </a:lnTo>
                <a:lnTo>
                  <a:pt x="152" y="780"/>
                </a:lnTo>
                <a:lnTo>
                  <a:pt x="152" y="776"/>
                </a:lnTo>
                <a:lnTo>
                  <a:pt x="152" y="770"/>
                </a:lnTo>
                <a:lnTo>
                  <a:pt x="154" y="762"/>
                </a:lnTo>
                <a:lnTo>
                  <a:pt x="158" y="749"/>
                </a:lnTo>
                <a:lnTo>
                  <a:pt x="159" y="733"/>
                </a:lnTo>
                <a:lnTo>
                  <a:pt x="161" y="716"/>
                </a:lnTo>
                <a:lnTo>
                  <a:pt x="165" y="696"/>
                </a:lnTo>
                <a:lnTo>
                  <a:pt x="171" y="675"/>
                </a:lnTo>
                <a:lnTo>
                  <a:pt x="173" y="650"/>
                </a:lnTo>
                <a:lnTo>
                  <a:pt x="177" y="627"/>
                </a:lnTo>
                <a:lnTo>
                  <a:pt x="181" y="601"/>
                </a:lnTo>
                <a:lnTo>
                  <a:pt x="185" y="576"/>
                </a:lnTo>
                <a:lnTo>
                  <a:pt x="187" y="549"/>
                </a:lnTo>
                <a:lnTo>
                  <a:pt x="190" y="524"/>
                </a:lnTo>
                <a:lnTo>
                  <a:pt x="192" y="499"/>
                </a:lnTo>
                <a:lnTo>
                  <a:pt x="196" y="475"/>
                </a:lnTo>
                <a:lnTo>
                  <a:pt x="198" y="450"/>
                </a:lnTo>
                <a:lnTo>
                  <a:pt x="198" y="427"/>
                </a:lnTo>
                <a:lnTo>
                  <a:pt x="200" y="406"/>
                </a:lnTo>
                <a:lnTo>
                  <a:pt x="200" y="386"/>
                </a:lnTo>
                <a:lnTo>
                  <a:pt x="200" y="367"/>
                </a:lnTo>
                <a:lnTo>
                  <a:pt x="200" y="351"/>
                </a:lnTo>
                <a:lnTo>
                  <a:pt x="200" y="334"/>
                </a:lnTo>
                <a:lnTo>
                  <a:pt x="200" y="320"/>
                </a:lnTo>
                <a:lnTo>
                  <a:pt x="198" y="307"/>
                </a:lnTo>
                <a:lnTo>
                  <a:pt x="198" y="297"/>
                </a:lnTo>
                <a:lnTo>
                  <a:pt x="198" y="285"/>
                </a:lnTo>
                <a:lnTo>
                  <a:pt x="198" y="280"/>
                </a:lnTo>
                <a:lnTo>
                  <a:pt x="196" y="272"/>
                </a:lnTo>
                <a:lnTo>
                  <a:pt x="196" y="268"/>
                </a:lnTo>
                <a:lnTo>
                  <a:pt x="196" y="264"/>
                </a:lnTo>
                <a:lnTo>
                  <a:pt x="196" y="2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84"/>
          <p:cNvSpPr>
            <a:spLocks/>
          </p:cNvSpPr>
          <p:nvPr/>
        </p:nvSpPr>
        <p:spPr bwMode="auto">
          <a:xfrm>
            <a:off x="7958452" y="3299532"/>
            <a:ext cx="334963" cy="1385887"/>
          </a:xfrm>
          <a:custGeom>
            <a:avLst/>
            <a:gdLst>
              <a:gd name="T0" fmla="*/ 60 w 211"/>
              <a:gd name="T1" fmla="*/ 2 h 873"/>
              <a:gd name="T2" fmla="*/ 66 w 211"/>
              <a:gd name="T3" fmla="*/ 33 h 873"/>
              <a:gd name="T4" fmla="*/ 74 w 211"/>
              <a:gd name="T5" fmla="*/ 87 h 873"/>
              <a:gd name="T6" fmla="*/ 85 w 211"/>
              <a:gd name="T7" fmla="*/ 159 h 873"/>
              <a:gd name="T8" fmla="*/ 95 w 211"/>
              <a:gd name="T9" fmla="*/ 243 h 873"/>
              <a:gd name="T10" fmla="*/ 103 w 211"/>
              <a:gd name="T11" fmla="*/ 330 h 873"/>
              <a:gd name="T12" fmla="*/ 107 w 211"/>
              <a:gd name="T13" fmla="*/ 415 h 873"/>
              <a:gd name="T14" fmla="*/ 103 w 211"/>
              <a:gd name="T15" fmla="*/ 493 h 873"/>
              <a:gd name="T16" fmla="*/ 93 w 211"/>
              <a:gd name="T17" fmla="*/ 557 h 873"/>
              <a:gd name="T18" fmla="*/ 80 w 211"/>
              <a:gd name="T19" fmla="*/ 615 h 873"/>
              <a:gd name="T20" fmla="*/ 62 w 211"/>
              <a:gd name="T21" fmla="*/ 671 h 873"/>
              <a:gd name="T22" fmla="*/ 45 w 211"/>
              <a:gd name="T23" fmla="*/ 719 h 873"/>
              <a:gd name="T24" fmla="*/ 29 w 211"/>
              <a:gd name="T25" fmla="*/ 762 h 873"/>
              <a:gd name="T26" fmla="*/ 16 w 211"/>
              <a:gd name="T27" fmla="*/ 799 h 873"/>
              <a:gd name="T28" fmla="*/ 6 w 211"/>
              <a:gd name="T29" fmla="*/ 822 h 873"/>
              <a:gd name="T30" fmla="*/ 0 w 211"/>
              <a:gd name="T31" fmla="*/ 836 h 873"/>
              <a:gd name="T32" fmla="*/ 16 w 211"/>
              <a:gd name="T33" fmla="*/ 873 h 873"/>
              <a:gd name="T34" fmla="*/ 70 w 211"/>
              <a:gd name="T35" fmla="*/ 836 h 873"/>
              <a:gd name="T36" fmla="*/ 74 w 211"/>
              <a:gd name="T37" fmla="*/ 824 h 873"/>
              <a:gd name="T38" fmla="*/ 82 w 211"/>
              <a:gd name="T39" fmla="*/ 805 h 873"/>
              <a:gd name="T40" fmla="*/ 93 w 211"/>
              <a:gd name="T41" fmla="*/ 776 h 873"/>
              <a:gd name="T42" fmla="*/ 103 w 211"/>
              <a:gd name="T43" fmla="*/ 743 h 873"/>
              <a:gd name="T44" fmla="*/ 115 w 211"/>
              <a:gd name="T45" fmla="*/ 702 h 873"/>
              <a:gd name="T46" fmla="*/ 126 w 211"/>
              <a:gd name="T47" fmla="*/ 659 h 873"/>
              <a:gd name="T48" fmla="*/ 136 w 211"/>
              <a:gd name="T49" fmla="*/ 615 h 873"/>
              <a:gd name="T50" fmla="*/ 144 w 211"/>
              <a:gd name="T51" fmla="*/ 574 h 873"/>
              <a:gd name="T52" fmla="*/ 149 w 211"/>
              <a:gd name="T53" fmla="*/ 528 h 873"/>
              <a:gd name="T54" fmla="*/ 159 w 211"/>
              <a:gd name="T55" fmla="*/ 471 h 873"/>
              <a:gd name="T56" fmla="*/ 169 w 211"/>
              <a:gd name="T57" fmla="*/ 409 h 873"/>
              <a:gd name="T58" fmla="*/ 180 w 211"/>
              <a:gd name="T59" fmla="*/ 343 h 873"/>
              <a:gd name="T60" fmla="*/ 188 w 211"/>
              <a:gd name="T61" fmla="*/ 275 h 873"/>
              <a:gd name="T62" fmla="*/ 198 w 211"/>
              <a:gd name="T63" fmla="*/ 210 h 873"/>
              <a:gd name="T64" fmla="*/ 206 w 211"/>
              <a:gd name="T65" fmla="*/ 148 h 873"/>
              <a:gd name="T66" fmla="*/ 210 w 211"/>
              <a:gd name="T67" fmla="*/ 109 h 873"/>
              <a:gd name="T68" fmla="*/ 210 w 211"/>
              <a:gd name="T69" fmla="*/ 87 h 873"/>
              <a:gd name="T70" fmla="*/ 210 w 211"/>
              <a:gd name="T71" fmla="*/ 66 h 873"/>
              <a:gd name="T72" fmla="*/ 208 w 211"/>
              <a:gd name="T73" fmla="*/ 47 h 873"/>
              <a:gd name="T74" fmla="*/ 206 w 211"/>
              <a:gd name="T75" fmla="*/ 29 h 873"/>
              <a:gd name="T76" fmla="*/ 204 w 211"/>
              <a:gd name="T77" fmla="*/ 14 h 873"/>
              <a:gd name="T78" fmla="*/ 202 w 211"/>
              <a:gd name="T79" fmla="*/ 2 h 873"/>
              <a:gd name="T80" fmla="*/ 60 w 211"/>
              <a:gd name="T8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873">
                <a:moveTo>
                  <a:pt x="60" y="0"/>
                </a:moveTo>
                <a:lnTo>
                  <a:pt x="60" y="2"/>
                </a:lnTo>
                <a:lnTo>
                  <a:pt x="62" y="14"/>
                </a:lnTo>
                <a:lnTo>
                  <a:pt x="66" y="33"/>
                </a:lnTo>
                <a:lnTo>
                  <a:pt x="70" y="56"/>
                </a:lnTo>
                <a:lnTo>
                  <a:pt x="74" y="87"/>
                </a:lnTo>
                <a:lnTo>
                  <a:pt x="80" y="120"/>
                </a:lnTo>
                <a:lnTo>
                  <a:pt x="85" y="159"/>
                </a:lnTo>
                <a:lnTo>
                  <a:pt x="91" y="200"/>
                </a:lnTo>
                <a:lnTo>
                  <a:pt x="95" y="243"/>
                </a:lnTo>
                <a:lnTo>
                  <a:pt x="101" y="285"/>
                </a:lnTo>
                <a:lnTo>
                  <a:pt x="103" y="330"/>
                </a:lnTo>
                <a:lnTo>
                  <a:pt x="107" y="372"/>
                </a:lnTo>
                <a:lnTo>
                  <a:pt x="107" y="415"/>
                </a:lnTo>
                <a:lnTo>
                  <a:pt x="107" y="456"/>
                </a:lnTo>
                <a:lnTo>
                  <a:pt x="103" y="493"/>
                </a:lnTo>
                <a:lnTo>
                  <a:pt x="101" y="526"/>
                </a:lnTo>
                <a:lnTo>
                  <a:pt x="93" y="557"/>
                </a:lnTo>
                <a:lnTo>
                  <a:pt x="87" y="588"/>
                </a:lnTo>
                <a:lnTo>
                  <a:pt x="80" y="615"/>
                </a:lnTo>
                <a:lnTo>
                  <a:pt x="70" y="644"/>
                </a:lnTo>
                <a:lnTo>
                  <a:pt x="62" y="671"/>
                </a:lnTo>
                <a:lnTo>
                  <a:pt x="54" y="696"/>
                </a:lnTo>
                <a:lnTo>
                  <a:pt x="45" y="719"/>
                </a:lnTo>
                <a:lnTo>
                  <a:pt x="39" y="743"/>
                </a:lnTo>
                <a:lnTo>
                  <a:pt x="29" y="762"/>
                </a:lnTo>
                <a:lnTo>
                  <a:pt x="21" y="782"/>
                </a:lnTo>
                <a:lnTo>
                  <a:pt x="16" y="799"/>
                </a:lnTo>
                <a:lnTo>
                  <a:pt x="10" y="813"/>
                </a:lnTo>
                <a:lnTo>
                  <a:pt x="6" y="822"/>
                </a:lnTo>
                <a:lnTo>
                  <a:pt x="2" y="832"/>
                </a:lnTo>
                <a:lnTo>
                  <a:pt x="0" y="836"/>
                </a:lnTo>
                <a:lnTo>
                  <a:pt x="0" y="838"/>
                </a:lnTo>
                <a:lnTo>
                  <a:pt x="16" y="873"/>
                </a:lnTo>
                <a:lnTo>
                  <a:pt x="70" y="838"/>
                </a:lnTo>
                <a:lnTo>
                  <a:pt x="70" y="836"/>
                </a:lnTo>
                <a:lnTo>
                  <a:pt x="72" y="832"/>
                </a:lnTo>
                <a:lnTo>
                  <a:pt x="74" y="824"/>
                </a:lnTo>
                <a:lnTo>
                  <a:pt x="80" y="816"/>
                </a:lnTo>
                <a:lnTo>
                  <a:pt x="82" y="805"/>
                </a:lnTo>
                <a:lnTo>
                  <a:pt x="87" y="791"/>
                </a:lnTo>
                <a:lnTo>
                  <a:pt x="93" y="776"/>
                </a:lnTo>
                <a:lnTo>
                  <a:pt x="99" y="760"/>
                </a:lnTo>
                <a:lnTo>
                  <a:pt x="103" y="743"/>
                </a:lnTo>
                <a:lnTo>
                  <a:pt x="109" y="723"/>
                </a:lnTo>
                <a:lnTo>
                  <a:pt x="115" y="702"/>
                </a:lnTo>
                <a:lnTo>
                  <a:pt x="122" y="683"/>
                </a:lnTo>
                <a:lnTo>
                  <a:pt x="126" y="659"/>
                </a:lnTo>
                <a:lnTo>
                  <a:pt x="132" y="638"/>
                </a:lnTo>
                <a:lnTo>
                  <a:pt x="136" y="615"/>
                </a:lnTo>
                <a:lnTo>
                  <a:pt x="142" y="593"/>
                </a:lnTo>
                <a:lnTo>
                  <a:pt x="144" y="574"/>
                </a:lnTo>
                <a:lnTo>
                  <a:pt x="147" y="551"/>
                </a:lnTo>
                <a:lnTo>
                  <a:pt x="149" y="528"/>
                </a:lnTo>
                <a:lnTo>
                  <a:pt x="155" y="502"/>
                </a:lnTo>
                <a:lnTo>
                  <a:pt x="159" y="471"/>
                </a:lnTo>
                <a:lnTo>
                  <a:pt x="165" y="442"/>
                </a:lnTo>
                <a:lnTo>
                  <a:pt x="169" y="409"/>
                </a:lnTo>
                <a:lnTo>
                  <a:pt x="175" y="378"/>
                </a:lnTo>
                <a:lnTo>
                  <a:pt x="180" y="343"/>
                </a:lnTo>
                <a:lnTo>
                  <a:pt x="184" y="310"/>
                </a:lnTo>
                <a:lnTo>
                  <a:pt x="188" y="275"/>
                </a:lnTo>
                <a:lnTo>
                  <a:pt x="194" y="243"/>
                </a:lnTo>
                <a:lnTo>
                  <a:pt x="198" y="210"/>
                </a:lnTo>
                <a:lnTo>
                  <a:pt x="202" y="179"/>
                </a:lnTo>
                <a:lnTo>
                  <a:pt x="206" y="148"/>
                </a:lnTo>
                <a:lnTo>
                  <a:pt x="210" y="122"/>
                </a:lnTo>
                <a:lnTo>
                  <a:pt x="210" y="109"/>
                </a:lnTo>
                <a:lnTo>
                  <a:pt x="210" y="99"/>
                </a:lnTo>
                <a:lnTo>
                  <a:pt x="210" y="87"/>
                </a:lnTo>
                <a:lnTo>
                  <a:pt x="211" y="78"/>
                </a:lnTo>
                <a:lnTo>
                  <a:pt x="210" y="66"/>
                </a:lnTo>
                <a:lnTo>
                  <a:pt x="210" y="56"/>
                </a:lnTo>
                <a:lnTo>
                  <a:pt x="208" y="47"/>
                </a:lnTo>
                <a:lnTo>
                  <a:pt x="208" y="39"/>
                </a:lnTo>
                <a:lnTo>
                  <a:pt x="206" y="29"/>
                </a:lnTo>
                <a:lnTo>
                  <a:pt x="206" y="21"/>
                </a:lnTo>
                <a:lnTo>
                  <a:pt x="204" y="14"/>
                </a:lnTo>
                <a:lnTo>
                  <a:pt x="204" y="10"/>
                </a:lnTo>
                <a:lnTo>
                  <a:pt x="202" y="2"/>
                </a:lnTo>
                <a:lnTo>
                  <a:pt x="202" y="0"/>
                </a:lnTo>
                <a:lnTo>
                  <a:pt x="60" y="0"/>
                </a:lnTo>
                <a:lnTo>
                  <a:pt x="6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85"/>
          <p:cNvSpPr>
            <a:spLocks/>
          </p:cNvSpPr>
          <p:nvPr/>
        </p:nvSpPr>
        <p:spPr bwMode="auto">
          <a:xfrm>
            <a:off x="7826689" y="2135895"/>
            <a:ext cx="112713" cy="193675"/>
          </a:xfrm>
          <a:custGeom>
            <a:avLst/>
            <a:gdLst>
              <a:gd name="T0" fmla="*/ 31 w 71"/>
              <a:gd name="T1" fmla="*/ 0 h 122"/>
              <a:gd name="T2" fmla="*/ 71 w 71"/>
              <a:gd name="T3" fmla="*/ 45 h 122"/>
              <a:gd name="T4" fmla="*/ 44 w 71"/>
              <a:gd name="T5" fmla="*/ 109 h 122"/>
              <a:gd name="T6" fmla="*/ 27 w 71"/>
              <a:gd name="T7" fmla="*/ 122 h 122"/>
              <a:gd name="T8" fmla="*/ 17 w 71"/>
              <a:gd name="T9" fmla="*/ 95 h 122"/>
              <a:gd name="T10" fmla="*/ 46 w 71"/>
              <a:gd name="T11" fmla="*/ 60 h 122"/>
              <a:gd name="T12" fmla="*/ 42 w 71"/>
              <a:gd name="T13" fmla="*/ 39 h 122"/>
              <a:gd name="T14" fmla="*/ 9 w 71"/>
              <a:gd name="T15" fmla="*/ 76 h 122"/>
              <a:gd name="T16" fmla="*/ 0 w 71"/>
              <a:gd name="T17" fmla="*/ 60 h 122"/>
              <a:gd name="T18" fmla="*/ 31 w 71"/>
              <a:gd name="T19" fmla="*/ 0 h 122"/>
              <a:gd name="T20" fmla="*/ 31 w 71"/>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22">
                <a:moveTo>
                  <a:pt x="31" y="0"/>
                </a:moveTo>
                <a:lnTo>
                  <a:pt x="71" y="45"/>
                </a:lnTo>
                <a:lnTo>
                  <a:pt x="44" y="109"/>
                </a:lnTo>
                <a:lnTo>
                  <a:pt x="27" y="122"/>
                </a:lnTo>
                <a:lnTo>
                  <a:pt x="17" y="95"/>
                </a:lnTo>
                <a:lnTo>
                  <a:pt x="46" y="60"/>
                </a:lnTo>
                <a:lnTo>
                  <a:pt x="42" y="39"/>
                </a:lnTo>
                <a:lnTo>
                  <a:pt x="9" y="76"/>
                </a:lnTo>
                <a:lnTo>
                  <a:pt x="0" y="60"/>
                </a:lnTo>
                <a:lnTo>
                  <a:pt x="31" y="0"/>
                </a:lnTo>
                <a:lnTo>
                  <a:pt x="31"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86"/>
          <p:cNvSpPr>
            <a:spLocks/>
          </p:cNvSpPr>
          <p:nvPr/>
        </p:nvSpPr>
        <p:spPr bwMode="auto">
          <a:xfrm>
            <a:off x="7836214" y="2378782"/>
            <a:ext cx="95250" cy="157162"/>
          </a:xfrm>
          <a:custGeom>
            <a:avLst/>
            <a:gdLst>
              <a:gd name="T0" fmla="*/ 50 w 60"/>
              <a:gd name="T1" fmla="*/ 0 h 99"/>
              <a:gd name="T2" fmla="*/ 60 w 60"/>
              <a:gd name="T3" fmla="*/ 33 h 99"/>
              <a:gd name="T4" fmla="*/ 0 w 60"/>
              <a:gd name="T5" fmla="*/ 99 h 99"/>
              <a:gd name="T6" fmla="*/ 3 w 60"/>
              <a:gd name="T7" fmla="*/ 57 h 99"/>
              <a:gd name="T8" fmla="*/ 50 w 60"/>
              <a:gd name="T9" fmla="*/ 0 h 99"/>
              <a:gd name="T10" fmla="*/ 50 w 60"/>
              <a:gd name="T11" fmla="*/ 0 h 99"/>
            </a:gdLst>
            <a:ahLst/>
            <a:cxnLst>
              <a:cxn ang="0">
                <a:pos x="T0" y="T1"/>
              </a:cxn>
              <a:cxn ang="0">
                <a:pos x="T2" y="T3"/>
              </a:cxn>
              <a:cxn ang="0">
                <a:pos x="T4" y="T5"/>
              </a:cxn>
              <a:cxn ang="0">
                <a:pos x="T6" y="T7"/>
              </a:cxn>
              <a:cxn ang="0">
                <a:pos x="T8" y="T9"/>
              </a:cxn>
              <a:cxn ang="0">
                <a:pos x="T10" y="T11"/>
              </a:cxn>
            </a:cxnLst>
            <a:rect l="0" t="0" r="r" b="b"/>
            <a:pathLst>
              <a:path w="60" h="99">
                <a:moveTo>
                  <a:pt x="50" y="0"/>
                </a:moveTo>
                <a:lnTo>
                  <a:pt x="60" y="33"/>
                </a:lnTo>
                <a:lnTo>
                  <a:pt x="0" y="99"/>
                </a:lnTo>
                <a:lnTo>
                  <a:pt x="3" y="57"/>
                </a:lnTo>
                <a:lnTo>
                  <a:pt x="50" y="0"/>
                </a:lnTo>
                <a:lnTo>
                  <a:pt x="50"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87"/>
          <p:cNvSpPr>
            <a:spLocks/>
          </p:cNvSpPr>
          <p:nvPr/>
        </p:nvSpPr>
        <p:spPr bwMode="auto">
          <a:xfrm>
            <a:off x="7833039" y="2529595"/>
            <a:ext cx="125413" cy="215900"/>
          </a:xfrm>
          <a:custGeom>
            <a:avLst/>
            <a:gdLst>
              <a:gd name="T0" fmla="*/ 77 w 79"/>
              <a:gd name="T1" fmla="*/ 0 h 136"/>
              <a:gd name="T2" fmla="*/ 79 w 79"/>
              <a:gd name="T3" fmla="*/ 51 h 136"/>
              <a:gd name="T4" fmla="*/ 9 w 79"/>
              <a:gd name="T5" fmla="*/ 136 h 136"/>
              <a:gd name="T6" fmla="*/ 0 w 79"/>
              <a:gd name="T7" fmla="*/ 99 h 136"/>
              <a:gd name="T8" fmla="*/ 77 w 79"/>
              <a:gd name="T9" fmla="*/ 0 h 136"/>
              <a:gd name="T10" fmla="*/ 77 w 79"/>
              <a:gd name="T11" fmla="*/ 0 h 136"/>
            </a:gdLst>
            <a:ahLst/>
            <a:cxnLst>
              <a:cxn ang="0">
                <a:pos x="T0" y="T1"/>
              </a:cxn>
              <a:cxn ang="0">
                <a:pos x="T2" y="T3"/>
              </a:cxn>
              <a:cxn ang="0">
                <a:pos x="T4" y="T5"/>
              </a:cxn>
              <a:cxn ang="0">
                <a:pos x="T6" y="T7"/>
              </a:cxn>
              <a:cxn ang="0">
                <a:pos x="T8" y="T9"/>
              </a:cxn>
              <a:cxn ang="0">
                <a:pos x="T10" y="T11"/>
              </a:cxn>
            </a:cxnLst>
            <a:rect l="0" t="0" r="r" b="b"/>
            <a:pathLst>
              <a:path w="79" h="136">
                <a:moveTo>
                  <a:pt x="77" y="0"/>
                </a:moveTo>
                <a:lnTo>
                  <a:pt x="79" y="51"/>
                </a:lnTo>
                <a:lnTo>
                  <a:pt x="9" y="136"/>
                </a:lnTo>
                <a:lnTo>
                  <a:pt x="0" y="99"/>
                </a:lnTo>
                <a:lnTo>
                  <a:pt x="77" y="0"/>
                </a:lnTo>
                <a:lnTo>
                  <a:pt x="77" y="0"/>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8"/>
          <p:cNvSpPr>
            <a:spLocks/>
          </p:cNvSpPr>
          <p:nvPr/>
        </p:nvSpPr>
        <p:spPr bwMode="auto">
          <a:xfrm>
            <a:off x="7872727" y="2742320"/>
            <a:ext cx="66675" cy="147637"/>
          </a:xfrm>
          <a:custGeom>
            <a:avLst/>
            <a:gdLst>
              <a:gd name="T0" fmla="*/ 0 w 42"/>
              <a:gd name="T1" fmla="*/ 54 h 93"/>
              <a:gd name="T2" fmla="*/ 42 w 42"/>
              <a:gd name="T3" fmla="*/ 0 h 93"/>
              <a:gd name="T4" fmla="*/ 29 w 42"/>
              <a:gd name="T5" fmla="*/ 93 h 93"/>
              <a:gd name="T6" fmla="*/ 0 w 42"/>
              <a:gd name="T7" fmla="*/ 54 h 93"/>
              <a:gd name="T8" fmla="*/ 0 w 42"/>
              <a:gd name="T9" fmla="*/ 54 h 93"/>
            </a:gdLst>
            <a:ahLst/>
            <a:cxnLst>
              <a:cxn ang="0">
                <a:pos x="T0" y="T1"/>
              </a:cxn>
              <a:cxn ang="0">
                <a:pos x="T2" y="T3"/>
              </a:cxn>
              <a:cxn ang="0">
                <a:pos x="T4" y="T5"/>
              </a:cxn>
              <a:cxn ang="0">
                <a:pos x="T6" y="T7"/>
              </a:cxn>
              <a:cxn ang="0">
                <a:pos x="T8" y="T9"/>
              </a:cxn>
            </a:cxnLst>
            <a:rect l="0" t="0" r="r" b="b"/>
            <a:pathLst>
              <a:path w="42" h="93">
                <a:moveTo>
                  <a:pt x="0" y="54"/>
                </a:moveTo>
                <a:lnTo>
                  <a:pt x="42" y="0"/>
                </a:lnTo>
                <a:lnTo>
                  <a:pt x="29" y="93"/>
                </a:lnTo>
                <a:lnTo>
                  <a:pt x="0" y="54"/>
                </a:lnTo>
                <a:lnTo>
                  <a:pt x="0" y="54"/>
                </a:lnTo>
                <a:close/>
              </a:path>
            </a:pathLst>
          </a:custGeom>
          <a:solidFill>
            <a:srgbClr val="47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89"/>
          <p:cNvSpPr>
            <a:spLocks/>
          </p:cNvSpPr>
          <p:nvPr/>
        </p:nvSpPr>
        <p:spPr bwMode="auto">
          <a:xfrm>
            <a:off x="7693339" y="1424695"/>
            <a:ext cx="363538" cy="723900"/>
          </a:xfrm>
          <a:custGeom>
            <a:avLst/>
            <a:gdLst>
              <a:gd name="T0" fmla="*/ 35 w 229"/>
              <a:gd name="T1" fmla="*/ 0 h 456"/>
              <a:gd name="T2" fmla="*/ 0 w 229"/>
              <a:gd name="T3" fmla="*/ 70 h 456"/>
              <a:gd name="T4" fmla="*/ 20 w 229"/>
              <a:gd name="T5" fmla="*/ 175 h 456"/>
              <a:gd name="T6" fmla="*/ 20 w 229"/>
              <a:gd name="T7" fmla="*/ 179 h 456"/>
              <a:gd name="T8" fmla="*/ 20 w 229"/>
              <a:gd name="T9" fmla="*/ 185 h 456"/>
              <a:gd name="T10" fmla="*/ 22 w 229"/>
              <a:gd name="T11" fmla="*/ 192 h 456"/>
              <a:gd name="T12" fmla="*/ 22 w 229"/>
              <a:gd name="T13" fmla="*/ 196 h 456"/>
              <a:gd name="T14" fmla="*/ 22 w 229"/>
              <a:gd name="T15" fmla="*/ 202 h 456"/>
              <a:gd name="T16" fmla="*/ 22 w 229"/>
              <a:gd name="T17" fmla="*/ 208 h 456"/>
              <a:gd name="T18" fmla="*/ 22 w 229"/>
              <a:gd name="T19" fmla="*/ 216 h 456"/>
              <a:gd name="T20" fmla="*/ 22 w 229"/>
              <a:gd name="T21" fmla="*/ 221 h 456"/>
              <a:gd name="T22" fmla="*/ 22 w 229"/>
              <a:gd name="T23" fmla="*/ 231 h 456"/>
              <a:gd name="T24" fmla="*/ 22 w 229"/>
              <a:gd name="T25" fmla="*/ 239 h 456"/>
              <a:gd name="T26" fmla="*/ 22 w 229"/>
              <a:gd name="T27" fmla="*/ 249 h 456"/>
              <a:gd name="T28" fmla="*/ 22 w 229"/>
              <a:gd name="T29" fmla="*/ 258 h 456"/>
              <a:gd name="T30" fmla="*/ 20 w 229"/>
              <a:gd name="T31" fmla="*/ 268 h 456"/>
              <a:gd name="T32" fmla="*/ 18 w 229"/>
              <a:gd name="T33" fmla="*/ 278 h 456"/>
              <a:gd name="T34" fmla="*/ 18 w 229"/>
              <a:gd name="T35" fmla="*/ 289 h 456"/>
              <a:gd name="T36" fmla="*/ 18 w 229"/>
              <a:gd name="T37" fmla="*/ 299 h 456"/>
              <a:gd name="T38" fmla="*/ 16 w 229"/>
              <a:gd name="T39" fmla="*/ 311 h 456"/>
              <a:gd name="T40" fmla="*/ 16 w 229"/>
              <a:gd name="T41" fmla="*/ 320 h 456"/>
              <a:gd name="T42" fmla="*/ 16 w 229"/>
              <a:gd name="T43" fmla="*/ 332 h 456"/>
              <a:gd name="T44" fmla="*/ 14 w 229"/>
              <a:gd name="T45" fmla="*/ 340 h 456"/>
              <a:gd name="T46" fmla="*/ 14 w 229"/>
              <a:gd name="T47" fmla="*/ 347 h 456"/>
              <a:gd name="T48" fmla="*/ 12 w 229"/>
              <a:gd name="T49" fmla="*/ 357 h 456"/>
              <a:gd name="T50" fmla="*/ 12 w 229"/>
              <a:gd name="T51" fmla="*/ 365 h 456"/>
              <a:gd name="T52" fmla="*/ 10 w 229"/>
              <a:gd name="T53" fmla="*/ 373 h 456"/>
              <a:gd name="T54" fmla="*/ 10 w 229"/>
              <a:gd name="T55" fmla="*/ 378 h 456"/>
              <a:gd name="T56" fmla="*/ 115 w 229"/>
              <a:gd name="T57" fmla="*/ 456 h 456"/>
              <a:gd name="T58" fmla="*/ 163 w 229"/>
              <a:gd name="T59" fmla="*/ 332 h 456"/>
              <a:gd name="T60" fmla="*/ 206 w 229"/>
              <a:gd name="T61" fmla="*/ 237 h 456"/>
              <a:gd name="T62" fmla="*/ 223 w 229"/>
              <a:gd name="T63" fmla="*/ 198 h 456"/>
              <a:gd name="T64" fmla="*/ 229 w 229"/>
              <a:gd name="T65" fmla="*/ 74 h 456"/>
              <a:gd name="T66" fmla="*/ 202 w 229"/>
              <a:gd name="T67" fmla="*/ 16 h 456"/>
              <a:gd name="T68" fmla="*/ 35 w 229"/>
              <a:gd name="T69" fmla="*/ 0 h 456"/>
              <a:gd name="T70" fmla="*/ 35 w 229"/>
              <a:gd name="T71"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9" h="456">
                <a:moveTo>
                  <a:pt x="35" y="0"/>
                </a:moveTo>
                <a:lnTo>
                  <a:pt x="0" y="70"/>
                </a:lnTo>
                <a:lnTo>
                  <a:pt x="20" y="175"/>
                </a:lnTo>
                <a:lnTo>
                  <a:pt x="20" y="179"/>
                </a:lnTo>
                <a:lnTo>
                  <a:pt x="20" y="185"/>
                </a:lnTo>
                <a:lnTo>
                  <a:pt x="22" y="192"/>
                </a:lnTo>
                <a:lnTo>
                  <a:pt x="22" y="196"/>
                </a:lnTo>
                <a:lnTo>
                  <a:pt x="22" y="202"/>
                </a:lnTo>
                <a:lnTo>
                  <a:pt x="22" y="208"/>
                </a:lnTo>
                <a:lnTo>
                  <a:pt x="22" y="216"/>
                </a:lnTo>
                <a:lnTo>
                  <a:pt x="22" y="221"/>
                </a:lnTo>
                <a:lnTo>
                  <a:pt x="22" y="231"/>
                </a:lnTo>
                <a:lnTo>
                  <a:pt x="22" y="239"/>
                </a:lnTo>
                <a:lnTo>
                  <a:pt x="22" y="249"/>
                </a:lnTo>
                <a:lnTo>
                  <a:pt x="22" y="258"/>
                </a:lnTo>
                <a:lnTo>
                  <a:pt x="20" y="268"/>
                </a:lnTo>
                <a:lnTo>
                  <a:pt x="18" y="278"/>
                </a:lnTo>
                <a:lnTo>
                  <a:pt x="18" y="289"/>
                </a:lnTo>
                <a:lnTo>
                  <a:pt x="18" y="299"/>
                </a:lnTo>
                <a:lnTo>
                  <a:pt x="16" y="311"/>
                </a:lnTo>
                <a:lnTo>
                  <a:pt x="16" y="320"/>
                </a:lnTo>
                <a:lnTo>
                  <a:pt x="16" y="332"/>
                </a:lnTo>
                <a:lnTo>
                  <a:pt x="14" y="340"/>
                </a:lnTo>
                <a:lnTo>
                  <a:pt x="14" y="347"/>
                </a:lnTo>
                <a:lnTo>
                  <a:pt x="12" y="357"/>
                </a:lnTo>
                <a:lnTo>
                  <a:pt x="12" y="365"/>
                </a:lnTo>
                <a:lnTo>
                  <a:pt x="10" y="373"/>
                </a:lnTo>
                <a:lnTo>
                  <a:pt x="10" y="378"/>
                </a:lnTo>
                <a:lnTo>
                  <a:pt x="115" y="456"/>
                </a:lnTo>
                <a:lnTo>
                  <a:pt x="163" y="332"/>
                </a:lnTo>
                <a:lnTo>
                  <a:pt x="206" y="237"/>
                </a:lnTo>
                <a:lnTo>
                  <a:pt x="223" y="198"/>
                </a:lnTo>
                <a:lnTo>
                  <a:pt x="229" y="74"/>
                </a:lnTo>
                <a:lnTo>
                  <a:pt x="202" y="16"/>
                </a:lnTo>
                <a:lnTo>
                  <a:pt x="35" y="0"/>
                </a:lnTo>
                <a:lnTo>
                  <a:pt x="35"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90"/>
          <p:cNvSpPr>
            <a:spLocks/>
          </p:cNvSpPr>
          <p:nvPr/>
        </p:nvSpPr>
        <p:spPr bwMode="auto">
          <a:xfrm>
            <a:off x="7771127" y="1437395"/>
            <a:ext cx="314325" cy="698500"/>
          </a:xfrm>
          <a:custGeom>
            <a:avLst/>
            <a:gdLst>
              <a:gd name="T0" fmla="*/ 89 w 198"/>
              <a:gd name="T1" fmla="*/ 87 h 440"/>
              <a:gd name="T2" fmla="*/ 157 w 198"/>
              <a:gd name="T3" fmla="*/ 82 h 440"/>
              <a:gd name="T4" fmla="*/ 170 w 198"/>
              <a:gd name="T5" fmla="*/ 122 h 440"/>
              <a:gd name="T6" fmla="*/ 153 w 198"/>
              <a:gd name="T7" fmla="*/ 144 h 440"/>
              <a:gd name="T8" fmla="*/ 167 w 198"/>
              <a:gd name="T9" fmla="*/ 194 h 440"/>
              <a:gd name="T10" fmla="*/ 126 w 198"/>
              <a:gd name="T11" fmla="*/ 215 h 440"/>
              <a:gd name="T12" fmla="*/ 128 w 198"/>
              <a:gd name="T13" fmla="*/ 244 h 440"/>
              <a:gd name="T14" fmla="*/ 116 w 198"/>
              <a:gd name="T15" fmla="*/ 256 h 440"/>
              <a:gd name="T16" fmla="*/ 116 w 198"/>
              <a:gd name="T17" fmla="*/ 277 h 440"/>
              <a:gd name="T18" fmla="*/ 114 w 198"/>
              <a:gd name="T19" fmla="*/ 279 h 440"/>
              <a:gd name="T20" fmla="*/ 112 w 198"/>
              <a:gd name="T21" fmla="*/ 285 h 440"/>
              <a:gd name="T22" fmla="*/ 106 w 198"/>
              <a:gd name="T23" fmla="*/ 287 h 440"/>
              <a:gd name="T24" fmla="*/ 103 w 198"/>
              <a:gd name="T25" fmla="*/ 291 h 440"/>
              <a:gd name="T26" fmla="*/ 95 w 198"/>
              <a:gd name="T27" fmla="*/ 291 h 440"/>
              <a:gd name="T28" fmla="*/ 87 w 198"/>
              <a:gd name="T29" fmla="*/ 293 h 440"/>
              <a:gd name="T30" fmla="*/ 79 w 198"/>
              <a:gd name="T31" fmla="*/ 291 h 440"/>
              <a:gd name="T32" fmla="*/ 74 w 198"/>
              <a:gd name="T33" fmla="*/ 291 h 440"/>
              <a:gd name="T34" fmla="*/ 66 w 198"/>
              <a:gd name="T35" fmla="*/ 289 h 440"/>
              <a:gd name="T36" fmla="*/ 60 w 198"/>
              <a:gd name="T37" fmla="*/ 289 h 440"/>
              <a:gd name="T38" fmla="*/ 52 w 198"/>
              <a:gd name="T39" fmla="*/ 285 h 440"/>
              <a:gd name="T40" fmla="*/ 46 w 198"/>
              <a:gd name="T41" fmla="*/ 285 h 440"/>
              <a:gd name="T42" fmla="*/ 39 w 198"/>
              <a:gd name="T43" fmla="*/ 283 h 440"/>
              <a:gd name="T44" fmla="*/ 33 w 198"/>
              <a:gd name="T45" fmla="*/ 281 h 440"/>
              <a:gd name="T46" fmla="*/ 25 w 198"/>
              <a:gd name="T47" fmla="*/ 277 h 440"/>
              <a:gd name="T48" fmla="*/ 19 w 198"/>
              <a:gd name="T49" fmla="*/ 277 h 440"/>
              <a:gd name="T50" fmla="*/ 13 w 198"/>
              <a:gd name="T51" fmla="*/ 275 h 440"/>
              <a:gd name="T52" fmla="*/ 10 w 198"/>
              <a:gd name="T53" fmla="*/ 273 h 440"/>
              <a:gd name="T54" fmla="*/ 2 w 198"/>
              <a:gd name="T55" fmla="*/ 270 h 440"/>
              <a:gd name="T56" fmla="*/ 0 w 198"/>
              <a:gd name="T57" fmla="*/ 270 h 440"/>
              <a:gd name="T58" fmla="*/ 2 w 198"/>
              <a:gd name="T59" fmla="*/ 272 h 440"/>
              <a:gd name="T60" fmla="*/ 8 w 198"/>
              <a:gd name="T61" fmla="*/ 275 h 440"/>
              <a:gd name="T62" fmla="*/ 17 w 198"/>
              <a:gd name="T63" fmla="*/ 283 h 440"/>
              <a:gd name="T64" fmla="*/ 27 w 198"/>
              <a:gd name="T65" fmla="*/ 293 h 440"/>
              <a:gd name="T66" fmla="*/ 31 w 198"/>
              <a:gd name="T67" fmla="*/ 297 h 440"/>
              <a:gd name="T68" fmla="*/ 37 w 198"/>
              <a:gd name="T69" fmla="*/ 305 h 440"/>
              <a:gd name="T70" fmla="*/ 43 w 198"/>
              <a:gd name="T71" fmla="*/ 310 h 440"/>
              <a:gd name="T72" fmla="*/ 48 w 198"/>
              <a:gd name="T73" fmla="*/ 318 h 440"/>
              <a:gd name="T74" fmla="*/ 52 w 198"/>
              <a:gd name="T75" fmla="*/ 324 h 440"/>
              <a:gd name="T76" fmla="*/ 58 w 198"/>
              <a:gd name="T77" fmla="*/ 332 h 440"/>
              <a:gd name="T78" fmla="*/ 62 w 198"/>
              <a:gd name="T79" fmla="*/ 339 h 440"/>
              <a:gd name="T80" fmla="*/ 66 w 198"/>
              <a:gd name="T81" fmla="*/ 349 h 440"/>
              <a:gd name="T82" fmla="*/ 68 w 198"/>
              <a:gd name="T83" fmla="*/ 357 h 440"/>
              <a:gd name="T84" fmla="*/ 72 w 198"/>
              <a:gd name="T85" fmla="*/ 365 h 440"/>
              <a:gd name="T86" fmla="*/ 72 w 198"/>
              <a:gd name="T87" fmla="*/ 372 h 440"/>
              <a:gd name="T88" fmla="*/ 74 w 198"/>
              <a:gd name="T89" fmla="*/ 382 h 440"/>
              <a:gd name="T90" fmla="*/ 74 w 198"/>
              <a:gd name="T91" fmla="*/ 388 h 440"/>
              <a:gd name="T92" fmla="*/ 74 w 198"/>
              <a:gd name="T93" fmla="*/ 396 h 440"/>
              <a:gd name="T94" fmla="*/ 74 w 198"/>
              <a:gd name="T95" fmla="*/ 403 h 440"/>
              <a:gd name="T96" fmla="*/ 74 w 198"/>
              <a:gd name="T97" fmla="*/ 411 h 440"/>
              <a:gd name="T98" fmla="*/ 72 w 198"/>
              <a:gd name="T99" fmla="*/ 423 h 440"/>
              <a:gd name="T100" fmla="*/ 68 w 198"/>
              <a:gd name="T101" fmla="*/ 431 h 440"/>
              <a:gd name="T102" fmla="*/ 66 w 198"/>
              <a:gd name="T103" fmla="*/ 436 h 440"/>
              <a:gd name="T104" fmla="*/ 66 w 198"/>
              <a:gd name="T105" fmla="*/ 440 h 440"/>
              <a:gd name="T106" fmla="*/ 106 w 198"/>
              <a:gd name="T107" fmla="*/ 378 h 440"/>
              <a:gd name="T108" fmla="*/ 141 w 198"/>
              <a:gd name="T109" fmla="*/ 316 h 440"/>
              <a:gd name="T110" fmla="*/ 141 w 198"/>
              <a:gd name="T111" fmla="*/ 285 h 440"/>
              <a:gd name="T112" fmla="*/ 178 w 198"/>
              <a:gd name="T113" fmla="*/ 233 h 440"/>
              <a:gd name="T114" fmla="*/ 198 w 198"/>
              <a:gd name="T115" fmla="*/ 80 h 440"/>
              <a:gd name="T116" fmla="*/ 188 w 198"/>
              <a:gd name="T117" fmla="*/ 0 h 440"/>
              <a:gd name="T118" fmla="*/ 114 w 198"/>
              <a:gd name="T119" fmla="*/ 0 h 440"/>
              <a:gd name="T120" fmla="*/ 89 w 198"/>
              <a:gd name="T121" fmla="*/ 87 h 440"/>
              <a:gd name="T122" fmla="*/ 89 w 198"/>
              <a:gd name="T123" fmla="*/ 8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 h="440">
                <a:moveTo>
                  <a:pt x="89" y="87"/>
                </a:moveTo>
                <a:lnTo>
                  <a:pt x="157" y="82"/>
                </a:lnTo>
                <a:lnTo>
                  <a:pt x="170" y="122"/>
                </a:lnTo>
                <a:lnTo>
                  <a:pt x="153" y="144"/>
                </a:lnTo>
                <a:lnTo>
                  <a:pt x="167" y="194"/>
                </a:lnTo>
                <a:lnTo>
                  <a:pt x="126" y="215"/>
                </a:lnTo>
                <a:lnTo>
                  <a:pt x="128" y="244"/>
                </a:lnTo>
                <a:lnTo>
                  <a:pt x="116" y="256"/>
                </a:lnTo>
                <a:lnTo>
                  <a:pt x="116" y="277"/>
                </a:lnTo>
                <a:lnTo>
                  <a:pt x="114" y="279"/>
                </a:lnTo>
                <a:lnTo>
                  <a:pt x="112" y="285"/>
                </a:lnTo>
                <a:lnTo>
                  <a:pt x="106" y="287"/>
                </a:lnTo>
                <a:lnTo>
                  <a:pt x="103" y="291"/>
                </a:lnTo>
                <a:lnTo>
                  <a:pt x="95" y="291"/>
                </a:lnTo>
                <a:lnTo>
                  <a:pt x="87" y="293"/>
                </a:lnTo>
                <a:lnTo>
                  <a:pt x="79" y="291"/>
                </a:lnTo>
                <a:lnTo>
                  <a:pt x="74" y="291"/>
                </a:lnTo>
                <a:lnTo>
                  <a:pt x="66" y="289"/>
                </a:lnTo>
                <a:lnTo>
                  <a:pt x="60" y="289"/>
                </a:lnTo>
                <a:lnTo>
                  <a:pt x="52" y="285"/>
                </a:lnTo>
                <a:lnTo>
                  <a:pt x="46" y="285"/>
                </a:lnTo>
                <a:lnTo>
                  <a:pt x="39" y="283"/>
                </a:lnTo>
                <a:lnTo>
                  <a:pt x="33" y="281"/>
                </a:lnTo>
                <a:lnTo>
                  <a:pt x="25" y="277"/>
                </a:lnTo>
                <a:lnTo>
                  <a:pt x="19" y="277"/>
                </a:lnTo>
                <a:lnTo>
                  <a:pt x="13" y="275"/>
                </a:lnTo>
                <a:lnTo>
                  <a:pt x="10" y="273"/>
                </a:lnTo>
                <a:lnTo>
                  <a:pt x="2" y="270"/>
                </a:lnTo>
                <a:lnTo>
                  <a:pt x="0" y="270"/>
                </a:lnTo>
                <a:lnTo>
                  <a:pt x="2" y="272"/>
                </a:lnTo>
                <a:lnTo>
                  <a:pt x="8" y="275"/>
                </a:lnTo>
                <a:lnTo>
                  <a:pt x="17" y="283"/>
                </a:lnTo>
                <a:lnTo>
                  <a:pt x="27" y="293"/>
                </a:lnTo>
                <a:lnTo>
                  <a:pt x="31" y="297"/>
                </a:lnTo>
                <a:lnTo>
                  <a:pt x="37" y="305"/>
                </a:lnTo>
                <a:lnTo>
                  <a:pt x="43" y="310"/>
                </a:lnTo>
                <a:lnTo>
                  <a:pt x="48" y="318"/>
                </a:lnTo>
                <a:lnTo>
                  <a:pt x="52" y="324"/>
                </a:lnTo>
                <a:lnTo>
                  <a:pt x="58" y="332"/>
                </a:lnTo>
                <a:lnTo>
                  <a:pt x="62" y="339"/>
                </a:lnTo>
                <a:lnTo>
                  <a:pt x="66" y="349"/>
                </a:lnTo>
                <a:lnTo>
                  <a:pt x="68" y="357"/>
                </a:lnTo>
                <a:lnTo>
                  <a:pt x="72" y="365"/>
                </a:lnTo>
                <a:lnTo>
                  <a:pt x="72" y="372"/>
                </a:lnTo>
                <a:lnTo>
                  <a:pt x="74" y="382"/>
                </a:lnTo>
                <a:lnTo>
                  <a:pt x="74" y="388"/>
                </a:lnTo>
                <a:lnTo>
                  <a:pt x="74" y="396"/>
                </a:lnTo>
                <a:lnTo>
                  <a:pt x="74" y="403"/>
                </a:lnTo>
                <a:lnTo>
                  <a:pt x="74" y="411"/>
                </a:lnTo>
                <a:lnTo>
                  <a:pt x="72" y="423"/>
                </a:lnTo>
                <a:lnTo>
                  <a:pt x="68" y="431"/>
                </a:lnTo>
                <a:lnTo>
                  <a:pt x="66" y="436"/>
                </a:lnTo>
                <a:lnTo>
                  <a:pt x="66" y="440"/>
                </a:lnTo>
                <a:lnTo>
                  <a:pt x="106" y="378"/>
                </a:lnTo>
                <a:lnTo>
                  <a:pt x="141" y="316"/>
                </a:lnTo>
                <a:lnTo>
                  <a:pt x="141" y="285"/>
                </a:lnTo>
                <a:lnTo>
                  <a:pt x="178" y="233"/>
                </a:lnTo>
                <a:lnTo>
                  <a:pt x="198" y="80"/>
                </a:lnTo>
                <a:lnTo>
                  <a:pt x="188" y="0"/>
                </a:lnTo>
                <a:lnTo>
                  <a:pt x="114" y="0"/>
                </a:lnTo>
                <a:lnTo>
                  <a:pt x="89" y="87"/>
                </a:lnTo>
                <a:lnTo>
                  <a:pt x="89" y="87"/>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91"/>
          <p:cNvSpPr>
            <a:spLocks/>
          </p:cNvSpPr>
          <p:nvPr/>
        </p:nvSpPr>
        <p:spPr bwMode="auto">
          <a:xfrm>
            <a:off x="7715564" y="1462795"/>
            <a:ext cx="125413" cy="144462"/>
          </a:xfrm>
          <a:custGeom>
            <a:avLst/>
            <a:gdLst>
              <a:gd name="T0" fmla="*/ 0 w 79"/>
              <a:gd name="T1" fmla="*/ 38 h 91"/>
              <a:gd name="T2" fmla="*/ 37 w 79"/>
              <a:gd name="T3" fmla="*/ 91 h 91"/>
              <a:gd name="T4" fmla="*/ 70 w 79"/>
              <a:gd name="T5" fmla="*/ 71 h 91"/>
              <a:gd name="T6" fmla="*/ 52 w 79"/>
              <a:gd name="T7" fmla="*/ 38 h 91"/>
              <a:gd name="T8" fmla="*/ 79 w 79"/>
              <a:gd name="T9" fmla="*/ 2 h 91"/>
              <a:gd name="T10" fmla="*/ 21 w 79"/>
              <a:gd name="T11" fmla="*/ 0 h 91"/>
              <a:gd name="T12" fmla="*/ 0 w 79"/>
              <a:gd name="T13" fmla="*/ 38 h 91"/>
              <a:gd name="T14" fmla="*/ 0 w 79"/>
              <a:gd name="T15" fmla="*/ 38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1">
                <a:moveTo>
                  <a:pt x="0" y="38"/>
                </a:moveTo>
                <a:lnTo>
                  <a:pt x="37" y="91"/>
                </a:lnTo>
                <a:lnTo>
                  <a:pt x="70" y="71"/>
                </a:lnTo>
                <a:lnTo>
                  <a:pt x="52" y="38"/>
                </a:lnTo>
                <a:lnTo>
                  <a:pt x="79" y="2"/>
                </a:lnTo>
                <a:lnTo>
                  <a:pt x="21" y="0"/>
                </a:lnTo>
                <a:lnTo>
                  <a:pt x="0" y="38"/>
                </a:lnTo>
                <a:lnTo>
                  <a:pt x="0" y="38"/>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94"/>
          <p:cNvSpPr>
            <a:spLocks/>
          </p:cNvSpPr>
          <p:nvPr/>
        </p:nvSpPr>
        <p:spPr bwMode="auto">
          <a:xfrm>
            <a:off x="7872727" y="1613607"/>
            <a:ext cx="117475" cy="57150"/>
          </a:xfrm>
          <a:custGeom>
            <a:avLst/>
            <a:gdLst>
              <a:gd name="T0" fmla="*/ 0 w 74"/>
              <a:gd name="T1" fmla="*/ 21 h 36"/>
              <a:gd name="T2" fmla="*/ 48 w 74"/>
              <a:gd name="T3" fmla="*/ 0 h 36"/>
              <a:gd name="T4" fmla="*/ 74 w 74"/>
              <a:gd name="T5" fmla="*/ 15 h 36"/>
              <a:gd name="T6" fmla="*/ 52 w 74"/>
              <a:gd name="T7" fmla="*/ 25 h 36"/>
              <a:gd name="T8" fmla="*/ 41 w 74"/>
              <a:gd name="T9" fmla="*/ 36 h 36"/>
              <a:gd name="T10" fmla="*/ 0 w 74"/>
              <a:gd name="T11" fmla="*/ 21 h 36"/>
              <a:gd name="T12" fmla="*/ 0 w 74"/>
              <a:gd name="T13" fmla="*/ 21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0" y="21"/>
                </a:moveTo>
                <a:lnTo>
                  <a:pt x="48" y="0"/>
                </a:lnTo>
                <a:lnTo>
                  <a:pt x="74" y="15"/>
                </a:lnTo>
                <a:lnTo>
                  <a:pt x="52" y="25"/>
                </a:lnTo>
                <a:lnTo>
                  <a:pt x="41" y="36"/>
                </a:lnTo>
                <a:lnTo>
                  <a:pt x="0" y="21"/>
                </a:lnTo>
                <a:lnTo>
                  <a:pt x="0" y="21"/>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5"/>
          <p:cNvSpPr>
            <a:spLocks/>
          </p:cNvSpPr>
          <p:nvPr/>
        </p:nvSpPr>
        <p:spPr bwMode="auto">
          <a:xfrm>
            <a:off x="7367902" y="2466095"/>
            <a:ext cx="363538" cy="728662"/>
          </a:xfrm>
          <a:custGeom>
            <a:avLst/>
            <a:gdLst>
              <a:gd name="T0" fmla="*/ 130 w 229"/>
              <a:gd name="T1" fmla="*/ 0 h 459"/>
              <a:gd name="T2" fmla="*/ 229 w 229"/>
              <a:gd name="T3" fmla="*/ 228 h 459"/>
              <a:gd name="T4" fmla="*/ 229 w 229"/>
              <a:gd name="T5" fmla="*/ 322 h 459"/>
              <a:gd name="T6" fmla="*/ 118 w 229"/>
              <a:gd name="T7" fmla="*/ 459 h 459"/>
              <a:gd name="T8" fmla="*/ 107 w 229"/>
              <a:gd name="T9" fmla="*/ 318 h 459"/>
              <a:gd name="T10" fmla="*/ 48 w 229"/>
              <a:gd name="T11" fmla="*/ 351 h 459"/>
              <a:gd name="T12" fmla="*/ 0 w 229"/>
              <a:gd name="T13" fmla="*/ 252 h 459"/>
              <a:gd name="T14" fmla="*/ 37 w 229"/>
              <a:gd name="T15" fmla="*/ 211 h 459"/>
              <a:gd name="T16" fmla="*/ 134 w 229"/>
              <a:gd name="T17" fmla="*/ 244 h 459"/>
              <a:gd name="T18" fmla="*/ 161 w 229"/>
              <a:gd name="T19" fmla="*/ 203 h 459"/>
              <a:gd name="T20" fmla="*/ 128 w 229"/>
              <a:gd name="T21" fmla="*/ 85 h 459"/>
              <a:gd name="T22" fmla="*/ 130 w 229"/>
              <a:gd name="T23" fmla="*/ 0 h 459"/>
              <a:gd name="T24" fmla="*/ 130 w 229"/>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459">
                <a:moveTo>
                  <a:pt x="130" y="0"/>
                </a:moveTo>
                <a:lnTo>
                  <a:pt x="229" y="228"/>
                </a:lnTo>
                <a:lnTo>
                  <a:pt x="229" y="322"/>
                </a:lnTo>
                <a:lnTo>
                  <a:pt x="118" y="459"/>
                </a:lnTo>
                <a:lnTo>
                  <a:pt x="107" y="318"/>
                </a:lnTo>
                <a:lnTo>
                  <a:pt x="48" y="351"/>
                </a:lnTo>
                <a:lnTo>
                  <a:pt x="0" y="252"/>
                </a:lnTo>
                <a:lnTo>
                  <a:pt x="37" y="211"/>
                </a:lnTo>
                <a:lnTo>
                  <a:pt x="134" y="244"/>
                </a:lnTo>
                <a:lnTo>
                  <a:pt x="161" y="203"/>
                </a:lnTo>
                <a:lnTo>
                  <a:pt x="128" y="85"/>
                </a:lnTo>
                <a:lnTo>
                  <a:pt x="130" y="0"/>
                </a:lnTo>
                <a:lnTo>
                  <a:pt x="13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96"/>
          <p:cNvSpPr>
            <a:spLocks/>
          </p:cNvSpPr>
          <p:nvPr/>
        </p:nvSpPr>
        <p:spPr bwMode="auto">
          <a:xfrm>
            <a:off x="7253602" y="2628020"/>
            <a:ext cx="222250" cy="77787"/>
          </a:xfrm>
          <a:custGeom>
            <a:avLst/>
            <a:gdLst>
              <a:gd name="T0" fmla="*/ 0 w 140"/>
              <a:gd name="T1" fmla="*/ 0 h 49"/>
              <a:gd name="T2" fmla="*/ 0 w 140"/>
              <a:gd name="T3" fmla="*/ 35 h 49"/>
              <a:gd name="T4" fmla="*/ 41 w 140"/>
              <a:gd name="T5" fmla="*/ 49 h 49"/>
              <a:gd name="T6" fmla="*/ 140 w 140"/>
              <a:gd name="T7" fmla="*/ 47 h 49"/>
              <a:gd name="T8" fmla="*/ 22 w 140"/>
              <a:gd name="T9" fmla="*/ 33 h 49"/>
              <a:gd name="T10" fmla="*/ 0 w 140"/>
              <a:gd name="T11" fmla="*/ 0 h 49"/>
              <a:gd name="T12" fmla="*/ 0 w 14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40" h="49">
                <a:moveTo>
                  <a:pt x="0" y="0"/>
                </a:moveTo>
                <a:lnTo>
                  <a:pt x="0" y="35"/>
                </a:lnTo>
                <a:lnTo>
                  <a:pt x="41" y="49"/>
                </a:lnTo>
                <a:lnTo>
                  <a:pt x="140" y="47"/>
                </a:lnTo>
                <a:lnTo>
                  <a:pt x="22" y="33"/>
                </a:lnTo>
                <a:lnTo>
                  <a:pt x="0" y="0"/>
                </a:lnTo>
                <a:lnTo>
                  <a:pt x="0" y="0"/>
                </a:lnTo>
                <a:close/>
              </a:path>
            </a:pathLst>
          </a:custGeom>
          <a:solidFill>
            <a:srgbClr val="B0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03"/>
          <p:cNvSpPr>
            <a:spLocks/>
          </p:cNvSpPr>
          <p:nvPr/>
        </p:nvSpPr>
        <p:spPr bwMode="auto">
          <a:xfrm>
            <a:off x="7226614" y="2604207"/>
            <a:ext cx="285750" cy="276225"/>
          </a:xfrm>
          <a:custGeom>
            <a:avLst/>
            <a:gdLst>
              <a:gd name="T0" fmla="*/ 9 w 180"/>
              <a:gd name="T1" fmla="*/ 0 h 174"/>
              <a:gd name="T2" fmla="*/ 0 w 180"/>
              <a:gd name="T3" fmla="*/ 43 h 174"/>
              <a:gd name="T4" fmla="*/ 6 w 180"/>
              <a:gd name="T5" fmla="*/ 83 h 174"/>
              <a:gd name="T6" fmla="*/ 62 w 180"/>
              <a:gd name="T7" fmla="*/ 161 h 174"/>
              <a:gd name="T8" fmla="*/ 132 w 180"/>
              <a:gd name="T9" fmla="*/ 174 h 174"/>
              <a:gd name="T10" fmla="*/ 143 w 180"/>
              <a:gd name="T11" fmla="*/ 109 h 174"/>
              <a:gd name="T12" fmla="*/ 168 w 180"/>
              <a:gd name="T13" fmla="*/ 91 h 174"/>
              <a:gd name="T14" fmla="*/ 180 w 180"/>
              <a:gd name="T15" fmla="*/ 66 h 174"/>
              <a:gd name="T16" fmla="*/ 42 w 180"/>
              <a:gd name="T17" fmla="*/ 50 h 174"/>
              <a:gd name="T18" fmla="*/ 9 w 180"/>
              <a:gd name="T19" fmla="*/ 0 h 174"/>
              <a:gd name="T20" fmla="*/ 9 w 180"/>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74">
                <a:moveTo>
                  <a:pt x="9" y="0"/>
                </a:moveTo>
                <a:lnTo>
                  <a:pt x="0" y="43"/>
                </a:lnTo>
                <a:lnTo>
                  <a:pt x="6" y="83"/>
                </a:lnTo>
                <a:lnTo>
                  <a:pt x="62" y="161"/>
                </a:lnTo>
                <a:lnTo>
                  <a:pt x="132" y="174"/>
                </a:lnTo>
                <a:lnTo>
                  <a:pt x="143" y="109"/>
                </a:lnTo>
                <a:lnTo>
                  <a:pt x="168" y="91"/>
                </a:lnTo>
                <a:lnTo>
                  <a:pt x="180" y="66"/>
                </a:lnTo>
                <a:lnTo>
                  <a:pt x="42" y="50"/>
                </a:lnTo>
                <a:lnTo>
                  <a:pt x="9" y="0"/>
                </a:lnTo>
                <a:lnTo>
                  <a:pt x="9" y="0"/>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05"/>
          <p:cNvSpPr>
            <a:spLocks/>
          </p:cNvSpPr>
          <p:nvPr/>
        </p:nvSpPr>
        <p:spPr bwMode="auto">
          <a:xfrm>
            <a:off x="7990202" y="3013782"/>
            <a:ext cx="400050" cy="295275"/>
          </a:xfrm>
          <a:custGeom>
            <a:avLst/>
            <a:gdLst>
              <a:gd name="T0" fmla="*/ 0 w 252"/>
              <a:gd name="T1" fmla="*/ 2 h 186"/>
              <a:gd name="T2" fmla="*/ 9 w 252"/>
              <a:gd name="T3" fmla="*/ 15 h 186"/>
              <a:gd name="T4" fmla="*/ 19 w 252"/>
              <a:gd name="T5" fmla="*/ 27 h 186"/>
              <a:gd name="T6" fmla="*/ 32 w 252"/>
              <a:gd name="T7" fmla="*/ 39 h 186"/>
              <a:gd name="T8" fmla="*/ 42 w 252"/>
              <a:gd name="T9" fmla="*/ 52 h 186"/>
              <a:gd name="T10" fmla="*/ 60 w 252"/>
              <a:gd name="T11" fmla="*/ 68 h 186"/>
              <a:gd name="T12" fmla="*/ 73 w 252"/>
              <a:gd name="T13" fmla="*/ 72 h 186"/>
              <a:gd name="T14" fmla="*/ 87 w 252"/>
              <a:gd name="T15" fmla="*/ 64 h 186"/>
              <a:gd name="T16" fmla="*/ 96 w 252"/>
              <a:gd name="T17" fmla="*/ 50 h 186"/>
              <a:gd name="T18" fmla="*/ 102 w 252"/>
              <a:gd name="T19" fmla="*/ 42 h 186"/>
              <a:gd name="T20" fmla="*/ 124 w 252"/>
              <a:gd name="T21" fmla="*/ 106 h 186"/>
              <a:gd name="T22" fmla="*/ 182 w 252"/>
              <a:gd name="T23" fmla="*/ 108 h 186"/>
              <a:gd name="T24" fmla="*/ 193 w 252"/>
              <a:gd name="T25" fmla="*/ 114 h 186"/>
              <a:gd name="T26" fmla="*/ 209 w 252"/>
              <a:gd name="T27" fmla="*/ 122 h 186"/>
              <a:gd name="T28" fmla="*/ 226 w 252"/>
              <a:gd name="T29" fmla="*/ 130 h 186"/>
              <a:gd name="T30" fmla="*/ 238 w 252"/>
              <a:gd name="T31" fmla="*/ 136 h 186"/>
              <a:gd name="T32" fmla="*/ 248 w 252"/>
              <a:gd name="T33" fmla="*/ 143 h 186"/>
              <a:gd name="T34" fmla="*/ 246 w 252"/>
              <a:gd name="T35" fmla="*/ 161 h 186"/>
              <a:gd name="T36" fmla="*/ 236 w 252"/>
              <a:gd name="T37" fmla="*/ 165 h 186"/>
              <a:gd name="T38" fmla="*/ 222 w 252"/>
              <a:gd name="T39" fmla="*/ 169 h 186"/>
              <a:gd name="T40" fmla="*/ 203 w 252"/>
              <a:gd name="T41" fmla="*/ 172 h 186"/>
              <a:gd name="T42" fmla="*/ 186 w 252"/>
              <a:gd name="T43" fmla="*/ 176 h 186"/>
              <a:gd name="T44" fmla="*/ 168 w 252"/>
              <a:gd name="T45" fmla="*/ 180 h 186"/>
              <a:gd name="T46" fmla="*/ 153 w 252"/>
              <a:gd name="T47" fmla="*/ 182 h 186"/>
              <a:gd name="T48" fmla="*/ 139 w 252"/>
              <a:gd name="T49" fmla="*/ 186 h 186"/>
              <a:gd name="T50" fmla="*/ 96 w 252"/>
              <a:gd name="T51" fmla="*/ 128 h 186"/>
              <a:gd name="T52" fmla="*/ 85 w 252"/>
              <a:gd name="T53" fmla="*/ 128 h 186"/>
              <a:gd name="T54" fmla="*/ 67 w 252"/>
              <a:gd name="T55" fmla="*/ 128 h 186"/>
              <a:gd name="T56" fmla="*/ 48 w 252"/>
              <a:gd name="T57" fmla="*/ 120 h 186"/>
              <a:gd name="T58" fmla="*/ 36 w 252"/>
              <a:gd name="T59" fmla="*/ 106 h 186"/>
              <a:gd name="T60" fmla="*/ 29 w 252"/>
              <a:gd name="T61" fmla="*/ 93 h 186"/>
              <a:gd name="T62" fmla="*/ 21 w 252"/>
              <a:gd name="T63" fmla="*/ 75 h 186"/>
              <a:gd name="T64" fmla="*/ 15 w 252"/>
              <a:gd name="T65" fmla="*/ 56 h 186"/>
              <a:gd name="T66" fmla="*/ 9 w 252"/>
              <a:gd name="T67" fmla="*/ 37 h 186"/>
              <a:gd name="T68" fmla="*/ 3 w 252"/>
              <a:gd name="T69" fmla="*/ 19 h 186"/>
              <a:gd name="T70" fmla="*/ 0 w 252"/>
              <a:gd name="T71" fmla="*/ 6 h 186"/>
              <a:gd name="T72" fmla="*/ 0 w 252"/>
              <a:gd name="T7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2" h="186">
                <a:moveTo>
                  <a:pt x="0" y="0"/>
                </a:moveTo>
                <a:lnTo>
                  <a:pt x="0" y="2"/>
                </a:lnTo>
                <a:lnTo>
                  <a:pt x="7" y="10"/>
                </a:lnTo>
                <a:lnTo>
                  <a:pt x="9" y="15"/>
                </a:lnTo>
                <a:lnTo>
                  <a:pt x="15" y="19"/>
                </a:lnTo>
                <a:lnTo>
                  <a:pt x="19" y="27"/>
                </a:lnTo>
                <a:lnTo>
                  <a:pt x="27" y="35"/>
                </a:lnTo>
                <a:lnTo>
                  <a:pt x="32" y="39"/>
                </a:lnTo>
                <a:lnTo>
                  <a:pt x="36" y="46"/>
                </a:lnTo>
                <a:lnTo>
                  <a:pt x="42" y="52"/>
                </a:lnTo>
                <a:lnTo>
                  <a:pt x="48" y="58"/>
                </a:lnTo>
                <a:lnTo>
                  <a:pt x="60" y="68"/>
                </a:lnTo>
                <a:lnTo>
                  <a:pt x="67" y="72"/>
                </a:lnTo>
                <a:lnTo>
                  <a:pt x="73" y="72"/>
                </a:lnTo>
                <a:lnTo>
                  <a:pt x="79" y="70"/>
                </a:lnTo>
                <a:lnTo>
                  <a:pt x="87" y="64"/>
                </a:lnTo>
                <a:lnTo>
                  <a:pt x="93" y="58"/>
                </a:lnTo>
                <a:lnTo>
                  <a:pt x="96" y="50"/>
                </a:lnTo>
                <a:lnTo>
                  <a:pt x="100" y="44"/>
                </a:lnTo>
                <a:lnTo>
                  <a:pt x="102" y="42"/>
                </a:lnTo>
                <a:lnTo>
                  <a:pt x="106" y="41"/>
                </a:lnTo>
                <a:lnTo>
                  <a:pt x="124" y="106"/>
                </a:lnTo>
                <a:lnTo>
                  <a:pt x="178" y="106"/>
                </a:lnTo>
                <a:lnTo>
                  <a:pt x="182" y="108"/>
                </a:lnTo>
                <a:lnTo>
                  <a:pt x="188" y="110"/>
                </a:lnTo>
                <a:lnTo>
                  <a:pt x="193" y="114"/>
                </a:lnTo>
                <a:lnTo>
                  <a:pt x="201" y="118"/>
                </a:lnTo>
                <a:lnTo>
                  <a:pt x="209" y="122"/>
                </a:lnTo>
                <a:lnTo>
                  <a:pt x="217" y="124"/>
                </a:lnTo>
                <a:lnTo>
                  <a:pt x="226" y="130"/>
                </a:lnTo>
                <a:lnTo>
                  <a:pt x="232" y="134"/>
                </a:lnTo>
                <a:lnTo>
                  <a:pt x="238" y="136"/>
                </a:lnTo>
                <a:lnTo>
                  <a:pt x="244" y="139"/>
                </a:lnTo>
                <a:lnTo>
                  <a:pt x="248" y="143"/>
                </a:lnTo>
                <a:lnTo>
                  <a:pt x="252" y="151"/>
                </a:lnTo>
                <a:lnTo>
                  <a:pt x="246" y="161"/>
                </a:lnTo>
                <a:lnTo>
                  <a:pt x="242" y="163"/>
                </a:lnTo>
                <a:lnTo>
                  <a:pt x="236" y="165"/>
                </a:lnTo>
                <a:lnTo>
                  <a:pt x="228" y="167"/>
                </a:lnTo>
                <a:lnTo>
                  <a:pt x="222" y="169"/>
                </a:lnTo>
                <a:lnTo>
                  <a:pt x="213" y="170"/>
                </a:lnTo>
                <a:lnTo>
                  <a:pt x="203" y="172"/>
                </a:lnTo>
                <a:lnTo>
                  <a:pt x="195" y="174"/>
                </a:lnTo>
                <a:lnTo>
                  <a:pt x="186" y="176"/>
                </a:lnTo>
                <a:lnTo>
                  <a:pt x="176" y="178"/>
                </a:lnTo>
                <a:lnTo>
                  <a:pt x="168" y="180"/>
                </a:lnTo>
                <a:lnTo>
                  <a:pt x="160" y="180"/>
                </a:lnTo>
                <a:lnTo>
                  <a:pt x="153" y="182"/>
                </a:lnTo>
                <a:lnTo>
                  <a:pt x="143" y="184"/>
                </a:lnTo>
                <a:lnTo>
                  <a:pt x="139" y="186"/>
                </a:lnTo>
                <a:lnTo>
                  <a:pt x="98" y="128"/>
                </a:lnTo>
                <a:lnTo>
                  <a:pt x="96" y="128"/>
                </a:lnTo>
                <a:lnTo>
                  <a:pt x="93" y="128"/>
                </a:lnTo>
                <a:lnTo>
                  <a:pt x="85" y="128"/>
                </a:lnTo>
                <a:lnTo>
                  <a:pt x="77" y="130"/>
                </a:lnTo>
                <a:lnTo>
                  <a:pt x="67" y="128"/>
                </a:lnTo>
                <a:lnTo>
                  <a:pt x="60" y="126"/>
                </a:lnTo>
                <a:lnTo>
                  <a:pt x="48" y="120"/>
                </a:lnTo>
                <a:lnTo>
                  <a:pt x="42" y="114"/>
                </a:lnTo>
                <a:lnTo>
                  <a:pt x="36" y="106"/>
                </a:lnTo>
                <a:lnTo>
                  <a:pt x="32" y="101"/>
                </a:lnTo>
                <a:lnTo>
                  <a:pt x="29" y="93"/>
                </a:lnTo>
                <a:lnTo>
                  <a:pt x="27" y="85"/>
                </a:lnTo>
                <a:lnTo>
                  <a:pt x="21" y="75"/>
                </a:lnTo>
                <a:lnTo>
                  <a:pt x="19" y="66"/>
                </a:lnTo>
                <a:lnTo>
                  <a:pt x="15" y="56"/>
                </a:lnTo>
                <a:lnTo>
                  <a:pt x="13" y="46"/>
                </a:lnTo>
                <a:lnTo>
                  <a:pt x="9" y="37"/>
                </a:lnTo>
                <a:lnTo>
                  <a:pt x="5" y="29"/>
                </a:lnTo>
                <a:lnTo>
                  <a:pt x="3" y="19"/>
                </a:lnTo>
                <a:lnTo>
                  <a:pt x="1" y="13"/>
                </a:lnTo>
                <a:lnTo>
                  <a:pt x="0" y="6"/>
                </a:lnTo>
                <a:lnTo>
                  <a:pt x="0" y="4"/>
                </a:lnTo>
                <a:lnTo>
                  <a:pt x="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06"/>
          <p:cNvSpPr>
            <a:spLocks/>
          </p:cNvSpPr>
          <p:nvPr/>
        </p:nvSpPr>
        <p:spPr bwMode="auto">
          <a:xfrm>
            <a:off x="8174352" y="3231270"/>
            <a:ext cx="147638" cy="101600"/>
          </a:xfrm>
          <a:custGeom>
            <a:avLst/>
            <a:gdLst>
              <a:gd name="T0" fmla="*/ 83 w 93"/>
              <a:gd name="T1" fmla="*/ 8 h 64"/>
              <a:gd name="T2" fmla="*/ 85 w 93"/>
              <a:gd name="T3" fmla="*/ 12 h 64"/>
              <a:gd name="T4" fmla="*/ 87 w 93"/>
              <a:gd name="T5" fmla="*/ 16 h 64"/>
              <a:gd name="T6" fmla="*/ 91 w 93"/>
              <a:gd name="T7" fmla="*/ 24 h 64"/>
              <a:gd name="T8" fmla="*/ 91 w 93"/>
              <a:gd name="T9" fmla="*/ 30 h 64"/>
              <a:gd name="T10" fmla="*/ 93 w 93"/>
              <a:gd name="T11" fmla="*/ 37 h 64"/>
              <a:gd name="T12" fmla="*/ 93 w 93"/>
              <a:gd name="T13" fmla="*/ 43 h 64"/>
              <a:gd name="T14" fmla="*/ 89 w 93"/>
              <a:gd name="T15" fmla="*/ 51 h 64"/>
              <a:gd name="T16" fmla="*/ 83 w 93"/>
              <a:gd name="T17" fmla="*/ 57 h 64"/>
              <a:gd name="T18" fmla="*/ 77 w 93"/>
              <a:gd name="T19" fmla="*/ 61 h 64"/>
              <a:gd name="T20" fmla="*/ 70 w 93"/>
              <a:gd name="T21" fmla="*/ 63 h 64"/>
              <a:gd name="T22" fmla="*/ 64 w 93"/>
              <a:gd name="T23" fmla="*/ 64 h 64"/>
              <a:gd name="T24" fmla="*/ 56 w 93"/>
              <a:gd name="T25" fmla="*/ 64 h 64"/>
              <a:gd name="T26" fmla="*/ 50 w 93"/>
              <a:gd name="T27" fmla="*/ 64 h 64"/>
              <a:gd name="T28" fmla="*/ 46 w 93"/>
              <a:gd name="T29" fmla="*/ 64 h 64"/>
              <a:gd name="T30" fmla="*/ 0 w 93"/>
              <a:gd name="T31" fmla="*/ 24 h 64"/>
              <a:gd name="T32" fmla="*/ 19 w 93"/>
              <a:gd name="T33" fmla="*/ 0 h 64"/>
              <a:gd name="T34" fmla="*/ 83 w 93"/>
              <a:gd name="T35" fmla="*/ 8 h 64"/>
              <a:gd name="T36" fmla="*/ 83 w 93"/>
              <a:gd name="T3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64">
                <a:moveTo>
                  <a:pt x="83" y="8"/>
                </a:moveTo>
                <a:lnTo>
                  <a:pt x="85" y="12"/>
                </a:lnTo>
                <a:lnTo>
                  <a:pt x="87" y="16"/>
                </a:lnTo>
                <a:lnTo>
                  <a:pt x="91" y="24"/>
                </a:lnTo>
                <a:lnTo>
                  <a:pt x="91" y="30"/>
                </a:lnTo>
                <a:lnTo>
                  <a:pt x="93" y="37"/>
                </a:lnTo>
                <a:lnTo>
                  <a:pt x="93" y="43"/>
                </a:lnTo>
                <a:lnTo>
                  <a:pt x="89" y="51"/>
                </a:lnTo>
                <a:lnTo>
                  <a:pt x="83" y="57"/>
                </a:lnTo>
                <a:lnTo>
                  <a:pt x="77" y="61"/>
                </a:lnTo>
                <a:lnTo>
                  <a:pt x="70" y="63"/>
                </a:lnTo>
                <a:lnTo>
                  <a:pt x="64" y="64"/>
                </a:lnTo>
                <a:lnTo>
                  <a:pt x="56" y="64"/>
                </a:lnTo>
                <a:lnTo>
                  <a:pt x="50" y="64"/>
                </a:lnTo>
                <a:lnTo>
                  <a:pt x="46" y="64"/>
                </a:lnTo>
                <a:lnTo>
                  <a:pt x="0" y="24"/>
                </a:lnTo>
                <a:lnTo>
                  <a:pt x="19" y="0"/>
                </a:lnTo>
                <a:lnTo>
                  <a:pt x="83" y="8"/>
                </a:lnTo>
                <a:lnTo>
                  <a:pt x="83" y="8"/>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07"/>
          <p:cNvSpPr>
            <a:spLocks/>
          </p:cNvSpPr>
          <p:nvPr/>
        </p:nvSpPr>
        <p:spPr bwMode="auto">
          <a:xfrm>
            <a:off x="8191814" y="3207457"/>
            <a:ext cx="163513" cy="107950"/>
          </a:xfrm>
          <a:custGeom>
            <a:avLst/>
            <a:gdLst>
              <a:gd name="T0" fmla="*/ 8 w 103"/>
              <a:gd name="T1" fmla="*/ 0 h 68"/>
              <a:gd name="T2" fmla="*/ 99 w 103"/>
              <a:gd name="T3" fmla="*/ 23 h 68"/>
              <a:gd name="T4" fmla="*/ 103 w 103"/>
              <a:gd name="T5" fmla="*/ 39 h 68"/>
              <a:gd name="T6" fmla="*/ 86 w 103"/>
              <a:gd name="T7" fmla="*/ 68 h 68"/>
              <a:gd name="T8" fmla="*/ 0 w 103"/>
              <a:gd name="T9" fmla="*/ 25 h 68"/>
              <a:gd name="T10" fmla="*/ 8 w 103"/>
              <a:gd name="T11" fmla="*/ 0 h 68"/>
              <a:gd name="T12" fmla="*/ 8 w 10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03" h="68">
                <a:moveTo>
                  <a:pt x="8" y="0"/>
                </a:moveTo>
                <a:lnTo>
                  <a:pt x="99" y="23"/>
                </a:lnTo>
                <a:lnTo>
                  <a:pt x="103" y="39"/>
                </a:lnTo>
                <a:lnTo>
                  <a:pt x="86" y="68"/>
                </a:lnTo>
                <a:lnTo>
                  <a:pt x="0" y="25"/>
                </a:lnTo>
                <a:lnTo>
                  <a:pt x="8" y="0"/>
                </a:lnTo>
                <a:lnTo>
                  <a:pt x="8" y="0"/>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1" name="Group 60"/>
          <p:cNvGrpSpPr/>
          <p:nvPr/>
        </p:nvGrpSpPr>
        <p:grpSpPr>
          <a:xfrm>
            <a:off x="7696970" y="1335948"/>
            <a:ext cx="418816" cy="334809"/>
            <a:chOff x="3541612" y="1743588"/>
            <a:chExt cx="857559" cy="685548"/>
          </a:xfrm>
        </p:grpSpPr>
        <p:sp>
          <p:nvSpPr>
            <p:cNvPr id="62" name="Freeform 61"/>
            <p:cNvSpPr>
              <a:spLocks/>
            </p:cNvSpPr>
            <p:nvPr/>
          </p:nvSpPr>
          <p:spPr bwMode="auto">
            <a:xfrm>
              <a:off x="3541612" y="1743588"/>
              <a:ext cx="857559" cy="685548"/>
            </a:xfrm>
            <a:custGeom>
              <a:avLst/>
              <a:gdLst>
                <a:gd name="T0" fmla="*/ 112 w 689"/>
                <a:gd name="T1" fmla="*/ 380 h 549"/>
                <a:gd name="T2" fmla="*/ 143 w 689"/>
                <a:gd name="T3" fmla="*/ 374 h 549"/>
                <a:gd name="T4" fmla="*/ 200 w 689"/>
                <a:gd name="T5" fmla="*/ 340 h 549"/>
                <a:gd name="T6" fmla="*/ 221 w 689"/>
                <a:gd name="T7" fmla="*/ 304 h 549"/>
                <a:gd name="T8" fmla="*/ 236 w 689"/>
                <a:gd name="T9" fmla="*/ 266 h 549"/>
                <a:gd name="T10" fmla="*/ 244 w 689"/>
                <a:gd name="T11" fmla="*/ 236 h 549"/>
                <a:gd name="T12" fmla="*/ 253 w 689"/>
                <a:gd name="T13" fmla="*/ 215 h 549"/>
                <a:gd name="T14" fmla="*/ 297 w 689"/>
                <a:gd name="T15" fmla="*/ 188 h 549"/>
                <a:gd name="T16" fmla="*/ 362 w 689"/>
                <a:gd name="T17" fmla="*/ 200 h 549"/>
                <a:gd name="T18" fmla="*/ 422 w 689"/>
                <a:gd name="T19" fmla="*/ 251 h 549"/>
                <a:gd name="T20" fmla="*/ 480 w 689"/>
                <a:gd name="T21" fmla="*/ 291 h 549"/>
                <a:gd name="T22" fmla="*/ 531 w 689"/>
                <a:gd name="T23" fmla="*/ 297 h 549"/>
                <a:gd name="T24" fmla="*/ 575 w 689"/>
                <a:gd name="T25" fmla="*/ 268 h 549"/>
                <a:gd name="T26" fmla="*/ 609 w 689"/>
                <a:gd name="T27" fmla="*/ 236 h 549"/>
                <a:gd name="T28" fmla="*/ 620 w 689"/>
                <a:gd name="T29" fmla="*/ 241 h 549"/>
                <a:gd name="T30" fmla="*/ 635 w 689"/>
                <a:gd name="T31" fmla="*/ 289 h 549"/>
                <a:gd name="T32" fmla="*/ 643 w 689"/>
                <a:gd name="T33" fmla="*/ 329 h 549"/>
                <a:gd name="T34" fmla="*/ 649 w 689"/>
                <a:gd name="T35" fmla="*/ 373 h 549"/>
                <a:gd name="T36" fmla="*/ 649 w 689"/>
                <a:gd name="T37" fmla="*/ 414 h 549"/>
                <a:gd name="T38" fmla="*/ 649 w 689"/>
                <a:gd name="T39" fmla="*/ 449 h 549"/>
                <a:gd name="T40" fmla="*/ 656 w 689"/>
                <a:gd name="T41" fmla="*/ 439 h 549"/>
                <a:gd name="T42" fmla="*/ 674 w 689"/>
                <a:gd name="T43" fmla="*/ 393 h 549"/>
                <a:gd name="T44" fmla="*/ 687 w 689"/>
                <a:gd name="T45" fmla="*/ 331 h 549"/>
                <a:gd name="T46" fmla="*/ 689 w 689"/>
                <a:gd name="T47" fmla="*/ 287 h 549"/>
                <a:gd name="T48" fmla="*/ 681 w 689"/>
                <a:gd name="T49" fmla="*/ 253 h 549"/>
                <a:gd name="T50" fmla="*/ 666 w 689"/>
                <a:gd name="T51" fmla="*/ 217 h 549"/>
                <a:gd name="T52" fmla="*/ 647 w 689"/>
                <a:gd name="T53" fmla="*/ 183 h 549"/>
                <a:gd name="T54" fmla="*/ 618 w 689"/>
                <a:gd name="T55" fmla="*/ 148 h 549"/>
                <a:gd name="T56" fmla="*/ 616 w 689"/>
                <a:gd name="T57" fmla="*/ 127 h 549"/>
                <a:gd name="T58" fmla="*/ 592 w 689"/>
                <a:gd name="T59" fmla="*/ 82 h 549"/>
                <a:gd name="T60" fmla="*/ 544 w 689"/>
                <a:gd name="T61" fmla="*/ 55 h 549"/>
                <a:gd name="T62" fmla="*/ 489 w 689"/>
                <a:gd name="T63" fmla="*/ 36 h 549"/>
                <a:gd name="T64" fmla="*/ 422 w 689"/>
                <a:gd name="T65" fmla="*/ 19 h 549"/>
                <a:gd name="T66" fmla="*/ 356 w 689"/>
                <a:gd name="T67" fmla="*/ 6 h 549"/>
                <a:gd name="T68" fmla="*/ 299 w 689"/>
                <a:gd name="T69" fmla="*/ 0 h 549"/>
                <a:gd name="T70" fmla="*/ 248 w 689"/>
                <a:gd name="T71" fmla="*/ 2 h 549"/>
                <a:gd name="T72" fmla="*/ 202 w 689"/>
                <a:gd name="T73" fmla="*/ 12 h 549"/>
                <a:gd name="T74" fmla="*/ 164 w 689"/>
                <a:gd name="T75" fmla="*/ 31 h 549"/>
                <a:gd name="T76" fmla="*/ 128 w 689"/>
                <a:gd name="T77" fmla="*/ 53 h 549"/>
                <a:gd name="T78" fmla="*/ 78 w 689"/>
                <a:gd name="T79" fmla="*/ 99 h 549"/>
                <a:gd name="T80" fmla="*/ 54 w 689"/>
                <a:gd name="T81" fmla="*/ 135 h 549"/>
                <a:gd name="T82" fmla="*/ 35 w 689"/>
                <a:gd name="T83" fmla="*/ 173 h 549"/>
                <a:gd name="T84" fmla="*/ 21 w 689"/>
                <a:gd name="T85" fmla="*/ 213 h 549"/>
                <a:gd name="T86" fmla="*/ 14 w 689"/>
                <a:gd name="T87" fmla="*/ 255 h 549"/>
                <a:gd name="T88" fmla="*/ 8 w 689"/>
                <a:gd name="T89" fmla="*/ 295 h 549"/>
                <a:gd name="T90" fmla="*/ 8 w 689"/>
                <a:gd name="T91" fmla="*/ 333 h 549"/>
                <a:gd name="T92" fmla="*/ 2 w 689"/>
                <a:gd name="T93" fmla="*/ 369 h 549"/>
                <a:gd name="T94" fmla="*/ 0 w 689"/>
                <a:gd name="T95" fmla="*/ 403 h 549"/>
                <a:gd name="T96" fmla="*/ 0 w 689"/>
                <a:gd name="T97" fmla="*/ 435 h 549"/>
                <a:gd name="T98" fmla="*/ 2 w 689"/>
                <a:gd name="T99" fmla="*/ 477 h 549"/>
                <a:gd name="T100" fmla="*/ 15 w 689"/>
                <a:gd name="T101" fmla="*/ 530 h 549"/>
                <a:gd name="T102" fmla="*/ 36 w 689"/>
                <a:gd name="T103" fmla="*/ 504 h 549"/>
                <a:gd name="T104" fmla="*/ 23 w 689"/>
                <a:gd name="T105" fmla="*/ 466 h 549"/>
                <a:gd name="T106" fmla="*/ 19 w 689"/>
                <a:gd name="T107" fmla="*/ 431 h 549"/>
                <a:gd name="T108" fmla="*/ 23 w 689"/>
                <a:gd name="T109" fmla="*/ 395 h 549"/>
                <a:gd name="T110" fmla="*/ 19 w 689"/>
                <a:gd name="T111" fmla="*/ 355 h 549"/>
                <a:gd name="T112" fmla="*/ 31 w 689"/>
                <a:gd name="T113" fmla="*/ 316 h 549"/>
                <a:gd name="T114" fmla="*/ 50 w 689"/>
                <a:gd name="T115" fmla="*/ 27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9" h="549">
                  <a:moveTo>
                    <a:pt x="55" y="270"/>
                  </a:moveTo>
                  <a:lnTo>
                    <a:pt x="86" y="287"/>
                  </a:lnTo>
                  <a:lnTo>
                    <a:pt x="101" y="335"/>
                  </a:lnTo>
                  <a:lnTo>
                    <a:pt x="112" y="380"/>
                  </a:lnTo>
                  <a:lnTo>
                    <a:pt x="114" y="380"/>
                  </a:lnTo>
                  <a:lnTo>
                    <a:pt x="120" y="380"/>
                  </a:lnTo>
                  <a:lnTo>
                    <a:pt x="130" y="378"/>
                  </a:lnTo>
                  <a:lnTo>
                    <a:pt x="143" y="374"/>
                  </a:lnTo>
                  <a:lnTo>
                    <a:pt x="158" y="369"/>
                  </a:lnTo>
                  <a:lnTo>
                    <a:pt x="171" y="363"/>
                  </a:lnTo>
                  <a:lnTo>
                    <a:pt x="185" y="352"/>
                  </a:lnTo>
                  <a:lnTo>
                    <a:pt x="200" y="340"/>
                  </a:lnTo>
                  <a:lnTo>
                    <a:pt x="206" y="331"/>
                  </a:lnTo>
                  <a:lnTo>
                    <a:pt x="211" y="321"/>
                  </a:lnTo>
                  <a:lnTo>
                    <a:pt x="215" y="312"/>
                  </a:lnTo>
                  <a:lnTo>
                    <a:pt x="221" y="304"/>
                  </a:lnTo>
                  <a:lnTo>
                    <a:pt x="223" y="293"/>
                  </a:lnTo>
                  <a:lnTo>
                    <a:pt x="228" y="285"/>
                  </a:lnTo>
                  <a:lnTo>
                    <a:pt x="230" y="276"/>
                  </a:lnTo>
                  <a:lnTo>
                    <a:pt x="236" y="266"/>
                  </a:lnTo>
                  <a:lnTo>
                    <a:pt x="238" y="257"/>
                  </a:lnTo>
                  <a:lnTo>
                    <a:pt x="238" y="247"/>
                  </a:lnTo>
                  <a:lnTo>
                    <a:pt x="240" y="240"/>
                  </a:lnTo>
                  <a:lnTo>
                    <a:pt x="244" y="236"/>
                  </a:lnTo>
                  <a:lnTo>
                    <a:pt x="246" y="226"/>
                  </a:lnTo>
                  <a:lnTo>
                    <a:pt x="246" y="222"/>
                  </a:lnTo>
                  <a:lnTo>
                    <a:pt x="246" y="221"/>
                  </a:lnTo>
                  <a:lnTo>
                    <a:pt x="253" y="215"/>
                  </a:lnTo>
                  <a:lnTo>
                    <a:pt x="261" y="209"/>
                  </a:lnTo>
                  <a:lnTo>
                    <a:pt x="270" y="203"/>
                  </a:lnTo>
                  <a:lnTo>
                    <a:pt x="284" y="194"/>
                  </a:lnTo>
                  <a:lnTo>
                    <a:pt x="297" y="188"/>
                  </a:lnTo>
                  <a:lnTo>
                    <a:pt x="312" y="186"/>
                  </a:lnTo>
                  <a:lnTo>
                    <a:pt x="329" y="188"/>
                  </a:lnTo>
                  <a:lnTo>
                    <a:pt x="345" y="190"/>
                  </a:lnTo>
                  <a:lnTo>
                    <a:pt x="362" y="200"/>
                  </a:lnTo>
                  <a:lnTo>
                    <a:pt x="377" y="209"/>
                  </a:lnTo>
                  <a:lnTo>
                    <a:pt x="394" y="222"/>
                  </a:lnTo>
                  <a:lnTo>
                    <a:pt x="407" y="236"/>
                  </a:lnTo>
                  <a:lnTo>
                    <a:pt x="422" y="251"/>
                  </a:lnTo>
                  <a:lnTo>
                    <a:pt x="438" y="262"/>
                  </a:lnTo>
                  <a:lnTo>
                    <a:pt x="453" y="276"/>
                  </a:lnTo>
                  <a:lnTo>
                    <a:pt x="466" y="283"/>
                  </a:lnTo>
                  <a:lnTo>
                    <a:pt x="480" y="291"/>
                  </a:lnTo>
                  <a:lnTo>
                    <a:pt x="491" y="295"/>
                  </a:lnTo>
                  <a:lnTo>
                    <a:pt x="506" y="298"/>
                  </a:lnTo>
                  <a:lnTo>
                    <a:pt x="516" y="297"/>
                  </a:lnTo>
                  <a:lnTo>
                    <a:pt x="531" y="297"/>
                  </a:lnTo>
                  <a:lnTo>
                    <a:pt x="540" y="293"/>
                  </a:lnTo>
                  <a:lnTo>
                    <a:pt x="554" y="287"/>
                  </a:lnTo>
                  <a:lnTo>
                    <a:pt x="563" y="278"/>
                  </a:lnTo>
                  <a:lnTo>
                    <a:pt x="575" y="268"/>
                  </a:lnTo>
                  <a:lnTo>
                    <a:pt x="586" y="260"/>
                  </a:lnTo>
                  <a:lnTo>
                    <a:pt x="596" y="251"/>
                  </a:lnTo>
                  <a:lnTo>
                    <a:pt x="601" y="241"/>
                  </a:lnTo>
                  <a:lnTo>
                    <a:pt x="609" y="236"/>
                  </a:lnTo>
                  <a:lnTo>
                    <a:pt x="613" y="228"/>
                  </a:lnTo>
                  <a:lnTo>
                    <a:pt x="616" y="228"/>
                  </a:lnTo>
                  <a:lnTo>
                    <a:pt x="616" y="234"/>
                  </a:lnTo>
                  <a:lnTo>
                    <a:pt x="620" y="241"/>
                  </a:lnTo>
                  <a:lnTo>
                    <a:pt x="626" y="253"/>
                  </a:lnTo>
                  <a:lnTo>
                    <a:pt x="630" y="266"/>
                  </a:lnTo>
                  <a:lnTo>
                    <a:pt x="634" y="281"/>
                  </a:lnTo>
                  <a:lnTo>
                    <a:pt x="635" y="289"/>
                  </a:lnTo>
                  <a:lnTo>
                    <a:pt x="639" y="298"/>
                  </a:lnTo>
                  <a:lnTo>
                    <a:pt x="641" y="308"/>
                  </a:lnTo>
                  <a:lnTo>
                    <a:pt x="643" y="319"/>
                  </a:lnTo>
                  <a:lnTo>
                    <a:pt x="643" y="329"/>
                  </a:lnTo>
                  <a:lnTo>
                    <a:pt x="645" y="340"/>
                  </a:lnTo>
                  <a:lnTo>
                    <a:pt x="647" y="350"/>
                  </a:lnTo>
                  <a:lnTo>
                    <a:pt x="649" y="363"/>
                  </a:lnTo>
                  <a:lnTo>
                    <a:pt x="649" y="373"/>
                  </a:lnTo>
                  <a:lnTo>
                    <a:pt x="649" y="384"/>
                  </a:lnTo>
                  <a:lnTo>
                    <a:pt x="649" y="395"/>
                  </a:lnTo>
                  <a:lnTo>
                    <a:pt x="649" y="407"/>
                  </a:lnTo>
                  <a:lnTo>
                    <a:pt x="649" y="414"/>
                  </a:lnTo>
                  <a:lnTo>
                    <a:pt x="649" y="424"/>
                  </a:lnTo>
                  <a:lnTo>
                    <a:pt x="649" y="431"/>
                  </a:lnTo>
                  <a:lnTo>
                    <a:pt x="649" y="439"/>
                  </a:lnTo>
                  <a:lnTo>
                    <a:pt x="649" y="449"/>
                  </a:lnTo>
                  <a:lnTo>
                    <a:pt x="651" y="452"/>
                  </a:lnTo>
                  <a:lnTo>
                    <a:pt x="651" y="450"/>
                  </a:lnTo>
                  <a:lnTo>
                    <a:pt x="653" y="447"/>
                  </a:lnTo>
                  <a:lnTo>
                    <a:pt x="656" y="439"/>
                  </a:lnTo>
                  <a:lnTo>
                    <a:pt x="660" y="431"/>
                  </a:lnTo>
                  <a:lnTo>
                    <a:pt x="664" y="420"/>
                  </a:lnTo>
                  <a:lnTo>
                    <a:pt x="668" y="407"/>
                  </a:lnTo>
                  <a:lnTo>
                    <a:pt x="674" y="393"/>
                  </a:lnTo>
                  <a:lnTo>
                    <a:pt x="679" y="380"/>
                  </a:lnTo>
                  <a:lnTo>
                    <a:pt x="681" y="363"/>
                  </a:lnTo>
                  <a:lnTo>
                    <a:pt x="685" y="348"/>
                  </a:lnTo>
                  <a:lnTo>
                    <a:pt x="687" y="331"/>
                  </a:lnTo>
                  <a:lnTo>
                    <a:pt x="689" y="316"/>
                  </a:lnTo>
                  <a:lnTo>
                    <a:pt x="689" y="306"/>
                  </a:lnTo>
                  <a:lnTo>
                    <a:pt x="689" y="297"/>
                  </a:lnTo>
                  <a:lnTo>
                    <a:pt x="689" y="287"/>
                  </a:lnTo>
                  <a:lnTo>
                    <a:pt x="689" y="279"/>
                  </a:lnTo>
                  <a:lnTo>
                    <a:pt x="685" y="270"/>
                  </a:lnTo>
                  <a:lnTo>
                    <a:pt x="683" y="262"/>
                  </a:lnTo>
                  <a:lnTo>
                    <a:pt x="681" y="253"/>
                  </a:lnTo>
                  <a:lnTo>
                    <a:pt x="681" y="245"/>
                  </a:lnTo>
                  <a:lnTo>
                    <a:pt x="675" y="236"/>
                  </a:lnTo>
                  <a:lnTo>
                    <a:pt x="672" y="226"/>
                  </a:lnTo>
                  <a:lnTo>
                    <a:pt x="666" y="217"/>
                  </a:lnTo>
                  <a:lnTo>
                    <a:pt x="662" y="209"/>
                  </a:lnTo>
                  <a:lnTo>
                    <a:pt x="656" y="200"/>
                  </a:lnTo>
                  <a:lnTo>
                    <a:pt x="651" y="190"/>
                  </a:lnTo>
                  <a:lnTo>
                    <a:pt x="647" y="183"/>
                  </a:lnTo>
                  <a:lnTo>
                    <a:pt x="641" y="177"/>
                  </a:lnTo>
                  <a:lnTo>
                    <a:pt x="634" y="164"/>
                  </a:lnTo>
                  <a:lnTo>
                    <a:pt x="626" y="154"/>
                  </a:lnTo>
                  <a:lnTo>
                    <a:pt x="618" y="148"/>
                  </a:lnTo>
                  <a:lnTo>
                    <a:pt x="618" y="146"/>
                  </a:lnTo>
                  <a:lnTo>
                    <a:pt x="616" y="143"/>
                  </a:lnTo>
                  <a:lnTo>
                    <a:pt x="616" y="137"/>
                  </a:lnTo>
                  <a:lnTo>
                    <a:pt x="616" y="127"/>
                  </a:lnTo>
                  <a:lnTo>
                    <a:pt x="615" y="118"/>
                  </a:lnTo>
                  <a:lnTo>
                    <a:pt x="609" y="107"/>
                  </a:lnTo>
                  <a:lnTo>
                    <a:pt x="601" y="93"/>
                  </a:lnTo>
                  <a:lnTo>
                    <a:pt x="592" y="82"/>
                  </a:lnTo>
                  <a:lnTo>
                    <a:pt x="578" y="72"/>
                  </a:lnTo>
                  <a:lnTo>
                    <a:pt x="567" y="67"/>
                  </a:lnTo>
                  <a:lnTo>
                    <a:pt x="556" y="61"/>
                  </a:lnTo>
                  <a:lnTo>
                    <a:pt x="544" y="55"/>
                  </a:lnTo>
                  <a:lnTo>
                    <a:pt x="531" y="51"/>
                  </a:lnTo>
                  <a:lnTo>
                    <a:pt x="518" y="46"/>
                  </a:lnTo>
                  <a:lnTo>
                    <a:pt x="504" y="40"/>
                  </a:lnTo>
                  <a:lnTo>
                    <a:pt x="489" y="36"/>
                  </a:lnTo>
                  <a:lnTo>
                    <a:pt x="474" y="32"/>
                  </a:lnTo>
                  <a:lnTo>
                    <a:pt x="457" y="29"/>
                  </a:lnTo>
                  <a:lnTo>
                    <a:pt x="440" y="23"/>
                  </a:lnTo>
                  <a:lnTo>
                    <a:pt x="422" y="19"/>
                  </a:lnTo>
                  <a:lnTo>
                    <a:pt x="407" y="15"/>
                  </a:lnTo>
                  <a:lnTo>
                    <a:pt x="388" y="12"/>
                  </a:lnTo>
                  <a:lnTo>
                    <a:pt x="373" y="10"/>
                  </a:lnTo>
                  <a:lnTo>
                    <a:pt x="356" y="6"/>
                  </a:lnTo>
                  <a:lnTo>
                    <a:pt x="343" y="6"/>
                  </a:lnTo>
                  <a:lnTo>
                    <a:pt x="325" y="4"/>
                  </a:lnTo>
                  <a:lnTo>
                    <a:pt x="312" y="2"/>
                  </a:lnTo>
                  <a:lnTo>
                    <a:pt x="299" y="0"/>
                  </a:lnTo>
                  <a:lnTo>
                    <a:pt x="286" y="0"/>
                  </a:lnTo>
                  <a:lnTo>
                    <a:pt x="270" y="0"/>
                  </a:lnTo>
                  <a:lnTo>
                    <a:pt x="261" y="0"/>
                  </a:lnTo>
                  <a:lnTo>
                    <a:pt x="248" y="2"/>
                  </a:lnTo>
                  <a:lnTo>
                    <a:pt x="238" y="6"/>
                  </a:lnTo>
                  <a:lnTo>
                    <a:pt x="225" y="6"/>
                  </a:lnTo>
                  <a:lnTo>
                    <a:pt x="213" y="8"/>
                  </a:lnTo>
                  <a:lnTo>
                    <a:pt x="202" y="12"/>
                  </a:lnTo>
                  <a:lnTo>
                    <a:pt x="192" y="15"/>
                  </a:lnTo>
                  <a:lnTo>
                    <a:pt x="183" y="19"/>
                  </a:lnTo>
                  <a:lnTo>
                    <a:pt x="173" y="23"/>
                  </a:lnTo>
                  <a:lnTo>
                    <a:pt x="164" y="31"/>
                  </a:lnTo>
                  <a:lnTo>
                    <a:pt x="154" y="36"/>
                  </a:lnTo>
                  <a:lnTo>
                    <a:pt x="145" y="40"/>
                  </a:lnTo>
                  <a:lnTo>
                    <a:pt x="135" y="46"/>
                  </a:lnTo>
                  <a:lnTo>
                    <a:pt x="128" y="53"/>
                  </a:lnTo>
                  <a:lnTo>
                    <a:pt x="118" y="61"/>
                  </a:lnTo>
                  <a:lnTo>
                    <a:pt x="101" y="74"/>
                  </a:lnTo>
                  <a:lnTo>
                    <a:pt x="88" y="91"/>
                  </a:lnTo>
                  <a:lnTo>
                    <a:pt x="78" y="99"/>
                  </a:lnTo>
                  <a:lnTo>
                    <a:pt x="73" y="108"/>
                  </a:lnTo>
                  <a:lnTo>
                    <a:pt x="63" y="118"/>
                  </a:lnTo>
                  <a:lnTo>
                    <a:pt x="59" y="126"/>
                  </a:lnTo>
                  <a:lnTo>
                    <a:pt x="54" y="135"/>
                  </a:lnTo>
                  <a:lnTo>
                    <a:pt x="48" y="145"/>
                  </a:lnTo>
                  <a:lnTo>
                    <a:pt x="42" y="154"/>
                  </a:lnTo>
                  <a:lnTo>
                    <a:pt x="40" y="165"/>
                  </a:lnTo>
                  <a:lnTo>
                    <a:pt x="35" y="173"/>
                  </a:lnTo>
                  <a:lnTo>
                    <a:pt x="31" y="183"/>
                  </a:lnTo>
                  <a:lnTo>
                    <a:pt x="27" y="194"/>
                  </a:lnTo>
                  <a:lnTo>
                    <a:pt x="25" y="205"/>
                  </a:lnTo>
                  <a:lnTo>
                    <a:pt x="21" y="213"/>
                  </a:lnTo>
                  <a:lnTo>
                    <a:pt x="19" y="224"/>
                  </a:lnTo>
                  <a:lnTo>
                    <a:pt x="17" y="236"/>
                  </a:lnTo>
                  <a:lnTo>
                    <a:pt x="17" y="245"/>
                  </a:lnTo>
                  <a:lnTo>
                    <a:pt x="14" y="255"/>
                  </a:lnTo>
                  <a:lnTo>
                    <a:pt x="12" y="266"/>
                  </a:lnTo>
                  <a:lnTo>
                    <a:pt x="10" y="276"/>
                  </a:lnTo>
                  <a:lnTo>
                    <a:pt x="10" y="285"/>
                  </a:lnTo>
                  <a:lnTo>
                    <a:pt x="8" y="295"/>
                  </a:lnTo>
                  <a:lnTo>
                    <a:pt x="8" y="306"/>
                  </a:lnTo>
                  <a:lnTo>
                    <a:pt x="8" y="316"/>
                  </a:lnTo>
                  <a:lnTo>
                    <a:pt x="8" y="325"/>
                  </a:lnTo>
                  <a:lnTo>
                    <a:pt x="8" y="333"/>
                  </a:lnTo>
                  <a:lnTo>
                    <a:pt x="6" y="342"/>
                  </a:lnTo>
                  <a:lnTo>
                    <a:pt x="4" y="352"/>
                  </a:lnTo>
                  <a:lnTo>
                    <a:pt x="4" y="361"/>
                  </a:lnTo>
                  <a:lnTo>
                    <a:pt x="2" y="369"/>
                  </a:lnTo>
                  <a:lnTo>
                    <a:pt x="0" y="378"/>
                  </a:lnTo>
                  <a:lnTo>
                    <a:pt x="0" y="386"/>
                  </a:lnTo>
                  <a:lnTo>
                    <a:pt x="0" y="395"/>
                  </a:lnTo>
                  <a:lnTo>
                    <a:pt x="0" y="403"/>
                  </a:lnTo>
                  <a:lnTo>
                    <a:pt x="0" y="411"/>
                  </a:lnTo>
                  <a:lnTo>
                    <a:pt x="0" y="420"/>
                  </a:lnTo>
                  <a:lnTo>
                    <a:pt x="0" y="428"/>
                  </a:lnTo>
                  <a:lnTo>
                    <a:pt x="0" y="435"/>
                  </a:lnTo>
                  <a:lnTo>
                    <a:pt x="0" y="443"/>
                  </a:lnTo>
                  <a:lnTo>
                    <a:pt x="0" y="452"/>
                  </a:lnTo>
                  <a:lnTo>
                    <a:pt x="2" y="462"/>
                  </a:lnTo>
                  <a:lnTo>
                    <a:pt x="2" y="477"/>
                  </a:lnTo>
                  <a:lnTo>
                    <a:pt x="6" y="492"/>
                  </a:lnTo>
                  <a:lnTo>
                    <a:pt x="8" y="507"/>
                  </a:lnTo>
                  <a:lnTo>
                    <a:pt x="14" y="523"/>
                  </a:lnTo>
                  <a:lnTo>
                    <a:pt x="15" y="530"/>
                  </a:lnTo>
                  <a:lnTo>
                    <a:pt x="17" y="540"/>
                  </a:lnTo>
                  <a:lnTo>
                    <a:pt x="19" y="547"/>
                  </a:lnTo>
                  <a:lnTo>
                    <a:pt x="21" y="549"/>
                  </a:lnTo>
                  <a:lnTo>
                    <a:pt x="36" y="504"/>
                  </a:lnTo>
                  <a:lnTo>
                    <a:pt x="33" y="498"/>
                  </a:lnTo>
                  <a:lnTo>
                    <a:pt x="29" y="483"/>
                  </a:lnTo>
                  <a:lnTo>
                    <a:pt x="25" y="475"/>
                  </a:lnTo>
                  <a:lnTo>
                    <a:pt x="23" y="466"/>
                  </a:lnTo>
                  <a:lnTo>
                    <a:pt x="21" y="456"/>
                  </a:lnTo>
                  <a:lnTo>
                    <a:pt x="21" y="449"/>
                  </a:lnTo>
                  <a:lnTo>
                    <a:pt x="19" y="439"/>
                  </a:lnTo>
                  <a:lnTo>
                    <a:pt x="19" y="431"/>
                  </a:lnTo>
                  <a:lnTo>
                    <a:pt x="19" y="424"/>
                  </a:lnTo>
                  <a:lnTo>
                    <a:pt x="19" y="418"/>
                  </a:lnTo>
                  <a:lnTo>
                    <a:pt x="21" y="405"/>
                  </a:lnTo>
                  <a:lnTo>
                    <a:pt x="23" y="395"/>
                  </a:lnTo>
                  <a:lnTo>
                    <a:pt x="21" y="382"/>
                  </a:lnTo>
                  <a:lnTo>
                    <a:pt x="19" y="371"/>
                  </a:lnTo>
                  <a:lnTo>
                    <a:pt x="19" y="363"/>
                  </a:lnTo>
                  <a:lnTo>
                    <a:pt x="19" y="355"/>
                  </a:lnTo>
                  <a:lnTo>
                    <a:pt x="19" y="346"/>
                  </a:lnTo>
                  <a:lnTo>
                    <a:pt x="23" y="338"/>
                  </a:lnTo>
                  <a:lnTo>
                    <a:pt x="25" y="325"/>
                  </a:lnTo>
                  <a:lnTo>
                    <a:pt x="31" y="316"/>
                  </a:lnTo>
                  <a:lnTo>
                    <a:pt x="35" y="302"/>
                  </a:lnTo>
                  <a:lnTo>
                    <a:pt x="40" y="293"/>
                  </a:lnTo>
                  <a:lnTo>
                    <a:pt x="46" y="283"/>
                  </a:lnTo>
                  <a:lnTo>
                    <a:pt x="50" y="276"/>
                  </a:lnTo>
                  <a:lnTo>
                    <a:pt x="54" y="270"/>
                  </a:lnTo>
                  <a:lnTo>
                    <a:pt x="55" y="270"/>
                  </a:lnTo>
                  <a:lnTo>
                    <a:pt x="55" y="27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3900590" y="1840812"/>
              <a:ext cx="321585" cy="181982"/>
            </a:xfrm>
            <a:custGeom>
              <a:avLst/>
              <a:gdLst>
                <a:gd name="T0" fmla="*/ 18 w 259"/>
                <a:gd name="T1" fmla="*/ 6 h 146"/>
                <a:gd name="T2" fmla="*/ 35 w 259"/>
                <a:gd name="T3" fmla="*/ 2 h 146"/>
                <a:gd name="T4" fmla="*/ 54 w 259"/>
                <a:gd name="T5" fmla="*/ 10 h 146"/>
                <a:gd name="T6" fmla="*/ 75 w 259"/>
                <a:gd name="T7" fmla="*/ 27 h 146"/>
                <a:gd name="T8" fmla="*/ 90 w 259"/>
                <a:gd name="T9" fmla="*/ 42 h 146"/>
                <a:gd name="T10" fmla="*/ 97 w 259"/>
                <a:gd name="T11" fmla="*/ 49 h 146"/>
                <a:gd name="T12" fmla="*/ 103 w 259"/>
                <a:gd name="T13" fmla="*/ 42 h 146"/>
                <a:gd name="T14" fmla="*/ 124 w 259"/>
                <a:gd name="T15" fmla="*/ 44 h 146"/>
                <a:gd name="T16" fmla="*/ 139 w 259"/>
                <a:gd name="T17" fmla="*/ 55 h 146"/>
                <a:gd name="T18" fmla="*/ 154 w 259"/>
                <a:gd name="T19" fmla="*/ 72 h 146"/>
                <a:gd name="T20" fmla="*/ 172 w 259"/>
                <a:gd name="T21" fmla="*/ 95 h 146"/>
                <a:gd name="T22" fmla="*/ 212 w 259"/>
                <a:gd name="T23" fmla="*/ 105 h 146"/>
                <a:gd name="T24" fmla="*/ 210 w 259"/>
                <a:gd name="T25" fmla="*/ 118 h 146"/>
                <a:gd name="T26" fmla="*/ 225 w 259"/>
                <a:gd name="T27" fmla="*/ 124 h 146"/>
                <a:gd name="T28" fmla="*/ 251 w 259"/>
                <a:gd name="T29" fmla="*/ 124 h 146"/>
                <a:gd name="T30" fmla="*/ 255 w 259"/>
                <a:gd name="T31" fmla="*/ 127 h 146"/>
                <a:gd name="T32" fmla="*/ 236 w 259"/>
                <a:gd name="T33" fmla="*/ 143 h 146"/>
                <a:gd name="T34" fmla="*/ 206 w 259"/>
                <a:gd name="T35" fmla="*/ 143 h 146"/>
                <a:gd name="T36" fmla="*/ 183 w 259"/>
                <a:gd name="T37" fmla="*/ 127 h 146"/>
                <a:gd name="T38" fmla="*/ 175 w 259"/>
                <a:gd name="T39" fmla="*/ 127 h 146"/>
                <a:gd name="T40" fmla="*/ 156 w 259"/>
                <a:gd name="T41" fmla="*/ 127 h 146"/>
                <a:gd name="T42" fmla="*/ 139 w 259"/>
                <a:gd name="T43" fmla="*/ 110 h 146"/>
                <a:gd name="T44" fmla="*/ 128 w 259"/>
                <a:gd name="T45" fmla="*/ 86 h 146"/>
                <a:gd name="T46" fmla="*/ 109 w 259"/>
                <a:gd name="T47" fmla="*/ 76 h 146"/>
                <a:gd name="T48" fmla="*/ 86 w 259"/>
                <a:gd name="T49" fmla="*/ 82 h 146"/>
                <a:gd name="T50" fmla="*/ 80 w 259"/>
                <a:gd name="T51" fmla="*/ 82 h 146"/>
                <a:gd name="T52" fmla="*/ 69 w 259"/>
                <a:gd name="T53" fmla="*/ 68 h 146"/>
                <a:gd name="T54" fmla="*/ 52 w 259"/>
                <a:gd name="T55" fmla="*/ 49 h 146"/>
                <a:gd name="T56" fmla="*/ 33 w 259"/>
                <a:gd name="T57" fmla="*/ 32 h 146"/>
                <a:gd name="T58" fmla="*/ 16 w 259"/>
                <a:gd name="T59" fmla="*/ 23 h 146"/>
                <a:gd name="T60" fmla="*/ 0 w 259"/>
                <a:gd name="T61" fmla="*/ 29 h 146"/>
                <a:gd name="T62" fmla="*/ 10 w 259"/>
                <a:gd name="T63" fmla="*/ 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146">
                  <a:moveTo>
                    <a:pt x="10" y="11"/>
                  </a:moveTo>
                  <a:lnTo>
                    <a:pt x="18" y="6"/>
                  </a:lnTo>
                  <a:lnTo>
                    <a:pt x="25" y="0"/>
                  </a:lnTo>
                  <a:lnTo>
                    <a:pt x="35" y="2"/>
                  </a:lnTo>
                  <a:lnTo>
                    <a:pt x="44" y="4"/>
                  </a:lnTo>
                  <a:lnTo>
                    <a:pt x="54" y="10"/>
                  </a:lnTo>
                  <a:lnTo>
                    <a:pt x="63" y="17"/>
                  </a:lnTo>
                  <a:lnTo>
                    <a:pt x="75" y="27"/>
                  </a:lnTo>
                  <a:lnTo>
                    <a:pt x="82" y="34"/>
                  </a:lnTo>
                  <a:lnTo>
                    <a:pt x="90" y="42"/>
                  </a:lnTo>
                  <a:lnTo>
                    <a:pt x="94" y="48"/>
                  </a:lnTo>
                  <a:lnTo>
                    <a:pt x="97" y="49"/>
                  </a:lnTo>
                  <a:lnTo>
                    <a:pt x="97" y="48"/>
                  </a:lnTo>
                  <a:lnTo>
                    <a:pt x="103" y="42"/>
                  </a:lnTo>
                  <a:lnTo>
                    <a:pt x="111" y="40"/>
                  </a:lnTo>
                  <a:lnTo>
                    <a:pt x="124" y="44"/>
                  </a:lnTo>
                  <a:lnTo>
                    <a:pt x="132" y="48"/>
                  </a:lnTo>
                  <a:lnTo>
                    <a:pt x="139" y="55"/>
                  </a:lnTo>
                  <a:lnTo>
                    <a:pt x="147" y="63"/>
                  </a:lnTo>
                  <a:lnTo>
                    <a:pt x="154" y="72"/>
                  </a:lnTo>
                  <a:lnTo>
                    <a:pt x="164" y="87"/>
                  </a:lnTo>
                  <a:lnTo>
                    <a:pt x="172" y="95"/>
                  </a:lnTo>
                  <a:lnTo>
                    <a:pt x="213" y="103"/>
                  </a:lnTo>
                  <a:lnTo>
                    <a:pt x="212" y="105"/>
                  </a:lnTo>
                  <a:lnTo>
                    <a:pt x="210" y="110"/>
                  </a:lnTo>
                  <a:lnTo>
                    <a:pt x="210" y="118"/>
                  </a:lnTo>
                  <a:lnTo>
                    <a:pt x="213" y="124"/>
                  </a:lnTo>
                  <a:lnTo>
                    <a:pt x="225" y="124"/>
                  </a:lnTo>
                  <a:lnTo>
                    <a:pt x="240" y="125"/>
                  </a:lnTo>
                  <a:lnTo>
                    <a:pt x="251" y="124"/>
                  </a:lnTo>
                  <a:lnTo>
                    <a:pt x="259" y="124"/>
                  </a:lnTo>
                  <a:lnTo>
                    <a:pt x="255" y="127"/>
                  </a:lnTo>
                  <a:lnTo>
                    <a:pt x="248" y="135"/>
                  </a:lnTo>
                  <a:lnTo>
                    <a:pt x="236" y="143"/>
                  </a:lnTo>
                  <a:lnTo>
                    <a:pt x="223" y="146"/>
                  </a:lnTo>
                  <a:lnTo>
                    <a:pt x="206" y="143"/>
                  </a:lnTo>
                  <a:lnTo>
                    <a:pt x="194" y="135"/>
                  </a:lnTo>
                  <a:lnTo>
                    <a:pt x="183" y="127"/>
                  </a:lnTo>
                  <a:lnTo>
                    <a:pt x="179" y="127"/>
                  </a:lnTo>
                  <a:lnTo>
                    <a:pt x="175" y="127"/>
                  </a:lnTo>
                  <a:lnTo>
                    <a:pt x="168" y="127"/>
                  </a:lnTo>
                  <a:lnTo>
                    <a:pt x="156" y="127"/>
                  </a:lnTo>
                  <a:lnTo>
                    <a:pt x="149" y="124"/>
                  </a:lnTo>
                  <a:lnTo>
                    <a:pt x="139" y="110"/>
                  </a:lnTo>
                  <a:lnTo>
                    <a:pt x="134" y="99"/>
                  </a:lnTo>
                  <a:lnTo>
                    <a:pt x="128" y="86"/>
                  </a:lnTo>
                  <a:lnTo>
                    <a:pt x="120" y="78"/>
                  </a:lnTo>
                  <a:lnTo>
                    <a:pt x="109" y="76"/>
                  </a:lnTo>
                  <a:lnTo>
                    <a:pt x="96" y="78"/>
                  </a:lnTo>
                  <a:lnTo>
                    <a:pt x="86" y="82"/>
                  </a:lnTo>
                  <a:lnTo>
                    <a:pt x="84" y="86"/>
                  </a:lnTo>
                  <a:lnTo>
                    <a:pt x="80" y="82"/>
                  </a:lnTo>
                  <a:lnTo>
                    <a:pt x="77" y="78"/>
                  </a:lnTo>
                  <a:lnTo>
                    <a:pt x="69" y="68"/>
                  </a:lnTo>
                  <a:lnTo>
                    <a:pt x="61" y="61"/>
                  </a:lnTo>
                  <a:lnTo>
                    <a:pt x="52" y="49"/>
                  </a:lnTo>
                  <a:lnTo>
                    <a:pt x="42" y="40"/>
                  </a:lnTo>
                  <a:lnTo>
                    <a:pt x="33" y="32"/>
                  </a:lnTo>
                  <a:lnTo>
                    <a:pt x="25" y="27"/>
                  </a:lnTo>
                  <a:lnTo>
                    <a:pt x="16" y="23"/>
                  </a:lnTo>
                  <a:lnTo>
                    <a:pt x="10" y="23"/>
                  </a:lnTo>
                  <a:lnTo>
                    <a:pt x="0" y="29"/>
                  </a:lnTo>
                  <a:lnTo>
                    <a:pt x="10" y="11"/>
                  </a:lnTo>
                  <a:lnTo>
                    <a:pt x="10" y="11"/>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3706143" y="1918092"/>
              <a:ext cx="132124" cy="241812"/>
            </a:xfrm>
            <a:custGeom>
              <a:avLst/>
              <a:gdLst>
                <a:gd name="T0" fmla="*/ 74 w 106"/>
                <a:gd name="T1" fmla="*/ 0 h 194"/>
                <a:gd name="T2" fmla="*/ 74 w 106"/>
                <a:gd name="T3" fmla="*/ 4 h 194"/>
                <a:gd name="T4" fmla="*/ 77 w 106"/>
                <a:gd name="T5" fmla="*/ 13 h 194"/>
                <a:gd name="T6" fmla="*/ 77 w 106"/>
                <a:gd name="T7" fmla="*/ 24 h 194"/>
                <a:gd name="T8" fmla="*/ 74 w 106"/>
                <a:gd name="T9" fmla="*/ 40 h 194"/>
                <a:gd name="T10" fmla="*/ 64 w 106"/>
                <a:gd name="T11" fmla="*/ 53 h 194"/>
                <a:gd name="T12" fmla="*/ 51 w 106"/>
                <a:gd name="T13" fmla="*/ 64 h 194"/>
                <a:gd name="T14" fmla="*/ 41 w 106"/>
                <a:gd name="T15" fmla="*/ 70 h 194"/>
                <a:gd name="T16" fmla="*/ 38 w 106"/>
                <a:gd name="T17" fmla="*/ 72 h 194"/>
                <a:gd name="T18" fmla="*/ 41 w 106"/>
                <a:gd name="T19" fmla="*/ 72 h 194"/>
                <a:gd name="T20" fmla="*/ 51 w 106"/>
                <a:gd name="T21" fmla="*/ 76 h 194"/>
                <a:gd name="T22" fmla="*/ 58 w 106"/>
                <a:gd name="T23" fmla="*/ 81 h 194"/>
                <a:gd name="T24" fmla="*/ 58 w 106"/>
                <a:gd name="T25" fmla="*/ 93 h 194"/>
                <a:gd name="T26" fmla="*/ 49 w 106"/>
                <a:gd name="T27" fmla="*/ 104 h 194"/>
                <a:gd name="T28" fmla="*/ 34 w 106"/>
                <a:gd name="T29" fmla="*/ 119 h 194"/>
                <a:gd name="T30" fmla="*/ 19 w 106"/>
                <a:gd name="T31" fmla="*/ 131 h 194"/>
                <a:gd name="T32" fmla="*/ 15 w 106"/>
                <a:gd name="T33" fmla="*/ 137 h 194"/>
                <a:gd name="T34" fmla="*/ 19 w 106"/>
                <a:gd name="T35" fmla="*/ 137 h 194"/>
                <a:gd name="T36" fmla="*/ 26 w 106"/>
                <a:gd name="T37" fmla="*/ 142 h 194"/>
                <a:gd name="T38" fmla="*/ 34 w 106"/>
                <a:gd name="T39" fmla="*/ 148 h 194"/>
                <a:gd name="T40" fmla="*/ 36 w 106"/>
                <a:gd name="T41" fmla="*/ 157 h 194"/>
                <a:gd name="T42" fmla="*/ 26 w 106"/>
                <a:gd name="T43" fmla="*/ 167 h 194"/>
                <a:gd name="T44" fmla="*/ 15 w 106"/>
                <a:gd name="T45" fmla="*/ 176 h 194"/>
                <a:gd name="T46" fmla="*/ 3 w 106"/>
                <a:gd name="T47" fmla="*/ 184 h 194"/>
                <a:gd name="T48" fmla="*/ 0 w 106"/>
                <a:gd name="T49" fmla="*/ 188 h 194"/>
                <a:gd name="T50" fmla="*/ 3 w 106"/>
                <a:gd name="T51" fmla="*/ 188 h 194"/>
                <a:gd name="T52" fmla="*/ 11 w 106"/>
                <a:gd name="T53" fmla="*/ 192 h 194"/>
                <a:gd name="T54" fmla="*/ 22 w 106"/>
                <a:gd name="T55" fmla="*/ 194 h 194"/>
                <a:gd name="T56" fmla="*/ 36 w 106"/>
                <a:gd name="T57" fmla="*/ 194 h 194"/>
                <a:gd name="T58" fmla="*/ 47 w 106"/>
                <a:gd name="T59" fmla="*/ 186 h 194"/>
                <a:gd name="T60" fmla="*/ 58 w 106"/>
                <a:gd name="T61" fmla="*/ 176 h 194"/>
                <a:gd name="T62" fmla="*/ 66 w 106"/>
                <a:gd name="T63" fmla="*/ 161 h 194"/>
                <a:gd name="T64" fmla="*/ 68 w 106"/>
                <a:gd name="T65" fmla="*/ 152 h 194"/>
                <a:gd name="T66" fmla="*/ 66 w 106"/>
                <a:gd name="T67" fmla="*/ 140 h 194"/>
                <a:gd name="T68" fmla="*/ 60 w 106"/>
                <a:gd name="T69" fmla="*/ 135 h 194"/>
                <a:gd name="T70" fmla="*/ 57 w 106"/>
                <a:gd name="T71" fmla="*/ 129 h 194"/>
                <a:gd name="T72" fmla="*/ 55 w 106"/>
                <a:gd name="T73" fmla="*/ 129 h 194"/>
                <a:gd name="T74" fmla="*/ 58 w 106"/>
                <a:gd name="T75" fmla="*/ 125 h 194"/>
                <a:gd name="T76" fmla="*/ 72 w 106"/>
                <a:gd name="T77" fmla="*/ 118 h 194"/>
                <a:gd name="T78" fmla="*/ 85 w 106"/>
                <a:gd name="T79" fmla="*/ 104 h 194"/>
                <a:gd name="T80" fmla="*/ 96 w 106"/>
                <a:gd name="T81" fmla="*/ 93 h 194"/>
                <a:gd name="T82" fmla="*/ 95 w 106"/>
                <a:gd name="T83" fmla="*/ 81 h 194"/>
                <a:gd name="T84" fmla="*/ 89 w 106"/>
                <a:gd name="T85" fmla="*/ 74 h 194"/>
                <a:gd name="T86" fmla="*/ 81 w 106"/>
                <a:gd name="T87" fmla="*/ 68 h 194"/>
                <a:gd name="T88" fmla="*/ 77 w 106"/>
                <a:gd name="T89" fmla="*/ 68 h 194"/>
                <a:gd name="T90" fmla="*/ 81 w 106"/>
                <a:gd name="T91" fmla="*/ 64 h 194"/>
                <a:gd name="T92" fmla="*/ 93 w 106"/>
                <a:gd name="T93" fmla="*/ 59 h 194"/>
                <a:gd name="T94" fmla="*/ 102 w 106"/>
                <a:gd name="T95" fmla="*/ 49 h 194"/>
                <a:gd name="T96" fmla="*/ 106 w 106"/>
                <a:gd name="T97" fmla="*/ 40 h 194"/>
                <a:gd name="T98" fmla="*/ 100 w 106"/>
                <a:gd name="T99" fmla="*/ 26 h 194"/>
                <a:gd name="T100" fmla="*/ 91 w 106"/>
                <a:gd name="T101" fmla="*/ 13 h 194"/>
                <a:gd name="T102" fmla="*/ 79 w 106"/>
                <a:gd name="T103" fmla="*/ 4 h 194"/>
                <a:gd name="T104" fmla="*/ 74 w 106"/>
                <a:gd name="T105" fmla="*/ 0 h 194"/>
                <a:gd name="T106" fmla="*/ 74 w 106"/>
                <a:gd name="T10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94">
                  <a:moveTo>
                    <a:pt x="74" y="0"/>
                  </a:moveTo>
                  <a:lnTo>
                    <a:pt x="74" y="4"/>
                  </a:lnTo>
                  <a:lnTo>
                    <a:pt x="77" y="13"/>
                  </a:lnTo>
                  <a:lnTo>
                    <a:pt x="77" y="24"/>
                  </a:lnTo>
                  <a:lnTo>
                    <a:pt x="74" y="40"/>
                  </a:lnTo>
                  <a:lnTo>
                    <a:pt x="64" y="53"/>
                  </a:lnTo>
                  <a:lnTo>
                    <a:pt x="51" y="64"/>
                  </a:lnTo>
                  <a:lnTo>
                    <a:pt x="41" y="70"/>
                  </a:lnTo>
                  <a:lnTo>
                    <a:pt x="38" y="72"/>
                  </a:lnTo>
                  <a:lnTo>
                    <a:pt x="41" y="72"/>
                  </a:lnTo>
                  <a:lnTo>
                    <a:pt x="51" y="76"/>
                  </a:lnTo>
                  <a:lnTo>
                    <a:pt x="58" y="81"/>
                  </a:lnTo>
                  <a:lnTo>
                    <a:pt x="58" y="93"/>
                  </a:lnTo>
                  <a:lnTo>
                    <a:pt x="49" y="104"/>
                  </a:lnTo>
                  <a:lnTo>
                    <a:pt x="34" y="119"/>
                  </a:lnTo>
                  <a:lnTo>
                    <a:pt x="19" y="131"/>
                  </a:lnTo>
                  <a:lnTo>
                    <a:pt x="15" y="137"/>
                  </a:lnTo>
                  <a:lnTo>
                    <a:pt x="19" y="137"/>
                  </a:lnTo>
                  <a:lnTo>
                    <a:pt x="26" y="142"/>
                  </a:lnTo>
                  <a:lnTo>
                    <a:pt x="34" y="148"/>
                  </a:lnTo>
                  <a:lnTo>
                    <a:pt x="36" y="157"/>
                  </a:lnTo>
                  <a:lnTo>
                    <a:pt x="26" y="167"/>
                  </a:lnTo>
                  <a:lnTo>
                    <a:pt x="15" y="176"/>
                  </a:lnTo>
                  <a:lnTo>
                    <a:pt x="3" y="184"/>
                  </a:lnTo>
                  <a:lnTo>
                    <a:pt x="0" y="188"/>
                  </a:lnTo>
                  <a:lnTo>
                    <a:pt x="3" y="188"/>
                  </a:lnTo>
                  <a:lnTo>
                    <a:pt x="11" y="192"/>
                  </a:lnTo>
                  <a:lnTo>
                    <a:pt x="22" y="194"/>
                  </a:lnTo>
                  <a:lnTo>
                    <a:pt x="36" y="194"/>
                  </a:lnTo>
                  <a:lnTo>
                    <a:pt x="47" y="186"/>
                  </a:lnTo>
                  <a:lnTo>
                    <a:pt x="58" y="176"/>
                  </a:lnTo>
                  <a:lnTo>
                    <a:pt x="66" y="161"/>
                  </a:lnTo>
                  <a:lnTo>
                    <a:pt x="68" y="152"/>
                  </a:lnTo>
                  <a:lnTo>
                    <a:pt x="66" y="140"/>
                  </a:lnTo>
                  <a:lnTo>
                    <a:pt x="60" y="135"/>
                  </a:lnTo>
                  <a:lnTo>
                    <a:pt x="57" y="129"/>
                  </a:lnTo>
                  <a:lnTo>
                    <a:pt x="55" y="129"/>
                  </a:lnTo>
                  <a:lnTo>
                    <a:pt x="58" y="125"/>
                  </a:lnTo>
                  <a:lnTo>
                    <a:pt x="72" y="118"/>
                  </a:lnTo>
                  <a:lnTo>
                    <a:pt x="85" y="104"/>
                  </a:lnTo>
                  <a:lnTo>
                    <a:pt x="96" y="93"/>
                  </a:lnTo>
                  <a:lnTo>
                    <a:pt x="95" y="81"/>
                  </a:lnTo>
                  <a:lnTo>
                    <a:pt x="89" y="74"/>
                  </a:lnTo>
                  <a:lnTo>
                    <a:pt x="81" y="68"/>
                  </a:lnTo>
                  <a:lnTo>
                    <a:pt x="77" y="68"/>
                  </a:lnTo>
                  <a:lnTo>
                    <a:pt x="81" y="64"/>
                  </a:lnTo>
                  <a:lnTo>
                    <a:pt x="93" y="59"/>
                  </a:lnTo>
                  <a:lnTo>
                    <a:pt x="102" y="49"/>
                  </a:lnTo>
                  <a:lnTo>
                    <a:pt x="106" y="40"/>
                  </a:lnTo>
                  <a:lnTo>
                    <a:pt x="100" y="26"/>
                  </a:lnTo>
                  <a:lnTo>
                    <a:pt x="91" y="13"/>
                  </a:lnTo>
                  <a:lnTo>
                    <a:pt x="79" y="4"/>
                  </a:lnTo>
                  <a:lnTo>
                    <a:pt x="74" y="0"/>
                  </a:lnTo>
                  <a:lnTo>
                    <a:pt x="74" y="0"/>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7223" y="4582498"/>
            <a:ext cx="2245190" cy="1431262"/>
          </a:xfrm>
          <a:prstGeom prst="rect">
            <a:avLst/>
          </a:prstGeom>
        </p:spPr>
      </p:pic>
      <p:cxnSp>
        <p:nvCxnSpPr>
          <p:cNvPr id="8" name="Straight Arrow Connector 7"/>
          <p:cNvCxnSpPr/>
          <p:nvPr/>
        </p:nvCxnSpPr>
        <p:spPr>
          <a:xfrm flipV="1">
            <a:off x="3880884" y="1480221"/>
            <a:ext cx="3775943" cy="310227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3746070" y="2648794"/>
            <a:ext cx="1891317" cy="370143"/>
          </a:xfrm>
          <a:prstGeom prst="rect">
            <a:avLst/>
          </a:prstGeom>
          <a:noFill/>
        </p:spPr>
        <p:txBody>
          <a:bodyPr wrap="square" rtlCol="0">
            <a:spAutoFit/>
          </a:bodyPr>
          <a:lstStyle/>
          <a:p>
            <a:pPr algn="ctr"/>
            <a:r>
              <a:rPr lang="en-US" dirty="0" smtClean="0"/>
              <a:t>Before</a:t>
            </a:r>
            <a:endParaRPr lang="en-US" dirty="0"/>
          </a:p>
        </p:txBody>
      </p:sp>
      <p:sp>
        <p:nvSpPr>
          <p:cNvPr id="72" name="TextBox 71"/>
          <p:cNvSpPr txBox="1"/>
          <p:nvPr/>
        </p:nvSpPr>
        <p:spPr>
          <a:xfrm rot="16200000">
            <a:off x="6090048" y="2631066"/>
            <a:ext cx="1891317" cy="370143"/>
          </a:xfrm>
          <a:prstGeom prst="rect">
            <a:avLst/>
          </a:prstGeom>
          <a:noFill/>
        </p:spPr>
        <p:txBody>
          <a:bodyPr wrap="square" rtlCol="0">
            <a:spAutoFit/>
          </a:bodyPr>
          <a:lstStyle/>
          <a:p>
            <a:pPr algn="ctr"/>
            <a:r>
              <a:rPr lang="en-US" dirty="0" smtClean="0"/>
              <a:t>After</a:t>
            </a:r>
            <a:endParaRPr lang="en-US" dirty="0"/>
          </a:p>
        </p:txBody>
      </p:sp>
    </p:spTree>
    <p:extLst>
      <p:ext uri="{BB962C8B-B14F-4D97-AF65-F5344CB8AC3E}">
        <p14:creationId xmlns:p14="http://schemas.microsoft.com/office/powerpoint/2010/main" val="2936030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130425"/>
            <a:ext cx="7772400" cy="2517775"/>
          </a:xfrm>
        </p:spPr>
        <p:txBody>
          <a:bodyPr/>
          <a:lstStyle/>
          <a:p>
            <a:pPr eaLnBrk="1" hangingPunct="1"/>
            <a:r>
              <a:rPr lang="en-US" sz="4000" dirty="0" smtClean="0"/>
              <a:t>Combining Photographs</a:t>
            </a:r>
          </a:p>
        </p:txBody>
      </p:sp>
      <p:sp>
        <p:nvSpPr>
          <p:cNvPr id="1433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895722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2853"/>
            <a:ext cx="9144000" cy="4800747"/>
          </a:xfrm>
          <a:prstGeom prst="rect">
            <a:avLst/>
          </a:prstGeom>
        </p:spPr>
      </p:pic>
      <p:sp>
        <p:nvSpPr>
          <p:cNvPr id="5"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Background</a:t>
            </a:r>
            <a:endParaRPr lang="en-US" sz="4400" dirty="0">
              <a:solidFill>
                <a:srgbClr val="FFFF99"/>
              </a:solidFill>
            </a:endParaRPr>
          </a:p>
        </p:txBody>
      </p:sp>
    </p:spTree>
    <p:extLst>
      <p:ext uri="{BB962C8B-B14F-4D97-AF65-F5344CB8AC3E}">
        <p14:creationId xmlns:p14="http://schemas.microsoft.com/office/powerpoint/2010/main" val="338710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2853"/>
            <a:ext cx="9144000" cy="4800747"/>
          </a:xfrm>
          <a:prstGeom prst="rect">
            <a:avLst/>
          </a:prstGeom>
        </p:spPr>
      </p:pic>
      <p:sp>
        <p:nvSpPr>
          <p:cNvPr id="5"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Background + Foreground</a:t>
            </a:r>
            <a:endParaRPr lang="en-US" sz="4400" dirty="0">
              <a:solidFill>
                <a:srgbClr val="FFFF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088" y="1142854"/>
            <a:ext cx="3191353" cy="4800746"/>
          </a:xfrm>
          <a:prstGeom prst="rect">
            <a:avLst/>
          </a:prstGeom>
        </p:spPr>
      </p:pic>
      <p:sp>
        <p:nvSpPr>
          <p:cNvPr id="6" name="TextBox 5" hidden="1"/>
          <p:cNvSpPr txBox="1"/>
          <p:nvPr/>
        </p:nvSpPr>
        <p:spPr>
          <a:xfrm>
            <a:off x="2764465" y="3721395"/>
            <a:ext cx="2849526" cy="2031325"/>
          </a:xfrm>
          <a:prstGeom prst="rect">
            <a:avLst/>
          </a:prstGeom>
          <a:solidFill>
            <a:schemeClr val="accent1"/>
          </a:solidFill>
          <a:ln w="25400">
            <a:solidFill>
              <a:srgbClr val="C00000"/>
            </a:solidFill>
          </a:ln>
        </p:spPr>
        <p:txBody>
          <a:bodyPr wrap="square" rtlCol="0">
            <a:spAutoFit/>
          </a:bodyPr>
          <a:lstStyle/>
          <a:p>
            <a:r>
              <a:rPr lang="en-US" dirty="0" smtClean="0"/>
              <a:t>Unfortunately, the foreground image of the man has its own (white) background that ruins the illusion that the man is in the office environment. What to do?</a:t>
            </a:r>
            <a:endParaRPr lang="en-US" dirty="0"/>
          </a:p>
        </p:txBody>
      </p:sp>
    </p:spTree>
    <p:extLst>
      <p:ext uri="{BB962C8B-B14F-4D97-AF65-F5344CB8AC3E}">
        <p14:creationId xmlns:p14="http://schemas.microsoft.com/office/powerpoint/2010/main" val="2694169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5778"/>
            <a:ext cx="9144000" cy="1027253"/>
          </a:xfrm>
          <a:prstGeom prst="rect">
            <a:avLst/>
          </a:prstGeom>
        </p:spPr>
      </p:pic>
      <p:sp>
        <p:nvSpPr>
          <p:cNvPr id="4" name="Rounded Rectangle 3"/>
          <p:cNvSpPr/>
          <p:nvPr/>
        </p:nvSpPr>
        <p:spPr>
          <a:xfrm>
            <a:off x="4763386" y="1544237"/>
            <a:ext cx="946298" cy="39340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0753" y="1158940"/>
            <a:ext cx="8633638" cy="369332"/>
          </a:xfrm>
          <a:prstGeom prst="rect">
            <a:avLst/>
          </a:prstGeom>
          <a:noFill/>
        </p:spPr>
        <p:txBody>
          <a:bodyPr wrap="square" rtlCol="0">
            <a:spAutoFit/>
          </a:bodyPr>
          <a:lstStyle/>
          <a:p>
            <a:r>
              <a:rPr lang="en-US" dirty="0" smtClean="0"/>
              <a:t>1. Click the photo of the man. Then, click </a:t>
            </a:r>
            <a:r>
              <a:rPr lang="en-US" b="1" dirty="0" smtClean="0"/>
              <a:t>Picture Tools</a:t>
            </a:r>
            <a:r>
              <a:rPr lang="en-US" dirty="0" smtClean="0"/>
              <a:t> in the ribbon.</a:t>
            </a:r>
            <a:endParaRPr lang="en-US" dirty="0"/>
          </a:p>
        </p:txBody>
      </p:sp>
      <p:sp>
        <p:nvSpPr>
          <p:cNvPr id="6" name="TextBox 5"/>
          <p:cNvSpPr txBox="1"/>
          <p:nvPr/>
        </p:nvSpPr>
        <p:spPr>
          <a:xfrm>
            <a:off x="184291" y="2885024"/>
            <a:ext cx="8633638" cy="369332"/>
          </a:xfrm>
          <a:prstGeom prst="rect">
            <a:avLst/>
          </a:prstGeom>
          <a:noFill/>
        </p:spPr>
        <p:txBody>
          <a:bodyPr wrap="square" rtlCol="0">
            <a:spAutoFit/>
          </a:bodyPr>
          <a:lstStyle/>
          <a:p>
            <a:r>
              <a:rPr lang="en-US" dirty="0" smtClean="0"/>
              <a:t>2. Next, click </a:t>
            </a:r>
            <a:r>
              <a:rPr lang="en-US" b="1" dirty="0" smtClean="0"/>
              <a:t>Color </a:t>
            </a:r>
            <a:r>
              <a:rPr lang="en-US" b="1" dirty="0" smtClean="0">
                <a:sym typeface="Wingdings" pitchFamily="2" charset="2"/>
              </a:rPr>
              <a:t> Set Transparent Color</a:t>
            </a:r>
            <a:r>
              <a:rPr lang="en-US" dirty="0" smtClean="0">
                <a:sym typeface="Wingdings" pitchFamily="2" charset="2"/>
              </a:rPr>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87060"/>
            <a:ext cx="9144000" cy="10272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077" y="4104617"/>
            <a:ext cx="2108607" cy="2725057"/>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3413051" y="4476307"/>
            <a:ext cx="2934586" cy="1200329"/>
          </a:xfrm>
          <a:prstGeom prst="rect">
            <a:avLst/>
          </a:prstGeom>
          <a:noFill/>
        </p:spPr>
        <p:txBody>
          <a:bodyPr wrap="square" rtlCol="0">
            <a:spAutoFit/>
          </a:bodyPr>
          <a:lstStyle/>
          <a:p>
            <a:pPr marL="233363" indent="-233363"/>
            <a:r>
              <a:rPr lang="en-US" dirty="0" smtClean="0"/>
              <a:t>3. Finally, click the white background in the photo of the man to make it transparent.</a:t>
            </a:r>
            <a:endParaRPr lang="en-US" dirty="0"/>
          </a:p>
        </p:txBody>
      </p:sp>
      <p:sp>
        <p:nvSpPr>
          <p:cNvPr id="10" name="Rounded Rectangle 9"/>
          <p:cNvSpPr/>
          <p:nvPr/>
        </p:nvSpPr>
        <p:spPr>
          <a:xfrm>
            <a:off x="979077" y="6549656"/>
            <a:ext cx="945416" cy="1594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79077" y="3880884"/>
            <a:ext cx="472708" cy="22373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Remove the White Background</a:t>
            </a:r>
            <a:endParaRPr lang="en-US" sz="4400" dirty="0">
              <a:solidFill>
                <a:srgbClr val="FFFF99"/>
              </a:solidFill>
            </a:endParaRPr>
          </a:p>
        </p:txBody>
      </p:sp>
      <p:sp>
        <p:nvSpPr>
          <p:cNvPr id="13" name="TextBox 12"/>
          <p:cNvSpPr txBox="1"/>
          <p:nvPr/>
        </p:nvSpPr>
        <p:spPr>
          <a:xfrm>
            <a:off x="3087684" y="6337005"/>
            <a:ext cx="6056316" cy="338554"/>
          </a:xfrm>
          <a:prstGeom prst="rect">
            <a:avLst/>
          </a:prstGeom>
          <a:noFill/>
        </p:spPr>
        <p:txBody>
          <a:bodyPr wrap="square" rtlCol="0">
            <a:spAutoFit/>
          </a:bodyPr>
          <a:lstStyle/>
          <a:p>
            <a:r>
              <a:rPr lang="en-US" sz="1600" dirty="0" smtClean="0">
                <a:solidFill>
                  <a:schemeClr val="bg1"/>
                </a:solidFill>
              </a:rPr>
              <a:t>Note: in PP2007, click </a:t>
            </a:r>
            <a:r>
              <a:rPr lang="en-US" sz="1600" b="1" dirty="0" err="1" smtClean="0">
                <a:solidFill>
                  <a:schemeClr val="bg1"/>
                </a:solidFill>
              </a:rPr>
              <a:t>Color</a:t>
            </a:r>
            <a:r>
              <a:rPr lang="en-US" sz="1600" b="1" dirty="0" err="1" smtClean="0">
                <a:solidFill>
                  <a:schemeClr val="bg1"/>
                </a:solidFill>
                <a:sym typeface="Wingdings" pitchFamily="2" charset="2"/>
              </a:rPr>
              <a:t>RecolorSet</a:t>
            </a:r>
            <a:r>
              <a:rPr lang="en-US" sz="1600" b="1" dirty="0" smtClean="0">
                <a:solidFill>
                  <a:schemeClr val="bg1"/>
                </a:solidFill>
                <a:sym typeface="Wingdings" pitchFamily="2" charset="2"/>
              </a:rPr>
              <a:t> Transparent Color</a:t>
            </a:r>
            <a:endParaRPr lang="en-US" sz="1600" dirty="0">
              <a:solidFill>
                <a:schemeClr val="bg1"/>
              </a:solidFill>
            </a:endParaRPr>
          </a:p>
        </p:txBody>
      </p:sp>
    </p:spTree>
    <p:extLst>
      <p:ext uri="{BB962C8B-B14F-4D97-AF65-F5344CB8AC3E}">
        <p14:creationId xmlns:p14="http://schemas.microsoft.com/office/powerpoint/2010/main" val="163428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2853"/>
            <a:ext cx="9144000" cy="4800747"/>
          </a:xfrm>
          <a:prstGeom prst="rect">
            <a:avLst/>
          </a:prstGeom>
        </p:spPr>
      </p:pic>
      <p:sp>
        <p:nvSpPr>
          <p:cNvPr id="5"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Background + Foreground</a:t>
            </a:r>
            <a:endParaRPr lang="en-US" sz="4400" dirty="0">
              <a:solidFill>
                <a:srgbClr val="FFFF99"/>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951088" y="1142854"/>
            <a:ext cx="3191353" cy="4800746"/>
          </a:xfrm>
          <a:prstGeom prst="rect">
            <a:avLst/>
          </a:prstGeom>
        </p:spPr>
      </p:pic>
      <p:sp>
        <p:nvSpPr>
          <p:cNvPr id="6" name="TextBox 5" hidden="1"/>
          <p:cNvSpPr txBox="1"/>
          <p:nvPr/>
        </p:nvSpPr>
        <p:spPr>
          <a:xfrm>
            <a:off x="2764465" y="3721395"/>
            <a:ext cx="2849526" cy="2031325"/>
          </a:xfrm>
          <a:prstGeom prst="rect">
            <a:avLst/>
          </a:prstGeom>
          <a:solidFill>
            <a:schemeClr val="accent1"/>
          </a:solidFill>
          <a:ln w="25400">
            <a:solidFill>
              <a:srgbClr val="C00000"/>
            </a:solidFill>
          </a:ln>
        </p:spPr>
        <p:txBody>
          <a:bodyPr wrap="square" rtlCol="0">
            <a:spAutoFit/>
          </a:bodyPr>
          <a:lstStyle/>
          <a:p>
            <a:r>
              <a:rPr lang="en-US" dirty="0" smtClean="0"/>
              <a:t>Unfortunately, the foreground image of the man has its own (white) background that ruins the illusion that the man is in the office environment. What to do?</a:t>
            </a:r>
            <a:endParaRPr lang="en-US" dirty="0"/>
          </a:p>
        </p:txBody>
      </p:sp>
      <p:sp>
        <p:nvSpPr>
          <p:cNvPr id="3" name="Rectangular Callout 2"/>
          <p:cNvSpPr/>
          <p:nvPr/>
        </p:nvSpPr>
        <p:spPr>
          <a:xfrm>
            <a:off x="3434316" y="2020194"/>
            <a:ext cx="3232298" cy="1509823"/>
          </a:xfrm>
          <a:prstGeom prst="wedgeRectCallout">
            <a:avLst>
              <a:gd name="adj1" fmla="val 73246"/>
              <a:gd name="adj2" fmla="val 23418"/>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3172" y="2200947"/>
            <a:ext cx="2892056" cy="1200329"/>
          </a:xfrm>
          <a:prstGeom prst="rect">
            <a:avLst/>
          </a:prstGeom>
          <a:noFill/>
        </p:spPr>
        <p:txBody>
          <a:bodyPr wrap="square" rtlCol="0">
            <a:spAutoFit/>
          </a:bodyPr>
          <a:lstStyle/>
          <a:p>
            <a:r>
              <a:rPr lang="en-US" dirty="0" smtClean="0">
                <a:latin typeface="Comic Sans MS" pitchFamily="66" charset="0"/>
              </a:rPr>
              <a:t>Now it looks like I’m in the office environment, ready to offer advice to your learners…</a:t>
            </a:r>
            <a:endParaRPr lang="en-US" dirty="0">
              <a:latin typeface="Comic Sans MS" pitchFamily="66" charset="0"/>
            </a:endParaRPr>
          </a:p>
        </p:txBody>
      </p:sp>
    </p:spTree>
    <p:extLst>
      <p:ext uri="{BB962C8B-B14F-4D97-AF65-F5344CB8AC3E}">
        <p14:creationId xmlns:p14="http://schemas.microsoft.com/office/powerpoint/2010/main" val="3770666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130425"/>
            <a:ext cx="7772400" cy="2517775"/>
          </a:xfrm>
        </p:spPr>
        <p:txBody>
          <a:bodyPr/>
          <a:lstStyle/>
          <a:p>
            <a:pPr eaLnBrk="1" hangingPunct="1"/>
            <a:r>
              <a:rPr lang="en-US" sz="4000" smtClean="0"/>
              <a:t>Design Considerations for Designing, Using, and Choosing Effective Graphics</a:t>
            </a:r>
          </a:p>
        </p:txBody>
      </p:sp>
      <p:sp>
        <p:nvSpPr>
          <p:cNvPr id="1433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620683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5363" name="Rectangle 3"/>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5364" name="Rectangle 4"/>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365" name="Rectangle 5"/>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366" name="Text Box 6"/>
          <p:cNvSpPr txBox="1">
            <a:spLocks noChangeArrowheads="1"/>
          </p:cNvSpPr>
          <p:nvPr/>
        </p:nvSpPr>
        <p:spPr bwMode="auto">
          <a:xfrm>
            <a:off x="304800" y="133985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Kinds of Graphics</a:t>
            </a:r>
          </a:p>
        </p:txBody>
      </p:sp>
      <p:sp>
        <p:nvSpPr>
          <p:cNvPr id="15367"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Choosing and Using Graphics</a:t>
            </a:r>
          </a:p>
        </p:txBody>
      </p:sp>
      <p:sp>
        <p:nvSpPr>
          <p:cNvPr id="15368" name="Text Box 8"/>
          <p:cNvSpPr txBox="1">
            <a:spLocks noChangeArrowheads="1"/>
          </p:cNvSpPr>
          <p:nvPr/>
        </p:nvSpPr>
        <p:spPr bwMode="auto">
          <a:xfrm>
            <a:off x="381000" y="2057400"/>
            <a:ext cx="22098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400"/>
              <a:t>Ruth Clark published this taxonomy of graphics types in the August 11, 2003 issue of </a:t>
            </a:r>
            <a:r>
              <a:rPr lang="en-US" sz="1400" i="1"/>
              <a:t>The E-Learning Developer’s Journal</a:t>
            </a:r>
            <a:r>
              <a:rPr lang="en-US" sz="1400"/>
              <a:t>.</a:t>
            </a:r>
          </a:p>
          <a:p>
            <a:pPr eaLnBrk="1" hangingPunct="1">
              <a:spcBef>
                <a:spcPct val="50000"/>
              </a:spcBef>
              <a:buFontTx/>
              <a:buChar char="•"/>
            </a:pPr>
            <a:r>
              <a:rPr lang="en-US" sz="1400"/>
              <a:t>The taxonomy categorizes graphics according to their communicative purpose</a:t>
            </a:r>
          </a:p>
        </p:txBody>
      </p:sp>
      <p:pic>
        <p:nvPicPr>
          <p:cNvPr id="15369" name="Picture 10" descr="Ruth_Clark_Graphics_Taxon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9053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1"/>
          <p:cNvSpPr txBox="1">
            <a:spLocks noChangeArrowheads="1"/>
          </p:cNvSpPr>
          <p:nvPr/>
        </p:nvSpPr>
        <p:spPr bwMode="auto">
          <a:xfrm>
            <a:off x="381000" y="5943600"/>
            <a:ext cx="876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Source: http://www.clarktraining.com/content/articles/MoreThanEyeCandy_part1.pdf</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6152659"/>
              </p:ext>
            </p:extLst>
          </p:nvPr>
        </p:nvGraphicFramePr>
        <p:xfrm>
          <a:off x="352424" y="1397000"/>
          <a:ext cx="8582026" cy="2291080"/>
        </p:xfrm>
        <a:graphic>
          <a:graphicData uri="http://schemas.openxmlformats.org/drawingml/2006/table">
            <a:tbl>
              <a:tblPr firstRow="1" bandRow="1">
                <a:tableStyleId>{5C22544A-7EE6-4342-B048-85BDC9FD1C3A}</a:tableStyleId>
              </a:tblPr>
              <a:tblGrid>
                <a:gridCol w="3495676"/>
                <a:gridCol w="5086350"/>
              </a:tblGrid>
              <a:tr h="370840">
                <a:tc>
                  <a:txBody>
                    <a:bodyPr/>
                    <a:lstStyle/>
                    <a:p>
                      <a:r>
                        <a:rPr lang="en-US" dirty="0" smtClean="0">
                          <a:solidFill>
                            <a:schemeClr val="tx1"/>
                          </a:solidFill>
                        </a:rPr>
                        <a:t>Stock Photography</a:t>
                      </a:r>
                      <a:endParaRPr lang="en-US" dirty="0">
                        <a:solidFill>
                          <a:schemeClr val="tx1"/>
                        </a:solidFill>
                      </a:endParaRPr>
                    </a:p>
                  </a:txBody>
                  <a:tcPr/>
                </a:tc>
                <a:tc>
                  <a:txBody>
                    <a:bodyPr/>
                    <a:lstStyle/>
                    <a:p>
                      <a:r>
                        <a:rPr lang="en-US" dirty="0" smtClean="0">
                          <a:solidFill>
                            <a:schemeClr val="tx1"/>
                          </a:solidFill>
                        </a:rPr>
                        <a:t>Clipart</a:t>
                      </a:r>
                      <a:endParaRPr lang="en-US" dirty="0">
                        <a:solidFill>
                          <a:schemeClr val="tx1"/>
                        </a:solidFill>
                      </a:endParaRPr>
                    </a:p>
                  </a:txBody>
                  <a:tcPr/>
                </a:tc>
              </a:tr>
              <a:tr h="370840">
                <a:tc>
                  <a:txBody>
                    <a:bodyPr/>
                    <a:lstStyle/>
                    <a:p>
                      <a:r>
                        <a:rPr lang="en-US" dirty="0" err="1" smtClean="0"/>
                        <a:t>iStock</a:t>
                      </a:r>
                      <a:r>
                        <a:rPr lang="en-US" baseline="0" dirty="0" smtClean="0"/>
                        <a:t> Photo (</a:t>
                      </a:r>
                      <a:r>
                        <a:rPr lang="en-US" dirty="0" smtClean="0">
                          <a:hlinkClick r:id="rId2"/>
                        </a:rPr>
                        <a:t>http://www.istockphoto.com</a:t>
                      </a:r>
                      <a:r>
                        <a:rPr lang="en-US" dirty="0" smtClean="0"/>
                        <a:t>)</a:t>
                      </a:r>
                      <a:endParaRPr lang="en-US" dirty="0"/>
                    </a:p>
                  </a:txBody>
                  <a:tcPr/>
                </a:tc>
                <a:tc>
                  <a:txBody>
                    <a:bodyPr/>
                    <a:lstStyle/>
                    <a:p>
                      <a:r>
                        <a:rPr lang="en-US" dirty="0" smtClean="0"/>
                        <a:t>Microsoft Office Online (</a:t>
                      </a:r>
                      <a:r>
                        <a:rPr lang="en-US" dirty="0" smtClean="0">
                          <a:hlinkClick r:id="rId3"/>
                        </a:rPr>
                        <a:t>http://office.microsoft.com/en-us/images</a:t>
                      </a:r>
                      <a:r>
                        <a:rPr lang="en-US" dirty="0" smtClean="0"/>
                        <a:t>)</a:t>
                      </a:r>
                      <a:endParaRPr lang="en-US" dirty="0"/>
                    </a:p>
                  </a:txBody>
                  <a:tcPr/>
                </a:tc>
              </a:tr>
              <a:tr h="370840">
                <a:tc>
                  <a:txBody>
                    <a:bodyPr/>
                    <a:lstStyle/>
                    <a:p>
                      <a:r>
                        <a:rPr lang="en-US" dirty="0" smtClean="0"/>
                        <a:t>Getty Images (</a:t>
                      </a:r>
                      <a:r>
                        <a:rPr lang="en-US" dirty="0" smtClean="0">
                          <a:hlinkClick r:id="rId4"/>
                        </a:rPr>
                        <a:t>http://www.gettyimages.com</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Open Clip Art Library (</a:t>
                      </a:r>
                      <a:r>
                        <a:rPr lang="en-US" dirty="0" smtClean="0">
                          <a:hlinkClick r:id="rId5"/>
                        </a:rPr>
                        <a:t>http://www.openclipart.org</a:t>
                      </a:r>
                      <a:r>
                        <a:rPr lang="en-US" dirty="0" smtClean="0"/>
                        <a:t>)</a:t>
                      </a:r>
                    </a:p>
                  </a:txBody>
                  <a:tcPr/>
                </a:tc>
              </a:tr>
              <a:tr h="370840">
                <a:tc>
                  <a:txBody>
                    <a:bodyPr/>
                    <a:lstStyle/>
                    <a:p>
                      <a:r>
                        <a:rPr lang="en-US" dirty="0" smtClean="0"/>
                        <a:t>Corbis Images (</a:t>
                      </a:r>
                      <a:r>
                        <a:rPr lang="en-US" dirty="0" smtClean="0">
                          <a:hlinkClick r:id="rId6"/>
                        </a:rPr>
                        <a:t>http://www.corbisimages.com</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Comics </a:t>
                      </a:r>
                      <a:br>
                        <a:rPr lang="en-US" dirty="0" smtClean="0"/>
                      </a:br>
                      <a:r>
                        <a:rPr lang="en-US" dirty="0" smtClean="0"/>
                        <a:t>(</a:t>
                      </a:r>
                      <a:r>
                        <a:rPr lang="en-US" dirty="0" smtClean="0">
                          <a:hlinkClick r:id="rId7"/>
                        </a:rPr>
                        <a:t>http://designcomics.org</a:t>
                      </a:r>
                      <a:r>
                        <a:rPr lang="en-US" dirty="0" smtClean="0"/>
                        <a:t>)</a:t>
                      </a:r>
                    </a:p>
                  </a:txBody>
                  <a:tcPr/>
                </a:tc>
              </a:tr>
            </a:tbl>
          </a:graphicData>
        </a:graphic>
      </p:graphicFrame>
      <p:sp>
        <p:nvSpPr>
          <p:cNvPr id="5" name="Rectangle 4"/>
          <p:cNvSpPr/>
          <p:nvPr/>
        </p:nvSpPr>
        <p:spPr>
          <a:xfrm>
            <a:off x="323850" y="1371600"/>
            <a:ext cx="8620125" cy="2333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Royalty Free Image Sources</a:t>
            </a:r>
            <a:endParaRPr lang="en-US" sz="4400" dirty="0">
              <a:solidFill>
                <a:srgbClr val="FFFF99"/>
              </a:solidFill>
            </a:endParaRPr>
          </a:p>
        </p:txBody>
      </p:sp>
      <p:sp>
        <p:nvSpPr>
          <p:cNvPr id="7" name="TextBox 6"/>
          <p:cNvSpPr txBox="1"/>
          <p:nvPr/>
        </p:nvSpPr>
        <p:spPr>
          <a:xfrm>
            <a:off x="400050" y="4124325"/>
            <a:ext cx="4562475" cy="369332"/>
          </a:xfrm>
          <a:prstGeom prst="rect">
            <a:avLst/>
          </a:prstGeom>
          <a:noFill/>
        </p:spPr>
        <p:txBody>
          <a:bodyPr wrap="square" rtlCol="0">
            <a:spAutoFit/>
          </a:bodyPr>
          <a:lstStyle/>
          <a:p>
            <a:r>
              <a:rPr lang="en-US" dirty="0" smtClean="0"/>
              <a:t>And </a:t>
            </a:r>
            <a:r>
              <a:rPr lang="en-US" dirty="0" err="1" smtClean="0"/>
              <a:t>Powerpoint</a:t>
            </a:r>
            <a:r>
              <a:rPr lang="en-US" dirty="0" smtClean="0"/>
              <a:t>…</a:t>
            </a:r>
            <a:endParaRPr lang="en-US" dirty="0"/>
          </a:p>
        </p:txBody>
      </p:sp>
    </p:spTree>
    <p:extLst>
      <p:ext uri="{BB962C8B-B14F-4D97-AF65-F5344CB8AC3E}">
        <p14:creationId xmlns:p14="http://schemas.microsoft.com/office/powerpoint/2010/main" val="3790844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6387" name="Rectangle 3"/>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6388" name="Rectangle 4"/>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89" name="Rectangle 5"/>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0" name="Text Box 6"/>
          <p:cNvSpPr txBox="1">
            <a:spLocks noChangeArrowheads="1"/>
          </p:cNvSpPr>
          <p:nvPr/>
        </p:nvSpPr>
        <p:spPr bwMode="auto">
          <a:xfrm>
            <a:off x="304800" y="133985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Interpretive vs. Representational</a:t>
            </a:r>
          </a:p>
        </p:txBody>
      </p:sp>
      <p:sp>
        <p:nvSpPr>
          <p:cNvPr id="16391"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Choosing and Using Graphics</a:t>
            </a:r>
          </a:p>
        </p:txBody>
      </p:sp>
      <p:sp>
        <p:nvSpPr>
          <p:cNvPr id="16392" name="Text Box 10"/>
          <p:cNvSpPr txBox="1">
            <a:spLocks noChangeArrowheads="1"/>
          </p:cNvSpPr>
          <p:nvPr/>
        </p:nvSpPr>
        <p:spPr bwMode="auto">
          <a:xfrm>
            <a:off x="381000" y="5943600"/>
            <a:ext cx="876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http://www.oldkingcole.com/simple-sim/</a:t>
            </a:r>
          </a:p>
        </p:txBody>
      </p:sp>
      <p:pic>
        <p:nvPicPr>
          <p:cNvPr id="16393" name="Picture 12" descr="Interpre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5238750" cy="4156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4" name="Text Box 13"/>
          <p:cNvSpPr txBox="1">
            <a:spLocks noChangeArrowheads="1"/>
          </p:cNvSpPr>
          <p:nvPr/>
        </p:nvSpPr>
        <p:spPr bwMode="auto">
          <a:xfrm>
            <a:off x="1143000" y="4953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t>Interpretive </a:t>
            </a:r>
            <a:r>
              <a:rPr lang="en-US">
                <a:sym typeface="Wingdings" pitchFamily="2" charset="2"/>
              </a:rPr>
              <a:t></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7411" name="Rectangle 3"/>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7412" name="Rectangle 4"/>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13" name="Rectangle 5"/>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14" name="Text Box 6"/>
          <p:cNvSpPr txBox="1">
            <a:spLocks noChangeArrowheads="1"/>
          </p:cNvSpPr>
          <p:nvPr/>
        </p:nvSpPr>
        <p:spPr bwMode="auto">
          <a:xfrm>
            <a:off x="304800" y="133985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Interpretive vs. Representational</a:t>
            </a:r>
          </a:p>
        </p:txBody>
      </p:sp>
      <p:sp>
        <p:nvSpPr>
          <p:cNvPr id="17415"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Choosing and Using Graphics</a:t>
            </a:r>
          </a:p>
        </p:txBody>
      </p:sp>
      <p:sp>
        <p:nvSpPr>
          <p:cNvPr id="17416" name="Text Box 8"/>
          <p:cNvSpPr txBox="1">
            <a:spLocks noChangeArrowheads="1"/>
          </p:cNvSpPr>
          <p:nvPr/>
        </p:nvSpPr>
        <p:spPr bwMode="auto">
          <a:xfrm>
            <a:off x="381000" y="5943600"/>
            <a:ext cx="876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http://www.oldkingcole.com/simple-sim/photorealistic.html</a:t>
            </a:r>
          </a:p>
        </p:txBody>
      </p:sp>
      <p:sp>
        <p:nvSpPr>
          <p:cNvPr id="17417" name="Text Box 10"/>
          <p:cNvSpPr txBox="1">
            <a:spLocks noChangeArrowheads="1"/>
          </p:cNvSpPr>
          <p:nvPr/>
        </p:nvSpPr>
        <p:spPr bwMode="auto">
          <a:xfrm>
            <a:off x="1143000" y="4953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t>Representational </a:t>
            </a:r>
            <a:r>
              <a:rPr lang="en-US">
                <a:sym typeface="Wingdings" pitchFamily="2" charset="2"/>
              </a:rPr>
              <a:t></a:t>
            </a:r>
            <a:endParaRPr lang="en-US"/>
          </a:p>
        </p:txBody>
      </p:sp>
      <p:pic>
        <p:nvPicPr>
          <p:cNvPr id="17418" name="Picture 11" descr="representat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330700" cy="4343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9" name="Text Box 12"/>
          <p:cNvSpPr txBox="1">
            <a:spLocks noChangeArrowheads="1"/>
          </p:cNvSpPr>
          <p:nvPr/>
        </p:nvSpPr>
        <p:spPr bwMode="auto">
          <a:xfrm>
            <a:off x="304800" y="2330450"/>
            <a:ext cx="2514600" cy="2439988"/>
          </a:xfrm>
          <a:prstGeom prst="rect">
            <a:avLst/>
          </a:prstGeom>
          <a:solidFill>
            <a:srgbClr val="FFFFCC"/>
          </a:solidFill>
          <a:ln w="12700">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Is the representational image more effective or less?</a:t>
            </a:r>
          </a:p>
          <a:p>
            <a:pPr eaLnBrk="1" hangingPunct="1">
              <a:spcBef>
                <a:spcPct val="50000"/>
              </a:spcBef>
            </a:pPr>
            <a:r>
              <a:rPr lang="en-US" dirty="0"/>
              <a:t>Is there a theoretical basis for making a choice between representational and interpretive images?</a:t>
            </a:r>
          </a:p>
        </p:txBody>
      </p:sp>
      <p:sp>
        <p:nvSpPr>
          <p:cNvPr id="2" name="Rectangle 1"/>
          <p:cNvSpPr/>
          <p:nvPr/>
        </p:nvSpPr>
        <p:spPr>
          <a:xfrm>
            <a:off x="3733800" y="1981200"/>
            <a:ext cx="43307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ansui-sr-929-rear-11.jpg"/>
          <p:cNvPicPr>
            <a:picLocks noChangeAspect="1"/>
          </p:cNvPicPr>
          <p:nvPr/>
        </p:nvPicPr>
        <p:blipFill rotWithShape="1">
          <a:blip r:embed="rId4" cstate="print">
            <a:clrChange>
              <a:clrFrom>
                <a:srgbClr val="FFFFFF"/>
              </a:clrFrom>
              <a:clrTo>
                <a:srgbClr val="FFFFFF">
                  <a:alpha val="0"/>
                </a:srgbClr>
              </a:clrTo>
            </a:clrChange>
          </a:blip>
          <a:srcRect t="70492" b="5352"/>
          <a:stretch/>
        </p:blipFill>
        <p:spPr>
          <a:xfrm>
            <a:off x="3513137" y="1981200"/>
            <a:ext cx="4772025" cy="6762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5275" y="4711919"/>
            <a:ext cx="8648700" cy="1169551"/>
            <a:chOff x="295275" y="2673569"/>
            <a:chExt cx="8648700" cy="1169551"/>
          </a:xfrm>
        </p:grpSpPr>
        <p:pic>
          <p:nvPicPr>
            <p:cNvPr id="5" name="Picture 12" descr="Interpretive"/>
            <p:cNvPicPr>
              <a:picLocks noChangeAspect="1" noChangeArrowheads="1"/>
            </p:cNvPicPr>
            <p:nvPr/>
          </p:nvPicPr>
          <p:blipFill>
            <a:blip r:embed="rId2" cstate="print"/>
            <a:srcRect t="72002"/>
            <a:stretch>
              <a:fillRect/>
            </a:stretch>
          </p:blipFill>
          <p:spPr bwMode="auto">
            <a:xfrm>
              <a:off x="295275" y="2676525"/>
              <a:ext cx="5238750" cy="1163638"/>
            </a:xfrm>
            <a:prstGeom prst="rect">
              <a:avLst/>
            </a:prstGeom>
            <a:noFill/>
            <a:ln w="3175">
              <a:solidFill>
                <a:srgbClr val="000000"/>
              </a:solidFill>
              <a:miter lim="800000"/>
              <a:headEnd/>
              <a:tailEnd/>
            </a:ln>
          </p:spPr>
        </p:pic>
        <p:sp>
          <p:nvSpPr>
            <p:cNvPr id="6" name="Low Fidelity Annotation text box"/>
            <p:cNvSpPr txBox="1"/>
            <p:nvPr/>
          </p:nvSpPr>
          <p:spPr>
            <a:xfrm>
              <a:off x="5676900" y="2673569"/>
              <a:ext cx="3267075" cy="1169551"/>
            </a:xfrm>
            <a:prstGeom prst="rect">
              <a:avLst/>
            </a:prstGeom>
            <a:solidFill>
              <a:srgbClr val="FFFFCC"/>
            </a:solidFill>
            <a:ln>
              <a:solidFill>
                <a:schemeClr val="tx1"/>
              </a:solidFill>
            </a:ln>
          </p:spPr>
          <p:txBody>
            <a:bodyPr wrap="square" rtlCol="0">
              <a:spAutoFit/>
            </a:bodyPr>
            <a:lstStyle/>
            <a:p>
              <a:pPr algn="l"/>
              <a:r>
                <a:rPr lang="en-US" sz="1400" dirty="0" smtClean="0">
                  <a:solidFill>
                    <a:schemeClr val="tx1"/>
                  </a:solidFill>
                </a:rPr>
                <a:t>This </a:t>
              </a:r>
              <a:r>
                <a:rPr lang="en-US" sz="1400" i="1" dirty="0" smtClean="0">
                  <a:solidFill>
                    <a:schemeClr val="tx1"/>
                  </a:solidFill>
                </a:rPr>
                <a:t>low visual fidelity</a:t>
              </a:r>
              <a:r>
                <a:rPr lang="en-US" sz="1400" dirty="0" smtClean="0">
                  <a:solidFill>
                    <a:schemeClr val="tx1"/>
                  </a:solidFill>
                </a:rPr>
                <a:t> image is a good choice when you want learners to understand how to connect cables to </a:t>
              </a:r>
              <a:r>
                <a:rPr lang="en-US" sz="1400" i="1" dirty="0" smtClean="0">
                  <a:solidFill>
                    <a:schemeClr val="tx1"/>
                  </a:solidFill>
                </a:rPr>
                <a:t>any</a:t>
              </a:r>
              <a:r>
                <a:rPr lang="en-US" sz="1400" dirty="0" smtClean="0">
                  <a:solidFill>
                    <a:schemeClr val="tx1"/>
                  </a:solidFill>
                </a:rPr>
                <a:t> audio receiver, regardless of brand or specific model.</a:t>
              </a:r>
              <a:endParaRPr lang="en-US" sz="1400" dirty="0" err="1" smtClean="0">
                <a:solidFill>
                  <a:schemeClr val="tx1"/>
                </a:solidFill>
              </a:endParaRPr>
            </a:p>
          </p:txBody>
        </p:sp>
      </p:grpSp>
      <p:grpSp>
        <p:nvGrpSpPr>
          <p:cNvPr id="7" name="Group 6"/>
          <p:cNvGrpSpPr/>
          <p:nvPr/>
        </p:nvGrpSpPr>
        <p:grpSpPr>
          <a:xfrm>
            <a:off x="314325" y="2390774"/>
            <a:ext cx="8629650" cy="2209577"/>
            <a:chOff x="314325" y="4057649"/>
            <a:chExt cx="8629650" cy="2209577"/>
          </a:xfrm>
        </p:grpSpPr>
        <p:pic>
          <p:nvPicPr>
            <p:cNvPr id="8" name="Picture 11" descr="representational"/>
            <p:cNvPicPr>
              <a:picLocks noChangeAspect="1" noChangeArrowheads="1"/>
            </p:cNvPicPr>
            <p:nvPr/>
          </p:nvPicPr>
          <p:blipFill>
            <a:blip r:embed="rId3" cstate="print"/>
            <a:srcRect t="57895"/>
            <a:stretch>
              <a:fillRect/>
            </a:stretch>
          </p:blipFill>
          <p:spPr bwMode="auto">
            <a:xfrm>
              <a:off x="314325" y="4057649"/>
              <a:ext cx="5232400" cy="2209577"/>
            </a:xfrm>
            <a:prstGeom prst="rect">
              <a:avLst/>
            </a:prstGeom>
            <a:noFill/>
            <a:ln w="3175">
              <a:solidFill>
                <a:srgbClr val="000000"/>
              </a:solidFill>
              <a:miter lim="800000"/>
              <a:headEnd/>
              <a:tailEnd/>
            </a:ln>
          </p:spPr>
        </p:pic>
        <p:sp>
          <p:nvSpPr>
            <p:cNvPr id="9" name="High Fidelity Annotation text box"/>
            <p:cNvSpPr txBox="1"/>
            <p:nvPr/>
          </p:nvSpPr>
          <p:spPr>
            <a:xfrm>
              <a:off x="5676900" y="4685384"/>
              <a:ext cx="3267075" cy="954107"/>
            </a:xfrm>
            <a:prstGeom prst="rect">
              <a:avLst/>
            </a:prstGeom>
            <a:solidFill>
              <a:srgbClr val="FFFFCC"/>
            </a:solidFill>
            <a:ln>
              <a:solidFill>
                <a:schemeClr val="tx1"/>
              </a:solidFill>
            </a:ln>
          </p:spPr>
          <p:txBody>
            <a:bodyPr wrap="square" rtlCol="0">
              <a:spAutoFit/>
            </a:bodyPr>
            <a:lstStyle/>
            <a:p>
              <a:pPr algn="l"/>
              <a:r>
                <a:rPr lang="en-US" sz="1400" dirty="0" smtClean="0">
                  <a:solidFill>
                    <a:schemeClr val="tx1"/>
                  </a:solidFill>
                </a:rPr>
                <a:t>This </a:t>
              </a:r>
              <a:r>
                <a:rPr lang="en-US" sz="1400" i="1" dirty="0" smtClean="0">
                  <a:solidFill>
                    <a:schemeClr val="tx1"/>
                  </a:solidFill>
                </a:rPr>
                <a:t>high visual fidelity</a:t>
              </a:r>
              <a:r>
                <a:rPr lang="en-US" sz="1400" dirty="0" smtClean="0">
                  <a:solidFill>
                    <a:schemeClr val="tx1"/>
                  </a:solidFill>
                </a:rPr>
                <a:t> image is a good choice when you want learners to understand how to connect cables to </a:t>
              </a:r>
              <a:r>
                <a:rPr lang="en-US" sz="1400" i="1" dirty="0" smtClean="0">
                  <a:solidFill>
                    <a:schemeClr val="tx1"/>
                  </a:solidFill>
                </a:rPr>
                <a:t>this specific</a:t>
              </a:r>
              <a:r>
                <a:rPr lang="en-US" sz="1400" dirty="0" smtClean="0">
                  <a:solidFill>
                    <a:schemeClr val="tx1"/>
                  </a:solidFill>
                </a:rPr>
                <a:t> audio receiver.</a:t>
              </a:r>
            </a:p>
          </p:txBody>
        </p:sp>
      </p:grpSp>
      <p:sp>
        <p:nvSpPr>
          <p:cNvPr id="10" name="TextBox 9"/>
          <p:cNvSpPr txBox="1"/>
          <p:nvPr/>
        </p:nvSpPr>
        <p:spPr>
          <a:xfrm>
            <a:off x="285750" y="1162050"/>
            <a:ext cx="8858250" cy="1200329"/>
          </a:xfrm>
          <a:prstGeom prst="rect">
            <a:avLst/>
          </a:prstGeom>
          <a:noFill/>
        </p:spPr>
        <p:txBody>
          <a:bodyPr wrap="square" rtlCol="0">
            <a:spAutoFit/>
          </a:bodyPr>
          <a:lstStyle/>
          <a:p>
            <a:pPr marL="285750" indent="-285750">
              <a:buFont typeface="Arial" pitchFamily="34" charset="0"/>
              <a:buChar char="•"/>
            </a:pPr>
            <a:r>
              <a:rPr lang="en-US" dirty="0" smtClean="0"/>
              <a:t>Images with high visual fidelity represent a </a:t>
            </a:r>
            <a:r>
              <a:rPr lang="en-US" i="1" dirty="0" smtClean="0"/>
              <a:t>specific</a:t>
            </a:r>
            <a:r>
              <a:rPr lang="en-US" dirty="0" smtClean="0"/>
              <a:t> person or thing</a:t>
            </a:r>
          </a:p>
          <a:p>
            <a:pPr marL="285750" indent="-285750">
              <a:buFont typeface="Arial" pitchFamily="34" charset="0"/>
              <a:buChar char="•"/>
            </a:pPr>
            <a:r>
              <a:rPr lang="en-US" dirty="0" smtClean="0"/>
              <a:t>As fidelity decreases, the images represent </a:t>
            </a:r>
            <a:r>
              <a:rPr lang="en-US" i="1" dirty="0" smtClean="0"/>
              <a:t>larger classes</a:t>
            </a:r>
            <a:r>
              <a:rPr lang="en-US" dirty="0" smtClean="0"/>
              <a:t> of people or things</a:t>
            </a:r>
          </a:p>
          <a:p>
            <a:pPr marL="285750" indent="-285750">
              <a:buFont typeface="Arial" pitchFamily="34" charset="0"/>
              <a:buChar char="•"/>
            </a:pPr>
            <a:r>
              <a:rPr lang="en-US" dirty="0" smtClean="0"/>
              <a:t>Images with low visual fidelity can represent the </a:t>
            </a:r>
            <a:r>
              <a:rPr lang="en-US" i="1" dirty="0" smtClean="0"/>
              <a:t>fundamental essentials</a:t>
            </a:r>
            <a:r>
              <a:rPr lang="en-US" dirty="0" smtClean="0"/>
              <a:t> of people or things</a:t>
            </a:r>
            <a:endParaRPr lang="en-US" dirty="0"/>
          </a:p>
        </p:txBody>
      </p:sp>
      <p:sp>
        <p:nvSpPr>
          <p:cNvPr id="12" name="Rectangle 2"/>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3" name="Rectangle 3"/>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 name="Rectangle 4"/>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 name="Rectangle 5"/>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Choosing and Using Graphics</a:t>
            </a:r>
          </a:p>
        </p:txBody>
      </p:sp>
    </p:spTree>
    <p:extLst>
      <p:ext uri="{BB962C8B-B14F-4D97-AF65-F5344CB8AC3E}">
        <p14:creationId xmlns:p14="http://schemas.microsoft.com/office/powerpoint/2010/main" val="2108346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8435" name="Rectangle 3"/>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8436" name="Rectangle 4"/>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7" name="Rectangle 5"/>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8" name="Text Box 6"/>
          <p:cNvSpPr txBox="1">
            <a:spLocks noChangeArrowheads="1"/>
          </p:cNvSpPr>
          <p:nvPr/>
        </p:nvSpPr>
        <p:spPr bwMode="auto">
          <a:xfrm>
            <a:off x="304800" y="133985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Perpendicular Continuums</a:t>
            </a:r>
          </a:p>
        </p:txBody>
      </p:sp>
      <p:sp>
        <p:nvSpPr>
          <p:cNvPr id="18439"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Choosing and Using Graphics</a:t>
            </a:r>
          </a:p>
        </p:txBody>
      </p:sp>
      <p:sp>
        <p:nvSpPr>
          <p:cNvPr id="18440" name="Text Box 8"/>
          <p:cNvSpPr txBox="1">
            <a:spLocks noChangeArrowheads="1"/>
          </p:cNvSpPr>
          <p:nvPr/>
        </p:nvSpPr>
        <p:spPr bwMode="auto">
          <a:xfrm>
            <a:off x="381000" y="1905000"/>
            <a:ext cx="2667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400"/>
              <a:t>In general, as things move from left to right across the scenario/simulation axis, they become more interactive</a:t>
            </a:r>
          </a:p>
          <a:p>
            <a:pPr eaLnBrk="1" hangingPunct="1">
              <a:spcBef>
                <a:spcPct val="50000"/>
              </a:spcBef>
              <a:buFontTx/>
              <a:buChar char="•"/>
            </a:pPr>
            <a:r>
              <a:rPr lang="en-US" sz="1400"/>
              <a:t>As things move from top to bottom on the realistic/abstract axis, they represent general concepts more than specific instances. Scott McCloud talks about this in his book, </a:t>
            </a:r>
            <a:r>
              <a:rPr lang="en-US" sz="1400" i="1"/>
              <a:t>Understanding Comics</a:t>
            </a:r>
            <a:r>
              <a:rPr lang="en-US" sz="1400"/>
              <a:t>. There, he points out that a photograph of a face represents one specific person. A drawing of a man’s face might represent any man. A genderless “smiley face” can represent any person, and so on</a:t>
            </a:r>
          </a:p>
        </p:txBody>
      </p:sp>
      <p:sp>
        <p:nvSpPr>
          <p:cNvPr id="18441" name="Rectangle 11"/>
          <p:cNvSpPr>
            <a:spLocks noChangeArrowheads="1"/>
          </p:cNvSpPr>
          <p:nvPr/>
        </p:nvSpPr>
        <p:spPr bwMode="auto">
          <a:xfrm>
            <a:off x="3200400" y="1447800"/>
            <a:ext cx="5715000" cy="3657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2" name="Line 12"/>
          <p:cNvSpPr>
            <a:spLocks noChangeShapeType="1"/>
          </p:cNvSpPr>
          <p:nvPr/>
        </p:nvSpPr>
        <p:spPr bwMode="auto">
          <a:xfrm>
            <a:off x="5253037" y="1752600"/>
            <a:ext cx="0" cy="2833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13"/>
          <p:cNvSpPr>
            <a:spLocks noChangeShapeType="1"/>
          </p:cNvSpPr>
          <p:nvPr/>
        </p:nvSpPr>
        <p:spPr bwMode="auto">
          <a:xfrm>
            <a:off x="5253037" y="4586288"/>
            <a:ext cx="34337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Text Box 14"/>
          <p:cNvSpPr txBox="1">
            <a:spLocks noChangeArrowheads="1"/>
          </p:cNvSpPr>
          <p:nvPr/>
        </p:nvSpPr>
        <p:spPr bwMode="auto">
          <a:xfrm>
            <a:off x="5248275" y="46482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Scenario</a:t>
            </a:r>
          </a:p>
        </p:txBody>
      </p:sp>
      <p:sp>
        <p:nvSpPr>
          <p:cNvPr id="18445" name="Text Box 15"/>
          <p:cNvSpPr txBox="1">
            <a:spLocks noChangeArrowheads="1"/>
          </p:cNvSpPr>
          <p:nvPr/>
        </p:nvSpPr>
        <p:spPr bwMode="auto">
          <a:xfrm>
            <a:off x="7467600" y="4648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t>Simulation</a:t>
            </a:r>
          </a:p>
        </p:txBody>
      </p:sp>
      <p:sp>
        <p:nvSpPr>
          <p:cNvPr id="18446" name="Text Box 16"/>
          <p:cNvSpPr txBox="1">
            <a:spLocks noChangeArrowheads="1"/>
          </p:cNvSpPr>
          <p:nvPr/>
        </p:nvSpPr>
        <p:spPr bwMode="auto">
          <a:xfrm>
            <a:off x="3348037" y="429577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dirty="0" smtClean="0"/>
              <a:t>Interpretive</a:t>
            </a:r>
            <a:endParaRPr lang="en-US" dirty="0"/>
          </a:p>
        </p:txBody>
      </p:sp>
      <p:sp>
        <p:nvSpPr>
          <p:cNvPr id="18447" name="Text Box 17"/>
          <p:cNvSpPr txBox="1">
            <a:spLocks noChangeArrowheads="1"/>
          </p:cNvSpPr>
          <p:nvPr/>
        </p:nvSpPr>
        <p:spPr bwMode="auto">
          <a:xfrm>
            <a:off x="3281362" y="1660525"/>
            <a:ext cx="1971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dirty="0" smtClean="0"/>
              <a:t>Representational</a:t>
            </a:r>
            <a:endParaRPr lang="en-US" dirty="0"/>
          </a:p>
        </p:txBody>
      </p:sp>
      <p:sp>
        <p:nvSpPr>
          <p:cNvPr id="18448" name="Text Box 18"/>
          <p:cNvSpPr txBox="1">
            <a:spLocks noChangeArrowheads="1"/>
          </p:cNvSpPr>
          <p:nvPr/>
        </p:nvSpPr>
        <p:spPr bwMode="auto">
          <a:xfrm>
            <a:off x="5253037" y="16764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t>Case Studies and Historical Accounts</a:t>
            </a:r>
          </a:p>
        </p:txBody>
      </p:sp>
      <p:sp>
        <p:nvSpPr>
          <p:cNvPr id="18449" name="Text Box 19"/>
          <p:cNvSpPr txBox="1">
            <a:spLocks noChangeArrowheads="1"/>
          </p:cNvSpPr>
          <p:nvPr/>
        </p:nvSpPr>
        <p:spPr bwMode="auto">
          <a:xfrm>
            <a:off x="6858000" y="16764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t>Device and Application Emulations</a:t>
            </a:r>
          </a:p>
        </p:txBody>
      </p:sp>
      <p:sp>
        <p:nvSpPr>
          <p:cNvPr id="18450" name="Text Box 20"/>
          <p:cNvSpPr txBox="1">
            <a:spLocks noChangeArrowheads="1"/>
          </p:cNvSpPr>
          <p:nvPr/>
        </p:nvSpPr>
        <p:spPr bwMode="auto">
          <a:xfrm>
            <a:off x="5253037" y="4175125"/>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t>Allegories and Fables</a:t>
            </a:r>
          </a:p>
        </p:txBody>
      </p:sp>
      <p:sp>
        <p:nvSpPr>
          <p:cNvPr id="18451" name="Text Box 21"/>
          <p:cNvSpPr txBox="1">
            <a:spLocks noChangeArrowheads="1"/>
          </p:cNvSpPr>
          <p:nvPr/>
        </p:nvSpPr>
        <p:spPr bwMode="auto">
          <a:xfrm>
            <a:off x="7620000" y="4022725"/>
            <a:ext cx="106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t>Text-based environments like “Zork”</a:t>
            </a:r>
          </a:p>
        </p:txBody>
      </p:sp>
      <p:sp>
        <p:nvSpPr>
          <p:cNvPr id="18452" name="Text Box 22"/>
          <p:cNvSpPr txBox="1">
            <a:spLocks noChangeArrowheads="1"/>
          </p:cNvSpPr>
          <p:nvPr/>
        </p:nvSpPr>
        <p:spPr bwMode="auto">
          <a:xfrm>
            <a:off x="3200400" y="5226050"/>
            <a:ext cx="5715000" cy="548640"/>
          </a:xfrm>
          <a:prstGeom prst="rect">
            <a:avLst/>
          </a:prstGeom>
          <a:solidFill>
            <a:srgbClr val="FFFFCC"/>
          </a:solidFill>
          <a:ln w="2857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22" name="TextBox 21"/>
          <p:cNvSpPr txBox="1"/>
          <p:nvPr/>
        </p:nvSpPr>
        <p:spPr>
          <a:xfrm>
            <a:off x="3190875" y="5248275"/>
            <a:ext cx="5676900" cy="461665"/>
          </a:xfrm>
          <a:prstGeom prst="rect">
            <a:avLst/>
          </a:prstGeom>
          <a:noFill/>
        </p:spPr>
        <p:txBody>
          <a:bodyPr wrap="square" rtlCol="0">
            <a:spAutoFit/>
          </a:bodyPr>
          <a:lstStyle/>
          <a:p>
            <a:r>
              <a:rPr lang="en-US" sz="1200" dirty="0" smtClean="0">
                <a:solidFill>
                  <a:schemeClr val="tx1"/>
                </a:solidFill>
              </a:rPr>
              <a:t>A similar, but slightly different take on these ideas is at Scott McCloud’s website here: </a:t>
            </a:r>
            <a:r>
              <a:rPr lang="en-US" sz="1200" dirty="0" smtClean="0">
                <a:solidFill>
                  <a:schemeClr val="tx1"/>
                </a:solidFill>
                <a:hlinkClick r:id="rId3"/>
              </a:rPr>
              <a:t>http://www.scottmccloud.com/4-inventions/triangle/index.html</a:t>
            </a:r>
            <a:endParaRPr lang="en-US" sz="1200" dirty="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555727"/>
            <a:ext cx="7772400" cy="2517775"/>
          </a:xfrm>
        </p:spPr>
        <p:txBody>
          <a:bodyPr/>
          <a:lstStyle/>
          <a:p>
            <a:pPr eaLnBrk="1" hangingPunct="1"/>
            <a:r>
              <a:rPr lang="en-US" sz="4000" dirty="0" smtClean="0"/>
              <a:t>Images of People</a:t>
            </a:r>
            <a:br>
              <a:rPr lang="en-US" sz="4000" dirty="0" smtClean="0"/>
            </a:br>
            <a:r>
              <a:rPr lang="en-US" sz="4000" dirty="0" smtClean="0"/>
              <a:t/>
            </a:r>
            <a:br>
              <a:rPr lang="en-US" sz="4000" dirty="0" smtClean="0"/>
            </a:br>
            <a:r>
              <a:rPr lang="en-US" sz="2800" dirty="0" smtClean="0"/>
              <a:t>Diversity, Attire, Setting, and Abstraction</a:t>
            </a:r>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912356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IMAGE" descr="C:\Users\colera\AppData\Local\Microsoft\Windows\Temporary Internet Files\Content.IE5\FRNSSDZ2\MP900443455[1].jpg"/>
          <p:cNvPicPr>
            <a:picLocks noChangeAspect="1" noChangeArrowheads="1"/>
          </p:cNvPicPr>
          <p:nvPr/>
        </p:nvPicPr>
        <p:blipFill>
          <a:blip r:embed="rId2" cstate="print"/>
          <a:srcRect/>
          <a:stretch>
            <a:fillRect/>
          </a:stretch>
        </p:blipFill>
        <p:spPr bwMode="auto">
          <a:xfrm>
            <a:off x="2366962" y="1987887"/>
            <a:ext cx="2061041" cy="1371600"/>
          </a:xfrm>
          <a:prstGeom prst="rect">
            <a:avLst/>
          </a:prstGeom>
          <a:noFill/>
          <a:ln>
            <a:solidFill>
              <a:schemeClr val="tx1"/>
            </a:solidFill>
          </a:ln>
        </p:spPr>
      </p:pic>
      <p:pic>
        <p:nvPicPr>
          <p:cNvPr id="5" name="Picture 3 IMAGE" descr="C:\Users\colera\AppData\Local\Microsoft\Windows\Temporary Internet Files\Content.IE5\TLHHH465\MP900400336[1].jpg"/>
          <p:cNvPicPr>
            <a:picLocks noChangeAspect="1" noChangeArrowheads="1"/>
          </p:cNvPicPr>
          <p:nvPr/>
        </p:nvPicPr>
        <p:blipFill>
          <a:blip r:embed="rId3" cstate="print"/>
          <a:srcRect/>
          <a:stretch>
            <a:fillRect/>
          </a:stretch>
        </p:blipFill>
        <p:spPr bwMode="auto">
          <a:xfrm>
            <a:off x="4610100" y="1987887"/>
            <a:ext cx="2058204" cy="1371600"/>
          </a:xfrm>
          <a:prstGeom prst="rect">
            <a:avLst/>
          </a:prstGeom>
          <a:noFill/>
          <a:ln>
            <a:solidFill>
              <a:schemeClr val="tx1"/>
            </a:solidFill>
          </a:ln>
        </p:spPr>
      </p:pic>
      <p:pic>
        <p:nvPicPr>
          <p:cNvPr id="6" name="Picture 4 IMAGE" descr="C:\Users\colera\AppData\Local\Microsoft\Windows\Temporary Internet Files\Content.IE5\RSHTI0ZU\MP900285170[1].jpg"/>
          <p:cNvPicPr>
            <a:picLocks noChangeAspect="1" noChangeArrowheads="1"/>
          </p:cNvPicPr>
          <p:nvPr/>
        </p:nvPicPr>
        <p:blipFill>
          <a:blip r:embed="rId4" cstate="print"/>
          <a:srcRect/>
          <a:stretch>
            <a:fillRect/>
          </a:stretch>
        </p:blipFill>
        <p:spPr bwMode="auto">
          <a:xfrm>
            <a:off x="6848475" y="1987887"/>
            <a:ext cx="1714500" cy="1371600"/>
          </a:xfrm>
          <a:prstGeom prst="rect">
            <a:avLst/>
          </a:prstGeom>
          <a:noFill/>
          <a:ln>
            <a:solidFill>
              <a:schemeClr val="tx1"/>
            </a:solidFill>
          </a:ln>
        </p:spPr>
      </p:pic>
      <p:pic>
        <p:nvPicPr>
          <p:cNvPr id="7" name="Picture 1 IMAGE" descr="C:\Users\colera\AppData\Local\Microsoft\Windows\Temporary Internet Files\Content.IE5\TLHHH465\MP900285184[1].jpg"/>
          <p:cNvPicPr>
            <a:picLocks noChangeAspect="1" noChangeArrowheads="1"/>
          </p:cNvPicPr>
          <p:nvPr/>
        </p:nvPicPr>
        <p:blipFill>
          <a:blip r:embed="rId5" cstate="print"/>
          <a:srcRect r="22917"/>
          <a:stretch>
            <a:fillRect/>
          </a:stretch>
        </p:blipFill>
        <p:spPr bwMode="auto">
          <a:xfrm>
            <a:off x="581025" y="1987887"/>
            <a:ext cx="1585913" cy="1371600"/>
          </a:xfrm>
          <a:prstGeom prst="rect">
            <a:avLst/>
          </a:prstGeom>
          <a:noFill/>
          <a:ln>
            <a:solidFill>
              <a:schemeClr val="tx1"/>
            </a:solidFill>
          </a:ln>
        </p:spPr>
      </p:pic>
      <p:sp>
        <p:nvSpPr>
          <p:cNvPr id="8" name="Picture 1 TEXT BOX"/>
          <p:cNvSpPr txBox="1"/>
          <p:nvPr/>
        </p:nvSpPr>
        <p:spPr>
          <a:xfrm>
            <a:off x="561974" y="3429019"/>
            <a:ext cx="1590675" cy="646331"/>
          </a:xfrm>
          <a:prstGeom prst="rect">
            <a:avLst/>
          </a:prstGeom>
          <a:noFill/>
        </p:spPr>
        <p:txBody>
          <a:bodyPr wrap="square" rtlCol="0">
            <a:spAutoFit/>
          </a:bodyPr>
          <a:lstStyle/>
          <a:p>
            <a:pPr algn="l"/>
            <a:r>
              <a:rPr lang="en-US" sz="1200" b="1" dirty="0" smtClean="0">
                <a:solidFill>
                  <a:schemeClr val="tx1"/>
                </a:solidFill>
                <a:latin typeface="Arial Narrow" pitchFamily="34" charset="0"/>
              </a:rPr>
              <a:t>Age diversity: Good</a:t>
            </a:r>
          </a:p>
          <a:p>
            <a:pPr algn="l"/>
            <a:r>
              <a:rPr lang="en-US" sz="1200" b="1" dirty="0" smtClean="0">
                <a:solidFill>
                  <a:schemeClr val="tx1"/>
                </a:solidFill>
                <a:latin typeface="Arial Narrow" pitchFamily="34" charset="0"/>
              </a:rPr>
              <a:t>Gender diversity: Poor</a:t>
            </a:r>
          </a:p>
          <a:p>
            <a:pPr algn="l"/>
            <a:r>
              <a:rPr lang="en-US" sz="1200" b="1" dirty="0" smtClean="0">
                <a:solidFill>
                  <a:schemeClr val="tx1"/>
                </a:solidFill>
                <a:latin typeface="Arial Narrow" pitchFamily="34" charset="0"/>
              </a:rPr>
              <a:t>Racial diversity: Poor</a:t>
            </a:r>
          </a:p>
        </p:txBody>
      </p:sp>
      <p:sp>
        <p:nvSpPr>
          <p:cNvPr id="9" name="Picture 2 TEXT BOX"/>
          <p:cNvSpPr txBox="1"/>
          <p:nvPr/>
        </p:nvSpPr>
        <p:spPr>
          <a:xfrm>
            <a:off x="2257424" y="3429019"/>
            <a:ext cx="2181226" cy="646331"/>
          </a:xfrm>
          <a:prstGeom prst="rect">
            <a:avLst/>
          </a:prstGeom>
          <a:noFill/>
        </p:spPr>
        <p:txBody>
          <a:bodyPr wrap="square" rtlCol="0">
            <a:spAutoFit/>
          </a:bodyPr>
          <a:lstStyle/>
          <a:p>
            <a:pPr algn="l"/>
            <a:r>
              <a:rPr lang="en-US" sz="1200" b="1" dirty="0" smtClean="0">
                <a:solidFill>
                  <a:schemeClr val="tx1"/>
                </a:solidFill>
                <a:latin typeface="Arial Narrow" pitchFamily="34" charset="0"/>
              </a:rPr>
              <a:t>Age diversity: Fair (Poor?)</a:t>
            </a:r>
          </a:p>
          <a:p>
            <a:pPr algn="l"/>
            <a:r>
              <a:rPr lang="en-US" sz="1200" b="1" dirty="0" smtClean="0">
                <a:solidFill>
                  <a:schemeClr val="tx1"/>
                </a:solidFill>
                <a:latin typeface="Arial Narrow" pitchFamily="34" charset="0"/>
              </a:rPr>
              <a:t>Gender diversity: Good</a:t>
            </a:r>
          </a:p>
          <a:p>
            <a:pPr algn="l"/>
            <a:r>
              <a:rPr lang="en-US" sz="1200" b="1" dirty="0" smtClean="0">
                <a:solidFill>
                  <a:schemeClr val="tx1"/>
                </a:solidFill>
                <a:latin typeface="Arial Narrow" pitchFamily="34" charset="0"/>
              </a:rPr>
              <a:t>Racial diversity: Poor</a:t>
            </a:r>
          </a:p>
        </p:txBody>
      </p:sp>
      <p:sp>
        <p:nvSpPr>
          <p:cNvPr id="10" name="Picture 3 TEXT BOX"/>
          <p:cNvSpPr txBox="1"/>
          <p:nvPr/>
        </p:nvSpPr>
        <p:spPr>
          <a:xfrm>
            <a:off x="4591049" y="3429019"/>
            <a:ext cx="2000251" cy="646331"/>
          </a:xfrm>
          <a:prstGeom prst="rect">
            <a:avLst/>
          </a:prstGeom>
          <a:noFill/>
        </p:spPr>
        <p:txBody>
          <a:bodyPr wrap="square" rtlCol="0">
            <a:spAutoFit/>
          </a:bodyPr>
          <a:lstStyle/>
          <a:p>
            <a:pPr algn="l"/>
            <a:r>
              <a:rPr lang="en-US" sz="1200" b="1" dirty="0" smtClean="0">
                <a:solidFill>
                  <a:schemeClr val="tx1"/>
                </a:solidFill>
                <a:latin typeface="Arial Narrow" pitchFamily="34" charset="0"/>
              </a:rPr>
              <a:t>Age diversity: Fair/Poor</a:t>
            </a:r>
          </a:p>
          <a:p>
            <a:pPr algn="l"/>
            <a:r>
              <a:rPr lang="en-US" sz="1200" b="1" dirty="0" smtClean="0">
                <a:solidFill>
                  <a:schemeClr val="tx1"/>
                </a:solidFill>
                <a:latin typeface="Arial Narrow" pitchFamily="34" charset="0"/>
              </a:rPr>
              <a:t>Gender diversity: Good</a:t>
            </a:r>
          </a:p>
          <a:p>
            <a:pPr algn="l"/>
            <a:r>
              <a:rPr lang="en-US" sz="1200" b="1" dirty="0" smtClean="0">
                <a:solidFill>
                  <a:schemeClr val="tx1"/>
                </a:solidFill>
                <a:latin typeface="Arial Narrow" pitchFamily="34" charset="0"/>
              </a:rPr>
              <a:t>Racial diversity: Poor</a:t>
            </a:r>
          </a:p>
        </p:txBody>
      </p:sp>
      <p:sp>
        <p:nvSpPr>
          <p:cNvPr id="11" name="Picture 4 TEXT BOX"/>
          <p:cNvSpPr txBox="1"/>
          <p:nvPr/>
        </p:nvSpPr>
        <p:spPr>
          <a:xfrm>
            <a:off x="6753224" y="3429019"/>
            <a:ext cx="1905001" cy="646331"/>
          </a:xfrm>
          <a:prstGeom prst="rect">
            <a:avLst/>
          </a:prstGeom>
          <a:noFill/>
        </p:spPr>
        <p:txBody>
          <a:bodyPr wrap="square" rtlCol="0">
            <a:spAutoFit/>
          </a:bodyPr>
          <a:lstStyle/>
          <a:p>
            <a:pPr algn="l"/>
            <a:r>
              <a:rPr lang="en-US" sz="1200" b="1" dirty="0" smtClean="0">
                <a:solidFill>
                  <a:schemeClr val="tx1"/>
                </a:solidFill>
                <a:latin typeface="Arial Narrow" pitchFamily="34" charset="0"/>
              </a:rPr>
              <a:t>Age diversity: Fair (Poor?)</a:t>
            </a:r>
          </a:p>
          <a:p>
            <a:pPr algn="l"/>
            <a:r>
              <a:rPr lang="en-US" sz="1200" b="1" dirty="0" smtClean="0">
                <a:solidFill>
                  <a:schemeClr val="tx1"/>
                </a:solidFill>
                <a:latin typeface="Arial Narrow" pitchFamily="34" charset="0"/>
              </a:rPr>
              <a:t>Gender diversity: Good</a:t>
            </a:r>
          </a:p>
          <a:p>
            <a:pPr algn="l"/>
            <a:r>
              <a:rPr lang="en-US" sz="1200" b="1" dirty="0" smtClean="0">
                <a:solidFill>
                  <a:schemeClr val="tx1"/>
                </a:solidFill>
                <a:latin typeface="Arial Narrow" pitchFamily="34" charset="0"/>
              </a:rPr>
              <a:t>Racial diversity: Good</a:t>
            </a:r>
          </a:p>
        </p:txBody>
      </p:sp>
      <p:sp>
        <p:nvSpPr>
          <p:cNvPr id="12"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Diversity</a:t>
            </a:r>
            <a:endParaRPr lang="en-US" sz="4400" dirty="0">
              <a:solidFill>
                <a:srgbClr val="FFFF99"/>
              </a:solidFill>
            </a:endParaRPr>
          </a:p>
        </p:txBody>
      </p:sp>
      <p:sp>
        <p:nvSpPr>
          <p:cNvPr id="13" name="TextBox 12"/>
          <p:cNvSpPr txBox="1"/>
          <p:nvPr/>
        </p:nvSpPr>
        <p:spPr>
          <a:xfrm>
            <a:off x="460527" y="1435395"/>
            <a:ext cx="7935211" cy="369332"/>
          </a:xfrm>
          <a:prstGeom prst="rect">
            <a:avLst/>
          </a:prstGeom>
          <a:noFill/>
        </p:spPr>
        <p:txBody>
          <a:bodyPr wrap="square" rtlCol="0">
            <a:spAutoFit/>
          </a:bodyPr>
          <a:lstStyle/>
          <a:p>
            <a:r>
              <a:rPr lang="en-US" dirty="0" smtClean="0"/>
              <a:t>How would you rate the diversity of these images?</a:t>
            </a:r>
            <a:endParaRPr lang="en-US" dirty="0"/>
          </a:p>
        </p:txBody>
      </p:sp>
    </p:spTree>
    <p:extLst>
      <p:ext uri="{BB962C8B-B14F-4D97-AF65-F5344CB8AC3E}">
        <p14:creationId xmlns:p14="http://schemas.microsoft.com/office/powerpoint/2010/main" val="176247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sability GROUP"/>
          <p:cNvGrpSpPr/>
          <p:nvPr/>
        </p:nvGrpSpPr>
        <p:grpSpPr>
          <a:xfrm>
            <a:off x="3404176" y="2198336"/>
            <a:ext cx="1381125" cy="1698606"/>
            <a:chOff x="619125" y="4388643"/>
            <a:chExt cx="1381125" cy="1698606"/>
          </a:xfrm>
        </p:grpSpPr>
        <p:pic>
          <p:nvPicPr>
            <p:cNvPr id="3" name="Disability IMAGE" descr="C:\Users\colera\AppData\Local\Microsoft\Windows\Temporary Internet Files\Content.IE5\FRNSSDZ2\MP900422767[1].jpg"/>
            <p:cNvPicPr>
              <a:picLocks noChangeAspect="1" noChangeArrowheads="1"/>
            </p:cNvPicPr>
            <p:nvPr/>
          </p:nvPicPr>
          <p:blipFill>
            <a:blip r:embed="rId2" cstate="print"/>
            <a:srcRect/>
            <a:stretch>
              <a:fillRect/>
            </a:stretch>
          </p:blipFill>
          <p:spPr bwMode="auto">
            <a:xfrm>
              <a:off x="628650" y="4388643"/>
              <a:ext cx="1371600" cy="1371600"/>
            </a:xfrm>
            <a:prstGeom prst="rect">
              <a:avLst/>
            </a:prstGeom>
            <a:noFill/>
            <a:ln>
              <a:solidFill>
                <a:schemeClr val="tx1"/>
              </a:solidFill>
            </a:ln>
          </p:spPr>
        </p:pic>
        <p:sp>
          <p:nvSpPr>
            <p:cNvPr id="4" name="Disability status TEXT BOX"/>
            <p:cNvSpPr txBox="1"/>
            <p:nvPr/>
          </p:nvSpPr>
          <p:spPr>
            <a:xfrm>
              <a:off x="619125" y="5810250"/>
              <a:ext cx="1371600" cy="276999"/>
            </a:xfrm>
            <a:prstGeom prst="rect">
              <a:avLst/>
            </a:prstGeom>
            <a:noFill/>
          </p:spPr>
          <p:txBody>
            <a:bodyPr wrap="square" rtlCol="0">
              <a:spAutoFit/>
            </a:bodyPr>
            <a:lstStyle/>
            <a:p>
              <a:pPr algn="l"/>
              <a:r>
                <a:rPr lang="en-US" sz="1200" dirty="0" smtClean="0">
                  <a:solidFill>
                    <a:schemeClr val="tx1"/>
                  </a:solidFill>
                </a:rPr>
                <a:t>Disability status</a:t>
              </a:r>
            </a:p>
          </p:txBody>
        </p:sp>
      </p:grpSp>
      <p:grpSp>
        <p:nvGrpSpPr>
          <p:cNvPr id="5" name="Preganancy GROUP"/>
          <p:cNvGrpSpPr/>
          <p:nvPr/>
        </p:nvGrpSpPr>
        <p:grpSpPr>
          <a:xfrm>
            <a:off x="4947226" y="2198336"/>
            <a:ext cx="1396859" cy="1698606"/>
            <a:chOff x="2162175" y="4388643"/>
            <a:chExt cx="1396859" cy="1698606"/>
          </a:xfrm>
        </p:grpSpPr>
        <p:pic>
          <p:nvPicPr>
            <p:cNvPr id="6" name="Pregnancy IMAGE" descr="C:\Users\colera\AppData\Local\Microsoft\Windows\Temporary Internet Files\Content.IE5\TLHHH465\MP900408902[1].jpg"/>
            <p:cNvPicPr>
              <a:picLocks noChangeAspect="1" noChangeArrowheads="1"/>
            </p:cNvPicPr>
            <p:nvPr/>
          </p:nvPicPr>
          <p:blipFill>
            <a:blip r:embed="rId3" cstate="print"/>
            <a:srcRect/>
            <a:stretch>
              <a:fillRect/>
            </a:stretch>
          </p:blipFill>
          <p:spPr bwMode="auto">
            <a:xfrm>
              <a:off x="2194131" y="4388643"/>
              <a:ext cx="1364903" cy="1371600"/>
            </a:xfrm>
            <a:prstGeom prst="rect">
              <a:avLst/>
            </a:prstGeom>
            <a:noFill/>
            <a:ln>
              <a:solidFill>
                <a:schemeClr val="tx1"/>
              </a:solidFill>
            </a:ln>
          </p:spPr>
        </p:pic>
        <p:sp>
          <p:nvSpPr>
            <p:cNvPr id="7" name="Pregnancy status TEXT BOX"/>
            <p:cNvSpPr txBox="1"/>
            <p:nvPr/>
          </p:nvSpPr>
          <p:spPr>
            <a:xfrm>
              <a:off x="2162175" y="5810250"/>
              <a:ext cx="1371600" cy="276999"/>
            </a:xfrm>
            <a:prstGeom prst="rect">
              <a:avLst/>
            </a:prstGeom>
            <a:noFill/>
          </p:spPr>
          <p:txBody>
            <a:bodyPr wrap="square" rtlCol="0">
              <a:spAutoFit/>
            </a:bodyPr>
            <a:lstStyle/>
            <a:p>
              <a:pPr algn="l"/>
              <a:r>
                <a:rPr lang="en-US" sz="1200" dirty="0" smtClean="0">
                  <a:solidFill>
                    <a:schemeClr val="tx1"/>
                  </a:solidFill>
                </a:rPr>
                <a:t>Pregnancy status</a:t>
              </a:r>
            </a:p>
          </p:txBody>
        </p:sp>
      </p:grpSp>
      <p:grpSp>
        <p:nvGrpSpPr>
          <p:cNvPr id="8" name="Sexual orientation GROUP"/>
          <p:cNvGrpSpPr/>
          <p:nvPr/>
        </p:nvGrpSpPr>
        <p:grpSpPr>
          <a:xfrm>
            <a:off x="6518850" y="2198336"/>
            <a:ext cx="2077320" cy="1698606"/>
            <a:chOff x="3733799" y="4388643"/>
            <a:chExt cx="2077320" cy="1698606"/>
          </a:xfrm>
        </p:grpSpPr>
        <p:pic>
          <p:nvPicPr>
            <p:cNvPr id="9" name="Sexual orientation IMAGE" descr="C:\Users\colera\AppData\Local\Microsoft\Windows\Temporary Internet Files\Content.IE5\FRNSSDZ2\MP900401992[1].jpg"/>
            <p:cNvPicPr>
              <a:picLocks noChangeAspect="1" noChangeArrowheads="1"/>
            </p:cNvPicPr>
            <p:nvPr/>
          </p:nvPicPr>
          <p:blipFill>
            <a:blip r:embed="rId4" cstate="print"/>
            <a:srcRect/>
            <a:stretch>
              <a:fillRect/>
            </a:stretch>
          </p:blipFill>
          <p:spPr bwMode="auto">
            <a:xfrm>
              <a:off x="3752915" y="4388643"/>
              <a:ext cx="2058204" cy="1371600"/>
            </a:xfrm>
            <a:prstGeom prst="rect">
              <a:avLst/>
            </a:prstGeom>
            <a:noFill/>
            <a:ln>
              <a:solidFill>
                <a:schemeClr val="tx1"/>
              </a:solidFill>
            </a:ln>
          </p:spPr>
        </p:pic>
        <p:sp>
          <p:nvSpPr>
            <p:cNvPr id="10" name="Sexual orientation TEXT BOX"/>
            <p:cNvSpPr txBox="1"/>
            <p:nvPr/>
          </p:nvSpPr>
          <p:spPr>
            <a:xfrm>
              <a:off x="3733799" y="5810250"/>
              <a:ext cx="2077319" cy="276999"/>
            </a:xfrm>
            <a:prstGeom prst="rect">
              <a:avLst/>
            </a:prstGeom>
            <a:noFill/>
          </p:spPr>
          <p:txBody>
            <a:bodyPr wrap="square" rtlCol="0">
              <a:spAutoFit/>
            </a:bodyPr>
            <a:lstStyle/>
            <a:p>
              <a:pPr algn="l"/>
              <a:r>
                <a:rPr lang="en-US" sz="1200" dirty="0" smtClean="0">
                  <a:solidFill>
                    <a:schemeClr val="tx1"/>
                  </a:solidFill>
                </a:rPr>
                <a:t>Sexual orientation</a:t>
              </a:r>
            </a:p>
          </p:txBody>
        </p:sp>
      </p:grpSp>
      <p:sp>
        <p:nvSpPr>
          <p:cNvPr id="11" name="Not Necessarily TEXT BOX"/>
          <p:cNvSpPr txBox="1"/>
          <p:nvPr/>
        </p:nvSpPr>
        <p:spPr>
          <a:xfrm>
            <a:off x="460527" y="2105467"/>
            <a:ext cx="2838450" cy="2103120"/>
          </a:xfrm>
          <a:prstGeom prst="rect">
            <a:avLst/>
          </a:prstGeom>
          <a:noFill/>
        </p:spPr>
        <p:txBody>
          <a:bodyPr wrap="square" rtlCol="0">
            <a:spAutoFit/>
          </a:bodyPr>
          <a:lstStyle/>
          <a:p>
            <a:pPr algn="l"/>
            <a:r>
              <a:rPr lang="en-US" dirty="0" smtClean="0">
                <a:solidFill>
                  <a:schemeClr val="tx1"/>
                </a:solidFill>
              </a:rPr>
              <a:t>Not necessarily. If you want your images to signal an inclusive workplace, you may need to consciously choose images of people in other minority classes.</a:t>
            </a:r>
          </a:p>
        </p:txBody>
      </p:sp>
      <p:sp>
        <p:nvSpPr>
          <p:cNvPr id="12" name="TextBox 11"/>
          <p:cNvSpPr txBox="1"/>
          <p:nvPr/>
        </p:nvSpPr>
        <p:spPr>
          <a:xfrm>
            <a:off x="460527" y="1435395"/>
            <a:ext cx="7935211" cy="369332"/>
          </a:xfrm>
          <a:prstGeom prst="rect">
            <a:avLst/>
          </a:prstGeom>
          <a:noFill/>
        </p:spPr>
        <p:txBody>
          <a:bodyPr wrap="square" rtlCol="0">
            <a:spAutoFit/>
          </a:bodyPr>
          <a:lstStyle/>
          <a:p>
            <a:r>
              <a:rPr lang="en-US" dirty="0" smtClean="0"/>
              <a:t>Are age, gender, and race the only important diversity categories?</a:t>
            </a:r>
            <a:endParaRPr lang="en-US" dirty="0"/>
          </a:p>
        </p:txBody>
      </p:sp>
      <p:sp>
        <p:nvSpPr>
          <p:cNvPr id="13"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Diversity</a:t>
            </a:r>
            <a:endParaRPr lang="en-US" sz="4400" dirty="0">
              <a:solidFill>
                <a:srgbClr val="FFFF99"/>
              </a:solidFill>
            </a:endParaRPr>
          </a:p>
        </p:txBody>
      </p:sp>
    </p:spTree>
    <p:extLst>
      <p:ext uri="{BB962C8B-B14F-4D97-AF65-F5344CB8AC3E}">
        <p14:creationId xmlns:p14="http://schemas.microsoft.com/office/powerpoint/2010/main" val="214520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Attire &amp; Setting</a:t>
            </a:r>
            <a:endParaRPr lang="en-US" sz="4400" dirty="0">
              <a:solidFill>
                <a:srgbClr val="FFFF99"/>
              </a:solidFill>
            </a:endParaRPr>
          </a:p>
        </p:txBody>
      </p:sp>
      <p:sp>
        <p:nvSpPr>
          <p:cNvPr id="3" name="TextBox 2"/>
          <p:cNvSpPr txBox="1"/>
          <p:nvPr/>
        </p:nvSpPr>
        <p:spPr>
          <a:xfrm>
            <a:off x="361507" y="1488558"/>
            <a:ext cx="8155172" cy="646331"/>
          </a:xfrm>
          <a:prstGeom prst="rect">
            <a:avLst/>
          </a:prstGeom>
          <a:noFill/>
        </p:spPr>
        <p:txBody>
          <a:bodyPr wrap="square" rtlCol="0">
            <a:spAutoFit/>
          </a:bodyPr>
          <a:lstStyle/>
          <a:p>
            <a:r>
              <a:rPr lang="en-US" dirty="0" smtClean="0"/>
              <a:t>Do the people in your e-learning course look like the people in your school, company, or institution?</a:t>
            </a:r>
            <a:endParaRPr lang="en-US" dirty="0"/>
          </a:p>
        </p:txBody>
      </p:sp>
      <p:sp>
        <p:nvSpPr>
          <p:cNvPr id="4" name="TextBox 3"/>
          <p:cNvSpPr txBox="1"/>
          <p:nvPr/>
        </p:nvSpPr>
        <p:spPr>
          <a:xfrm>
            <a:off x="361507" y="2477386"/>
            <a:ext cx="2913321" cy="830997"/>
          </a:xfrm>
          <a:prstGeom prst="rect">
            <a:avLst/>
          </a:prstGeom>
          <a:noFill/>
        </p:spPr>
        <p:txBody>
          <a:bodyPr wrap="square" rtlCol="0">
            <a:spAutoFit/>
          </a:bodyPr>
          <a:lstStyle/>
          <a:p>
            <a:pPr algn="r"/>
            <a:r>
              <a:rPr lang="en-US" sz="4800" dirty="0" smtClean="0"/>
              <a:t>Attire:</a:t>
            </a:r>
            <a:endParaRPr lang="en-US" sz="4800" dirty="0"/>
          </a:p>
        </p:txBody>
      </p:sp>
      <p:pic>
        <p:nvPicPr>
          <p:cNvPr id="5" name="Picture 2 IMAGE" descr="C:\Users\colera\AppData\Local\Microsoft\Windows\Temporary Internet Files\Content.IE5\FRNSSDZ2\MP900443455[1].jpg"/>
          <p:cNvPicPr>
            <a:picLocks noChangeAspect="1" noChangeArrowheads="1"/>
          </p:cNvPicPr>
          <p:nvPr/>
        </p:nvPicPr>
        <p:blipFill>
          <a:blip r:embed="rId2" cstate="print"/>
          <a:srcRect/>
          <a:stretch>
            <a:fillRect/>
          </a:stretch>
        </p:blipFill>
        <p:spPr bwMode="auto">
          <a:xfrm>
            <a:off x="3557587" y="2261904"/>
            <a:ext cx="2061041" cy="1371600"/>
          </a:xfrm>
          <a:prstGeom prst="rect">
            <a:avLst/>
          </a:prstGeom>
          <a:noFill/>
          <a:ln>
            <a:solidFill>
              <a:schemeClr val="tx1"/>
            </a:solidFill>
          </a:ln>
          <a:effectLst>
            <a:outerShdw blurRad="50800" dist="38100" dir="2700000" algn="tl" rotWithShape="0">
              <a:prstClr val="black">
                <a:alpha val="40000"/>
              </a:prstClr>
            </a:outerShdw>
          </a:effectLst>
        </p:spPr>
      </p:pic>
      <p:pic>
        <p:nvPicPr>
          <p:cNvPr id="6" name="Picture 2" descr="C:\Users\colera\AppData\Local\Microsoft\Windows\Temporary Internet Files\Content.IE5\TLHHH465\MP900284874[1].jpg"/>
          <p:cNvPicPr>
            <a:picLocks noChangeAspect="1" noChangeArrowheads="1"/>
          </p:cNvPicPr>
          <p:nvPr/>
        </p:nvPicPr>
        <p:blipFill>
          <a:blip r:embed="rId3" cstate="print"/>
          <a:srcRect/>
          <a:stretch>
            <a:fillRect/>
          </a:stretch>
        </p:blipFill>
        <p:spPr bwMode="auto">
          <a:xfrm>
            <a:off x="5981701" y="2261904"/>
            <a:ext cx="2057400" cy="1371600"/>
          </a:xfrm>
          <a:prstGeom prst="rect">
            <a:avLst/>
          </a:prstGeom>
          <a:noFill/>
          <a:ln>
            <a:solidFill>
              <a:schemeClr val="tx1"/>
            </a:solidFill>
          </a:ln>
          <a:effectLst>
            <a:outerShdw blurRad="50800" dist="38100" dir="2700000" algn="tl" rotWithShape="0">
              <a:prstClr val="black">
                <a:alpha val="40000"/>
              </a:prstClr>
            </a:outerShdw>
          </a:effectLst>
        </p:spPr>
      </p:pic>
      <p:sp>
        <p:nvSpPr>
          <p:cNvPr id="7" name="TextBox 6"/>
          <p:cNvSpPr txBox="1"/>
          <p:nvPr/>
        </p:nvSpPr>
        <p:spPr>
          <a:xfrm>
            <a:off x="365045" y="4001443"/>
            <a:ext cx="2913321" cy="830997"/>
          </a:xfrm>
          <a:prstGeom prst="rect">
            <a:avLst/>
          </a:prstGeom>
          <a:noFill/>
        </p:spPr>
        <p:txBody>
          <a:bodyPr wrap="square" rtlCol="0">
            <a:spAutoFit/>
          </a:bodyPr>
          <a:lstStyle/>
          <a:p>
            <a:pPr algn="r"/>
            <a:r>
              <a:rPr lang="en-US" sz="4800" dirty="0" smtClean="0"/>
              <a:t>Setting:</a:t>
            </a:r>
            <a:endParaRPr lang="en-US" sz="4800" dirty="0"/>
          </a:p>
        </p:txBody>
      </p:sp>
      <p:pic>
        <p:nvPicPr>
          <p:cNvPr id="13" name="Picture 9" descr="C:\Users\colera\AppData\Local\Microsoft\Windows\Temporary Internet Files\Content.IE5\FRNSSDZ2\MP900411829[1].jpg"/>
          <p:cNvPicPr>
            <a:picLocks noChangeAspect="1" noChangeArrowheads="1"/>
          </p:cNvPicPr>
          <p:nvPr/>
        </p:nvPicPr>
        <p:blipFill>
          <a:blip r:embed="rId4" cstate="print"/>
          <a:srcRect/>
          <a:stretch>
            <a:fillRect/>
          </a:stretch>
        </p:blipFill>
        <p:spPr bwMode="auto">
          <a:xfrm>
            <a:off x="3557587" y="3771564"/>
            <a:ext cx="2100057" cy="1371600"/>
          </a:xfrm>
          <a:prstGeom prst="rect">
            <a:avLst/>
          </a:prstGeom>
          <a:noFill/>
          <a:ln>
            <a:solidFill>
              <a:schemeClr val="tx1"/>
            </a:solidFill>
          </a:ln>
          <a:effectLst>
            <a:outerShdw blurRad="50800" dist="38100" dir="2700000" algn="tl" rotWithShape="0">
              <a:prstClr val="black">
                <a:alpha val="40000"/>
              </a:prstClr>
            </a:outerShdw>
          </a:effectLst>
        </p:spPr>
      </p:pic>
      <p:pic>
        <p:nvPicPr>
          <p:cNvPr id="14" name="Picture 5" descr="C:\Users\colera\AppData\Local\Microsoft\Windows\Temporary Internet Files\Content.IE5\5B96AFYE\MP900202096[1].jpg"/>
          <p:cNvPicPr>
            <a:picLocks noChangeAspect="1" noChangeArrowheads="1"/>
          </p:cNvPicPr>
          <p:nvPr/>
        </p:nvPicPr>
        <p:blipFill>
          <a:blip r:embed="rId5" cstate="print"/>
          <a:srcRect t="33073"/>
          <a:stretch>
            <a:fillRect/>
          </a:stretch>
        </p:blipFill>
        <p:spPr bwMode="auto">
          <a:xfrm>
            <a:off x="6024562" y="3771564"/>
            <a:ext cx="1356016" cy="1371600"/>
          </a:xfrm>
          <a:prstGeom prst="rect">
            <a:avLst/>
          </a:prstGeom>
          <a:noFill/>
          <a:ln>
            <a:solidFill>
              <a:schemeClr val="tx1"/>
            </a:solidFill>
          </a:ln>
          <a:effectLst>
            <a:outerShdw blurRad="50800" dist="38100" dir="2700000" algn="tl" rotWithShape="0">
              <a:prstClr val="black">
                <a:alpha val="40000"/>
              </a:prstClr>
            </a:outerShdw>
          </a:effectLst>
        </p:spPr>
      </p:pic>
      <p:pic>
        <p:nvPicPr>
          <p:cNvPr id="15" name="Picture 8" descr="C:\Users\colera\AppData\Local\Microsoft\Windows\Temporary Internet Files\Content.IE5\TLHHH465\MP900439388[1].jpg"/>
          <p:cNvPicPr>
            <a:picLocks noChangeAspect="1" noChangeArrowheads="1"/>
          </p:cNvPicPr>
          <p:nvPr/>
        </p:nvPicPr>
        <p:blipFill>
          <a:blip r:embed="rId6" cstate="print"/>
          <a:srcRect/>
          <a:stretch>
            <a:fillRect/>
          </a:stretch>
        </p:blipFill>
        <p:spPr bwMode="auto">
          <a:xfrm>
            <a:off x="6024562" y="5298612"/>
            <a:ext cx="2060343" cy="1371600"/>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6033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MP900443386.JPG"/>
          <p:cNvPicPr>
            <a:picLocks noChangeAspect="1"/>
          </p:cNvPicPr>
          <p:nvPr/>
        </p:nvPicPr>
        <p:blipFill>
          <a:blip r:embed="rId2" cstate="print">
            <a:clrChange>
              <a:clrFrom>
                <a:srgbClr val="FFFFFF"/>
              </a:clrFrom>
              <a:clrTo>
                <a:srgbClr val="FFFFFF">
                  <a:alpha val="0"/>
                </a:srgbClr>
              </a:clrTo>
            </a:clrChange>
          </a:blip>
          <a:srcRect l="1897" t="1123"/>
          <a:stretch>
            <a:fillRect/>
          </a:stretch>
        </p:blipFill>
        <p:spPr>
          <a:xfrm>
            <a:off x="514350" y="933450"/>
            <a:ext cx="1665250" cy="2514600"/>
          </a:xfrm>
          <a:prstGeom prst="rect">
            <a:avLst/>
          </a:prstGeom>
        </p:spPr>
      </p:pic>
      <p:pic>
        <p:nvPicPr>
          <p:cNvPr id="3" name="Picture 2" descr="SunMS-15_1_ELN_STFD.png"/>
          <p:cNvPicPr>
            <a:picLocks noChangeAspect="1"/>
          </p:cNvPicPr>
          <p:nvPr/>
        </p:nvPicPr>
        <p:blipFill>
          <a:blip r:embed="rId3" cstate="print"/>
          <a:srcRect b="-491"/>
          <a:stretch>
            <a:fillRect/>
          </a:stretch>
        </p:blipFill>
        <p:spPr>
          <a:xfrm>
            <a:off x="1257300" y="609157"/>
            <a:ext cx="3582083" cy="5677786"/>
          </a:xfrm>
          <a:prstGeom prst="rect">
            <a:avLst/>
          </a:prstGeom>
        </p:spPr>
      </p:pic>
      <p:grpSp>
        <p:nvGrpSpPr>
          <p:cNvPr id="4" name="Group 3"/>
          <p:cNvGrpSpPr/>
          <p:nvPr/>
        </p:nvGrpSpPr>
        <p:grpSpPr>
          <a:xfrm>
            <a:off x="3840163" y="1270110"/>
            <a:ext cx="2303462" cy="2873082"/>
            <a:chOff x="5030788" y="2478088"/>
            <a:chExt cx="1463675" cy="1825625"/>
          </a:xfrm>
        </p:grpSpPr>
        <p:sp>
          <p:nvSpPr>
            <p:cNvPr id="5" name="Freeform 14"/>
            <p:cNvSpPr>
              <a:spLocks/>
            </p:cNvSpPr>
            <p:nvPr/>
          </p:nvSpPr>
          <p:spPr bwMode="auto">
            <a:xfrm>
              <a:off x="5595938" y="2744788"/>
              <a:ext cx="495300" cy="660400"/>
            </a:xfrm>
            <a:custGeom>
              <a:avLst/>
              <a:gdLst/>
              <a:ahLst/>
              <a:cxnLst>
                <a:cxn ang="0">
                  <a:pos x="272" y="58"/>
                </a:cxn>
                <a:cxn ang="0">
                  <a:pos x="272" y="58"/>
                </a:cxn>
                <a:cxn ang="0">
                  <a:pos x="264" y="52"/>
                </a:cxn>
                <a:cxn ang="0">
                  <a:pos x="256" y="44"/>
                </a:cxn>
                <a:cxn ang="0">
                  <a:pos x="234" y="30"/>
                </a:cxn>
                <a:cxn ang="0">
                  <a:pos x="208" y="16"/>
                </a:cxn>
                <a:cxn ang="0">
                  <a:pos x="178" y="6"/>
                </a:cxn>
                <a:cxn ang="0">
                  <a:pos x="148" y="0"/>
                </a:cxn>
                <a:cxn ang="0">
                  <a:pos x="134" y="0"/>
                </a:cxn>
                <a:cxn ang="0">
                  <a:pos x="120" y="0"/>
                </a:cxn>
                <a:cxn ang="0">
                  <a:pos x="108" y="2"/>
                </a:cxn>
                <a:cxn ang="0">
                  <a:pos x="96" y="4"/>
                </a:cxn>
                <a:cxn ang="0">
                  <a:pos x="86" y="10"/>
                </a:cxn>
                <a:cxn ang="0">
                  <a:pos x="78" y="16"/>
                </a:cxn>
                <a:cxn ang="0">
                  <a:pos x="78" y="16"/>
                </a:cxn>
                <a:cxn ang="0">
                  <a:pos x="60" y="34"/>
                </a:cxn>
                <a:cxn ang="0">
                  <a:pos x="44" y="52"/>
                </a:cxn>
                <a:cxn ang="0">
                  <a:pos x="30" y="74"/>
                </a:cxn>
                <a:cxn ang="0">
                  <a:pos x="20" y="96"/>
                </a:cxn>
                <a:cxn ang="0">
                  <a:pos x="12" y="120"/>
                </a:cxn>
                <a:cxn ang="0">
                  <a:pos x="6" y="146"/>
                </a:cxn>
                <a:cxn ang="0">
                  <a:pos x="2" y="172"/>
                </a:cxn>
                <a:cxn ang="0">
                  <a:pos x="0" y="198"/>
                </a:cxn>
                <a:cxn ang="0">
                  <a:pos x="2" y="224"/>
                </a:cxn>
                <a:cxn ang="0">
                  <a:pos x="4" y="252"/>
                </a:cxn>
                <a:cxn ang="0">
                  <a:pos x="6" y="278"/>
                </a:cxn>
                <a:cxn ang="0">
                  <a:pos x="12" y="306"/>
                </a:cxn>
                <a:cxn ang="0">
                  <a:pos x="18" y="332"/>
                </a:cxn>
                <a:cxn ang="0">
                  <a:pos x="26" y="358"/>
                </a:cxn>
                <a:cxn ang="0">
                  <a:pos x="34" y="382"/>
                </a:cxn>
                <a:cxn ang="0">
                  <a:pos x="44" y="404"/>
                </a:cxn>
                <a:cxn ang="0">
                  <a:pos x="44" y="404"/>
                </a:cxn>
                <a:cxn ang="0">
                  <a:pos x="100" y="412"/>
                </a:cxn>
                <a:cxn ang="0">
                  <a:pos x="158" y="416"/>
                </a:cxn>
                <a:cxn ang="0">
                  <a:pos x="214" y="416"/>
                </a:cxn>
                <a:cxn ang="0">
                  <a:pos x="272" y="414"/>
                </a:cxn>
                <a:cxn ang="0">
                  <a:pos x="272" y="414"/>
                </a:cxn>
                <a:cxn ang="0">
                  <a:pos x="280" y="370"/>
                </a:cxn>
                <a:cxn ang="0">
                  <a:pos x="290" y="326"/>
                </a:cxn>
                <a:cxn ang="0">
                  <a:pos x="300" y="280"/>
                </a:cxn>
                <a:cxn ang="0">
                  <a:pos x="308" y="234"/>
                </a:cxn>
                <a:cxn ang="0">
                  <a:pos x="310" y="210"/>
                </a:cxn>
                <a:cxn ang="0">
                  <a:pos x="312" y="188"/>
                </a:cxn>
                <a:cxn ang="0">
                  <a:pos x="310" y="164"/>
                </a:cxn>
                <a:cxn ang="0">
                  <a:pos x="308" y="142"/>
                </a:cxn>
                <a:cxn ang="0">
                  <a:pos x="302" y="120"/>
                </a:cxn>
                <a:cxn ang="0">
                  <a:pos x="296" y="100"/>
                </a:cxn>
                <a:cxn ang="0">
                  <a:pos x="284" y="78"/>
                </a:cxn>
                <a:cxn ang="0">
                  <a:pos x="272" y="58"/>
                </a:cxn>
                <a:cxn ang="0">
                  <a:pos x="272" y="58"/>
                </a:cxn>
              </a:cxnLst>
              <a:rect l="0" t="0" r="r" b="b"/>
              <a:pathLst>
                <a:path w="312" h="416">
                  <a:moveTo>
                    <a:pt x="272" y="58"/>
                  </a:moveTo>
                  <a:lnTo>
                    <a:pt x="272" y="58"/>
                  </a:lnTo>
                  <a:lnTo>
                    <a:pt x="264" y="52"/>
                  </a:lnTo>
                  <a:lnTo>
                    <a:pt x="256" y="44"/>
                  </a:lnTo>
                  <a:lnTo>
                    <a:pt x="234" y="30"/>
                  </a:lnTo>
                  <a:lnTo>
                    <a:pt x="208" y="16"/>
                  </a:lnTo>
                  <a:lnTo>
                    <a:pt x="178" y="6"/>
                  </a:lnTo>
                  <a:lnTo>
                    <a:pt x="148" y="0"/>
                  </a:lnTo>
                  <a:lnTo>
                    <a:pt x="134" y="0"/>
                  </a:lnTo>
                  <a:lnTo>
                    <a:pt x="120" y="0"/>
                  </a:lnTo>
                  <a:lnTo>
                    <a:pt x="108" y="2"/>
                  </a:lnTo>
                  <a:lnTo>
                    <a:pt x="96" y="4"/>
                  </a:lnTo>
                  <a:lnTo>
                    <a:pt x="86" y="10"/>
                  </a:lnTo>
                  <a:lnTo>
                    <a:pt x="78" y="16"/>
                  </a:lnTo>
                  <a:lnTo>
                    <a:pt x="78" y="16"/>
                  </a:lnTo>
                  <a:lnTo>
                    <a:pt x="60" y="34"/>
                  </a:lnTo>
                  <a:lnTo>
                    <a:pt x="44" y="52"/>
                  </a:lnTo>
                  <a:lnTo>
                    <a:pt x="30" y="74"/>
                  </a:lnTo>
                  <a:lnTo>
                    <a:pt x="20" y="96"/>
                  </a:lnTo>
                  <a:lnTo>
                    <a:pt x="12" y="120"/>
                  </a:lnTo>
                  <a:lnTo>
                    <a:pt x="6" y="146"/>
                  </a:lnTo>
                  <a:lnTo>
                    <a:pt x="2" y="172"/>
                  </a:lnTo>
                  <a:lnTo>
                    <a:pt x="0" y="198"/>
                  </a:lnTo>
                  <a:lnTo>
                    <a:pt x="2" y="224"/>
                  </a:lnTo>
                  <a:lnTo>
                    <a:pt x="4" y="252"/>
                  </a:lnTo>
                  <a:lnTo>
                    <a:pt x="6" y="278"/>
                  </a:lnTo>
                  <a:lnTo>
                    <a:pt x="12" y="306"/>
                  </a:lnTo>
                  <a:lnTo>
                    <a:pt x="18" y="332"/>
                  </a:lnTo>
                  <a:lnTo>
                    <a:pt x="26" y="358"/>
                  </a:lnTo>
                  <a:lnTo>
                    <a:pt x="34" y="382"/>
                  </a:lnTo>
                  <a:lnTo>
                    <a:pt x="44" y="404"/>
                  </a:lnTo>
                  <a:lnTo>
                    <a:pt x="44" y="404"/>
                  </a:lnTo>
                  <a:lnTo>
                    <a:pt x="100" y="412"/>
                  </a:lnTo>
                  <a:lnTo>
                    <a:pt x="158" y="416"/>
                  </a:lnTo>
                  <a:lnTo>
                    <a:pt x="214" y="416"/>
                  </a:lnTo>
                  <a:lnTo>
                    <a:pt x="272" y="414"/>
                  </a:lnTo>
                  <a:lnTo>
                    <a:pt x="272" y="414"/>
                  </a:lnTo>
                  <a:lnTo>
                    <a:pt x="280" y="370"/>
                  </a:lnTo>
                  <a:lnTo>
                    <a:pt x="290" y="326"/>
                  </a:lnTo>
                  <a:lnTo>
                    <a:pt x="300" y="280"/>
                  </a:lnTo>
                  <a:lnTo>
                    <a:pt x="308" y="234"/>
                  </a:lnTo>
                  <a:lnTo>
                    <a:pt x="310" y="210"/>
                  </a:lnTo>
                  <a:lnTo>
                    <a:pt x="312" y="188"/>
                  </a:lnTo>
                  <a:lnTo>
                    <a:pt x="310" y="164"/>
                  </a:lnTo>
                  <a:lnTo>
                    <a:pt x="308" y="142"/>
                  </a:lnTo>
                  <a:lnTo>
                    <a:pt x="302" y="120"/>
                  </a:lnTo>
                  <a:lnTo>
                    <a:pt x="296" y="100"/>
                  </a:lnTo>
                  <a:lnTo>
                    <a:pt x="284" y="78"/>
                  </a:lnTo>
                  <a:lnTo>
                    <a:pt x="272" y="58"/>
                  </a:lnTo>
                  <a:lnTo>
                    <a:pt x="272" y="58"/>
                  </a:lnTo>
                  <a:close/>
                </a:path>
              </a:pathLst>
            </a:custGeom>
            <a:solidFill>
              <a:srgbClr val="B476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5"/>
            <p:cNvSpPr>
              <a:spLocks/>
            </p:cNvSpPr>
            <p:nvPr/>
          </p:nvSpPr>
          <p:spPr bwMode="auto">
            <a:xfrm>
              <a:off x="5541963" y="2484438"/>
              <a:ext cx="635000" cy="920750"/>
            </a:xfrm>
            <a:custGeom>
              <a:avLst/>
              <a:gdLst/>
              <a:ahLst/>
              <a:cxnLst>
                <a:cxn ang="0">
                  <a:pos x="384" y="448"/>
                </a:cxn>
                <a:cxn ang="0">
                  <a:pos x="384" y="342"/>
                </a:cxn>
                <a:cxn ang="0">
                  <a:pos x="388" y="244"/>
                </a:cxn>
                <a:cxn ang="0">
                  <a:pos x="384" y="194"/>
                </a:cxn>
                <a:cxn ang="0">
                  <a:pos x="376" y="152"/>
                </a:cxn>
                <a:cxn ang="0">
                  <a:pos x="364" y="108"/>
                </a:cxn>
                <a:cxn ang="0">
                  <a:pos x="344" y="68"/>
                </a:cxn>
                <a:cxn ang="0">
                  <a:pos x="318" y="36"/>
                </a:cxn>
                <a:cxn ang="0">
                  <a:pos x="300" y="24"/>
                </a:cxn>
                <a:cxn ang="0">
                  <a:pos x="264" y="6"/>
                </a:cxn>
                <a:cxn ang="0">
                  <a:pos x="226" y="0"/>
                </a:cxn>
                <a:cxn ang="0">
                  <a:pos x="184" y="6"/>
                </a:cxn>
                <a:cxn ang="0">
                  <a:pos x="158" y="14"/>
                </a:cxn>
                <a:cxn ang="0">
                  <a:pos x="128" y="40"/>
                </a:cxn>
                <a:cxn ang="0">
                  <a:pos x="96" y="80"/>
                </a:cxn>
                <a:cxn ang="0">
                  <a:pos x="66" y="132"/>
                </a:cxn>
                <a:cxn ang="0">
                  <a:pos x="40" y="196"/>
                </a:cxn>
                <a:cxn ang="0">
                  <a:pos x="18" y="270"/>
                </a:cxn>
                <a:cxn ang="0">
                  <a:pos x="4" y="356"/>
                </a:cxn>
                <a:cxn ang="0">
                  <a:pos x="0" y="450"/>
                </a:cxn>
                <a:cxn ang="0">
                  <a:pos x="6" y="554"/>
                </a:cxn>
                <a:cxn ang="0">
                  <a:pos x="48" y="564"/>
                </a:cxn>
                <a:cxn ang="0">
                  <a:pos x="90" y="572"/>
                </a:cxn>
                <a:cxn ang="0">
                  <a:pos x="90" y="540"/>
                </a:cxn>
                <a:cxn ang="0">
                  <a:pos x="80" y="450"/>
                </a:cxn>
                <a:cxn ang="0">
                  <a:pos x="76" y="372"/>
                </a:cxn>
                <a:cxn ang="0">
                  <a:pos x="78" y="318"/>
                </a:cxn>
                <a:cxn ang="0">
                  <a:pos x="92" y="270"/>
                </a:cxn>
                <a:cxn ang="0">
                  <a:pos x="116" y="226"/>
                </a:cxn>
                <a:cxn ang="0">
                  <a:pos x="134" y="210"/>
                </a:cxn>
                <a:cxn ang="0">
                  <a:pos x="152" y="198"/>
                </a:cxn>
                <a:cxn ang="0">
                  <a:pos x="170" y="192"/>
                </a:cxn>
                <a:cxn ang="0">
                  <a:pos x="190" y="194"/>
                </a:cxn>
                <a:cxn ang="0">
                  <a:pos x="230" y="208"/>
                </a:cxn>
                <a:cxn ang="0">
                  <a:pos x="264" y="234"/>
                </a:cxn>
                <a:cxn ang="0">
                  <a:pos x="276" y="250"/>
                </a:cxn>
                <a:cxn ang="0">
                  <a:pos x="302" y="290"/>
                </a:cxn>
                <a:cxn ang="0">
                  <a:pos x="314" y="330"/>
                </a:cxn>
                <a:cxn ang="0">
                  <a:pos x="320" y="370"/>
                </a:cxn>
                <a:cxn ang="0">
                  <a:pos x="318" y="412"/>
                </a:cxn>
                <a:cxn ang="0">
                  <a:pos x="302" y="496"/>
                </a:cxn>
                <a:cxn ang="0">
                  <a:pos x="284" y="580"/>
                </a:cxn>
                <a:cxn ang="0">
                  <a:pos x="342" y="572"/>
                </a:cxn>
                <a:cxn ang="0">
                  <a:pos x="400" y="562"/>
                </a:cxn>
                <a:cxn ang="0">
                  <a:pos x="394" y="540"/>
                </a:cxn>
                <a:cxn ang="0">
                  <a:pos x="386" y="484"/>
                </a:cxn>
                <a:cxn ang="0">
                  <a:pos x="384" y="448"/>
                </a:cxn>
              </a:cxnLst>
              <a:rect l="0" t="0" r="r" b="b"/>
              <a:pathLst>
                <a:path w="400" h="580">
                  <a:moveTo>
                    <a:pt x="384" y="448"/>
                  </a:moveTo>
                  <a:lnTo>
                    <a:pt x="384" y="448"/>
                  </a:lnTo>
                  <a:lnTo>
                    <a:pt x="382" y="388"/>
                  </a:lnTo>
                  <a:lnTo>
                    <a:pt x="384" y="342"/>
                  </a:lnTo>
                  <a:lnTo>
                    <a:pt x="386" y="284"/>
                  </a:lnTo>
                  <a:lnTo>
                    <a:pt x="388" y="244"/>
                  </a:lnTo>
                  <a:lnTo>
                    <a:pt x="388" y="222"/>
                  </a:lnTo>
                  <a:lnTo>
                    <a:pt x="384" y="194"/>
                  </a:lnTo>
                  <a:lnTo>
                    <a:pt x="384" y="194"/>
                  </a:lnTo>
                  <a:lnTo>
                    <a:pt x="376" y="152"/>
                  </a:lnTo>
                  <a:lnTo>
                    <a:pt x="370" y="130"/>
                  </a:lnTo>
                  <a:lnTo>
                    <a:pt x="364" y="108"/>
                  </a:lnTo>
                  <a:lnTo>
                    <a:pt x="356" y="86"/>
                  </a:lnTo>
                  <a:lnTo>
                    <a:pt x="344" y="68"/>
                  </a:lnTo>
                  <a:lnTo>
                    <a:pt x="332" y="50"/>
                  </a:lnTo>
                  <a:lnTo>
                    <a:pt x="318" y="36"/>
                  </a:lnTo>
                  <a:lnTo>
                    <a:pt x="318" y="36"/>
                  </a:lnTo>
                  <a:lnTo>
                    <a:pt x="300" y="24"/>
                  </a:lnTo>
                  <a:lnTo>
                    <a:pt x="282" y="14"/>
                  </a:lnTo>
                  <a:lnTo>
                    <a:pt x="264" y="6"/>
                  </a:lnTo>
                  <a:lnTo>
                    <a:pt x="246" y="2"/>
                  </a:lnTo>
                  <a:lnTo>
                    <a:pt x="226" y="0"/>
                  </a:lnTo>
                  <a:lnTo>
                    <a:pt x="206" y="2"/>
                  </a:lnTo>
                  <a:lnTo>
                    <a:pt x="184" y="6"/>
                  </a:lnTo>
                  <a:lnTo>
                    <a:pt x="158" y="14"/>
                  </a:lnTo>
                  <a:lnTo>
                    <a:pt x="158" y="14"/>
                  </a:lnTo>
                  <a:lnTo>
                    <a:pt x="144" y="26"/>
                  </a:lnTo>
                  <a:lnTo>
                    <a:pt x="128" y="40"/>
                  </a:lnTo>
                  <a:lnTo>
                    <a:pt x="112" y="60"/>
                  </a:lnTo>
                  <a:lnTo>
                    <a:pt x="96" y="80"/>
                  </a:lnTo>
                  <a:lnTo>
                    <a:pt x="80" y="106"/>
                  </a:lnTo>
                  <a:lnTo>
                    <a:pt x="66" y="132"/>
                  </a:lnTo>
                  <a:lnTo>
                    <a:pt x="52" y="164"/>
                  </a:lnTo>
                  <a:lnTo>
                    <a:pt x="40" y="196"/>
                  </a:lnTo>
                  <a:lnTo>
                    <a:pt x="28" y="232"/>
                  </a:lnTo>
                  <a:lnTo>
                    <a:pt x="18" y="270"/>
                  </a:lnTo>
                  <a:lnTo>
                    <a:pt x="10" y="312"/>
                  </a:lnTo>
                  <a:lnTo>
                    <a:pt x="4" y="356"/>
                  </a:lnTo>
                  <a:lnTo>
                    <a:pt x="0" y="402"/>
                  </a:lnTo>
                  <a:lnTo>
                    <a:pt x="0" y="450"/>
                  </a:lnTo>
                  <a:lnTo>
                    <a:pt x="0" y="502"/>
                  </a:lnTo>
                  <a:lnTo>
                    <a:pt x="6" y="554"/>
                  </a:lnTo>
                  <a:lnTo>
                    <a:pt x="6" y="554"/>
                  </a:lnTo>
                  <a:lnTo>
                    <a:pt x="48" y="564"/>
                  </a:lnTo>
                  <a:lnTo>
                    <a:pt x="90" y="572"/>
                  </a:lnTo>
                  <a:lnTo>
                    <a:pt x="90" y="572"/>
                  </a:lnTo>
                  <a:lnTo>
                    <a:pt x="92" y="558"/>
                  </a:lnTo>
                  <a:lnTo>
                    <a:pt x="90" y="540"/>
                  </a:lnTo>
                  <a:lnTo>
                    <a:pt x="86" y="500"/>
                  </a:lnTo>
                  <a:lnTo>
                    <a:pt x="80" y="450"/>
                  </a:lnTo>
                  <a:lnTo>
                    <a:pt x="76" y="398"/>
                  </a:lnTo>
                  <a:lnTo>
                    <a:pt x="76" y="372"/>
                  </a:lnTo>
                  <a:lnTo>
                    <a:pt x="76" y="344"/>
                  </a:lnTo>
                  <a:lnTo>
                    <a:pt x="78" y="318"/>
                  </a:lnTo>
                  <a:lnTo>
                    <a:pt x="84" y="294"/>
                  </a:lnTo>
                  <a:lnTo>
                    <a:pt x="92" y="270"/>
                  </a:lnTo>
                  <a:lnTo>
                    <a:pt x="102" y="248"/>
                  </a:lnTo>
                  <a:lnTo>
                    <a:pt x="116" y="226"/>
                  </a:lnTo>
                  <a:lnTo>
                    <a:pt x="134" y="210"/>
                  </a:lnTo>
                  <a:lnTo>
                    <a:pt x="134" y="210"/>
                  </a:lnTo>
                  <a:lnTo>
                    <a:pt x="142" y="202"/>
                  </a:lnTo>
                  <a:lnTo>
                    <a:pt x="152" y="198"/>
                  </a:lnTo>
                  <a:lnTo>
                    <a:pt x="160" y="194"/>
                  </a:lnTo>
                  <a:lnTo>
                    <a:pt x="170" y="192"/>
                  </a:lnTo>
                  <a:lnTo>
                    <a:pt x="180" y="192"/>
                  </a:lnTo>
                  <a:lnTo>
                    <a:pt x="190" y="194"/>
                  </a:lnTo>
                  <a:lnTo>
                    <a:pt x="210" y="198"/>
                  </a:lnTo>
                  <a:lnTo>
                    <a:pt x="230" y="208"/>
                  </a:lnTo>
                  <a:lnTo>
                    <a:pt x="248" y="220"/>
                  </a:lnTo>
                  <a:lnTo>
                    <a:pt x="264" y="234"/>
                  </a:lnTo>
                  <a:lnTo>
                    <a:pt x="276" y="250"/>
                  </a:lnTo>
                  <a:lnTo>
                    <a:pt x="276" y="250"/>
                  </a:lnTo>
                  <a:lnTo>
                    <a:pt x="290" y="270"/>
                  </a:lnTo>
                  <a:lnTo>
                    <a:pt x="302" y="290"/>
                  </a:lnTo>
                  <a:lnTo>
                    <a:pt x="308" y="310"/>
                  </a:lnTo>
                  <a:lnTo>
                    <a:pt x="314" y="330"/>
                  </a:lnTo>
                  <a:lnTo>
                    <a:pt x="318" y="350"/>
                  </a:lnTo>
                  <a:lnTo>
                    <a:pt x="320" y="370"/>
                  </a:lnTo>
                  <a:lnTo>
                    <a:pt x="320" y="390"/>
                  </a:lnTo>
                  <a:lnTo>
                    <a:pt x="318" y="412"/>
                  </a:lnTo>
                  <a:lnTo>
                    <a:pt x="312" y="454"/>
                  </a:lnTo>
                  <a:lnTo>
                    <a:pt x="302" y="496"/>
                  </a:lnTo>
                  <a:lnTo>
                    <a:pt x="292" y="538"/>
                  </a:lnTo>
                  <a:lnTo>
                    <a:pt x="284" y="580"/>
                  </a:lnTo>
                  <a:lnTo>
                    <a:pt x="284" y="580"/>
                  </a:lnTo>
                  <a:lnTo>
                    <a:pt x="342" y="572"/>
                  </a:lnTo>
                  <a:lnTo>
                    <a:pt x="374" y="566"/>
                  </a:lnTo>
                  <a:lnTo>
                    <a:pt x="400" y="562"/>
                  </a:lnTo>
                  <a:lnTo>
                    <a:pt x="400" y="562"/>
                  </a:lnTo>
                  <a:lnTo>
                    <a:pt x="394" y="540"/>
                  </a:lnTo>
                  <a:lnTo>
                    <a:pt x="390" y="516"/>
                  </a:lnTo>
                  <a:lnTo>
                    <a:pt x="386" y="484"/>
                  </a:lnTo>
                  <a:lnTo>
                    <a:pt x="384" y="448"/>
                  </a:lnTo>
                  <a:lnTo>
                    <a:pt x="384" y="448"/>
                  </a:lnTo>
                  <a:close/>
                </a:path>
              </a:pathLst>
            </a:custGeom>
            <a:solidFill>
              <a:srgbClr val="D3935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p:cNvSpPr>
            <p:nvPr/>
          </p:nvSpPr>
          <p:spPr bwMode="auto">
            <a:xfrm>
              <a:off x="5837238" y="3128963"/>
              <a:ext cx="92075" cy="139700"/>
            </a:xfrm>
            <a:custGeom>
              <a:avLst/>
              <a:gdLst/>
              <a:ahLst/>
              <a:cxnLst>
                <a:cxn ang="0">
                  <a:pos x="48" y="0"/>
                </a:cxn>
                <a:cxn ang="0">
                  <a:pos x="48" y="0"/>
                </a:cxn>
                <a:cxn ang="0">
                  <a:pos x="30" y="2"/>
                </a:cxn>
                <a:cxn ang="0">
                  <a:pos x="10" y="2"/>
                </a:cxn>
                <a:cxn ang="0">
                  <a:pos x="10" y="2"/>
                </a:cxn>
                <a:cxn ang="0">
                  <a:pos x="6" y="56"/>
                </a:cxn>
                <a:cxn ang="0">
                  <a:pos x="6" y="56"/>
                </a:cxn>
                <a:cxn ang="0">
                  <a:pos x="4" y="62"/>
                </a:cxn>
                <a:cxn ang="0">
                  <a:pos x="0" y="66"/>
                </a:cxn>
                <a:cxn ang="0">
                  <a:pos x="0" y="66"/>
                </a:cxn>
                <a:cxn ang="0">
                  <a:pos x="4" y="68"/>
                </a:cxn>
                <a:cxn ang="0">
                  <a:pos x="4" y="68"/>
                </a:cxn>
                <a:cxn ang="0">
                  <a:pos x="4" y="84"/>
                </a:cxn>
                <a:cxn ang="0">
                  <a:pos x="4" y="84"/>
                </a:cxn>
                <a:cxn ang="0">
                  <a:pos x="6" y="86"/>
                </a:cxn>
                <a:cxn ang="0">
                  <a:pos x="16" y="88"/>
                </a:cxn>
                <a:cxn ang="0">
                  <a:pos x="24" y="86"/>
                </a:cxn>
                <a:cxn ang="0">
                  <a:pos x="34" y="84"/>
                </a:cxn>
                <a:cxn ang="0">
                  <a:pos x="46" y="78"/>
                </a:cxn>
                <a:cxn ang="0">
                  <a:pos x="58" y="70"/>
                </a:cxn>
                <a:cxn ang="0">
                  <a:pos x="58" y="70"/>
                </a:cxn>
                <a:cxn ang="0">
                  <a:pos x="58" y="66"/>
                </a:cxn>
                <a:cxn ang="0">
                  <a:pos x="54" y="54"/>
                </a:cxn>
                <a:cxn ang="0">
                  <a:pos x="50" y="32"/>
                </a:cxn>
                <a:cxn ang="0">
                  <a:pos x="48" y="0"/>
                </a:cxn>
                <a:cxn ang="0">
                  <a:pos x="48" y="0"/>
                </a:cxn>
              </a:cxnLst>
              <a:rect l="0" t="0" r="r" b="b"/>
              <a:pathLst>
                <a:path w="58" h="88">
                  <a:moveTo>
                    <a:pt x="48" y="0"/>
                  </a:moveTo>
                  <a:lnTo>
                    <a:pt x="48" y="0"/>
                  </a:lnTo>
                  <a:lnTo>
                    <a:pt x="30" y="2"/>
                  </a:lnTo>
                  <a:lnTo>
                    <a:pt x="10" y="2"/>
                  </a:lnTo>
                  <a:lnTo>
                    <a:pt x="10" y="2"/>
                  </a:lnTo>
                  <a:lnTo>
                    <a:pt x="6" y="56"/>
                  </a:lnTo>
                  <a:lnTo>
                    <a:pt x="6" y="56"/>
                  </a:lnTo>
                  <a:lnTo>
                    <a:pt x="4" y="62"/>
                  </a:lnTo>
                  <a:lnTo>
                    <a:pt x="0" y="66"/>
                  </a:lnTo>
                  <a:lnTo>
                    <a:pt x="0" y="66"/>
                  </a:lnTo>
                  <a:lnTo>
                    <a:pt x="4" y="68"/>
                  </a:lnTo>
                  <a:lnTo>
                    <a:pt x="4" y="68"/>
                  </a:lnTo>
                  <a:lnTo>
                    <a:pt x="4" y="84"/>
                  </a:lnTo>
                  <a:lnTo>
                    <a:pt x="4" y="84"/>
                  </a:lnTo>
                  <a:lnTo>
                    <a:pt x="6" y="86"/>
                  </a:lnTo>
                  <a:lnTo>
                    <a:pt x="16" y="88"/>
                  </a:lnTo>
                  <a:lnTo>
                    <a:pt x="24" y="86"/>
                  </a:lnTo>
                  <a:lnTo>
                    <a:pt x="34" y="84"/>
                  </a:lnTo>
                  <a:lnTo>
                    <a:pt x="46" y="78"/>
                  </a:lnTo>
                  <a:lnTo>
                    <a:pt x="58" y="70"/>
                  </a:lnTo>
                  <a:lnTo>
                    <a:pt x="58" y="70"/>
                  </a:lnTo>
                  <a:lnTo>
                    <a:pt x="58" y="66"/>
                  </a:lnTo>
                  <a:lnTo>
                    <a:pt x="54" y="54"/>
                  </a:lnTo>
                  <a:lnTo>
                    <a:pt x="50" y="32"/>
                  </a:lnTo>
                  <a:lnTo>
                    <a:pt x="48" y="0"/>
                  </a:lnTo>
                  <a:lnTo>
                    <a:pt x="48" y="0"/>
                  </a:lnTo>
                  <a:close/>
                </a:path>
              </a:pathLst>
            </a:custGeom>
            <a:solidFill>
              <a:srgbClr val="F2CC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p:cNvSpPr>
            <p:nvPr/>
          </p:nvSpPr>
          <p:spPr bwMode="auto">
            <a:xfrm>
              <a:off x="5853113" y="2982913"/>
              <a:ext cx="73025" cy="171450"/>
            </a:xfrm>
            <a:custGeom>
              <a:avLst/>
              <a:gdLst/>
              <a:ahLst/>
              <a:cxnLst>
                <a:cxn ang="0">
                  <a:pos x="46" y="20"/>
                </a:cxn>
                <a:cxn ang="0">
                  <a:pos x="14" y="0"/>
                </a:cxn>
                <a:cxn ang="0">
                  <a:pos x="14" y="0"/>
                </a:cxn>
                <a:cxn ang="0">
                  <a:pos x="10" y="26"/>
                </a:cxn>
                <a:cxn ang="0">
                  <a:pos x="0" y="94"/>
                </a:cxn>
                <a:cxn ang="0">
                  <a:pos x="0" y="94"/>
                </a:cxn>
                <a:cxn ang="0">
                  <a:pos x="2" y="104"/>
                </a:cxn>
                <a:cxn ang="0">
                  <a:pos x="4" y="108"/>
                </a:cxn>
                <a:cxn ang="0">
                  <a:pos x="8" y="108"/>
                </a:cxn>
                <a:cxn ang="0">
                  <a:pos x="14" y="106"/>
                </a:cxn>
                <a:cxn ang="0">
                  <a:pos x="28" y="98"/>
                </a:cxn>
                <a:cxn ang="0">
                  <a:pos x="34" y="94"/>
                </a:cxn>
                <a:cxn ang="0">
                  <a:pos x="38" y="92"/>
                </a:cxn>
                <a:cxn ang="0">
                  <a:pos x="38" y="92"/>
                </a:cxn>
                <a:cxn ang="0">
                  <a:pos x="40" y="56"/>
                </a:cxn>
                <a:cxn ang="0">
                  <a:pos x="42" y="38"/>
                </a:cxn>
                <a:cxn ang="0">
                  <a:pos x="46" y="20"/>
                </a:cxn>
                <a:cxn ang="0">
                  <a:pos x="46" y="20"/>
                </a:cxn>
              </a:cxnLst>
              <a:rect l="0" t="0" r="r" b="b"/>
              <a:pathLst>
                <a:path w="46" h="108">
                  <a:moveTo>
                    <a:pt x="46" y="20"/>
                  </a:moveTo>
                  <a:lnTo>
                    <a:pt x="14" y="0"/>
                  </a:lnTo>
                  <a:lnTo>
                    <a:pt x="14" y="0"/>
                  </a:lnTo>
                  <a:lnTo>
                    <a:pt x="10" y="26"/>
                  </a:lnTo>
                  <a:lnTo>
                    <a:pt x="0" y="94"/>
                  </a:lnTo>
                  <a:lnTo>
                    <a:pt x="0" y="94"/>
                  </a:lnTo>
                  <a:lnTo>
                    <a:pt x="2" y="104"/>
                  </a:lnTo>
                  <a:lnTo>
                    <a:pt x="4" y="108"/>
                  </a:lnTo>
                  <a:lnTo>
                    <a:pt x="8" y="108"/>
                  </a:lnTo>
                  <a:lnTo>
                    <a:pt x="14" y="106"/>
                  </a:lnTo>
                  <a:lnTo>
                    <a:pt x="28" y="98"/>
                  </a:lnTo>
                  <a:lnTo>
                    <a:pt x="34" y="94"/>
                  </a:lnTo>
                  <a:lnTo>
                    <a:pt x="38" y="92"/>
                  </a:lnTo>
                  <a:lnTo>
                    <a:pt x="38" y="92"/>
                  </a:lnTo>
                  <a:lnTo>
                    <a:pt x="40" y="56"/>
                  </a:lnTo>
                  <a:lnTo>
                    <a:pt x="42" y="38"/>
                  </a:lnTo>
                  <a:lnTo>
                    <a:pt x="46" y="20"/>
                  </a:lnTo>
                  <a:lnTo>
                    <a:pt x="46" y="20"/>
                  </a:lnTo>
                  <a:close/>
                </a:path>
              </a:pathLst>
            </a:custGeom>
            <a:solidFill>
              <a:srgbClr val="F5BD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5580063" y="2519363"/>
              <a:ext cx="222250" cy="863600"/>
            </a:xfrm>
            <a:custGeom>
              <a:avLst/>
              <a:gdLst/>
              <a:ahLst/>
              <a:cxnLst>
                <a:cxn ang="0">
                  <a:pos x="140" y="8"/>
                </a:cxn>
                <a:cxn ang="0">
                  <a:pos x="140" y="8"/>
                </a:cxn>
                <a:cxn ang="0">
                  <a:pos x="140" y="6"/>
                </a:cxn>
                <a:cxn ang="0">
                  <a:pos x="140" y="2"/>
                </a:cxn>
                <a:cxn ang="0">
                  <a:pos x="140" y="2"/>
                </a:cxn>
                <a:cxn ang="0">
                  <a:pos x="138" y="0"/>
                </a:cxn>
                <a:cxn ang="0">
                  <a:pos x="138" y="2"/>
                </a:cxn>
                <a:cxn ang="0">
                  <a:pos x="138" y="2"/>
                </a:cxn>
                <a:cxn ang="0">
                  <a:pos x="106" y="40"/>
                </a:cxn>
                <a:cxn ang="0">
                  <a:pos x="80" y="78"/>
                </a:cxn>
                <a:cxn ang="0">
                  <a:pos x="58" y="118"/>
                </a:cxn>
                <a:cxn ang="0">
                  <a:pos x="40" y="156"/>
                </a:cxn>
                <a:cxn ang="0">
                  <a:pos x="26" y="196"/>
                </a:cxn>
                <a:cxn ang="0">
                  <a:pos x="14" y="234"/>
                </a:cxn>
                <a:cxn ang="0">
                  <a:pos x="8" y="272"/>
                </a:cxn>
                <a:cxn ang="0">
                  <a:pos x="2" y="310"/>
                </a:cxn>
                <a:cxn ang="0">
                  <a:pos x="0" y="344"/>
                </a:cxn>
                <a:cxn ang="0">
                  <a:pos x="0" y="380"/>
                </a:cxn>
                <a:cxn ang="0">
                  <a:pos x="2" y="412"/>
                </a:cxn>
                <a:cxn ang="0">
                  <a:pos x="6" y="444"/>
                </a:cxn>
                <a:cxn ang="0">
                  <a:pos x="10" y="472"/>
                </a:cxn>
                <a:cxn ang="0">
                  <a:pos x="14" y="498"/>
                </a:cxn>
                <a:cxn ang="0">
                  <a:pos x="26" y="542"/>
                </a:cxn>
                <a:cxn ang="0">
                  <a:pos x="26" y="542"/>
                </a:cxn>
                <a:cxn ang="0">
                  <a:pos x="32" y="544"/>
                </a:cxn>
                <a:cxn ang="0">
                  <a:pos x="32" y="544"/>
                </a:cxn>
                <a:cxn ang="0">
                  <a:pos x="22" y="500"/>
                </a:cxn>
                <a:cxn ang="0">
                  <a:pos x="14" y="444"/>
                </a:cxn>
                <a:cxn ang="0">
                  <a:pos x="10" y="414"/>
                </a:cxn>
                <a:cxn ang="0">
                  <a:pos x="10" y="380"/>
                </a:cxn>
                <a:cxn ang="0">
                  <a:pos x="10" y="346"/>
                </a:cxn>
                <a:cxn ang="0">
                  <a:pos x="12" y="310"/>
                </a:cxn>
                <a:cxn ang="0">
                  <a:pos x="16" y="272"/>
                </a:cxn>
                <a:cxn ang="0">
                  <a:pos x="22" y="234"/>
                </a:cxn>
                <a:cxn ang="0">
                  <a:pos x="32" y="196"/>
                </a:cxn>
                <a:cxn ang="0">
                  <a:pos x="46" y="158"/>
                </a:cxn>
                <a:cxn ang="0">
                  <a:pos x="62" y="120"/>
                </a:cxn>
                <a:cxn ang="0">
                  <a:pos x="84" y="82"/>
                </a:cxn>
                <a:cxn ang="0">
                  <a:pos x="110" y="44"/>
                </a:cxn>
                <a:cxn ang="0">
                  <a:pos x="140" y="8"/>
                </a:cxn>
                <a:cxn ang="0">
                  <a:pos x="140" y="8"/>
                </a:cxn>
              </a:cxnLst>
              <a:rect l="0" t="0" r="r" b="b"/>
              <a:pathLst>
                <a:path w="140" h="544">
                  <a:moveTo>
                    <a:pt x="140" y="8"/>
                  </a:moveTo>
                  <a:lnTo>
                    <a:pt x="140" y="8"/>
                  </a:lnTo>
                  <a:lnTo>
                    <a:pt x="140" y="6"/>
                  </a:lnTo>
                  <a:lnTo>
                    <a:pt x="140" y="2"/>
                  </a:lnTo>
                  <a:lnTo>
                    <a:pt x="140" y="2"/>
                  </a:lnTo>
                  <a:lnTo>
                    <a:pt x="138" y="0"/>
                  </a:lnTo>
                  <a:lnTo>
                    <a:pt x="138" y="2"/>
                  </a:lnTo>
                  <a:lnTo>
                    <a:pt x="138" y="2"/>
                  </a:lnTo>
                  <a:lnTo>
                    <a:pt x="106" y="40"/>
                  </a:lnTo>
                  <a:lnTo>
                    <a:pt x="80" y="78"/>
                  </a:lnTo>
                  <a:lnTo>
                    <a:pt x="58" y="118"/>
                  </a:lnTo>
                  <a:lnTo>
                    <a:pt x="40" y="156"/>
                  </a:lnTo>
                  <a:lnTo>
                    <a:pt x="26" y="196"/>
                  </a:lnTo>
                  <a:lnTo>
                    <a:pt x="14" y="234"/>
                  </a:lnTo>
                  <a:lnTo>
                    <a:pt x="8" y="272"/>
                  </a:lnTo>
                  <a:lnTo>
                    <a:pt x="2" y="310"/>
                  </a:lnTo>
                  <a:lnTo>
                    <a:pt x="0" y="344"/>
                  </a:lnTo>
                  <a:lnTo>
                    <a:pt x="0" y="380"/>
                  </a:lnTo>
                  <a:lnTo>
                    <a:pt x="2" y="412"/>
                  </a:lnTo>
                  <a:lnTo>
                    <a:pt x="6" y="444"/>
                  </a:lnTo>
                  <a:lnTo>
                    <a:pt x="10" y="472"/>
                  </a:lnTo>
                  <a:lnTo>
                    <a:pt x="14" y="498"/>
                  </a:lnTo>
                  <a:lnTo>
                    <a:pt x="26" y="542"/>
                  </a:lnTo>
                  <a:lnTo>
                    <a:pt x="26" y="542"/>
                  </a:lnTo>
                  <a:lnTo>
                    <a:pt x="32" y="544"/>
                  </a:lnTo>
                  <a:lnTo>
                    <a:pt x="32" y="544"/>
                  </a:lnTo>
                  <a:lnTo>
                    <a:pt x="22" y="500"/>
                  </a:lnTo>
                  <a:lnTo>
                    <a:pt x="14" y="444"/>
                  </a:lnTo>
                  <a:lnTo>
                    <a:pt x="10" y="414"/>
                  </a:lnTo>
                  <a:lnTo>
                    <a:pt x="10" y="380"/>
                  </a:lnTo>
                  <a:lnTo>
                    <a:pt x="10" y="346"/>
                  </a:lnTo>
                  <a:lnTo>
                    <a:pt x="12" y="310"/>
                  </a:lnTo>
                  <a:lnTo>
                    <a:pt x="16" y="272"/>
                  </a:lnTo>
                  <a:lnTo>
                    <a:pt x="22" y="234"/>
                  </a:lnTo>
                  <a:lnTo>
                    <a:pt x="32" y="196"/>
                  </a:lnTo>
                  <a:lnTo>
                    <a:pt x="46" y="158"/>
                  </a:lnTo>
                  <a:lnTo>
                    <a:pt x="62" y="120"/>
                  </a:lnTo>
                  <a:lnTo>
                    <a:pt x="84" y="82"/>
                  </a:lnTo>
                  <a:lnTo>
                    <a:pt x="110" y="44"/>
                  </a:lnTo>
                  <a:lnTo>
                    <a:pt x="140" y="8"/>
                  </a:lnTo>
                  <a:lnTo>
                    <a:pt x="140" y="8"/>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5535613" y="2497138"/>
              <a:ext cx="260350" cy="869950"/>
            </a:xfrm>
            <a:custGeom>
              <a:avLst/>
              <a:gdLst/>
              <a:ahLst/>
              <a:cxnLst>
                <a:cxn ang="0">
                  <a:pos x="164" y="6"/>
                </a:cxn>
                <a:cxn ang="0">
                  <a:pos x="164" y="6"/>
                </a:cxn>
                <a:cxn ang="0">
                  <a:pos x="164" y="4"/>
                </a:cxn>
                <a:cxn ang="0">
                  <a:pos x="164" y="0"/>
                </a:cxn>
                <a:cxn ang="0">
                  <a:pos x="164" y="0"/>
                </a:cxn>
                <a:cxn ang="0">
                  <a:pos x="156" y="6"/>
                </a:cxn>
                <a:cxn ang="0">
                  <a:pos x="134" y="26"/>
                </a:cxn>
                <a:cxn ang="0">
                  <a:pos x="120" y="42"/>
                </a:cxn>
                <a:cxn ang="0">
                  <a:pos x="104" y="62"/>
                </a:cxn>
                <a:cxn ang="0">
                  <a:pos x="86" y="86"/>
                </a:cxn>
                <a:cxn ang="0">
                  <a:pos x="70" y="116"/>
                </a:cxn>
                <a:cxn ang="0">
                  <a:pos x="54" y="150"/>
                </a:cxn>
                <a:cxn ang="0">
                  <a:pos x="38" y="188"/>
                </a:cxn>
                <a:cxn ang="0">
                  <a:pos x="24" y="234"/>
                </a:cxn>
                <a:cxn ang="0">
                  <a:pos x="14" y="284"/>
                </a:cxn>
                <a:cxn ang="0">
                  <a:pos x="6" y="340"/>
                </a:cxn>
                <a:cxn ang="0">
                  <a:pos x="0" y="402"/>
                </a:cxn>
                <a:cxn ang="0">
                  <a:pos x="0" y="470"/>
                </a:cxn>
                <a:cxn ang="0">
                  <a:pos x="2" y="508"/>
                </a:cxn>
                <a:cxn ang="0">
                  <a:pos x="6" y="546"/>
                </a:cxn>
                <a:cxn ang="0">
                  <a:pos x="6" y="546"/>
                </a:cxn>
                <a:cxn ang="0">
                  <a:pos x="12" y="548"/>
                </a:cxn>
                <a:cxn ang="0">
                  <a:pos x="12" y="548"/>
                </a:cxn>
                <a:cxn ang="0">
                  <a:pos x="8" y="502"/>
                </a:cxn>
                <a:cxn ang="0">
                  <a:pos x="6" y="444"/>
                </a:cxn>
                <a:cxn ang="0">
                  <a:pos x="8" y="412"/>
                </a:cxn>
                <a:cxn ang="0">
                  <a:pos x="10" y="378"/>
                </a:cxn>
                <a:cxn ang="0">
                  <a:pos x="12" y="342"/>
                </a:cxn>
                <a:cxn ang="0">
                  <a:pos x="18" y="304"/>
                </a:cxn>
                <a:cxn ang="0">
                  <a:pos x="26" y="266"/>
                </a:cxn>
                <a:cxn ang="0">
                  <a:pos x="36" y="226"/>
                </a:cxn>
                <a:cxn ang="0">
                  <a:pos x="50" y="188"/>
                </a:cxn>
                <a:cxn ang="0">
                  <a:pos x="64" y="148"/>
                </a:cxn>
                <a:cxn ang="0">
                  <a:pos x="84" y="110"/>
                </a:cxn>
                <a:cxn ang="0">
                  <a:pos x="106" y="74"/>
                </a:cxn>
                <a:cxn ang="0">
                  <a:pos x="132" y="38"/>
                </a:cxn>
                <a:cxn ang="0">
                  <a:pos x="164" y="6"/>
                </a:cxn>
                <a:cxn ang="0">
                  <a:pos x="164" y="6"/>
                </a:cxn>
              </a:cxnLst>
              <a:rect l="0" t="0" r="r" b="b"/>
              <a:pathLst>
                <a:path w="164" h="548">
                  <a:moveTo>
                    <a:pt x="164" y="6"/>
                  </a:moveTo>
                  <a:lnTo>
                    <a:pt x="164" y="6"/>
                  </a:lnTo>
                  <a:lnTo>
                    <a:pt x="164" y="4"/>
                  </a:lnTo>
                  <a:lnTo>
                    <a:pt x="164" y="0"/>
                  </a:lnTo>
                  <a:lnTo>
                    <a:pt x="164" y="0"/>
                  </a:lnTo>
                  <a:lnTo>
                    <a:pt x="156" y="6"/>
                  </a:lnTo>
                  <a:lnTo>
                    <a:pt x="134" y="26"/>
                  </a:lnTo>
                  <a:lnTo>
                    <a:pt x="120" y="42"/>
                  </a:lnTo>
                  <a:lnTo>
                    <a:pt x="104" y="62"/>
                  </a:lnTo>
                  <a:lnTo>
                    <a:pt x="86" y="86"/>
                  </a:lnTo>
                  <a:lnTo>
                    <a:pt x="70" y="116"/>
                  </a:lnTo>
                  <a:lnTo>
                    <a:pt x="54" y="150"/>
                  </a:lnTo>
                  <a:lnTo>
                    <a:pt x="38" y="188"/>
                  </a:lnTo>
                  <a:lnTo>
                    <a:pt x="24" y="234"/>
                  </a:lnTo>
                  <a:lnTo>
                    <a:pt x="14" y="284"/>
                  </a:lnTo>
                  <a:lnTo>
                    <a:pt x="6" y="340"/>
                  </a:lnTo>
                  <a:lnTo>
                    <a:pt x="0" y="402"/>
                  </a:lnTo>
                  <a:lnTo>
                    <a:pt x="0" y="470"/>
                  </a:lnTo>
                  <a:lnTo>
                    <a:pt x="2" y="508"/>
                  </a:lnTo>
                  <a:lnTo>
                    <a:pt x="6" y="546"/>
                  </a:lnTo>
                  <a:lnTo>
                    <a:pt x="6" y="546"/>
                  </a:lnTo>
                  <a:lnTo>
                    <a:pt x="12" y="548"/>
                  </a:lnTo>
                  <a:lnTo>
                    <a:pt x="12" y="548"/>
                  </a:lnTo>
                  <a:lnTo>
                    <a:pt x="8" y="502"/>
                  </a:lnTo>
                  <a:lnTo>
                    <a:pt x="6" y="444"/>
                  </a:lnTo>
                  <a:lnTo>
                    <a:pt x="8" y="412"/>
                  </a:lnTo>
                  <a:lnTo>
                    <a:pt x="10" y="378"/>
                  </a:lnTo>
                  <a:lnTo>
                    <a:pt x="12" y="342"/>
                  </a:lnTo>
                  <a:lnTo>
                    <a:pt x="18" y="304"/>
                  </a:lnTo>
                  <a:lnTo>
                    <a:pt x="26" y="266"/>
                  </a:lnTo>
                  <a:lnTo>
                    <a:pt x="36" y="226"/>
                  </a:lnTo>
                  <a:lnTo>
                    <a:pt x="50" y="188"/>
                  </a:lnTo>
                  <a:lnTo>
                    <a:pt x="64" y="148"/>
                  </a:lnTo>
                  <a:lnTo>
                    <a:pt x="84" y="110"/>
                  </a:lnTo>
                  <a:lnTo>
                    <a:pt x="106" y="74"/>
                  </a:lnTo>
                  <a:lnTo>
                    <a:pt x="132" y="38"/>
                  </a:lnTo>
                  <a:lnTo>
                    <a:pt x="164" y="6"/>
                  </a:lnTo>
                  <a:lnTo>
                    <a:pt x="164" y="6"/>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5792788" y="2500313"/>
              <a:ext cx="44450" cy="85725"/>
            </a:xfrm>
            <a:custGeom>
              <a:avLst/>
              <a:gdLst/>
              <a:ahLst/>
              <a:cxnLst>
                <a:cxn ang="0">
                  <a:pos x="2" y="2"/>
                </a:cxn>
                <a:cxn ang="0">
                  <a:pos x="2" y="2"/>
                </a:cxn>
                <a:cxn ang="0">
                  <a:pos x="0" y="4"/>
                </a:cxn>
                <a:cxn ang="0">
                  <a:pos x="0" y="6"/>
                </a:cxn>
                <a:cxn ang="0">
                  <a:pos x="14" y="54"/>
                </a:cxn>
                <a:cxn ang="0">
                  <a:pos x="14" y="54"/>
                </a:cxn>
                <a:cxn ang="0">
                  <a:pos x="18" y="54"/>
                </a:cxn>
                <a:cxn ang="0">
                  <a:pos x="28" y="54"/>
                </a:cxn>
                <a:cxn ang="0">
                  <a:pos x="6" y="0"/>
                </a:cxn>
                <a:cxn ang="0">
                  <a:pos x="6" y="0"/>
                </a:cxn>
                <a:cxn ang="0">
                  <a:pos x="4" y="0"/>
                </a:cxn>
                <a:cxn ang="0">
                  <a:pos x="2" y="2"/>
                </a:cxn>
                <a:cxn ang="0">
                  <a:pos x="2" y="2"/>
                </a:cxn>
              </a:cxnLst>
              <a:rect l="0" t="0" r="r" b="b"/>
              <a:pathLst>
                <a:path w="28" h="54">
                  <a:moveTo>
                    <a:pt x="2" y="2"/>
                  </a:moveTo>
                  <a:lnTo>
                    <a:pt x="2" y="2"/>
                  </a:lnTo>
                  <a:lnTo>
                    <a:pt x="0" y="4"/>
                  </a:lnTo>
                  <a:lnTo>
                    <a:pt x="0" y="6"/>
                  </a:lnTo>
                  <a:lnTo>
                    <a:pt x="14" y="54"/>
                  </a:lnTo>
                  <a:lnTo>
                    <a:pt x="14" y="54"/>
                  </a:lnTo>
                  <a:lnTo>
                    <a:pt x="18" y="54"/>
                  </a:lnTo>
                  <a:lnTo>
                    <a:pt x="28" y="54"/>
                  </a:lnTo>
                  <a:lnTo>
                    <a:pt x="6" y="0"/>
                  </a:lnTo>
                  <a:lnTo>
                    <a:pt x="6" y="0"/>
                  </a:lnTo>
                  <a:lnTo>
                    <a:pt x="4" y="0"/>
                  </a:lnTo>
                  <a:lnTo>
                    <a:pt x="2" y="2"/>
                  </a:lnTo>
                  <a:lnTo>
                    <a:pt x="2" y="2"/>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p:cNvSpPr>
            <p:nvPr/>
          </p:nvSpPr>
          <p:spPr bwMode="auto">
            <a:xfrm>
              <a:off x="5684838" y="2563813"/>
              <a:ext cx="415925" cy="555625"/>
            </a:xfrm>
            <a:custGeom>
              <a:avLst/>
              <a:gdLst/>
              <a:ahLst/>
              <a:cxnLst>
                <a:cxn ang="0">
                  <a:pos x="0" y="144"/>
                </a:cxn>
                <a:cxn ang="0">
                  <a:pos x="0" y="144"/>
                </a:cxn>
                <a:cxn ang="0">
                  <a:pos x="2" y="130"/>
                </a:cxn>
                <a:cxn ang="0">
                  <a:pos x="6" y="118"/>
                </a:cxn>
                <a:cxn ang="0">
                  <a:pos x="6" y="118"/>
                </a:cxn>
                <a:cxn ang="0">
                  <a:pos x="26" y="74"/>
                </a:cxn>
                <a:cxn ang="0">
                  <a:pos x="36" y="52"/>
                </a:cxn>
                <a:cxn ang="0">
                  <a:pos x="50" y="32"/>
                </a:cxn>
                <a:cxn ang="0">
                  <a:pos x="58" y="24"/>
                </a:cxn>
                <a:cxn ang="0">
                  <a:pos x="68" y="16"/>
                </a:cxn>
                <a:cxn ang="0">
                  <a:pos x="78" y="10"/>
                </a:cxn>
                <a:cxn ang="0">
                  <a:pos x="88" y="4"/>
                </a:cxn>
                <a:cxn ang="0">
                  <a:pos x="98" y="2"/>
                </a:cxn>
                <a:cxn ang="0">
                  <a:pos x="112" y="0"/>
                </a:cxn>
                <a:cxn ang="0">
                  <a:pos x="124" y="0"/>
                </a:cxn>
                <a:cxn ang="0">
                  <a:pos x="138" y="2"/>
                </a:cxn>
                <a:cxn ang="0">
                  <a:pos x="138" y="2"/>
                </a:cxn>
                <a:cxn ang="0">
                  <a:pos x="164" y="8"/>
                </a:cxn>
                <a:cxn ang="0">
                  <a:pos x="186" y="16"/>
                </a:cxn>
                <a:cxn ang="0">
                  <a:pos x="204" y="26"/>
                </a:cxn>
                <a:cxn ang="0">
                  <a:pos x="220" y="36"/>
                </a:cxn>
                <a:cxn ang="0">
                  <a:pos x="232" y="48"/>
                </a:cxn>
                <a:cxn ang="0">
                  <a:pos x="244" y="62"/>
                </a:cxn>
                <a:cxn ang="0">
                  <a:pos x="252" y="78"/>
                </a:cxn>
                <a:cxn ang="0">
                  <a:pos x="256" y="96"/>
                </a:cxn>
                <a:cxn ang="0">
                  <a:pos x="256" y="96"/>
                </a:cxn>
                <a:cxn ang="0">
                  <a:pos x="260" y="112"/>
                </a:cxn>
                <a:cxn ang="0">
                  <a:pos x="262" y="120"/>
                </a:cxn>
                <a:cxn ang="0">
                  <a:pos x="262" y="128"/>
                </a:cxn>
                <a:cxn ang="0">
                  <a:pos x="262" y="128"/>
                </a:cxn>
                <a:cxn ang="0">
                  <a:pos x="260" y="162"/>
                </a:cxn>
                <a:cxn ang="0">
                  <a:pos x="256" y="192"/>
                </a:cxn>
                <a:cxn ang="0">
                  <a:pos x="248" y="218"/>
                </a:cxn>
                <a:cxn ang="0">
                  <a:pos x="238" y="242"/>
                </a:cxn>
                <a:cxn ang="0">
                  <a:pos x="228" y="262"/>
                </a:cxn>
                <a:cxn ang="0">
                  <a:pos x="216" y="280"/>
                </a:cxn>
                <a:cxn ang="0">
                  <a:pos x="202" y="296"/>
                </a:cxn>
                <a:cxn ang="0">
                  <a:pos x="188" y="310"/>
                </a:cxn>
                <a:cxn ang="0">
                  <a:pos x="174" y="320"/>
                </a:cxn>
                <a:cxn ang="0">
                  <a:pos x="162" y="330"/>
                </a:cxn>
                <a:cxn ang="0">
                  <a:pos x="138" y="342"/>
                </a:cxn>
                <a:cxn ang="0">
                  <a:pos x="122" y="348"/>
                </a:cxn>
                <a:cxn ang="0">
                  <a:pos x="116" y="350"/>
                </a:cxn>
                <a:cxn ang="0">
                  <a:pos x="116" y="350"/>
                </a:cxn>
                <a:cxn ang="0">
                  <a:pos x="92" y="334"/>
                </a:cxn>
                <a:cxn ang="0">
                  <a:pos x="74" y="320"/>
                </a:cxn>
                <a:cxn ang="0">
                  <a:pos x="54" y="298"/>
                </a:cxn>
                <a:cxn ang="0">
                  <a:pos x="44" y="286"/>
                </a:cxn>
                <a:cxn ang="0">
                  <a:pos x="34" y="270"/>
                </a:cxn>
                <a:cxn ang="0">
                  <a:pos x="24" y="254"/>
                </a:cxn>
                <a:cxn ang="0">
                  <a:pos x="16" y="236"/>
                </a:cxn>
                <a:cxn ang="0">
                  <a:pos x="10" y="216"/>
                </a:cxn>
                <a:cxn ang="0">
                  <a:pos x="6" y="194"/>
                </a:cxn>
                <a:cxn ang="0">
                  <a:pos x="2" y="170"/>
                </a:cxn>
                <a:cxn ang="0">
                  <a:pos x="0" y="144"/>
                </a:cxn>
                <a:cxn ang="0">
                  <a:pos x="0" y="144"/>
                </a:cxn>
              </a:cxnLst>
              <a:rect l="0" t="0" r="r" b="b"/>
              <a:pathLst>
                <a:path w="262" h="350">
                  <a:moveTo>
                    <a:pt x="0" y="144"/>
                  </a:moveTo>
                  <a:lnTo>
                    <a:pt x="0" y="144"/>
                  </a:lnTo>
                  <a:lnTo>
                    <a:pt x="2" y="130"/>
                  </a:lnTo>
                  <a:lnTo>
                    <a:pt x="6" y="118"/>
                  </a:lnTo>
                  <a:lnTo>
                    <a:pt x="6" y="118"/>
                  </a:lnTo>
                  <a:lnTo>
                    <a:pt x="26" y="74"/>
                  </a:lnTo>
                  <a:lnTo>
                    <a:pt x="36" y="52"/>
                  </a:lnTo>
                  <a:lnTo>
                    <a:pt x="50" y="32"/>
                  </a:lnTo>
                  <a:lnTo>
                    <a:pt x="58" y="24"/>
                  </a:lnTo>
                  <a:lnTo>
                    <a:pt x="68" y="16"/>
                  </a:lnTo>
                  <a:lnTo>
                    <a:pt x="78" y="10"/>
                  </a:lnTo>
                  <a:lnTo>
                    <a:pt x="88" y="4"/>
                  </a:lnTo>
                  <a:lnTo>
                    <a:pt x="98" y="2"/>
                  </a:lnTo>
                  <a:lnTo>
                    <a:pt x="112" y="0"/>
                  </a:lnTo>
                  <a:lnTo>
                    <a:pt x="124" y="0"/>
                  </a:lnTo>
                  <a:lnTo>
                    <a:pt x="138" y="2"/>
                  </a:lnTo>
                  <a:lnTo>
                    <a:pt x="138" y="2"/>
                  </a:lnTo>
                  <a:lnTo>
                    <a:pt x="164" y="8"/>
                  </a:lnTo>
                  <a:lnTo>
                    <a:pt x="186" y="16"/>
                  </a:lnTo>
                  <a:lnTo>
                    <a:pt x="204" y="26"/>
                  </a:lnTo>
                  <a:lnTo>
                    <a:pt x="220" y="36"/>
                  </a:lnTo>
                  <a:lnTo>
                    <a:pt x="232" y="48"/>
                  </a:lnTo>
                  <a:lnTo>
                    <a:pt x="244" y="62"/>
                  </a:lnTo>
                  <a:lnTo>
                    <a:pt x="252" y="78"/>
                  </a:lnTo>
                  <a:lnTo>
                    <a:pt x="256" y="96"/>
                  </a:lnTo>
                  <a:lnTo>
                    <a:pt x="256" y="96"/>
                  </a:lnTo>
                  <a:lnTo>
                    <a:pt x="260" y="112"/>
                  </a:lnTo>
                  <a:lnTo>
                    <a:pt x="262" y="120"/>
                  </a:lnTo>
                  <a:lnTo>
                    <a:pt x="262" y="128"/>
                  </a:lnTo>
                  <a:lnTo>
                    <a:pt x="262" y="128"/>
                  </a:lnTo>
                  <a:lnTo>
                    <a:pt x="260" y="162"/>
                  </a:lnTo>
                  <a:lnTo>
                    <a:pt x="256" y="192"/>
                  </a:lnTo>
                  <a:lnTo>
                    <a:pt x="248" y="218"/>
                  </a:lnTo>
                  <a:lnTo>
                    <a:pt x="238" y="242"/>
                  </a:lnTo>
                  <a:lnTo>
                    <a:pt x="228" y="262"/>
                  </a:lnTo>
                  <a:lnTo>
                    <a:pt x="216" y="280"/>
                  </a:lnTo>
                  <a:lnTo>
                    <a:pt x="202" y="296"/>
                  </a:lnTo>
                  <a:lnTo>
                    <a:pt x="188" y="310"/>
                  </a:lnTo>
                  <a:lnTo>
                    <a:pt x="174" y="320"/>
                  </a:lnTo>
                  <a:lnTo>
                    <a:pt x="162" y="330"/>
                  </a:lnTo>
                  <a:lnTo>
                    <a:pt x="138" y="342"/>
                  </a:lnTo>
                  <a:lnTo>
                    <a:pt x="122" y="348"/>
                  </a:lnTo>
                  <a:lnTo>
                    <a:pt x="116" y="350"/>
                  </a:lnTo>
                  <a:lnTo>
                    <a:pt x="116" y="350"/>
                  </a:lnTo>
                  <a:lnTo>
                    <a:pt x="92" y="334"/>
                  </a:lnTo>
                  <a:lnTo>
                    <a:pt x="74" y="320"/>
                  </a:lnTo>
                  <a:lnTo>
                    <a:pt x="54" y="298"/>
                  </a:lnTo>
                  <a:lnTo>
                    <a:pt x="44" y="286"/>
                  </a:lnTo>
                  <a:lnTo>
                    <a:pt x="34" y="270"/>
                  </a:lnTo>
                  <a:lnTo>
                    <a:pt x="24" y="254"/>
                  </a:lnTo>
                  <a:lnTo>
                    <a:pt x="16" y="236"/>
                  </a:lnTo>
                  <a:lnTo>
                    <a:pt x="10" y="216"/>
                  </a:lnTo>
                  <a:lnTo>
                    <a:pt x="6" y="194"/>
                  </a:lnTo>
                  <a:lnTo>
                    <a:pt x="2" y="170"/>
                  </a:lnTo>
                  <a:lnTo>
                    <a:pt x="0" y="144"/>
                  </a:lnTo>
                  <a:lnTo>
                    <a:pt x="0" y="144"/>
                  </a:lnTo>
                  <a:close/>
                </a:path>
              </a:pathLst>
            </a:custGeom>
            <a:solidFill>
              <a:srgbClr val="F2CC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5815013" y="2989263"/>
              <a:ext cx="146050" cy="60325"/>
            </a:xfrm>
            <a:custGeom>
              <a:avLst/>
              <a:gdLst/>
              <a:ahLst/>
              <a:cxnLst>
                <a:cxn ang="0">
                  <a:pos x="92" y="8"/>
                </a:cxn>
                <a:cxn ang="0">
                  <a:pos x="92" y="8"/>
                </a:cxn>
                <a:cxn ang="0">
                  <a:pos x="86" y="16"/>
                </a:cxn>
                <a:cxn ang="0">
                  <a:pos x="78" y="24"/>
                </a:cxn>
                <a:cxn ang="0">
                  <a:pos x="68" y="32"/>
                </a:cxn>
                <a:cxn ang="0">
                  <a:pos x="54" y="36"/>
                </a:cxn>
                <a:cxn ang="0">
                  <a:pos x="46" y="38"/>
                </a:cxn>
                <a:cxn ang="0">
                  <a:pos x="38" y="38"/>
                </a:cxn>
                <a:cxn ang="0">
                  <a:pos x="30" y="36"/>
                </a:cxn>
                <a:cxn ang="0">
                  <a:pos x="22" y="34"/>
                </a:cxn>
                <a:cxn ang="0">
                  <a:pos x="12" y="28"/>
                </a:cxn>
                <a:cxn ang="0">
                  <a:pos x="2" y="22"/>
                </a:cxn>
                <a:cxn ang="0">
                  <a:pos x="2" y="22"/>
                </a:cxn>
                <a:cxn ang="0">
                  <a:pos x="0" y="16"/>
                </a:cxn>
                <a:cxn ang="0">
                  <a:pos x="0" y="12"/>
                </a:cxn>
                <a:cxn ang="0">
                  <a:pos x="4" y="6"/>
                </a:cxn>
                <a:cxn ang="0">
                  <a:pos x="14" y="2"/>
                </a:cxn>
                <a:cxn ang="0">
                  <a:pos x="30" y="0"/>
                </a:cxn>
                <a:cxn ang="0">
                  <a:pos x="56" y="2"/>
                </a:cxn>
                <a:cxn ang="0">
                  <a:pos x="92" y="8"/>
                </a:cxn>
                <a:cxn ang="0">
                  <a:pos x="92" y="8"/>
                </a:cxn>
              </a:cxnLst>
              <a:rect l="0" t="0" r="r" b="b"/>
              <a:pathLst>
                <a:path w="92" h="38">
                  <a:moveTo>
                    <a:pt x="92" y="8"/>
                  </a:moveTo>
                  <a:lnTo>
                    <a:pt x="92" y="8"/>
                  </a:lnTo>
                  <a:lnTo>
                    <a:pt x="86" y="16"/>
                  </a:lnTo>
                  <a:lnTo>
                    <a:pt x="78" y="24"/>
                  </a:lnTo>
                  <a:lnTo>
                    <a:pt x="68" y="32"/>
                  </a:lnTo>
                  <a:lnTo>
                    <a:pt x="54" y="36"/>
                  </a:lnTo>
                  <a:lnTo>
                    <a:pt x="46" y="38"/>
                  </a:lnTo>
                  <a:lnTo>
                    <a:pt x="38" y="38"/>
                  </a:lnTo>
                  <a:lnTo>
                    <a:pt x="30" y="36"/>
                  </a:lnTo>
                  <a:lnTo>
                    <a:pt x="22" y="34"/>
                  </a:lnTo>
                  <a:lnTo>
                    <a:pt x="12" y="28"/>
                  </a:lnTo>
                  <a:lnTo>
                    <a:pt x="2" y="22"/>
                  </a:lnTo>
                  <a:lnTo>
                    <a:pt x="2" y="22"/>
                  </a:lnTo>
                  <a:lnTo>
                    <a:pt x="0" y="16"/>
                  </a:lnTo>
                  <a:lnTo>
                    <a:pt x="0" y="12"/>
                  </a:lnTo>
                  <a:lnTo>
                    <a:pt x="4" y="6"/>
                  </a:lnTo>
                  <a:lnTo>
                    <a:pt x="14" y="2"/>
                  </a:lnTo>
                  <a:lnTo>
                    <a:pt x="30" y="0"/>
                  </a:lnTo>
                  <a:lnTo>
                    <a:pt x="56" y="2"/>
                  </a:lnTo>
                  <a:lnTo>
                    <a:pt x="92" y="8"/>
                  </a:lnTo>
                  <a:lnTo>
                    <a:pt x="92" y="8"/>
                  </a:lnTo>
                  <a:close/>
                </a:path>
              </a:pathLst>
            </a:custGeom>
            <a:solidFill>
              <a:srgbClr val="BE2B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5805488" y="2735263"/>
              <a:ext cx="66675" cy="228600"/>
            </a:xfrm>
            <a:custGeom>
              <a:avLst/>
              <a:gdLst/>
              <a:ahLst/>
              <a:cxnLst>
                <a:cxn ang="0">
                  <a:pos x="42" y="144"/>
                </a:cxn>
                <a:cxn ang="0">
                  <a:pos x="10" y="132"/>
                </a:cxn>
                <a:cxn ang="0">
                  <a:pos x="10" y="132"/>
                </a:cxn>
                <a:cxn ang="0">
                  <a:pos x="18" y="120"/>
                </a:cxn>
                <a:cxn ang="0">
                  <a:pos x="26" y="108"/>
                </a:cxn>
                <a:cxn ang="0">
                  <a:pos x="34" y="92"/>
                </a:cxn>
                <a:cxn ang="0">
                  <a:pos x="38" y="72"/>
                </a:cxn>
                <a:cxn ang="0">
                  <a:pos x="40" y="60"/>
                </a:cxn>
                <a:cxn ang="0">
                  <a:pos x="38" y="50"/>
                </a:cxn>
                <a:cxn ang="0">
                  <a:pos x="36" y="38"/>
                </a:cxn>
                <a:cxn ang="0">
                  <a:pos x="32" y="26"/>
                </a:cxn>
                <a:cxn ang="0">
                  <a:pos x="24" y="14"/>
                </a:cxn>
                <a:cxn ang="0">
                  <a:pos x="14" y="0"/>
                </a:cxn>
                <a:cxn ang="0">
                  <a:pos x="14" y="0"/>
                </a:cxn>
                <a:cxn ang="0">
                  <a:pos x="14" y="10"/>
                </a:cxn>
                <a:cxn ang="0">
                  <a:pos x="14" y="10"/>
                </a:cxn>
                <a:cxn ang="0">
                  <a:pos x="22" y="20"/>
                </a:cxn>
                <a:cxn ang="0">
                  <a:pos x="28" y="32"/>
                </a:cxn>
                <a:cxn ang="0">
                  <a:pos x="32" y="46"/>
                </a:cxn>
                <a:cxn ang="0">
                  <a:pos x="34" y="62"/>
                </a:cxn>
                <a:cxn ang="0">
                  <a:pos x="32" y="78"/>
                </a:cxn>
                <a:cxn ang="0">
                  <a:pos x="26" y="96"/>
                </a:cxn>
                <a:cxn ang="0">
                  <a:pos x="16" y="114"/>
                </a:cxn>
                <a:cxn ang="0">
                  <a:pos x="0" y="134"/>
                </a:cxn>
                <a:cxn ang="0">
                  <a:pos x="42" y="144"/>
                </a:cxn>
              </a:cxnLst>
              <a:rect l="0" t="0" r="r" b="b"/>
              <a:pathLst>
                <a:path w="42" h="144">
                  <a:moveTo>
                    <a:pt x="42" y="144"/>
                  </a:moveTo>
                  <a:lnTo>
                    <a:pt x="10" y="132"/>
                  </a:lnTo>
                  <a:lnTo>
                    <a:pt x="10" y="132"/>
                  </a:lnTo>
                  <a:lnTo>
                    <a:pt x="18" y="120"/>
                  </a:lnTo>
                  <a:lnTo>
                    <a:pt x="26" y="108"/>
                  </a:lnTo>
                  <a:lnTo>
                    <a:pt x="34" y="92"/>
                  </a:lnTo>
                  <a:lnTo>
                    <a:pt x="38" y="72"/>
                  </a:lnTo>
                  <a:lnTo>
                    <a:pt x="40" y="60"/>
                  </a:lnTo>
                  <a:lnTo>
                    <a:pt x="38" y="50"/>
                  </a:lnTo>
                  <a:lnTo>
                    <a:pt x="36" y="38"/>
                  </a:lnTo>
                  <a:lnTo>
                    <a:pt x="32" y="26"/>
                  </a:lnTo>
                  <a:lnTo>
                    <a:pt x="24" y="14"/>
                  </a:lnTo>
                  <a:lnTo>
                    <a:pt x="14" y="0"/>
                  </a:lnTo>
                  <a:lnTo>
                    <a:pt x="14" y="0"/>
                  </a:lnTo>
                  <a:lnTo>
                    <a:pt x="14" y="10"/>
                  </a:lnTo>
                  <a:lnTo>
                    <a:pt x="14" y="10"/>
                  </a:lnTo>
                  <a:lnTo>
                    <a:pt x="22" y="20"/>
                  </a:lnTo>
                  <a:lnTo>
                    <a:pt x="28" y="32"/>
                  </a:lnTo>
                  <a:lnTo>
                    <a:pt x="32" y="46"/>
                  </a:lnTo>
                  <a:lnTo>
                    <a:pt x="34" y="62"/>
                  </a:lnTo>
                  <a:lnTo>
                    <a:pt x="32" y="78"/>
                  </a:lnTo>
                  <a:lnTo>
                    <a:pt x="26" y="96"/>
                  </a:lnTo>
                  <a:lnTo>
                    <a:pt x="16" y="114"/>
                  </a:lnTo>
                  <a:lnTo>
                    <a:pt x="0" y="134"/>
                  </a:lnTo>
                  <a:lnTo>
                    <a:pt x="42" y="144"/>
                  </a:lnTo>
                  <a:close/>
                </a:path>
              </a:pathLst>
            </a:custGeom>
            <a:solidFill>
              <a:srgbClr val="F5BD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p:cNvSpPr>
            <p:nvPr/>
          </p:nvSpPr>
          <p:spPr bwMode="auto">
            <a:xfrm>
              <a:off x="5703888" y="2709863"/>
              <a:ext cx="146050" cy="57150"/>
            </a:xfrm>
            <a:custGeom>
              <a:avLst/>
              <a:gdLst/>
              <a:ahLst/>
              <a:cxnLst>
                <a:cxn ang="0">
                  <a:pos x="72" y="10"/>
                </a:cxn>
                <a:cxn ang="0">
                  <a:pos x="72" y="10"/>
                </a:cxn>
                <a:cxn ang="0">
                  <a:pos x="62" y="6"/>
                </a:cxn>
                <a:cxn ang="0">
                  <a:pos x="46" y="2"/>
                </a:cxn>
                <a:cxn ang="0">
                  <a:pos x="36" y="0"/>
                </a:cxn>
                <a:cxn ang="0">
                  <a:pos x="24" y="2"/>
                </a:cxn>
                <a:cxn ang="0">
                  <a:pos x="12" y="4"/>
                </a:cxn>
                <a:cxn ang="0">
                  <a:pos x="2" y="10"/>
                </a:cxn>
                <a:cxn ang="0">
                  <a:pos x="2" y="10"/>
                </a:cxn>
                <a:cxn ang="0">
                  <a:pos x="0" y="14"/>
                </a:cxn>
                <a:cxn ang="0">
                  <a:pos x="0" y="14"/>
                </a:cxn>
                <a:cxn ang="0">
                  <a:pos x="14" y="10"/>
                </a:cxn>
                <a:cxn ang="0">
                  <a:pos x="32" y="8"/>
                </a:cxn>
                <a:cxn ang="0">
                  <a:pos x="40" y="8"/>
                </a:cxn>
                <a:cxn ang="0">
                  <a:pos x="50" y="8"/>
                </a:cxn>
                <a:cxn ang="0">
                  <a:pos x="58" y="12"/>
                </a:cxn>
                <a:cxn ang="0">
                  <a:pos x="68" y="16"/>
                </a:cxn>
                <a:cxn ang="0">
                  <a:pos x="68" y="16"/>
                </a:cxn>
                <a:cxn ang="0">
                  <a:pos x="76" y="24"/>
                </a:cxn>
                <a:cxn ang="0">
                  <a:pos x="84" y="34"/>
                </a:cxn>
                <a:cxn ang="0">
                  <a:pos x="84" y="34"/>
                </a:cxn>
                <a:cxn ang="0">
                  <a:pos x="86" y="36"/>
                </a:cxn>
                <a:cxn ang="0">
                  <a:pos x="90" y="36"/>
                </a:cxn>
                <a:cxn ang="0">
                  <a:pos x="92" y="34"/>
                </a:cxn>
                <a:cxn ang="0">
                  <a:pos x="92" y="30"/>
                </a:cxn>
                <a:cxn ang="0">
                  <a:pos x="92" y="30"/>
                </a:cxn>
                <a:cxn ang="0">
                  <a:pos x="84" y="20"/>
                </a:cxn>
                <a:cxn ang="0">
                  <a:pos x="72" y="10"/>
                </a:cxn>
                <a:cxn ang="0">
                  <a:pos x="72" y="10"/>
                </a:cxn>
              </a:cxnLst>
              <a:rect l="0" t="0" r="r" b="b"/>
              <a:pathLst>
                <a:path w="92" h="36">
                  <a:moveTo>
                    <a:pt x="72" y="10"/>
                  </a:moveTo>
                  <a:lnTo>
                    <a:pt x="72" y="10"/>
                  </a:lnTo>
                  <a:lnTo>
                    <a:pt x="62" y="6"/>
                  </a:lnTo>
                  <a:lnTo>
                    <a:pt x="46" y="2"/>
                  </a:lnTo>
                  <a:lnTo>
                    <a:pt x="36" y="0"/>
                  </a:lnTo>
                  <a:lnTo>
                    <a:pt x="24" y="2"/>
                  </a:lnTo>
                  <a:lnTo>
                    <a:pt x="12" y="4"/>
                  </a:lnTo>
                  <a:lnTo>
                    <a:pt x="2" y="10"/>
                  </a:lnTo>
                  <a:lnTo>
                    <a:pt x="2" y="10"/>
                  </a:lnTo>
                  <a:lnTo>
                    <a:pt x="0" y="14"/>
                  </a:lnTo>
                  <a:lnTo>
                    <a:pt x="0" y="14"/>
                  </a:lnTo>
                  <a:lnTo>
                    <a:pt x="14" y="10"/>
                  </a:lnTo>
                  <a:lnTo>
                    <a:pt x="32" y="8"/>
                  </a:lnTo>
                  <a:lnTo>
                    <a:pt x="40" y="8"/>
                  </a:lnTo>
                  <a:lnTo>
                    <a:pt x="50" y="8"/>
                  </a:lnTo>
                  <a:lnTo>
                    <a:pt x="58" y="12"/>
                  </a:lnTo>
                  <a:lnTo>
                    <a:pt x="68" y="16"/>
                  </a:lnTo>
                  <a:lnTo>
                    <a:pt x="68" y="16"/>
                  </a:lnTo>
                  <a:lnTo>
                    <a:pt x="76" y="24"/>
                  </a:lnTo>
                  <a:lnTo>
                    <a:pt x="84" y="34"/>
                  </a:lnTo>
                  <a:lnTo>
                    <a:pt x="84" y="34"/>
                  </a:lnTo>
                  <a:lnTo>
                    <a:pt x="86" y="36"/>
                  </a:lnTo>
                  <a:lnTo>
                    <a:pt x="90" y="36"/>
                  </a:lnTo>
                  <a:lnTo>
                    <a:pt x="92" y="34"/>
                  </a:lnTo>
                  <a:lnTo>
                    <a:pt x="92" y="30"/>
                  </a:lnTo>
                  <a:lnTo>
                    <a:pt x="92" y="30"/>
                  </a:lnTo>
                  <a:lnTo>
                    <a:pt x="84" y="20"/>
                  </a:lnTo>
                  <a:lnTo>
                    <a:pt x="72" y="10"/>
                  </a:lnTo>
                  <a:lnTo>
                    <a:pt x="72" y="10"/>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p:cNvSpPr>
            <p:nvPr/>
          </p:nvSpPr>
          <p:spPr bwMode="auto">
            <a:xfrm>
              <a:off x="5688013" y="2779713"/>
              <a:ext cx="152400" cy="47625"/>
            </a:xfrm>
            <a:custGeom>
              <a:avLst/>
              <a:gdLst/>
              <a:ahLst/>
              <a:cxnLst>
                <a:cxn ang="0">
                  <a:pos x="52" y="22"/>
                </a:cxn>
                <a:cxn ang="0">
                  <a:pos x="52" y="22"/>
                </a:cxn>
                <a:cxn ang="0">
                  <a:pos x="74" y="24"/>
                </a:cxn>
                <a:cxn ang="0">
                  <a:pos x="88" y="26"/>
                </a:cxn>
                <a:cxn ang="0">
                  <a:pos x="94" y="28"/>
                </a:cxn>
                <a:cxn ang="0">
                  <a:pos x="96" y="30"/>
                </a:cxn>
                <a:cxn ang="0">
                  <a:pos x="96" y="30"/>
                </a:cxn>
                <a:cxn ang="0">
                  <a:pos x="88" y="22"/>
                </a:cxn>
                <a:cxn ang="0">
                  <a:pos x="80" y="14"/>
                </a:cxn>
                <a:cxn ang="0">
                  <a:pos x="68" y="6"/>
                </a:cxn>
                <a:cxn ang="0">
                  <a:pos x="54" y="0"/>
                </a:cxn>
                <a:cxn ang="0">
                  <a:pos x="46" y="0"/>
                </a:cxn>
                <a:cxn ang="0">
                  <a:pos x="38" y="0"/>
                </a:cxn>
                <a:cxn ang="0">
                  <a:pos x="28" y="4"/>
                </a:cxn>
                <a:cxn ang="0">
                  <a:pos x="20" y="8"/>
                </a:cxn>
                <a:cxn ang="0">
                  <a:pos x="10" y="14"/>
                </a:cxn>
                <a:cxn ang="0">
                  <a:pos x="0" y="24"/>
                </a:cxn>
                <a:cxn ang="0">
                  <a:pos x="0" y="24"/>
                </a:cxn>
                <a:cxn ang="0">
                  <a:pos x="14" y="24"/>
                </a:cxn>
                <a:cxn ang="0">
                  <a:pos x="52" y="22"/>
                </a:cxn>
                <a:cxn ang="0">
                  <a:pos x="52" y="22"/>
                </a:cxn>
              </a:cxnLst>
              <a:rect l="0" t="0" r="r" b="b"/>
              <a:pathLst>
                <a:path w="96" h="30">
                  <a:moveTo>
                    <a:pt x="52" y="22"/>
                  </a:moveTo>
                  <a:lnTo>
                    <a:pt x="52" y="22"/>
                  </a:lnTo>
                  <a:lnTo>
                    <a:pt x="74" y="24"/>
                  </a:lnTo>
                  <a:lnTo>
                    <a:pt x="88" y="26"/>
                  </a:lnTo>
                  <a:lnTo>
                    <a:pt x="94" y="28"/>
                  </a:lnTo>
                  <a:lnTo>
                    <a:pt x="96" y="30"/>
                  </a:lnTo>
                  <a:lnTo>
                    <a:pt x="96" y="30"/>
                  </a:lnTo>
                  <a:lnTo>
                    <a:pt x="88" y="22"/>
                  </a:lnTo>
                  <a:lnTo>
                    <a:pt x="80" y="14"/>
                  </a:lnTo>
                  <a:lnTo>
                    <a:pt x="68" y="6"/>
                  </a:lnTo>
                  <a:lnTo>
                    <a:pt x="54" y="0"/>
                  </a:lnTo>
                  <a:lnTo>
                    <a:pt x="46" y="0"/>
                  </a:lnTo>
                  <a:lnTo>
                    <a:pt x="38" y="0"/>
                  </a:lnTo>
                  <a:lnTo>
                    <a:pt x="28" y="4"/>
                  </a:lnTo>
                  <a:lnTo>
                    <a:pt x="20" y="8"/>
                  </a:lnTo>
                  <a:lnTo>
                    <a:pt x="10" y="14"/>
                  </a:lnTo>
                  <a:lnTo>
                    <a:pt x="0" y="24"/>
                  </a:lnTo>
                  <a:lnTo>
                    <a:pt x="0" y="24"/>
                  </a:lnTo>
                  <a:lnTo>
                    <a:pt x="14" y="24"/>
                  </a:lnTo>
                  <a:lnTo>
                    <a:pt x="52" y="22"/>
                  </a:lnTo>
                  <a:lnTo>
                    <a:pt x="52" y="22"/>
                  </a:lnTo>
                  <a:close/>
                </a:path>
              </a:pathLst>
            </a:custGeom>
            <a:solidFill>
              <a:srgbClr val="F2CC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p:cNvSpPr>
            <p:nvPr/>
          </p:nvSpPr>
          <p:spPr bwMode="auto">
            <a:xfrm>
              <a:off x="5681663" y="2776538"/>
              <a:ext cx="155575" cy="47625"/>
            </a:xfrm>
            <a:custGeom>
              <a:avLst/>
              <a:gdLst/>
              <a:ahLst/>
              <a:cxnLst>
                <a:cxn ang="0">
                  <a:pos x="0" y="26"/>
                </a:cxn>
                <a:cxn ang="0">
                  <a:pos x="0" y="26"/>
                </a:cxn>
                <a:cxn ang="0">
                  <a:pos x="8" y="16"/>
                </a:cxn>
                <a:cxn ang="0">
                  <a:pos x="18" y="10"/>
                </a:cxn>
                <a:cxn ang="0">
                  <a:pos x="30" y="4"/>
                </a:cxn>
                <a:cxn ang="0">
                  <a:pos x="44" y="0"/>
                </a:cxn>
                <a:cxn ang="0">
                  <a:pos x="52" y="0"/>
                </a:cxn>
                <a:cxn ang="0">
                  <a:pos x="62" y="2"/>
                </a:cxn>
                <a:cxn ang="0">
                  <a:pos x="70" y="6"/>
                </a:cxn>
                <a:cxn ang="0">
                  <a:pos x="78" y="10"/>
                </a:cxn>
                <a:cxn ang="0">
                  <a:pos x="88" y="18"/>
                </a:cxn>
                <a:cxn ang="0">
                  <a:pos x="98" y="30"/>
                </a:cxn>
                <a:cxn ang="0">
                  <a:pos x="98" y="30"/>
                </a:cxn>
                <a:cxn ang="0">
                  <a:pos x="90" y="22"/>
                </a:cxn>
                <a:cxn ang="0">
                  <a:pos x="80" y="16"/>
                </a:cxn>
                <a:cxn ang="0">
                  <a:pos x="68" y="10"/>
                </a:cxn>
                <a:cxn ang="0">
                  <a:pos x="54" y="6"/>
                </a:cxn>
                <a:cxn ang="0">
                  <a:pos x="46" y="6"/>
                </a:cxn>
                <a:cxn ang="0">
                  <a:pos x="38" y="8"/>
                </a:cxn>
                <a:cxn ang="0">
                  <a:pos x="32" y="10"/>
                </a:cxn>
                <a:cxn ang="0">
                  <a:pos x="22" y="14"/>
                </a:cxn>
                <a:cxn ang="0">
                  <a:pos x="14" y="18"/>
                </a:cxn>
                <a:cxn ang="0">
                  <a:pos x="6" y="26"/>
                </a:cxn>
                <a:cxn ang="0">
                  <a:pos x="0" y="26"/>
                </a:cxn>
              </a:cxnLst>
              <a:rect l="0" t="0" r="r" b="b"/>
              <a:pathLst>
                <a:path w="98" h="30">
                  <a:moveTo>
                    <a:pt x="0" y="26"/>
                  </a:moveTo>
                  <a:lnTo>
                    <a:pt x="0" y="26"/>
                  </a:lnTo>
                  <a:lnTo>
                    <a:pt x="8" y="16"/>
                  </a:lnTo>
                  <a:lnTo>
                    <a:pt x="18" y="10"/>
                  </a:lnTo>
                  <a:lnTo>
                    <a:pt x="30" y="4"/>
                  </a:lnTo>
                  <a:lnTo>
                    <a:pt x="44" y="0"/>
                  </a:lnTo>
                  <a:lnTo>
                    <a:pt x="52" y="0"/>
                  </a:lnTo>
                  <a:lnTo>
                    <a:pt x="62" y="2"/>
                  </a:lnTo>
                  <a:lnTo>
                    <a:pt x="70" y="6"/>
                  </a:lnTo>
                  <a:lnTo>
                    <a:pt x="78" y="10"/>
                  </a:lnTo>
                  <a:lnTo>
                    <a:pt x="88" y="18"/>
                  </a:lnTo>
                  <a:lnTo>
                    <a:pt x="98" y="30"/>
                  </a:lnTo>
                  <a:lnTo>
                    <a:pt x="98" y="30"/>
                  </a:lnTo>
                  <a:lnTo>
                    <a:pt x="90" y="22"/>
                  </a:lnTo>
                  <a:lnTo>
                    <a:pt x="80" y="16"/>
                  </a:lnTo>
                  <a:lnTo>
                    <a:pt x="68" y="10"/>
                  </a:lnTo>
                  <a:lnTo>
                    <a:pt x="54" y="6"/>
                  </a:lnTo>
                  <a:lnTo>
                    <a:pt x="46" y="6"/>
                  </a:lnTo>
                  <a:lnTo>
                    <a:pt x="38" y="8"/>
                  </a:lnTo>
                  <a:lnTo>
                    <a:pt x="32" y="10"/>
                  </a:lnTo>
                  <a:lnTo>
                    <a:pt x="22" y="14"/>
                  </a:lnTo>
                  <a:lnTo>
                    <a:pt x="14" y="18"/>
                  </a:lnTo>
                  <a:lnTo>
                    <a:pt x="6" y="26"/>
                  </a:lnTo>
                  <a:lnTo>
                    <a:pt x="0" y="26"/>
                  </a:lnTo>
                  <a:close/>
                </a:path>
              </a:pathLst>
            </a:custGeom>
            <a:solidFill>
              <a:srgbClr val="F5BD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p:cNvSpPr>
            <p:nvPr/>
          </p:nvSpPr>
          <p:spPr bwMode="auto">
            <a:xfrm>
              <a:off x="5913438" y="2709863"/>
              <a:ext cx="165100" cy="57150"/>
            </a:xfrm>
            <a:custGeom>
              <a:avLst/>
              <a:gdLst/>
              <a:ahLst/>
              <a:cxnLst>
                <a:cxn ang="0">
                  <a:pos x="22" y="10"/>
                </a:cxn>
                <a:cxn ang="0">
                  <a:pos x="22" y="10"/>
                </a:cxn>
                <a:cxn ang="0">
                  <a:pos x="32" y="4"/>
                </a:cxn>
                <a:cxn ang="0">
                  <a:pos x="42" y="2"/>
                </a:cxn>
                <a:cxn ang="0">
                  <a:pos x="52" y="0"/>
                </a:cxn>
                <a:cxn ang="0">
                  <a:pos x="64" y="2"/>
                </a:cxn>
                <a:cxn ang="0">
                  <a:pos x="78" y="4"/>
                </a:cxn>
                <a:cxn ang="0">
                  <a:pos x="92" y="10"/>
                </a:cxn>
                <a:cxn ang="0">
                  <a:pos x="104" y="20"/>
                </a:cxn>
                <a:cxn ang="0">
                  <a:pos x="104" y="20"/>
                </a:cxn>
                <a:cxn ang="0">
                  <a:pos x="96" y="16"/>
                </a:cxn>
                <a:cxn ang="0">
                  <a:pos x="76" y="10"/>
                </a:cxn>
                <a:cxn ang="0">
                  <a:pos x="64" y="8"/>
                </a:cxn>
                <a:cxn ang="0">
                  <a:pos x="52" y="8"/>
                </a:cxn>
                <a:cxn ang="0">
                  <a:pos x="38" y="10"/>
                </a:cxn>
                <a:cxn ang="0">
                  <a:pos x="24" y="16"/>
                </a:cxn>
                <a:cxn ang="0">
                  <a:pos x="24" y="16"/>
                </a:cxn>
                <a:cxn ang="0">
                  <a:pos x="16" y="24"/>
                </a:cxn>
                <a:cxn ang="0">
                  <a:pos x="8" y="34"/>
                </a:cxn>
                <a:cxn ang="0">
                  <a:pos x="8" y="34"/>
                </a:cxn>
                <a:cxn ang="0">
                  <a:pos x="6" y="36"/>
                </a:cxn>
                <a:cxn ang="0">
                  <a:pos x="4" y="36"/>
                </a:cxn>
                <a:cxn ang="0">
                  <a:pos x="0" y="34"/>
                </a:cxn>
                <a:cxn ang="0">
                  <a:pos x="0" y="30"/>
                </a:cxn>
                <a:cxn ang="0">
                  <a:pos x="0" y="30"/>
                </a:cxn>
                <a:cxn ang="0">
                  <a:pos x="8" y="20"/>
                </a:cxn>
                <a:cxn ang="0">
                  <a:pos x="22" y="10"/>
                </a:cxn>
                <a:cxn ang="0">
                  <a:pos x="22" y="10"/>
                </a:cxn>
              </a:cxnLst>
              <a:rect l="0" t="0" r="r" b="b"/>
              <a:pathLst>
                <a:path w="104" h="36">
                  <a:moveTo>
                    <a:pt x="22" y="10"/>
                  </a:moveTo>
                  <a:lnTo>
                    <a:pt x="22" y="10"/>
                  </a:lnTo>
                  <a:lnTo>
                    <a:pt x="32" y="4"/>
                  </a:lnTo>
                  <a:lnTo>
                    <a:pt x="42" y="2"/>
                  </a:lnTo>
                  <a:lnTo>
                    <a:pt x="52" y="0"/>
                  </a:lnTo>
                  <a:lnTo>
                    <a:pt x="64" y="2"/>
                  </a:lnTo>
                  <a:lnTo>
                    <a:pt x="78" y="4"/>
                  </a:lnTo>
                  <a:lnTo>
                    <a:pt x="92" y="10"/>
                  </a:lnTo>
                  <a:lnTo>
                    <a:pt x="104" y="20"/>
                  </a:lnTo>
                  <a:lnTo>
                    <a:pt x="104" y="20"/>
                  </a:lnTo>
                  <a:lnTo>
                    <a:pt x="96" y="16"/>
                  </a:lnTo>
                  <a:lnTo>
                    <a:pt x="76" y="10"/>
                  </a:lnTo>
                  <a:lnTo>
                    <a:pt x="64" y="8"/>
                  </a:lnTo>
                  <a:lnTo>
                    <a:pt x="52" y="8"/>
                  </a:lnTo>
                  <a:lnTo>
                    <a:pt x="38" y="10"/>
                  </a:lnTo>
                  <a:lnTo>
                    <a:pt x="24" y="16"/>
                  </a:lnTo>
                  <a:lnTo>
                    <a:pt x="24" y="16"/>
                  </a:lnTo>
                  <a:lnTo>
                    <a:pt x="16" y="24"/>
                  </a:lnTo>
                  <a:lnTo>
                    <a:pt x="8" y="34"/>
                  </a:lnTo>
                  <a:lnTo>
                    <a:pt x="8" y="34"/>
                  </a:lnTo>
                  <a:lnTo>
                    <a:pt x="6" y="36"/>
                  </a:lnTo>
                  <a:lnTo>
                    <a:pt x="4" y="36"/>
                  </a:lnTo>
                  <a:lnTo>
                    <a:pt x="0" y="34"/>
                  </a:lnTo>
                  <a:lnTo>
                    <a:pt x="0" y="30"/>
                  </a:lnTo>
                  <a:lnTo>
                    <a:pt x="0" y="30"/>
                  </a:lnTo>
                  <a:lnTo>
                    <a:pt x="8" y="20"/>
                  </a:lnTo>
                  <a:lnTo>
                    <a:pt x="22" y="10"/>
                  </a:lnTo>
                  <a:lnTo>
                    <a:pt x="22" y="10"/>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p:cNvSpPr>
            <p:nvPr/>
          </p:nvSpPr>
          <p:spPr bwMode="auto">
            <a:xfrm>
              <a:off x="5916613" y="2779713"/>
              <a:ext cx="152400" cy="47625"/>
            </a:xfrm>
            <a:custGeom>
              <a:avLst/>
              <a:gdLst/>
              <a:ahLst/>
              <a:cxnLst>
                <a:cxn ang="0">
                  <a:pos x="44" y="22"/>
                </a:cxn>
                <a:cxn ang="0">
                  <a:pos x="44" y="22"/>
                </a:cxn>
                <a:cxn ang="0">
                  <a:pos x="22" y="24"/>
                </a:cxn>
                <a:cxn ang="0">
                  <a:pos x="10" y="26"/>
                </a:cxn>
                <a:cxn ang="0">
                  <a:pos x="2" y="28"/>
                </a:cxn>
                <a:cxn ang="0">
                  <a:pos x="0" y="30"/>
                </a:cxn>
                <a:cxn ang="0">
                  <a:pos x="0" y="30"/>
                </a:cxn>
                <a:cxn ang="0">
                  <a:pos x="8" y="22"/>
                </a:cxn>
                <a:cxn ang="0">
                  <a:pos x="18" y="14"/>
                </a:cxn>
                <a:cxn ang="0">
                  <a:pos x="30" y="6"/>
                </a:cxn>
                <a:cxn ang="0">
                  <a:pos x="44" y="0"/>
                </a:cxn>
                <a:cxn ang="0">
                  <a:pos x="52" y="0"/>
                </a:cxn>
                <a:cxn ang="0">
                  <a:pos x="60" y="0"/>
                </a:cxn>
                <a:cxn ang="0">
                  <a:pos x="68" y="4"/>
                </a:cxn>
                <a:cxn ang="0">
                  <a:pos x="78" y="8"/>
                </a:cxn>
                <a:cxn ang="0">
                  <a:pos x="86" y="14"/>
                </a:cxn>
                <a:cxn ang="0">
                  <a:pos x="96" y="24"/>
                </a:cxn>
                <a:cxn ang="0">
                  <a:pos x="96" y="24"/>
                </a:cxn>
                <a:cxn ang="0">
                  <a:pos x="84" y="24"/>
                </a:cxn>
                <a:cxn ang="0">
                  <a:pos x="44" y="22"/>
                </a:cxn>
                <a:cxn ang="0">
                  <a:pos x="44" y="22"/>
                </a:cxn>
              </a:cxnLst>
              <a:rect l="0" t="0" r="r" b="b"/>
              <a:pathLst>
                <a:path w="96" h="30">
                  <a:moveTo>
                    <a:pt x="44" y="22"/>
                  </a:moveTo>
                  <a:lnTo>
                    <a:pt x="44" y="22"/>
                  </a:lnTo>
                  <a:lnTo>
                    <a:pt x="22" y="24"/>
                  </a:lnTo>
                  <a:lnTo>
                    <a:pt x="10" y="26"/>
                  </a:lnTo>
                  <a:lnTo>
                    <a:pt x="2" y="28"/>
                  </a:lnTo>
                  <a:lnTo>
                    <a:pt x="0" y="30"/>
                  </a:lnTo>
                  <a:lnTo>
                    <a:pt x="0" y="30"/>
                  </a:lnTo>
                  <a:lnTo>
                    <a:pt x="8" y="22"/>
                  </a:lnTo>
                  <a:lnTo>
                    <a:pt x="18" y="14"/>
                  </a:lnTo>
                  <a:lnTo>
                    <a:pt x="30" y="6"/>
                  </a:lnTo>
                  <a:lnTo>
                    <a:pt x="44" y="0"/>
                  </a:lnTo>
                  <a:lnTo>
                    <a:pt x="52" y="0"/>
                  </a:lnTo>
                  <a:lnTo>
                    <a:pt x="60" y="0"/>
                  </a:lnTo>
                  <a:lnTo>
                    <a:pt x="68" y="4"/>
                  </a:lnTo>
                  <a:lnTo>
                    <a:pt x="78" y="8"/>
                  </a:lnTo>
                  <a:lnTo>
                    <a:pt x="86" y="14"/>
                  </a:lnTo>
                  <a:lnTo>
                    <a:pt x="96" y="24"/>
                  </a:lnTo>
                  <a:lnTo>
                    <a:pt x="96" y="24"/>
                  </a:lnTo>
                  <a:lnTo>
                    <a:pt x="84" y="24"/>
                  </a:lnTo>
                  <a:lnTo>
                    <a:pt x="44" y="22"/>
                  </a:lnTo>
                  <a:lnTo>
                    <a:pt x="44" y="22"/>
                  </a:lnTo>
                  <a:close/>
                </a:path>
              </a:pathLst>
            </a:custGeom>
            <a:solidFill>
              <a:srgbClr val="F2CC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p:cNvSpPr>
            <p:nvPr/>
          </p:nvSpPr>
          <p:spPr bwMode="auto">
            <a:xfrm>
              <a:off x="5922963" y="2776538"/>
              <a:ext cx="155575" cy="47625"/>
            </a:xfrm>
            <a:custGeom>
              <a:avLst/>
              <a:gdLst/>
              <a:ahLst/>
              <a:cxnLst>
                <a:cxn ang="0">
                  <a:pos x="98" y="26"/>
                </a:cxn>
                <a:cxn ang="0">
                  <a:pos x="98" y="26"/>
                </a:cxn>
                <a:cxn ang="0">
                  <a:pos x="90" y="16"/>
                </a:cxn>
                <a:cxn ang="0">
                  <a:pos x="80" y="10"/>
                </a:cxn>
                <a:cxn ang="0">
                  <a:pos x="68" y="4"/>
                </a:cxn>
                <a:cxn ang="0">
                  <a:pos x="52" y="0"/>
                </a:cxn>
                <a:cxn ang="0">
                  <a:pos x="44" y="0"/>
                </a:cxn>
                <a:cxn ang="0">
                  <a:pos x="36" y="2"/>
                </a:cxn>
                <a:cxn ang="0">
                  <a:pos x="28" y="6"/>
                </a:cxn>
                <a:cxn ang="0">
                  <a:pos x="18" y="10"/>
                </a:cxn>
                <a:cxn ang="0">
                  <a:pos x="10" y="18"/>
                </a:cxn>
                <a:cxn ang="0">
                  <a:pos x="0" y="30"/>
                </a:cxn>
                <a:cxn ang="0">
                  <a:pos x="0" y="30"/>
                </a:cxn>
                <a:cxn ang="0">
                  <a:pos x="8" y="22"/>
                </a:cxn>
                <a:cxn ang="0">
                  <a:pos x="18" y="16"/>
                </a:cxn>
                <a:cxn ang="0">
                  <a:pos x="30" y="10"/>
                </a:cxn>
                <a:cxn ang="0">
                  <a:pos x="44" y="6"/>
                </a:cxn>
                <a:cxn ang="0">
                  <a:pos x="50" y="6"/>
                </a:cxn>
                <a:cxn ang="0">
                  <a:pos x="58" y="8"/>
                </a:cxn>
                <a:cxn ang="0">
                  <a:pos x="66" y="10"/>
                </a:cxn>
                <a:cxn ang="0">
                  <a:pos x="74" y="14"/>
                </a:cxn>
                <a:cxn ang="0">
                  <a:pos x="82" y="18"/>
                </a:cxn>
                <a:cxn ang="0">
                  <a:pos x="90" y="26"/>
                </a:cxn>
                <a:cxn ang="0">
                  <a:pos x="98" y="26"/>
                </a:cxn>
              </a:cxnLst>
              <a:rect l="0" t="0" r="r" b="b"/>
              <a:pathLst>
                <a:path w="98" h="30">
                  <a:moveTo>
                    <a:pt x="98" y="26"/>
                  </a:moveTo>
                  <a:lnTo>
                    <a:pt x="98" y="26"/>
                  </a:lnTo>
                  <a:lnTo>
                    <a:pt x="90" y="16"/>
                  </a:lnTo>
                  <a:lnTo>
                    <a:pt x="80" y="10"/>
                  </a:lnTo>
                  <a:lnTo>
                    <a:pt x="68" y="4"/>
                  </a:lnTo>
                  <a:lnTo>
                    <a:pt x="52" y="0"/>
                  </a:lnTo>
                  <a:lnTo>
                    <a:pt x="44" y="0"/>
                  </a:lnTo>
                  <a:lnTo>
                    <a:pt x="36" y="2"/>
                  </a:lnTo>
                  <a:lnTo>
                    <a:pt x="28" y="6"/>
                  </a:lnTo>
                  <a:lnTo>
                    <a:pt x="18" y="10"/>
                  </a:lnTo>
                  <a:lnTo>
                    <a:pt x="10" y="18"/>
                  </a:lnTo>
                  <a:lnTo>
                    <a:pt x="0" y="30"/>
                  </a:lnTo>
                  <a:lnTo>
                    <a:pt x="0" y="30"/>
                  </a:lnTo>
                  <a:lnTo>
                    <a:pt x="8" y="22"/>
                  </a:lnTo>
                  <a:lnTo>
                    <a:pt x="18" y="16"/>
                  </a:lnTo>
                  <a:lnTo>
                    <a:pt x="30" y="10"/>
                  </a:lnTo>
                  <a:lnTo>
                    <a:pt x="44" y="6"/>
                  </a:lnTo>
                  <a:lnTo>
                    <a:pt x="50" y="6"/>
                  </a:lnTo>
                  <a:lnTo>
                    <a:pt x="58" y="8"/>
                  </a:lnTo>
                  <a:lnTo>
                    <a:pt x="66" y="10"/>
                  </a:lnTo>
                  <a:lnTo>
                    <a:pt x="74" y="14"/>
                  </a:lnTo>
                  <a:lnTo>
                    <a:pt x="82" y="18"/>
                  </a:lnTo>
                  <a:lnTo>
                    <a:pt x="90" y="26"/>
                  </a:lnTo>
                  <a:lnTo>
                    <a:pt x="98" y="26"/>
                  </a:lnTo>
                  <a:close/>
                </a:path>
              </a:pathLst>
            </a:custGeom>
            <a:solidFill>
              <a:srgbClr val="F5BD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p:cNvSpPr>
            <p:nvPr/>
          </p:nvSpPr>
          <p:spPr bwMode="auto">
            <a:xfrm>
              <a:off x="5884863" y="3027363"/>
              <a:ext cx="28575" cy="12700"/>
            </a:xfrm>
            <a:custGeom>
              <a:avLst/>
              <a:gdLst/>
              <a:ahLst/>
              <a:cxnLst>
                <a:cxn ang="0">
                  <a:pos x="0" y="6"/>
                </a:cxn>
                <a:cxn ang="0">
                  <a:pos x="0" y="6"/>
                </a:cxn>
                <a:cxn ang="0">
                  <a:pos x="2" y="8"/>
                </a:cxn>
                <a:cxn ang="0">
                  <a:pos x="10" y="8"/>
                </a:cxn>
                <a:cxn ang="0">
                  <a:pos x="10" y="8"/>
                </a:cxn>
                <a:cxn ang="0">
                  <a:pos x="16" y="6"/>
                </a:cxn>
                <a:cxn ang="0">
                  <a:pos x="18" y="2"/>
                </a:cxn>
                <a:cxn ang="0">
                  <a:pos x="18" y="2"/>
                </a:cxn>
                <a:cxn ang="0">
                  <a:pos x="14" y="0"/>
                </a:cxn>
                <a:cxn ang="0">
                  <a:pos x="8" y="0"/>
                </a:cxn>
                <a:cxn ang="0">
                  <a:pos x="8" y="0"/>
                </a:cxn>
                <a:cxn ang="0">
                  <a:pos x="2" y="2"/>
                </a:cxn>
                <a:cxn ang="0">
                  <a:pos x="0" y="6"/>
                </a:cxn>
                <a:cxn ang="0">
                  <a:pos x="0" y="6"/>
                </a:cxn>
              </a:cxnLst>
              <a:rect l="0" t="0" r="r" b="b"/>
              <a:pathLst>
                <a:path w="18" h="8">
                  <a:moveTo>
                    <a:pt x="0" y="6"/>
                  </a:moveTo>
                  <a:lnTo>
                    <a:pt x="0" y="6"/>
                  </a:lnTo>
                  <a:lnTo>
                    <a:pt x="2" y="8"/>
                  </a:lnTo>
                  <a:lnTo>
                    <a:pt x="10" y="8"/>
                  </a:lnTo>
                  <a:lnTo>
                    <a:pt x="10" y="8"/>
                  </a:lnTo>
                  <a:lnTo>
                    <a:pt x="16" y="6"/>
                  </a:lnTo>
                  <a:lnTo>
                    <a:pt x="18" y="2"/>
                  </a:lnTo>
                  <a:lnTo>
                    <a:pt x="18" y="2"/>
                  </a:lnTo>
                  <a:lnTo>
                    <a:pt x="14" y="0"/>
                  </a:lnTo>
                  <a:lnTo>
                    <a:pt x="8" y="0"/>
                  </a:lnTo>
                  <a:lnTo>
                    <a:pt x="8" y="0"/>
                  </a:lnTo>
                  <a:lnTo>
                    <a:pt x="2" y="2"/>
                  </a:lnTo>
                  <a:lnTo>
                    <a:pt x="0" y="6"/>
                  </a:lnTo>
                  <a:lnTo>
                    <a:pt x="0" y="6"/>
                  </a:lnTo>
                  <a:close/>
                </a:path>
              </a:pathLst>
            </a:custGeom>
            <a:solidFill>
              <a:srgbClr val="F4C7B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p:cNvSpPr>
            <p:nvPr/>
          </p:nvSpPr>
          <p:spPr bwMode="auto">
            <a:xfrm>
              <a:off x="5640388" y="2554288"/>
              <a:ext cx="187325" cy="835025"/>
            </a:xfrm>
            <a:custGeom>
              <a:avLst/>
              <a:gdLst/>
              <a:ahLst/>
              <a:cxnLst>
                <a:cxn ang="0">
                  <a:pos x="118" y="8"/>
                </a:cxn>
                <a:cxn ang="0">
                  <a:pos x="118" y="8"/>
                </a:cxn>
                <a:cxn ang="0">
                  <a:pos x="114" y="4"/>
                </a:cxn>
                <a:cxn ang="0">
                  <a:pos x="110" y="0"/>
                </a:cxn>
                <a:cxn ang="0">
                  <a:pos x="110" y="0"/>
                </a:cxn>
                <a:cxn ang="0">
                  <a:pos x="98" y="12"/>
                </a:cxn>
                <a:cxn ang="0">
                  <a:pos x="86" y="24"/>
                </a:cxn>
                <a:cxn ang="0">
                  <a:pos x="76" y="38"/>
                </a:cxn>
                <a:cxn ang="0">
                  <a:pos x="66" y="52"/>
                </a:cxn>
                <a:cxn ang="0">
                  <a:pos x="48" y="84"/>
                </a:cxn>
                <a:cxn ang="0">
                  <a:pos x="34" y="118"/>
                </a:cxn>
                <a:cxn ang="0">
                  <a:pos x="22" y="152"/>
                </a:cxn>
                <a:cxn ang="0">
                  <a:pos x="14" y="190"/>
                </a:cxn>
                <a:cxn ang="0">
                  <a:pos x="8" y="228"/>
                </a:cxn>
                <a:cxn ang="0">
                  <a:pos x="4" y="266"/>
                </a:cxn>
                <a:cxn ang="0">
                  <a:pos x="2" y="304"/>
                </a:cxn>
                <a:cxn ang="0">
                  <a:pos x="0" y="342"/>
                </a:cxn>
                <a:cxn ang="0">
                  <a:pos x="4" y="414"/>
                </a:cxn>
                <a:cxn ang="0">
                  <a:pos x="8" y="476"/>
                </a:cxn>
                <a:cxn ang="0">
                  <a:pos x="14" y="524"/>
                </a:cxn>
                <a:cxn ang="0">
                  <a:pos x="14" y="524"/>
                </a:cxn>
                <a:cxn ang="0">
                  <a:pos x="20" y="526"/>
                </a:cxn>
                <a:cxn ang="0">
                  <a:pos x="20" y="526"/>
                </a:cxn>
                <a:cxn ang="0">
                  <a:pos x="14" y="474"/>
                </a:cxn>
                <a:cxn ang="0">
                  <a:pos x="8" y="410"/>
                </a:cxn>
                <a:cxn ang="0">
                  <a:pos x="6" y="336"/>
                </a:cxn>
                <a:cxn ang="0">
                  <a:pos x="8" y="298"/>
                </a:cxn>
                <a:cxn ang="0">
                  <a:pos x="10" y="260"/>
                </a:cxn>
                <a:cxn ang="0">
                  <a:pos x="14" y="222"/>
                </a:cxn>
                <a:cxn ang="0">
                  <a:pos x="20" y="184"/>
                </a:cxn>
                <a:cxn ang="0">
                  <a:pos x="30" y="148"/>
                </a:cxn>
                <a:cxn ang="0">
                  <a:pos x="40" y="114"/>
                </a:cxn>
                <a:cxn ang="0">
                  <a:pos x="54" y="82"/>
                </a:cxn>
                <a:cxn ang="0">
                  <a:pos x="72" y="54"/>
                </a:cxn>
                <a:cxn ang="0">
                  <a:pos x="82" y="40"/>
                </a:cxn>
                <a:cxn ang="0">
                  <a:pos x="92" y="28"/>
                </a:cxn>
                <a:cxn ang="0">
                  <a:pos x="104" y="18"/>
                </a:cxn>
                <a:cxn ang="0">
                  <a:pos x="118" y="8"/>
                </a:cxn>
                <a:cxn ang="0">
                  <a:pos x="118" y="8"/>
                </a:cxn>
              </a:cxnLst>
              <a:rect l="0" t="0" r="r" b="b"/>
              <a:pathLst>
                <a:path w="118" h="526">
                  <a:moveTo>
                    <a:pt x="118" y="8"/>
                  </a:moveTo>
                  <a:lnTo>
                    <a:pt x="118" y="8"/>
                  </a:lnTo>
                  <a:lnTo>
                    <a:pt x="114" y="4"/>
                  </a:lnTo>
                  <a:lnTo>
                    <a:pt x="110" y="0"/>
                  </a:lnTo>
                  <a:lnTo>
                    <a:pt x="110" y="0"/>
                  </a:lnTo>
                  <a:lnTo>
                    <a:pt x="98" y="12"/>
                  </a:lnTo>
                  <a:lnTo>
                    <a:pt x="86" y="24"/>
                  </a:lnTo>
                  <a:lnTo>
                    <a:pt x="76" y="38"/>
                  </a:lnTo>
                  <a:lnTo>
                    <a:pt x="66" y="52"/>
                  </a:lnTo>
                  <a:lnTo>
                    <a:pt x="48" y="84"/>
                  </a:lnTo>
                  <a:lnTo>
                    <a:pt x="34" y="118"/>
                  </a:lnTo>
                  <a:lnTo>
                    <a:pt x="22" y="152"/>
                  </a:lnTo>
                  <a:lnTo>
                    <a:pt x="14" y="190"/>
                  </a:lnTo>
                  <a:lnTo>
                    <a:pt x="8" y="228"/>
                  </a:lnTo>
                  <a:lnTo>
                    <a:pt x="4" y="266"/>
                  </a:lnTo>
                  <a:lnTo>
                    <a:pt x="2" y="304"/>
                  </a:lnTo>
                  <a:lnTo>
                    <a:pt x="0" y="342"/>
                  </a:lnTo>
                  <a:lnTo>
                    <a:pt x="4" y="414"/>
                  </a:lnTo>
                  <a:lnTo>
                    <a:pt x="8" y="476"/>
                  </a:lnTo>
                  <a:lnTo>
                    <a:pt x="14" y="524"/>
                  </a:lnTo>
                  <a:lnTo>
                    <a:pt x="14" y="524"/>
                  </a:lnTo>
                  <a:lnTo>
                    <a:pt x="20" y="526"/>
                  </a:lnTo>
                  <a:lnTo>
                    <a:pt x="20" y="526"/>
                  </a:lnTo>
                  <a:lnTo>
                    <a:pt x="14" y="474"/>
                  </a:lnTo>
                  <a:lnTo>
                    <a:pt x="8" y="410"/>
                  </a:lnTo>
                  <a:lnTo>
                    <a:pt x="6" y="336"/>
                  </a:lnTo>
                  <a:lnTo>
                    <a:pt x="8" y="298"/>
                  </a:lnTo>
                  <a:lnTo>
                    <a:pt x="10" y="260"/>
                  </a:lnTo>
                  <a:lnTo>
                    <a:pt x="14" y="222"/>
                  </a:lnTo>
                  <a:lnTo>
                    <a:pt x="20" y="184"/>
                  </a:lnTo>
                  <a:lnTo>
                    <a:pt x="30" y="148"/>
                  </a:lnTo>
                  <a:lnTo>
                    <a:pt x="40" y="114"/>
                  </a:lnTo>
                  <a:lnTo>
                    <a:pt x="54" y="82"/>
                  </a:lnTo>
                  <a:lnTo>
                    <a:pt x="72" y="54"/>
                  </a:lnTo>
                  <a:lnTo>
                    <a:pt x="82" y="40"/>
                  </a:lnTo>
                  <a:lnTo>
                    <a:pt x="92" y="28"/>
                  </a:lnTo>
                  <a:lnTo>
                    <a:pt x="104" y="18"/>
                  </a:lnTo>
                  <a:lnTo>
                    <a:pt x="118" y="8"/>
                  </a:lnTo>
                  <a:lnTo>
                    <a:pt x="118" y="8"/>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p:cNvSpPr>
            <p:nvPr/>
          </p:nvSpPr>
          <p:spPr bwMode="auto">
            <a:xfrm>
              <a:off x="5789613" y="2478088"/>
              <a:ext cx="371475" cy="904875"/>
            </a:xfrm>
            <a:custGeom>
              <a:avLst/>
              <a:gdLst/>
              <a:ahLst/>
              <a:cxnLst>
                <a:cxn ang="0">
                  <a:pos x="234" y="282"/>
                </a:cxn>
                <a:cxn ang="0">
                  <a:pos x="234" y="240"/>
                </a:cxn>
                <a:cxn ang="0">
                  <a:pos x="224" y="170"/>
                </a:cxn>
                <a:cxn ang="0">
                  <a:pos x="208" y="114"/>
                </a:cxn>
                <a:cxn ang="0">
                  <a:pos x="186" y="68"/>
                </a:cxn>
                <a:cxn ang="0">
                  <a:pos x="174" y="50"/>
                </a:cxn>
                <a:cxn ang="0">
                  <a:pos x="156" y="30"/>
                </a:cxn>
                <a:cxn ang="0">
                  <a:pos x="136" y="16"/>
                </a:cxn>
                <a:cxn ang="0">
                  <a:pos x="98" y="2"/>
                </a:cxn>
                <a:cxn ang="0">
                  <a:pos x="78" y="0"/>
                </a:cxn>
                <a:cxn ang="0">
                  <a:pos x="44" y="2"/>
                </a:cxn>
                <a:cxn ang="0">
                  <a:pos x="8" y="10"/>
                </a:cxn>
                <a:cxn ang="0">
                  <a:pos x="0" y="14"/>
                </a:cxn>
                <a:cxn ang="0">
                  <a:pos x="2" y="18"/>
                </a:cxn>
                <a:cxn ang="0">
                  <a:pos x="10" y="16"/>
                </a:cxn>
                <a:cxn ang="0">
                  <a:pos x="56" y="10"/>
                </a:cxn>
                <a:cxn ang="0">
                  <a:pos x="90" y="10"/>
                </a:cxn>
                <a:cxn ang="0">
                  <a:pos x="122" y="18"/>
                </a:cxn>
                <a:cxn ang="0">
                  <a:pos x="142" y="28"/>
                </a:cxn>
                <a:cxn ang="0">
                  <a:pos x="162" y="46"/>
                </a:cxn>
                <a:cxn ang="0">
                  <a:pos x="170" y="56"/>
                </a:cxn>
                <a:cxn ang="0">
                  <a:pos x="194" y="96"/>
                </a:cxn>
                <a:cxn ang="0">
                  <a:pos x="212" y="144"/>
                </a:cxn>
                <a:cxn ang="0">
                  <a:pos x="224" y="206"/>
                </a:cxn>
                <a:cxn ang="0">
                  <a:pos x="228" y="282"/>
                </a:cxn>
                <a:cxn ang="0">
                  <a:pos x="226" y="360"/>
                </a:cxn>
                <a:cxn ang="0">
                  <a:pos x="220" y="470"/>
                </a:cxn>
                <a:cxn ang="0">
                  <a:pos x="220" y="548"/>
                </a:cxn>
                <a:cxn ang="0">
                  <a:pos x="222" y="570"/>
                </a:cxn>
                <a:cxn ang="0">
                  <a:pos x="226" y="570"/>
                </a:cxn>
                <a:cxn ang="0">
                  <a:pos x="224" y="522"/>
                </a:cxn>
                <a:cxn ang="0">
                  <a:pos x="230" y="416"/>
                </a:cxn>
                <a:cxn ang="0">
                  <a:pos x="232" y="360"/>
                </a:cxn>
              </a:cxnLst>
              <a:rect l="0" t="0" r="r" b="b"/>
              <a:pathLst>
                <a:path w="234" h="570">
                  <a:moveTo>
                    <a:pt x="232" y="360"/>
                  </a:moveTo>
                  <a:lnTo>
                    <a:pt x="234" y="282"/>
                  </a:lnTo>
                  <a:lnTo>
                    <a:pt x="234" y="282"/>
                  </a:lnTo>
                  <a:lnTo>
                    <a:pt x="234" y="240"/>
                  </a:lnTo>
                  <a:lnTo>
                    <a:pt x="230" y="204"/>
                  </a:lnTo>
                  <a:lnTo>
                    <a:pt x="224" y="170"/>
                  </a:lnTo>
                  <a:lnTo>
                    <a:pt x="218" y="140"/>
                  </a:lnTo>
                  <a:lnTo>
                    <a:pt x="208" y="114"/>
                  </a:lnTo>
                  <a:lnTo>
                    <a:pt x="198" y="90"/>
                  </a:lnTo>
                  <a:lnTo>
                    <a:pt x="186" y="68"/>
                  </a:lnTo>
                  <a:lnTo>
                    <a:pt x="174" y="50"/>
                  </a:lnTo>
                  <a:lnTo>
                    <a:pt x="174" y="50"/>
                  </a:lnTo>
                  <a:lnTo>
                    <a:pt x="164" y="38"/>
                  </a:lnTo>
                  <a:lnTo>
                    <a:pt x="156" y="30"/>
                  </a:lnTo>
                  <a:lnTo>
                    <a:pt x="146" y="22"/>
                  </a:lnTo>
                  <a:lnTo>
                    <a:pt x="136" y="16"/>
                  </a:lnTo>
                  <a:lnTo>
                    <a:pt x="116" y="6"/>
                  </a:lnTo>
                  <a:lnTo>
                    <a:pt x="98" y="2"/>
                  </a:lnTo>
                  <a:lnTo>
                    <a:pt x="98" y="2"/>
                  </a:lnTo>
                  <a:lnTo>
                    <a:pt x="78" y="0"/>
                  </a:lnTo>
                  <a:lnTo>
                    <a:pt x="62" y="0"/>
                  </a:lnTo>
                  <a:lnTo>
                    <a:pt x="44" y="2"/>
                  </a:lnTo>
                  <a:lnTo>
                    <a:pt x="30" y="4"/>
                  </a:lnTo>
                  <a:lnTo>
                    <a:pt x="8" y="10"/>
                  </a:lnTo>
                  <a:lnTo>
                    <a:pt x="0" y="14"/>
                  </a:lnTo>
                  <a:lnTo>
                    <a:pt x="0" y="14"/>
                  </a:lnTo>
                  <a:lnTo>
                    <a:pt x="2" y="16"/>
                  </a:lnTo>
                  <a:lnTo>
                    <a:pt x="2" y="18"/>
                  </a:lnTo>
                  <a:lnTo>
                    <a:pt x="2" y="18"/>
                  </a:lnTo>
                  <a:lnTo>
                    <a:pt x="10" y="16"/>
                  </a:lnTo>
                  <a:lnTo>
                    <a:pt x="30" y="12"/>
                  </a:lnTo>
                  <a:lnTo>
                    <a:pt x="56" y="10"/>
                  </a:lnTo>
                  <a:lnTo>
                    <a:pt x="90" y="10"/>
                  </a:lnTo>
                  <a:lnTo>
                    <a:pt x="90" y="10"/>
                  </a:lnTo>
                  <a:lnTo>
                    <a:pt x="110" y="14"/>
                  </a:lnTo>
                  <a:lnTo>
                    <a:pt x="122" y="18"/>
                  </a:lnTo>
                  <a:lnTo>
                    <a:pt x="132" y="22"/>
                  </a:lnTo>
                  <a:lnTo>
                    <a:pt x="142" y="28"/>
                  </a:lnTo>
                  <a:lnTo>
                    <a:pt x="152" y="36"/>
                  </a:lnTo>
                  <a:lnTo>
                    <a:pt x="162" y="46"/>
                  </a:lnTo>
                  <a:lnTo>
                    <a:pt x="170" y="56"/>
                  </a:lnTo>
                  <a:lnTo>
                    <a:pt x="170" y="56"/>
                  </a:lnTo>
                  <a:lnTo>
                    <a:pt x="182" y="76"/>
                  </a:lnTo>
                  <a:lnTo>
                    <a:pt x="194" y="96"/>
                  </a:lnTo>
                  <a:lnTo>
                    <a:pt x="204" y="118"/>
                  </a:lnTo>
                  <a:lnTo>
                    <a:pt x="212" y="144"/>
                  </a:lnTo>
                  <a:lnTo>
                    <a:pt x="220" y="174"/>
                  </a:lnTo>
                  <a:lnTo>
                    <a:pt x="224" y="206"/>
                  </a:lnTo>
                  <a:lnTo>
                    <a:pt x="228" y="242"/>
                  </a:lnTo>
                  <a:lnTo>
                    <a:pt x="228" y="282"/>
                  </a:lnTo>
                  <a:lnTo>
                    <a:pt x="226" y="360"/>
                  </a:lnTo>
                  <a:lnTo>
                    <a:pt x="226" y="360"/>
                  </a:lnTo>
                  <a:lnTo>
                    <a:pt x="224" y="416"/>
                  </a:lnTo>
                  <a:lnTo>
                    <a:pt x="220" y="470"/>
                  </a:lnTo>
                  <a:lnTo>
                    <a:pt x="218" y="522"/>
                  </a:lnTo>
                  <a:lnTo>
                    <a:pt x="220" y="548"/>
                  </a:lnTo>
                  <a:lnTo>
                    <a:pt x="222" y="570"/>
                  </a:lnTo>
                  <a:lnTo>
                    <a:pt x="222" y="570"/>
                  </a:lnTo>
                  <a:lnTo>
                    <a:pt x="226" y="570"/>
                  </a:lnTo>
                  <a:lnTo>
                    <a:pt x="226" y="570"/>
                  </a:lnTo>
                  <a:lnTo>
                    <a:pt x="224" y="546"/>
                  </a:lnTo>
                  <a:lnTo>
                    <a:pt x="224" y="522"/>
                  </a:lnTo>
                  <a:lnTo>
                    <a:pt x="226" y="470"/>
                  </a:lnTo>
                  <a:lnTo>
                    <a:pt x="230" y="416"/>
                  </a:lnTo>
                  <a:lnTo>
                    <a:pt x="232" y="360"/>
                  </a:lnTo>
                  <a:lnTo>
                    <a:pt x="232" y="360"/>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p:cNvSpPr>
            <p:nvPr/>
          </p:nvSpPr>
          <p:spPr bwMode="auto">
            <a:xfrm>
              <a:off x="5748338" y="2833688"/>
              <a:ext cx="50800" cy="12700"/>
            </a:xfrm>
            <a:custGeom>
              <a:avLst/>
              <a:gdLst/>
              <a:ahLst/>
              <a:cxnLst>
                <a:cxn ang="0">
                  <a:pos x="0" y="2"/>
                </a:cxn>
                <a:cxn ang="0">
                  <a:pos x="0" y="2"/>
                </a:cxn>
                <a:cxn ang="0">
                  <a:pos x="4" y="6"/>
                </a:cxn>
                <a:cxn ang="0">
                  <a:pos x="12" y="8"/>
                </a:cxn>
                <a:cxn ang="0">
                  <a:pos x="20" y="8"/>
                </a:cxn>
                <a:cxn ang="0">
                  <a:pos x="20" y="8"/>
                </a:cxn>
                <a:cxn ang="0">
                  <a:pos x="28" y="6"/>
                </a:cxn>
                <a:cxn ang="0">
                  <a:pos x="32" y="4"/>
                </a:cxn>
                <a:cxn ang="0">
                  <a:pos x="32" y="0"/>
                </a:cxn>
                <a:cxn ang="0">
                  <a:pos x="0" y="2"/>
                </a:cxn>
              </a:cxnLst>
              <a:rect l="0" t="0" r="r" b="b"/>
              <a:pathLst>
                <a:path w="32" h="8">
                  <a:moveTo>
                    <a:pt x="0" y="2"/>
                  </a:moveTo>
                  <a:lnTo>
                    <a:pt x="0" y="2"/>
                  </a:lnTo>
                  <a:lnTo>
                    <a:pt x="4" y="6"/>
                  </a:lnTo>
                  <a:lnTo>
                    <a:pt x="12" y="8"/>
                  </a:lnTo>
                  <a:lnTo>
                    <a:pt x="20" y="8"/>
                  </a:lnTo>
                  <a:lnTo>
                    <a:pt x="20" y="8"/>
                  </a:lnTo>
                  <a:lnTo>
                    <a:pt x="28" y="6"/>
                  </a:lnTo>
                  <a:lnTo>
                    <a:pt x="32" y="4"/>
                  </a:lnTo>
                  <a:lnTo>
                    <a:pt x="32" y="0"/>
                  </a:lnTo>
                  <a:lnTo>
                    <a:pt x="0" y="2"/>
                  </a:lnTo>
                  <a:close/>
                </a:path>
              </a:pathLst>
            </a:custGeom>
            <a:solidFill>
              <a:srgbClr val="7179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4"/>
            <p:cNvSpPr>
              <a:spLocks/>
            </p:cNvSpPr>
            <p:nvPr/>
          </p:nvSpPr>
          <p:spPr bwMode="auto">
            <a:xfrm>
              <a:off x="5954713" y="2830513"/>
              <a:ext cx="53975" cy="15875"/>
            </a:xfrm>
            <a:custGeom>
              <a:avLst/>
              <a:gdLst/>
              <a:ahLst/>
              <a:cxnLst>
                <a:cxn ang="0">
                  <a:pos x="0" y="2"/>
                </a:cxn>
                <a:cxn ang="0">
                  <a:pos x="0" y="2"/>
                </a:cxn>
                <a:cxn ang="0">
                  <a:pos x="6" y="6"/>
                </a:cxn>
                <a:cxn ang="0">
                  <a:pos x="12" y="8"/>
                </a:cxn>
                <a:cxn ang="0">
                  <a:pos x="22" y="10"/>
                </a:cxn>
                <a:cxn ang="0">
                  <a:pos x="22" y="10"/>
                </a:cxn>
                <a:cxn ang="0">
                  <a:pos x="28" y="6"/>
                </a:cxn>
                <a:cxn ang="0">
                  <a:pos x="32" y="4"/>
                </a:cxn>
                <a:cxn ang="0">
                  <a:pos x="34" y="0"/>
                </a:cxn>
                <a:cxn ang="0">
                  <a:pos x="0" y="2"/>
                </a:cxn>
              </a:cxnLst>
              <a:rect l="0" t="0" r="r" b="b"/>
              <a:pathLst>
                <a:path w="34" h="10">
                  <a:moveTo>
                    <a:pt x="0" y="2"/>
                  </a:moveTo>
                  <a:lnTo>
                    <a:pt x="0" y="2"/>
                  </a:lnTo>
                  <a:lnTo>
                    <a:pt x="6" y="6"/>
                  </a:lnTo>
                  <a:lnTo>
                    <a:pt x="12" y="8"/>
                  </a:lnTo>
                  <a:lnTo>
                    <a:pt x="22" y="10"/>
                  </a:lnTo>
                  <a:lnTo>
                    <a:pt x="22" y="10"/>
                  </a:lnTo>
                  <a:lnTo>
                    <a:pt x="28" y="6"/>
                  </a:lnTo>
                  <a:lnTo>
                    <a:pt x="32" y="4"/>
                  </a:lnTo>
                  <a:lnTo>
                    <a:pt x="34" y="0"/>
                  </a:lnTo>
                  <a:lnTo>
                    <a:pt x="0" y="2"/>
                  </a:lnTo>
                  <a:close/>
                </a:path>
              </a:pathLst>
            </a:custGeom>
            <a:solidFill>
              <a:srgbClr val="7179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5"/>
            <p:cNvSpPr>
              <a:spLocks/>
            </p:cNvSpPr>
            <p:nvPr/>
          </p:nvSpPr>
          <p:spPr bwMode="auto">
            <a:xfrm>
              <a:off x="5653088" y="2817813"/>
              <a:ext cx="177800" cy="22225"/>
            </a:xfrm>
            <a:custGeom>
              <a:avLst/>
              <a:gdLst/>
              <a:ahLst/>
              <a:cxnLst>
                <a:cxn ang="0">
                  <a:pos x="112" y="2"/>
                </a:cxn>
                <a:cxn ang="0">
                  <a:pos x="112" y="2"/>
                </a:cxn>
                <a:cxn ang="0">
                  <a:pos x="108" y="6"/>
                </a:cxn>
                <a:cxn ang="0">
                  <a:pos x="92" y="12"/>
                </a:cxn>
                <a:cxn ang="0">
                  <a:pos x="80" y="14"/>
                </a:cxn>
                <a:cxn ang="0">
                  <a:pos x="66" y="14"/>
                </a:cxn>
                <a:cxn ang="0">
                  <a:pos x="48" y="12"/>
                </a:cxn>
                <a:cxn ang="0">
                  <a:pos x="28" y="8"/>
                </a:cxn>
                <a:cxn ang="0">
                  <a:pos x="28" y="8"/>
                </a:cxn>
                <a:cxn ang="0">
                  <a:pos x="16" y="6"/>
                </a:cxn>
                <a:cxn ang="0">
                  <a:pos x="8" y="8"/>
                </a:cxn>
                <a:cxn ang="0">
                  <a:pos x="2" y="10"/>
                </a:cxn>
                <a:cxn ang="0">
                  <a:pos x="0" y="10"/>
                </a:cxn>
                <a:cxn ang="0">
                  <a:pos x="0" y="10"/>
                </a:cxn>
                <a:cxn ang="0">
                  <a:pos x="2" y="8"/>
                </a:cxn>
                <a:cxn ang="0">
                  <a:pos x="4" y="4"/>
                </a:cxn>
                <a:cxn ang="0">
                  <a:pos x="8" y="0"/>
                </a:cxn>
                <a:cxn ang="0">
                  <a:pos x="14" y="0"/>
                </a:cxn>
                <a:cxn ang="0">
                  <a:pos x="22" y="0"/>
                </a:cxn>
                <a:cxn ang="0">
                  <a:pos x="32" y="0"/>
                </a:cxn>
                <a:cxn ang="0">
                  <a:pos x="32" y="0"/>
                </a:cxn>
                <a:cxn ang="0">
                  <a:pos x="48" y="4"/>
                </a:cxn>
                <a:cxn ang="0">
                  <a:pos x="64" y="6"/>
                </a:cxn>
                <a:cxn ang="0">
                  <a:pos x="90" y="6"/>
                </a:cxn>
                <a:cxn ang="0">
                  <a:pos x="106" y="4"/>
                </a:cxn>
                <a:cxn ang="0">
                  <a:pos x="112" y="2"/>
                </a:cxn>
                <a:cxn ang="0">
                  <a:pos x="112" y="2"/>
                </a:cxn>
              </a:cxnLst>
              <a:rect l="0" t="0" r="r" b="b"/>
              <a:pathLst>
                <a:path w="112" h="14">
                  <a:moveTo>
                    <a:pt x="112" y="2"/>
                  </a:moveTo>
                  <a:lnTo>
                    <a:pt x="112" y="2"/>
                  </a:lnTo>
                  <a:lnTo>
                    <a:pt x="108" y="6"/>
                  </a:lnTo>
                  <a:lnTo>
                    <a:pt x="92" y="12"/>
                  </a:lnTo>
                  <a:lnTo>
                    <a:pt x="80" y="14"/>
                  </a:lnTo>
                  <a:lnTo>
                    <a:pt x="66" y="14"/>
                  </a:lnTo>
                  <a:lnTo>
                    <a:pt x="48" y="12"/>
                  </a:lnTo>
                  <a:lnTo>
                    <a:pt x="28" y="8"/>
                  </a:lnTo>
                  <a:lnTo>
                    <a:pt x="28" y="8"/>
                  </a:lnTo>
                  <a:lnTo>
                    <a:pt x="16" y="6"/>
                  </a:lnTo>
                  <a:lnTo>
                    <a:pt x="8" y="8"/>
                  </a:lnTo>
                  <a:lnTo>
                    <a:pt x="2" y="10"/>
                  </a:lnTo>
                  <a:lnTo>
                    <a:pt x="0" y="10"/>
                  </a:lnTo>
                  <a:lnTo>
                    <a:pt x="0" y="10"/>
                  </a:lnTo>
                  <a:lnTo>
                    <a:pt x="2" y="8"/>
                  </a:lnTo>
                  <a:lnTo>
                    <a:pt x="4" y="4"/>
                  </a:lnTo>
                  <a:lnTo>
                    <a:pt x="8" y="0"/>
                  </a:lnTo>
                  <a:lnTo>
                    <a:pt x="14" y="0"/>
                  </a:lnTo>
                  <a:lnTo>
                    <a:pt x="22" y="0"/>
                  </a:lnTo>
                  <a:lnTo>
                    <a:pt x="32" y="0"/>
                  </a:lnTo>
                  <a:lnTo>
                    <a:pt x="32" y="0"/>
                  </a:lnTo>
                  <a:lnTo>
                    <a:pt x="48" y="4"/>
                  </a:lnTo>
                  <a:lnTo>
                    <a:pt x="64" y="6"/>
                  </a:lnTo>
                  <a:lnTo>
                    <a:pt x="90" y="6"/>
                  </a:lnTo>
                  <a:lnTo>
                    <a:pt x="106" y="4"/>
                  </a:lnTo>
                  <a:lnTo>
                    <a:pt x="112" y="2"/>
                  </a:lnTo>
                  <a:lnTo>
                    <a:pt x="1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6"/>
            <p:cNvSpPr>
              <a:spLocks/>
            </p:cNvSpPr>
            <p:nvPr/>
          </p:nvSpPr>
          <p:spPr bwMode="auto">
            <a:xfrm>
              <a:off x="5926138" y="2817813"/>
              <a:ext cx="177800" cy="22225"/>
            </a:xfrm>
            <a:custGeom>
              <a:avLst/>
              <a:gdLst/>
              <a:ahLst/>
              <a:cxnLst>
                <a:cxn ang="0">
                  <a:pos x="0" y="2"/>
                </a:cxn>
                <a:cxn ang="0">
                  <a:pos x="0" y="2"/>
                </a:cxn>
                <a:cxn ang="0">
                  <a:pos x="6" y="6"/>
                </a:cxn>
                <a:cxn ang="0">
                  <a:pos x="22" y="12"/>
                </a:cxn>
                <a:cxn ang="0">
                  <a:pos x="34" y="14"/>
                </a:cxn>
                <a:cxn ang="0">
                  <a:pos x="48" y="14"/>
                </a:cxn>
                <a:cxn ang="0">
                  <a:pos x="64" y="12"/>
                </a:cxn>
                <a:cxn ang="0">
                  <a:pos x="84" y="8"/>
                </a:cxn>
                <a:cxn ang="0">
                  <a:pos x="84" y="8"/>
                </a:cxn>
                <a:cxn ang="0">
                  <a:pos x="98" y="6"/>
                </a:cxn>
                <a:cxn ang="0">
                  <a:pos x="106" y="8"/>
                </a:cxn>
                <a:cxn ang="0">
                  <a:pos x="112" y="10"/>
                </a:cxn>
                <a:cxn ang="0">
                  <a:pos x="112" y="10"/>
                </a:cxn>
                <a:cxn ang="0">
                  <a:pos x="112" y="10"/>
                </a:cxn>
                <a:cxn ang="0">
                  <a:pos x="112" y="8"/>
                </a:cxn>
                <a:cxn ang="0">
                  <a:pos x="108" y="4"/>
                </a:cxn>
                <a:cxn ang="0">
                  <a:pos x="104" y="0"/>
                </a:cxn>
                <a:cxn ang="0">
                  <a:pos x="100" y="0"/>
                </a:cxn>
                <a:cxn ang="0">
                  <a:pos x="92" y="0"/>
                </a:cxn>
                <a:cxn ang="0">
                  <a:pos x="82" y="0"/>
                </a:cxn>
                <a:cxn ang="0">
                  <a:pos x="82" y="0"/>
                </a:cxn>
                <a:cxn ang="0">
                  <a:pos x="64" y="4"/>
                </a:cxn>
                <a:cxn ang="0">
                  <a:pos x="50" y="6"/>
                </a:cxn>
                <a:cxn ang="0">
                  <a:pos x="24" y="6"/>
                </a:cxn>
                <a:cxn ang="0">
                  <a:pos x="6" y="4"/>
                </a:cxn>
                <a:cxn ang="0">
                  <a:pos x="0" y="2"/>
                </a:cxn>
                <a:cxn ang="0">
                  <a:pos x="0" y="2"/>
                </a:cxn>
              </a:cxnLst>
              <a:rect l="0" t="0" r="r" b="b"/>
              <a:pathLst>
                <a:path w="112" h="14">
                  <a:moveTo>
                    <a:pt x="0" y="2"/>
                  </a:moveTo>
                  <a:lnTo>
                    <a:pt x="0" y="2"/>
                  </a:lnTo>
                  <a:lnTo>
                    <a:pt x="6" y="6"/>
                  </a:lnTo>
                  <a:lnTo>
                    <a:pt x="22" y="12"/>
                  </a:lnTo>
                  <a:lnTo>
                    <a:pt x="34" y="14"/>
                  </a:lnTo>
                  <a:lnTo>
                    <a:pt x="48" y="14"/>
                  </a:lnTo>
                  <a:lnTo>
                    <a:pt x="64" y="12"/>
                  </a:lnTo>
                  <a:lnTo>
                    <a:pt x="84" y="8"/>
                  </a:lnTo>
                  <a:lnTo>
                    <a:pt x="84" y="8"/>
                  </a:lnTo>
                  <a:lnTo>
                    <a:pt x="98" y="6"/>
                  </a:lnTo>
                  <a:lnTo>
                    <a:pt x="106" y="8"/>
                  </a:lnTo>
                  <a:lnTo>
                    <a:pt x="112" y="10"/>
                  </a:lnTo>
                  <a:lnTo>
                    <a:pt x="112" y="10"/>
                  </a:lnTo>
                  <a:lnTo>
                    <a:pt x="112" y="10"/>
                  </a:lnTo>
                  <a:lnTo>
                    <a:pt x="112" y="8"/>
                  </a:lnTo>
                  <a:lnTo>
                    <a:pt x="108" y="4"/>
                  </a:lnTo>
                  <a:lnTo>
                    <a:pt x="104" y="0"/>
                  </a:lnTo>
                  <a:lnTo>
                    <a:pt x="100" y="0"/>
                  </a:lnTo>
                  <a:lnTo>
                    <a:pt x="92" y="0"/>
                  </a:lnTo>
                  <a:lnTo>
                    <a:pt x="82" y="0"/>
                  </a:lnTo>
                  <a:lnTo>
                    <a:pt x="82" y="0"/>
                  </a:lnTo>
                  <a:lnTo>
                    <a:pt x="64" y="4"/>
                  </a:lnTo>
                  <a:lnTo>
                    <a:pt x="50" y="6"/>
                  </a:lnTo>
                  <a:lnTo>
                    <a:pt x="24" y="6"/>
                  </a:lnTo>
                  <a:lnTo>
                    <a:pt x="6" y="4"/>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p:cNvSpPr>
            <p:nvPr/>
          </p:nvSpPr>
          <p:spPr bwMode="auto">
            <a:xfrm>
              <a:off x="5815013" y="2516188"/>
              <a:ext cx="292100" cy="438150"/>
            </a:xfrm>
            <a:custGeom>
              <a:avLst/>
              <a:gdLst/>
              <a:ahLst/>
              <a:cxnLst>
                <a:cxn ang="0">
                  <a:pos x="0" y="26"/>
                </a:cxn>
                <a:cxn ang="0">
                  <a:pos x="0" y="26"/>
                </a:cxn>
                <a:cxn ang="0">
                  <a:pos x="6" y="26"/>
                </a:cxn>
                <a:cxn ang="0">
                  <a:pos x="24" y="30"/>
                </a:cxn>
                <a:cxn ang="0">
                  <a:pos x="34" y="34"/>
                </a:cxn>
                <a:cxn ang="0">
                  <a:pos x="48" y="40"/>
                </a:cxn>
                <a:cxn ang="0">
                  <a:pos x="60" y="48"/>
                </a:cxn>
                <a:cxn ang="0">
                  <a:pos x="74" y="58"/>
                </a:cxn>
                <a:cxn ang="0">
                  <a:pos x="90" y="70"/>
                </a:cxn>
                <a:cxn ang="0">
                  <a:pos x="102" y="88"/>
                </a:cxn>
                <a:cxn ang="0">
                  <a:pos x="116" y="108"/>
                </a:cxn>
                <a:cxn ang="0">
                  <a:pos x="128" y="132"/>
                </a:cxn>
                <a:cxn ang="0">
                  <a:pos x="138" y="160"/>
                </a:cxn>
                <a:cxn ang="0">
                  <a:pos x="146" y="194"/>
                </a:cxn>
                <a:cxn ang="0">
                  <a:pos x="152" y="232"/>
                </a:cxn>
                <a:cxn ang="0">
                  <a:pos x="156" y="276"/>
                </a:cxn>
                <a:cxn ang="0">
                  <a:pos x="156" y="276"/>
                </a:cxn>
                <a:cxn ang="0">
                  <a:pos x="162" y="270"/>
                </a:cxn>
                <a:cxn ang="0">
                  <a:pos x="168" y="260"/>
                </a:cxn>
                <a:cxn ang="0">
                  <a:pos x="174" y="248"/>
                </a:cxn>
                <a:cxn ang="0">
                  <a:pos x="180" y="230"/>
                </a:cxn>
                <a:cxn ang="0">
                  <a:pos x="184" y="206"/>
                </a:cxn>
                <a:cxn ang="0">
                  <a:pos x="184" y="178"/>
                </a:cxn>
                <a:cxn ang="0">
                  <a:pos x="182" y="142"/>
                </a:cxn>
                <a:cxn ang="0">
                  <a:pos x="182" y="142"/>
                </a:cxn>
                <a:cxn ang="0">
                  <a:pos x="176" y="112"/>
                </a:cxn>
                <a:cxn ang="0">
                  <a:pos x="170" y="86"/>
                </a:cxn>
                <a:cxn ang="0">
                  <a:pos x="160" y="62"/>
                </a:cxn>
                <a:cxn ang="0">
                  <a:pos x="150" y="44"/>
                </a:cxn>
                <a:cxn ang="0">
                  <a:pos x="138" y="30"/>
                </a:cxn>
                <a:cxn ang="0">
                  <a:pos x="126" y="18"/>
                </a:cxn>
                <a:cxn ang="0">
                  <a:pos x="112" y="10"/>
                </a:cxn>
                <a:cxn ang="0">
                  <a:pos x="98" y="4"/>
                </a:cxn>
                <a:cxn ang="0">
                  <a:pos x="84" y="2"/>
                </a:cxn>
                <a:cxn ang="0">
                  <a:pos x="70" y="0"/>
                </a:cxn>
                <a:cxn ang="0">
                  <a:pos x="56" y="2"/>
                </a:cxn>
                <a:cxn ang="0">
                  <a:pos x="44" y="4"/>
                </a:cxn>
                <a:cxn ang="0">
                  <a:pos x="30" y="8"/>
                </a:cxn>
                <a:cxn ang="0">
                  <a:pos x="20" y="14"/>
                </a:cxn>
                <a:cxn ang="0">
                  <a:pos x="10" y="20"/>
                </a:cxn>
                <a:cxn ang="0">
                  <a:pos x="0" y="26"/>
                </a:cxn>
                <a:cxn ang="0">
                  <a:pos x="0" y="26"/>
                </a:cxn>
              </a:cxnLst>
              <a:rect l="0" t="0" r="r" b="b"/>
              <a:pathLst>
                <a:path w="184" h="276">
                  <a:moveTo>
                    <a:pt x="0" y="26"/>
                  </a:moveTo>
                  <a:lnTo>
                    <a:pt x="0" y="26"/>
                  </a:lnTo>
                  <a:lnTo>
                    <a:pt x="6" y="26"/>
                  </a:lnTo>
                  <a:lnTo>
                    <a:pt x="24" y="30"/>
                  </a:lnTo>
                  <a:lnTo>
                    <a:pt x="34" y="34"/>
                  </a:lnTo>
                  <a:lnTo>
                    <a:pt x="48" y="40"/>
                  </a:lnTo>
                  <a:lnTo>
                    <a:pt x="60" y="48"/>
                  </a:lnTo>
                  <a:lnTo>
                    <a:pt x="74" y="58"/>
                  </a:lnTo>
                  <a:lnTo>
                    <a:pt x="90" y="70"/>
                  </a:lnTo>
                  <a:lnTo>
                    <a:pt x="102" y="88"/>
                  </a:lnTo>
                  <a:lnTo>
                    <a:pt x="116" y="108"/>
                  </a:lnTo>
                  <a:lnTo>
                    <a:pt x="128" y="132"/>
                  </a:lnTo>
                  <a:lnTo>
                    <a:pt x="138" y="160"/>
                  </a:lnTo>
                  <a:lnTo>
                    <a:pt x="146" y="194"/>
                  </a:lnTo>
                  <a:lnTo>
                    <a:pt x="152" y="232"/>
                  </a:lnTo>
                  <a:lnTo>
                    <a:pt x="156" y="276"/>
                  </a:lnTo>
                  <a:lnTo>
                    <a:pt x="156" y="276"/>
                  </a:lnTo>
                  <a:lnTo>
                    <a:pt x="162" y="270"/>
                  </a:lnTo>
                  <a:lnTo>
                    <a:pt x="168" y="260"/>
                  </a:lnTo>
                  <a:lnTo>
                    <a:pt x="174" y="248"/>
                  </a:lnTo>
                  <a:lnTo>
                    <a:pt x="180" y="230"/>
                  </a:lnTo>
                  <a:lnTo>
                    <a:pt x="184" y="206"/>
                  </a:lnTo>
                  <a:lnTo>
                    <a:pt x="184" y="178"/>
                  </a:lnTo>
                  <a:lnTo>
                    <a:pt x="182" y="142"/>
                  </a:lnTo>
                  <a:lnTo>
                    <a:pt x="182" y="142"/>
                  </a:lnTo>
                  <a:lnTo>
                    <a:pt x="176" y="112"/>
                  </a:lnTo>
                  <a:lnTo>
                    <a:pt x="170" y="86"/>
                  </a:lnTo>
                  <a:lnTo>
                    <a:pt x="160" y="62"/>
                  </a:lnTo>
                  <a:lnTo>
                    <a:pt x="150" y="44"/>
                  </a:lnTo>
                  <a:lnTo>
                    <a:pt x="138" y="30"/>
                  </a:lnTo>
                  <a:lnTo>
                    <a:pt x="126" y="18"/>
                  </a:lnTo>
                  <a:lnTo>
                    <a:pt x="112" y="10"/>
                  </a:lnTo>
                  <a:lnTo>
                    <a:pt x="98" y="4"/>
                  </a:lnTo>
                  <a:lnTo>
                    <a:pt x="84" y="2"/>
                  </a:lnTo>
                  <a:lnTo>
                    <a:pt x="70" y="0"/>
                  </a:lnTo>
                  <a:lnTo>
                    <a:pt x="56" y="2"/>
                  </a:lnTo>
                  <a:lnTo>
                    <a:pt x="44" y="4"/>
                  </a:lnTo>
                  <a:lnTo>
                    <a:pt x="30" y="8"/>
                  </a:lnTo>
                  <a:lnTo>
                    <a:pt x="20" y="14"/>
                  </a:lnTo>
                  <a:lnTo>
                    <a:pt x="10" y="20"/>
                  </a:lnTo>
                  <a:lnTo>
                    <a:pt x="0" y="26"/>
                  </a:lnTo>
                  <a:lnTo>
                    <a:pt x="0" y="26"/>
                  </a:lnTo>
                  <a:close/>
                </a:path>
              </a:pathLst>
            </a:custGeom>
            <a:solidFill>
              <a:srgbClr val="D3935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8"/>
            <p:cNvSpPr>
              <a:spLocks/>
            </p:cNvSpPr>
            <p:nvPr/>
          </p:nvSpPr>
          <p:spPr bwMode="auto">
            <a:xfrm>
              <a:off x="5805488" y="2535238"/>
              <a:ext cx="279400" cy="866775"/>
            </a:xfrm>
            <a:custGeom>
              <a:avLst/>
              <a:gdLst/>
              <a:ahLst/>
              <a:cxnLst>
                <a:cxn ang="0">
                  <a:pos x="156" y="124"/>
                </a:cxn>
                <a:cxn ang="0">
                  <a:pos x="156" y="124"/>
                </a:cxn>
                <a:cxn ang="0">
                  <a:pos x="146" y="92"/>
                </a:cxn>
                <a:cxn ang="0">
                  <a:pos x="132" y="64"/>
                </a:cxn>
                <a:cxn ang="0">
                  <a:pos x="118" y="42"/>
                </a:cxn>
                <a:cxn ang="0">
                  <a:pos x="110" y="32"/>
                </a:cxn>
                <a:cxn ang="0">
                  <a:pos x="102" y="24"/>
                </a:cxn>
                <a:cxn ang="0">
                  <a:pos x="92" y="18"/>
                </a:cxn>
                <a:cxn ang="0">
                  <a:pos x="82" y="12"/>
                </a:cxn>
                <a:cxn ang="0">
                  <a:pos x="70" y="8"/>
                </a:cxn>
                <a:cxn ang="0">
                  <a:pos x="60" y="4"/>
                </a:cxn>
                <a:cxn ang="0">
                  <a:pos x="46" y="2"/>
                </a:cxn>
                <a:cxn ang="0">
                  <a:pos x="32" y="0"/>
                </a:cxn>
                <a:cxn ang="0">
                  <a:pos x="4" y="2"/>
                </a:cxn>
                <a:cxn ang="0">
                  <a:pos x="4" y="2"/>
                </a:cxn>
                <a:cxn ang="0">
                  <a:pos x="2" y="4"/>
                </a:cxn>
                <a:cxn ang="0">
                  <a:pos x="0" y="6"/>
                </a:cxn>
                <a:cxn ang="0">
                  <a:pos x="0" y="6"/>
                </a:cxn>
                <a:cxn ang="0">
                  <a:pos x="2" y="10"/>
                </a:cxn>
                <a:cxn ang="0">
                  <a:pos x="2" y="10"/>
                </a:cxn>
                <a:cxn ang="0">
                  <a:pos x="2" y="10"/>
                </a:cxn>
                <a:cxn ang="0">
                  <a:pos x="32" y="10"/>
                </a:cxn>
                <a:cxn ang="0">
                  <a:pos x="44" y="10"/>
                </a:cxn>
                <a:cxn ang="0">
                  <a:pos x="58" y="12"/>
                </a:cxn>
                <a:cxn ang="0">
                  <a:pos x="68" y="16"/>
                </a:cxn>
                <a:cxn ang="0">
                  <a:pos x="80" y="20"/>
                </a:cxn>
                <a:cxn ang="0">
                  <a:pos x="90" y="26"/>
                </a:cxn>
                <a:cxn ang="0">
                  <a:pos x="98" y="32"/>
                </a:cxn>
                <a:cxn ang="0">
                  <a:pos x="108" y="40"/>
                </a:cxn>
                <a:cxn ang="0">
                  <a:pos x="116" y="50"/>
                </a:cxn>
                <a:cxn ang="0">
                  <a:pos x="130" y="72"/>
                </a:cxn>
                <a:cxn ang="0">
                  <a:pos x="142" y="98"/>
                </a:cxn>
                <a:cxn ang="0">
                  <a:pos x="152" y="128"/>
                </a:cxn>
                <a:cxn ang="0">
                  <a:pos x="152" y="128"/>
                </a:cxn>
                <a:cxn ang="0">
                  <a:pos x="158" y="154"/>
                </a:cxn>
                <a:cxn ang="0">
                  <a:pos x="162" y="180"/>
                </a:cxn>
                <a:cxn ang="0">
                  <a:pos x="166" y="206"/>
                </a:cxn>
                <a:cxn ang="0">
                  <a:pos x="168" y="234"/>
                </a:cxn>
                <a:cxn ang="0">
                  <a:pos x="170" y="292"/>
                </a:cxn>
                <a:cxn ang="0">
                  <a:pos x="168" y="348"/>
                </a:cxn>
                <a:cxn ang="0">
                  <a:pos x="162" y="404"/>
                </a:cxn>
                <a:cxn ang="0">
                  <a:pos x="156" y="458"/>
                </a:cxn>
                <a:cxn ang="0">
                  <a:pos x="148" y="504"/>
                </a:cxn>
                <a:cxn ang="0">
                  <a:pos x="142" y="546"/>
                </a:cxn>
                <a:cxn ang="0">
                  <a:pos x="142" y="546"/>
                </a:cxn>
                <a:cxn ang="0">
                  <a:pos x="150" y="544"/>
                </a:cxn>
                <a:cxn ang="0">
                  <a:pos x="150" y="544"/>
                </a:cxn>
                <a:cxn ang="0">
                  <a:pos x="158" y="504"/>
                </a:cxn>
                <a:cxn ang="0">
                  <a:pos x="164" y="456"/>
                </a:cxn>
                <a:cxn ang="0">
                  <a:pos x="170" y="404"/>
                </a:cxn>
                <a:cxn ang="0">
                  <a:pos x="174" y="348"/>
                </a:cxn>
                <a:cxn ang="0">
                  <a:pos x="176" y="290"/>
                </a:cxn>
                <a:cxn ang="0">
                  <a:pos x="174" y="232"/>
                </a:cxn>
                <a:cxn ang="0">
                  <a:pos x="170" y="204"/>
                </a:cxn>
                <a:cxn ang="0">
                  <a:pos x="166" y="176"/>
                </a:cxn>
                <a:cxn ang="0">
                  <a:pos x="162" y="148"/>
                </a:cxn>
                <a:cxn ang="0">
                  <a:pos x="156" y="124"/>
                </a:cxn>
                <a:cxn ang="0">
                  <a:pos x="156" y="124"/>
                </a:cxn>
              </a:cxnLst>
              <a:rect l="0" t="0" r="r" b="b"/>
              <a:pathLst>
                <a:path w="176" h="546">
                  <a:moveTo>
                    <a:pt x="156" y="124"/>
                  </a:moveTo>
                  <a:lnTo>
                    <a:pt x="156" y="124"/>
                  </a:lnTo>
                  <a:lnTo>
                    <a:pt x="146" y="92"/>
                  </a:lnTo>
                  <a:lnTo>
                    <a:pt x="132" y="64"/>
                  </a:lnTo>
                  <a:lnTo>
                    <a:pt x="118" y="42"/>
                  </a:lnTo>
                  <a:lnTo>
                    <a:pt x="110" y="32"/>
                  </a:lnTo>
                  <a:lnTo>
                    <a:pt x="102" y="24"/>
                  </a:lnTo>
                  <a:lnTo>
                    <a:pt x="92" y="18"/>
                  </a:lnTo>
                  <a:lnTo>
                    <a:pt x="82" y="12"/>
                  </a:lnTo>
                  <a:lnTo>
                    <a:pt x="70" y="8"/>
                  </a:lnTo>
                  <a:lnTo>
                    <a:pt x="60" y="4"/>
                  </a:lnTo>
                  <a:lnTo>
                    <a:pt x="46" y="2"/>
                  </a:lnTo>
                  <a:lnTo>
                    <a:pt x="32" y="0"/>
                  </a:lnTo>
                  <a:lnTo>
                    <a:pt x="4" y="2"/>
                  </a:lnTo>
                  <a:lnTo>
                    <a:pt x="4" y="2"/>
                  </a:lnTo>
                  <a:lnTo>
                    <a:pt x="2" y="4"/>
                  </a:lnTo>
                  <a:lnTo>
                    <a:pt x="0" y="6"/>
                  </a:lnTo>
                  <a:lnTo>
                    <a:pt x="0" y="6"/>
                  </a:lnTo>
                  <a:lnTo>
                    <a:pt x="2" y="10"/>
                  </a:lnTo>
                  <a:lnTo>
                    <a:pt x="2" y="10"/>
                  </a:lnTo>
                  <a:lnTo>
                    <a:pt x="2" y="10"/>
                  </a:lnTo>
                  <a:lnTo>
                    <a:pt x="32" y="10"/>
                  </a:lnTo>
                  <a:lnTo>
                    <a:pt x="44" y="10"/>
                  </a:lnTo>
                  <a:lnTo>
                    <a:pt x="58" y="12"/>
                  </a:lnTo>
                  <a:lnTo>
                    <a:pt x="68" y="16"/>
                  </a:lnTo>
                  <a:lnTo>
                    <a:pt x="80" y="20"/>
                  </a:lnTo>
                  <a:lnTo>
                    <a:pt x="90" y="26"/>
                  </a:lnTo>
                  <a:lnTo>
                    <a:pt x="98" y="32"/>
                  </a:lnTo>
                  <a:lnTo>
                    <a:pt x="108" y="40"/>
                  </a:lnTo>
                  <a:lnTo>
                    <a:pt x="116" y="50"/>
                  </a:lnTo>
                  <a:lnTo>
                    <a:pt x="130" y="72"/>
                  </a:lnTo>
                  <a:lnTo>
                    <a:pt x="142" y="98"/>
                  </a:lnTo>
                  <a:lnTo>
                    <a:pt x="152" y="128"/>
                  </a:lnTo>
                  <a:lnTo>
                    <a:pt x="152" y="128"/>
                  </a:lnTo>
                  <a:lnTo>
                    <a:pt x="158" y="154"/>
                  </a:lnTo>
                  <a:lnTo>
                    <a:pt x="162" y="180"/>
                  </a:lnTo>
                  <a:lnTo>
                    <a:pt x="166" y="206"/>
                  </a:lnTo>
                  <a:lnTo>
                    <a:pt x="168" y="234"/>
                  </a:lnTo>
                  <a:lnTo>
                    <a:pt x="170" y="292"/>
                  </a:lnTo>
                  <a:lnTo>
                    <a:pt x="168" y="348"/>
                  </a:lnTo>
                  <a:lnTo>
                    <a:pt x="162" y="404"/>
                  </a:lnTo>
                  <a:lnTo>
                    <a:pt x="156" y="458"/>
                  </a:lnTo>
                  <a:lnTo>
                    <a:pt x="148" y="504"/>
                  </a:lnTo>
                  <a:lnTo>
                    <a:pt x="142" y="546"/>
                  </a:lnTo>
                  <a:lnTo>
                    <a:pt x="142" y="546"/>
                  </a:lnTo>
                  <a:lnTo>
                    <a:pt x="150" y="544"/>
                  </a:lnTo>
                  <a:lnTo>
                    <a:pt x="150" y="544"/>
                  </a:lnTo>
                  <a:lnTo>
                    <a:pt x="158" y="504"/>
                  </a:lnTo>
                  <a:lnTo>
                    <a:pt x="164" y="456"/>
                  </a:lnTo>
                  <a:lnTo>
                    <a:pt x="170" y="404"/>
                  </a:lnTo>
                  <a:lnTo>
                    <a:pt x="174" y="348"/>
                  </a:lnTo>
                  <a:lnTo>
                    <a:pt x="176" y="290"/>
                  </a:lnTo>
                  <a:lnTo>
                    <a:pt x="174" y="232"/>
                  </a:lnTo>
                  <a:lnTo>
                    <a:pt x="170" y="204"/>
                  </a:lnTo>
                  <a:lnTo>
                    <a:pt x="166" y="176"/>
                  </a:lnTo>
                  <a:lnTo>
                    <a:pt x="162" y="148"/>
                  </a:lnTo>
                  <a:lnTo>
                    <a:pt x="156" y="124"/>
                  </a:lnTo>
                  <a:lnTo>
                    <a:pt x="156" y="124"/>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9"/>
            <p:cNvSpPr>
              <a:spLocks/>
            </p:cNvSpPr>
            <p:nvPr/>
          </p:nvSpPr>
          <p:spPr bwMode="auto">
            <a:xfrm>
              <a:off x="5802313" y="2519363"/>
              <a:ext cx="314325" cy="876300"/>
            </a:xfrm>
            <a:custGeom>
              <a:avLst/>
              <a:gdLst/>
              <a:ahLst/>
              <a:cxnLst>
                <a:cxn ang="0">
                  <a:pos x="170" y="92"/>
                </a:cxn>
                <a:cxn ang="0">
                  <a:pos x="170" y="92"/>
                </a:cxn>
                <a:cxn ang="0">
                  <a:pos x="158" y="64"/>
                </a:cxn>
                <a:cxn ang="0">
                  <a:pos x="150" y="50"/>
                </a:cxn>
                <a:cxn ang="0">
                  <a:pos x="142" y="40"/>
                </a:cxn>
                <a:cxn ang="0">
                  <a:pos x="134" y="30"/>
                </a:cxn>
                <a:cxn ang="0">
                  <a:pos x="126" y="22"/>
                </a:cxn>
                <a:cxn ang="0">
                  <a:pos x="116" y="16"/>
                </a:cxn>
                <a:cxn ang="0">
                  <a:pos x="106" y="10"/>
                </a:cxn>
                <a:cxn ang="0">
                  <a:pos x="94" y="6"/>
                </a:cxn>
                <a:cxn ang="0">
                  <a:pos x="84" y="4"/>
                </a:cxn>
                <a:cxn ang="0">
                  <a:pos x="60" y="0"/>
                </a:cxn>
                <a:cxn ang="0">
                  <a:pos x="32" y="0"/>
                </a:cxn>
                <a:cxn ang="0">
                  <a:pos x="4" y="4"/>
                </a:cxn>
                <a:cxn ang="0">
                  <a:pos x="4" y="4"/>
                </a:cxn>
                <a:cxn ang="0">
                  <a:pos x="2" y="6"/>
                </a:cxn>
                <a:cxn ang="0">
                  <a:pos x="0" y="10"/>
                </a:cxn>
                <a:cxn ang="0">
                  <a:pos x="0" y="10"/>
                </a:cxn>
                <a:cxn ang="0">
                  <a:pos x="2" y="12"/>
                </a:cxn>
                <a:cxn ang="0">
                  <a:pos x="2" y="14"/>
                </a:cxn>
                <a:cxn ang="0">
                  <a:pos x="2" y="14"/>
                </a:cxn>
                <a:cxn ang="0">
                  <a:pos x="32" y="10"/>
                </a:cxn>
                <a:cxn ang="0">
                  <a:pos x="56" y="8"/>
                </a:cxn>
                <a:cxn ang="0">
                  <a:pos x="80" y="10"/>
                </a:cxn>
                <a:cxn ang="0">
                  <a:pos x="90" y="14"/>
                </a:cxn>
                <a:cxn ang="0">
                  <a:pos x="100" y="18"/>
                </a:cxn>
                <a:cxn ang="0">
                  <a:pos x="110" y="22"/>
                </a:cxn>
                <a:cxn ang="0">
                  <a:pos x="120" y="28"/>
                </a:cxn>
                <a:cxn ang="0">
                  <a:pos x="128" y="36"/>
                </a:cxn>
                <a:cxn ang="0">
                  <a:pos x="136" y="44"/>
                </a:cxn>
                <a:cxn ang="0">
                  <a:pos x="144" y="56"/>
                </a:cxn>
                <a:cxn ang="0">
                  <a:pos x="150" y="68"/>
                </a:cxn>
                <a:cxn ang="0">
                  <a:pos x="162" y="96"/>
                </a:cxn>
                <a:cxn ang="0">
                  <a:pos x="162" y="96"/>
                </a:cxn>
                <a:cxn ang="0">
                  <a:pos x="170" y="122"/>
                </a:cxn>
                <a:cxn ang="0">
                  <a:pos x="176" y="148"/>
                </a:cxn>
                <a:cxn ang="0">
                  <a:pos x="182" y="176"/>
                </a:cxn>
                <a:cxn ang="0">
                  <a:pos x="186" y="206"/>
                </a:cxn>
                <a:cxn ang="0">
                  <a:pos x="190" y="268"/>
                </a:cxn>
                <a:cxn ang="0">
                  <a:pos x="190" y="332"/>
                </a:cxn>
                <a:cxn ang="0">
                  <a:pos x="186" y="394"/>
                </a:cxn>
                <a:cxn ang="0">
                  <a:pos x="182" y="452"/>
                </a:cxn>
                <a:cxn ang="0">
                  <a:pos x="176" y="506"/>
                </a:cxn>
                <a:cxn ang="0">
                  <a:pos x="170" y="552"/>
                </a:cxn>
                <a:cxn ang="0">
                  <a:pos x="170" y="552"/>
                </a:cxn>
                <a:cxn ang="0">
                  <a:pos x="180" y="550"/>
                </a:cxn>
                <a:cxn ang="0">
                  <a:pos x="180" y="550"/>
                </a:cxn>
                <a:cxn ang="0">
                  <a:pos x="186" y="506"/>
                </a:cxn>
                <a:cxn ang="0">
                  <a:pos x="192" y="452"/>
                </a:cxn>
                <a:cxn ang="0">
                  <a:pos x="196" y="394"/>
                </a:cxn>
                <a:cxn ang="0">
                  <a:pos x="198" y="332"/>
                </a:cxn>
                <a:cxn ang="0">
                  <a:pos x="198" y="268"/>
                </a:cxn>
                <a:cxn ang="0">
                  <a:pos x="194" y="206"/>
                </a:cxn>
                <a:cxn ang="0">
                  <a:pos x="190" y="176"/>
                </a:cxn>
                <a:cxn ang="0">
                  <a:pos x="184" y="146"/>
                </a:cxn>
                <a:cxn ang="0">
                  <a:pos x="178" y="118"/>
                </a:cxn>
                <a:cxn ang="0">
                  <a:pos x="170" y="92"/>
                </a:cxn>
                <a:cxn ang="0">
                  <a:pos x="170" y="92"/>
                </a:cxn>
              </a:cxnLst>
              <a:rect l="0" t="0" r="r" b="b"/>
              <a:pathLst>
                <a:path w="198" h="552">
                  <a:moveTo>
                    <a:pt x="170" y="92"/>
                  </a:moveTo>
                  <a:lnTo>
                    <a:pt x="170" y="92"/>
                  </a:lnTo>
                  <a:lnTo>
                    <a:pt x="158" y="64"/>
                  </a:lnTo>
                  <a:lnTo>
                    <a:pt x="150" y="50"/>
                  </a:lnTo>
                  <a:lnTo>
                    <a:pt x="142" y="40"/>
                  </a:lnTo>
                  <a:lnTo>
                    <a:pt x="134" y="30"/>
                  </a:lnTo>
                  <a:lnTo>
                    <a:pt x="126" y="22"/>
                  </a:lnTo>
                  <a:lnTo>
                    <a:pt x="116" y="16"/>
                  </a:lnTo>
                  <a:lnTo>
                    <a:pt x="106" y="10"/>
                  </a:lnTo>
                  <a:lnTo>
                    <a:pt x="94" y="6"/>
                  </a:lnTo>
                  <a:lnTo>
                    <a:pt x="84" y="4"/>
                  </a:lnTo>
                  <a:lnTo>
                    <a:pt x="60" y="0"/>
                  </a:lnTo>
                  <a:lnTo>
                    <a:pt x="32" y="0"/>
                  </a:lnTo>
                  <a:lnTo>
                    <a:pt x="4" y="4"/>
                  </a:lnTo>
                  <a:lnTo>
                    <a:pt x="4" y="4"/>
                  </a:lnTo>
                  <a:lnTo>
                    <a:pt x="2" y="6"/>
                  </a:lnTo>
                  <a:lnTo>
                    <a:pt x="0" y="10"/>
                  </a:lnTo>
                  <a:lnTo>
                    <a:pt x="0" y="10"/>
                  </a:lnTo>
                  <a:lnTo>
                    <a:pt x="2" y="12"/>
                  </a:lnTo>
                  <a:lnTo>
                    <a:pt x="2" y="14"/>
                  </a:lnTo>
                  <a:lnTo>
                    <a:pt x="2" y="14"/>
                  </a:lnTo>
                  <a:lnTo>
                    <a:pt x="32" y="10"/>
                  </a:lnTo>
                  <a:lnTo>
                    <a:pt x="56" y="8"/>
                  </a:lnTo>
                  <a:lnTo>
                    <a:pt x="80" y="10"/>
                  </a:lnTo>
                  <a:lnTo>
                    <a:pt x="90" y="14"/>
                  </a:lnTo>
                  <a:lnTo>
                    <a:pt x="100" y="18"/>
                  </a:lnTo>
                  <a:lnTo>
                    <a:pt x="110" y="22"/>
                  </a:lnTo>
                  <a:lnTo>
                    <a:pt x="120" y="28"/>
                  </a:lnTo>
                  <a:lnTo>
                    <a:pt x="128" y="36"/>
                  </a:lnTo>
                  <a:lnTo>
                    <a:pt x="136" y="44"/>
                  </a:lnTo>
                  <a:lnTo>
                    <a:pt x="144" y="56"/>
                  </a:lnTo>
                  <a:lnTo>
                    <a:pt x="150" y="68"/>
                  </a:lnTo>
                  <a:lnTo>
                    <a:pt x="162" y="96"/>
                  </a:lnTo>
                  <a:lnTo>
                    <a:pt x="162" y="96"/>
                  </a:lnTo>
                  <a:lnTo>
                    <a:pt x="170" y="122"/>
                  </a:lnTo>
                  <a:lnTo>
                    <a:pt x="176" y="148"/>
                  </a:lnTo>
                  <a:lnTo>
                    <a:pt x="182" y="176"/>
                  </a:lnTo>
                  <a:lnTo>
                    <a:pt x="186" y="206"/>
                  </a:lnTo>
                  <a:lnTo>
                    <a:pt x="190" y="268"/>
                  </a:lnTo>
                  <a:lnTo>
                    <a:pt x="190" y="332"/>
                  </a:lnTo>
                  <a:lnTo>
                    <a:pt x="186" y="394"/>
                  </a:lnTo>
                  <a:lnTo>
                    <a:pt x="182" y="452"/>
                  </a:lnTo>
                  <a:lnTo>
                    <a:pt x="176" y="506"/>
                  </a:lnTo>
                  <a:lnTo>
                    <a:pt x="170" y="552"/>
                  </a:lnTo>
                  <a:lnTo>
                    <a:pt x="170" y="552"/>
                  </a:lnTo>
                  <a:lnTo>
                    <a:pt x="180" y="550"/>
                  </a:lnTo>
                  <a:lnTo>
                    <a:pt x="180" y="550"/>
                  </a:lnTo>
                  <a:lnTo>
                    <a:pt x="186" y="506"/>
                  </a:lnTo>
                  <a:lnTo>
                    <a:pt x="192" y="452"/>
                  </a:lnTo>
                  <a:lnTo>
                    <a:pt x="196" y="394"/>
                  </a:lnTo>
                  <a:lnTo>
                    <a:pt x="198" y="332"/>
                  </a:lnTo>
                  <a:lnTo>
                    <a:pt x="198" y="268"/>
                  </a:lnTo>
                  <a:lnTo>
                    <a:pt x="194" y="206"/>
                  </a:lnTo>
                  <a:lnTo>
                    <a:pt x="190" y="176"/>
                  </a:lnTo>
                  <a:lnTo>
                    <a:pt x="184" y="146"/>
                  </a:lnTo>
                  <a:lnTo>
                    <a:pt x="178" y="118"/>
                  </a:lnTo>
                  <a:lnTo>
                    <a:pt x="170" y="92"/>
                  </a:lnTo>
                  <a:lnTo>
                    <a:pt x="170" y="92"/>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0"/>
            <p:cNvSpPr>
              <a:spLocks/>
            </p:cNvSpPr>
            <p:nvPr/>
          </p:nvSpPr>
          <p:spPr bwMode="auto">
            <a:xfrm>
              <a:off x="5815013" y="2551113"/>
              <a:ext cx="254000" cy="841375"/>
            </a:xfrm>
            <a:custGeom>
              <a:avLst/>
              <a:gdLst/>
              <a:ahLst/>
              <a:cxnLst>
                <a:cxn ang="0">
                  <a:pos x="140" y="150"/>
                </a:cxn>
                <a:cxn ang="0">
                  <a:pos x="140" y="150"/>
                </a:cxn>
                <a:cxn ang="0">
                  <a:pos x="144" y="170"/>
                </a:cxn>
                <a:cxn ang="0">
                  <a:pos x="148" y="192"/>
                </a:cxn>
                <a:cxn ang="0">
                  <a:pos x="154" y="240"/>
                </a:cxn>
                <a:cxn ang="0">
                  <a:pos x="154" y="288"/>
                </a:cxn>
                <a:cxn ang="0">
                  <a:pos x="152" y="336"/>
                </a:cxn>
                <a:cxn ang="0">
                  <a:pos x="148" y="384"/>
                </a:cxn>
                <a:cxn ang="0">
                  <a:pos x="144" y="432"/>
                </a:cxn>
                <a:cxn ang="0">
                  <a:pos x="136" y="474"/>
                </a:cxn>
                <a:cxn ang="0">
                  <a:pos x="130" y="512"/>
                </a:cxn>
                <a:cxn ang="0">
                  <a:pos x="132" y="530"/>
                </a:cxn>
                <a:cxn ang="0">
                  <a:pos x="132" y="530"/>
                </a:cxn>
                <a:cxn ang="0">
                  <a:pos x="138" y="490"/>
                </a:cxn>
                <a:cxn ang="0">
                  <a:pos x="146" y="446"/>
                </a:cxn>
                <a:cxn ang="0">
                  <a:pos x="152" y="398"/>
                </a:cxn>
                <a:cxn ang="0">
                  <a:pos x="156" y="346"/>
                </a:cxn>
                <a:cxn ang="0">
                  <a:pos x="160" y="294"/>
                </a:cxn>
                <a:cxn ang="0">
                  <a:pos x="158" y="242"/>
                </a:cxn>
                <a:cxn ang="0">
                  <a:pos x="154" y="192"/>
                </a:cxn>
                <a:cxn ang="0">
                  <a:pos x="148" y="168"/>
                </a:cxn>
                <a:cxn ang="0">
                  <a:pos x="144" y="144"/>
                </a:cxn>
                <a:cxn ang="0">
                  <a:pos x="144" y="144"/>
                </a:cxn>
                <a:cxn ang="0">
                  <a:pos x="134" y="116"/>
                </a:cxn>
                <a:cxn ang="0">
                  <a:pos x="122" y="90"/>
                </a:cxn>
                <a:cxn ang="0">
                  <a:pos x="106" y="66"/>
                </a:cxn>
                <a:cxn ang="0">
                  <a:pos x="90" y="46"/>
                </a:cxn>
                <a:cxn ang="0">
                  <a:pos x="70" y="28"/>
                </a:cxn>
                <a:cxn ang="0">
                  <a:pos x="50" y="16"/>
                </a:cxn>
                <a:cxn ang="0">
                  <a:pos x="28" y="6"/>
                </a:cxn>
                <a:cxn ang="0">
                  <a:pos x="4" y="0"/>
                </a:cxn>
                <a:cxn ang="0">
                  <a:pos x="4" y="0"/>
                </a:cxn>
                <a:cxn ang="0">
                  <a:pos x="2" y="2"/>
                </a:cxn>
                <a:cxn ang="0">
                  <a:pos x="0" y="4"/>
                </a:cxn>
                <a:cxn ang="0">
                  <a:pos x="0" y="4"/>
                </a:cxn>
                <a:cxn ang="0">
                  <a:pos x="0" y="8"/>
                </a:cxn>
                <a:cxn ang="0">
                  <a:pos x="2" y="8"/>
                </a:cxn>
                <a:cxn ang="0">
                  <a:pos x="2" y="8"/>
                </a:cxn>
                <a:cxn ang="0">
                  <a:pos x="26" y="14"/>
                </a:cxn>
                <a:cxn ang="0">
                  <a:pos x="48" y="24"/>
                </a:cxn>
                <a:cxn ang="0">
                  <a:pos x="68" y="36"/>
                </a:cxn>
                <a:cxn ang="0">
                  <a:pos x="88" y="52"/>
                </a:cxn>
                <a:cxn ang="0">
                  <a:pos x="104" y="72"/>
                </a:cxn>
                <a:cxn ang="0">
                  <a:pos x="118" y="96"/>
                </a:cxn>
                <a:cxn ang="0">
                  <a:pos x="130" y="120"/>
                </a:cxn>
                <a:cxn ang="0">
                  <a:pos x="140" y="150"/>
                </a:cxn>
                <a:cxn ang="0">
                  <a:pos x="140" y="150"/>
                </a:cxn>
              </a:cxnLst>
              <a:rect l="0" t="0" r="r" b="b"/>
              <a:pathLst>
                <a:path w="160" h="530">
                  <a:moveTo>
                    <a:pt x="140" y="150"/>
                  </a:moveTo>
                  <a:lnTo>
                    <a:pt x="140" y="150"/>
                  </a:lnTo>
                  <a:lnTo>
                    <a:pt x="144" y="170"/>
                  </a:lnTo>
                  <a:lnTo>
                    <a:pt x="148" y="192"/>
                  </a:lnTo>
                  <a:lnTo>
                    <a:pt x="154" y="240"/>
                  </a:lnTo>
                  <a:lnTo>
                    <a:pt x="154" y="288"/>
                  </a:lnTo>
                  <a:lnTo>
                    <a:pt x="152" y="336"/>
                  </a:lnTo>
                  <a:lnTo>
                    <a:pt x="148" y="384"/>
                  </a:lnTo>
                  <a:lnTo>
                    <a:pt x="144" y="432"/>
                  </a:lnTo>
                  <a:lnTo>
                    <a:pt x="136" y="474"/>
                  </a:lnTo>
                  <a:lnTo>
                    <a:pt x="130" y="512"/>
                  </a:lnTo>
                  <a:lnTo>
                    <a:pt x="132" y="530"/>
                  </a:lnTo>
                  <a:lnTo>
                    <a:pt x="132" y="530"/>
                  </a:lnTo>
                  <a:lnTo>
                    <a:pt x="138" y="490"/>
                  </a:lnTo>
                  <a:lnTo>
                    <a:pt x="146" y="446"/>
                  </a:lnTo>
                  <a:lnTo>
                    <a:pt x="152" y="398"/>
                  </a:lnTo>
                  <a:lnTo>
                    <a:pt x="156" y="346"/>
                  </a:lnTo>
                  <a:lnTo>
                    <a:pt x="160" y="294"/>
                  </a:lnTo>
                  <a:lnTo>
                    <a:pt x="158" y="242"/>
                  </a:lnTo>
                  <a:lnTo>
                    <a:pt x="154" y="192"/>
                  </a:lnTo>
                  <a:lnTo>
                    <a:pt x="148" y="168"/>
                  </a:lnTo>
                  <a:lnTo>
                    <a:pt x="144" y="144"/>
                  </a:lnTo>
                  <a:lnTo>
                    <a:pt x="144" y="144"/>
                  </a:lnTo>
                  <a:lnTo>
                    <a:pt x="134" y="116"/>
                  </a:lnTo>
                  <a:lnTo>
                    <a:pt x="122" y="90"/>
                  </a:lnTo>
                  <a:lnTo>
                    <a:pt x="106" y="66"/>
                  </a:lnTo>
                  <a:lnTo>
                    <a:pt x="90" y="46"/>
                  </a:lnTo>
                  <a:lnTo>
                    <a:pt x="70" y="28"/>
                  </a:lnTo>
                  <a:lnTo>
                    <a:pt x="50" y="16"/>
                  </a:lnTo>
                  <a:lnTo>
                    <a:pt x="28" y="6"/>
                  </a:lnTo>
                  <a:lnTo>
                    <a:pt x="4" y="0"/>
                  </a:lnTo>
                  <a:lnTo>
                    <a:pt x="4" y="0"/>
                  </a:lnTo>
                  <a:lnTo>
                    <a:pt x="2" y="2"/>
                  </a:lnTo>
                  <a:lnTo>
                    <a:pt x="0" y="4"/>
                  </a:lnTo>
                  <a:lnTo>
                    <a:pt x="0" y="4"/>
                  </a:lnTo>
                  <a:lnTo>
                    <a:pt x="0" y="8"/>
                  </a:lnTo>
                  <a:lnTo>
                    <a:pt x="2" y="8"/>
                  </a:lnTo>
                  <a:lnTo>
                    <a:pt x="2" y="8"/>
                  </a:lnTo>
                  <a:lnTo>
                    <a:pt x="26" y="14"/>
                  </a:lnTo>
                  <a:lnTo>
                    <a:pt x="48" y="24"/>
                  </a:lnTo>
                  <a:lnTo>
                    <a:pt x="68" y="36"/>
                  </a:lnTo>
                  <a:lnTo>
                    <a:pt x="88" y="52"/>
                  </a:lnTo>
                  <a:lnTo>
                    <a:pt x="104" y="72"/>
                  </a:lnTo>
                  <a:lnTo>
                    <a:pt x="118" y="96"/>
                  </a:lnTo>
                  <a:lnTo>
                    <a:pt x="130" y="120"/>
                  </a:lnTo>
                  <a:lnTo>
                    <a:pt x="140" y="150"/>
                  </a:lnTo>
                  <a:lnTo>
                    <a:pt x="140" y="150"/>
                  </a:lnTo>
                  <a:close/>
                </a:path>
              </a:pathLst>
            </a:custGeom>
            <a:solidFill>
              <a:srgbClr val="CE87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1"/>
            <p:cNvSpPr>
              <a:spLocks/>
            </p:cNvSpPr>
            <p:nvPr/>
          </p:nvSpPr>
          <p:spPr bwMode="auto">
            <a:xfrm>
              <a:off x="5942013" y="3944938"/>
              <a:ext cx="250825" cy="355600"/>
            </a:xfrm>
            <a:custGeom>
              <a:avLst/>
              <a:gdLst/>
              <a:ahLst/>
              <a:cxnLst>
                <a:cxn ang="0">
                  <a:pos x="44" y="4"/>
                </a:cxn>
                <a:cxn ang="0">
                  <a:pos x="44" y="4"/>
                </a:cxn>
                <a:cxn ang="0">
                  <a:pos x="34" y="8"/>
                </a:cxn>
                <a:cxn ang="0">
                  <a:pos x="24" y="12"/>
                </a:cxn>
                <a:cxn ang="0">
                  <a:pos x="16" y="20"/>
                </a:cxn>
                <a:cxn ang="0">
                  <a:pos x="10" y="28"/>
                </a:cxn>
                <a:cxn ang="0">
                  <a:pos x="4" y="38"/>
                </a:cxn>
                <a:cxn ang="0">
                  <a:pos x="2" y="48"/>
                </a:cxn>
                <a:cxn ang="0">
                  <a:pos x="0" y="58"/>
                </a:cxn>
                <a:cxn ang="0">
                  <a:pos x="2" y="70"/>
                </a:cxn>
                <a:cxn ang="0">
                  <a:pos x="32" y="224"/>
                </a:cxn>
                <a:cxn ang="0">
                  <a:pos x="32" y="224"/>
                </a:cxn>
                <a:cxn ang="0">
                  <a:pos x="64" y="220"/>
                </a:cxn>
                <a:cxn ang="0">
                  <a:pos x="96" y="214"/>
                </a:cxn>
                <a:cxn ang="0">
                  <a:pos x="126" y="208"/>
                </a:cxn>
                <a:cxn ang="0">
                  <a:pos x="156" y="198"/>
                </a:cxn>
                <a:cxn ang="0">
                  <a:pos x="158" y="14"/>
                </a:cxn>
                <a:cxn ang="0">
                  <a:pos x="158" y="14"/>
                </a:cxn>
                <a:cxn ang="0">
                  <a:pos x="152" y="10"/>
                </a:cxn>
                <a:cxn ang="0">
                  <a:pos x="144" y="8"/>
                </a:cxn>
                <a:cxn ang="0">
                  <a:pos x="132" y="4"/>
                </a:cxn>
                <a:cxn ang="0">
                  <a:pos x="116" y="0"/>
                </a:cxn>
                <a:cxn ang="0">
                  <a:pos x="96" y="0"/>
                </a:cxn>
                <a:cxn ang="0">
                  <a:pos x="72" y="0"/>
                </a:cxn>
                <a:cxn ang="0">
                  <a:pos x="44" y="4"/>
                </a:cxn>
                <a:cxn ang="0">
                  <a:pos x="44" y="4"/>
                </a:cxn>
              </a:cxnLst>
              <a:rect l="0" t="0" r="r" b="b"/>
              <a:pathLst>
                <a:path w="158" h="224">
                  <a:moveTo>
                    <a:pt x="44" y="4"/>
                  </a:moveTo>
                  <a:lnTo>
                    <a:pt x="44" y="4"/>
                  </a:lnTo>
                  <a:lnTo>
                    <a:pt x="34" y="8"/>
                  </a:lnTo>
                  <a:lnTo>
                    <a:pt x="24" y="12"/>
                  </a:lnTo>
                  <a:lnTo>
                    <a:pt x="16" y="20"/>
                  </a:lnTo>
                  <a:lnTo>
                    <a:pt x="10" y="28"/>
                  </a:lnTo>
                  <a:lnTo>
                    <a:pt x="4" y="38"/>
                  </a:lnTo>
                  <a:lnTo>
                    <a:pt x="2" y="48"/>
                  </a:lnTo>
                  <a:lnTo>
                    <a:pt x="0" y="58"/>
                  </a:lnTo>
                  <a:lnTo>
                    <a:pt x="2" y="70"/>
                  </a:lnTo>
                  <a:lnTo>
                    <a:pt x="32" y="224"/>
                  </a:lnTo>
                  <a:lnTo>
                    <a:pt x="32" y="224"/>
                  </a:lnTo>
                  <a:lnTo>
                    <a:pt x="64" y="220"/>
                  </a:lnTo>
                  <a:lnTo>
                    <a:pt x="96" y="214"/>
                  </a:lnTo>
                  <a:lnTo>
                    <a:pt x="126" y="208"/>
                  </a:lnTo>
                  <a:lnTo>
                    <a:pt x="156" y="198"/>
                  </a:lnTo>
                  <a:lnTo>
                    <a:pt x="158" y="14"/>
                  </a:lnTo>
                  <a:lnTo>
                    <a:pt x="158" y="14"/>
                  </a:lnTo>
                  <a:lnTo>
                    <a:pt x="152" y="10"/>
                  </a:lnTo>
                  <a:lnTo>
                    <a:pt x="144" y="8"/>
                  </a:lnTo>
                  <a:lnTo>
                    <a:pt x="132" y="4"/>
                  </a:lnTo>
                  <a:lnTo>
                    <a:pt x="116" y="0"/>
                  </a:lnTo>
                  <a:lnTo>
                    <a:pt x="96" y="0"/>
                  </a:lnTo>
                  <a:lnTo>
                    <a:pt x="72" y="0"/>
                  </a:lnTo>
                  <a:lnTo>
                    <a:pt x="44" y="4"/>
                  </a:lnTo>
                  <a:lnTo>
                    <a:pt x="44" y="4"/>
                  </a:lnTo>
                  <a:close/>
                </a:path>
              </a:pathLst>
            </a:custGeom>
            <a:solidFill>
              <a:srgbClr val="2B0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2"/>
            <p:cNvSpPr>
              <a:spLocks/>
            </p:cNvSpPr>
            <p:nvPr/>
          </p:nvSpPr>
          <p:spPr bwMode="auto">
            <a:xfrm>
              <a:off x="6075363" y="3957638"/>
              <a:ext cx="212725" cy="320675"/>
            </a:xfrm>
            <a:custGeom>
              <a:avLst/>
              <a:gdLst/>
              <a:ahLst/>
              <a:cxnLst>
                <a:cxn ang="0">
                  <a:pos x="44" y="2"/>
                </a:cxn>
                <a:cxn ang="0">
                  <a:pos x="44" y="2"/>
                </a:cxn>
                <a:cxn ang="0">
                  <a:pos x="34" y="4"/>
                </a:cxn>
                <a:cxn ang="0">
                  <a:pos x="24" y="10"/>
                </a:cxn>
                <a:cxn ang="0">
                  <a:pos x="16" y="16"/>
                </a:cxn>
                <a:cxn ang="0">
                  <a:pos x="10" y="24"/>
                </a:cxn>
                <a:cxn ang="0">
                  <a:pos x="6" y="34"/>
                </a:cxn>
                <a:cxn ang="0">
                  <a:pos x="2" y="44"/>
                </a:cxn>
                <a:cxn ang="0">
                  <a:pos x="0" y="56"/>
                </a:cxn>
                <a:cxn ang="0">
                  <a:pos x="2" y="66"/>
                </a:cxn>
                <a:cxn ang="0">
                  <a:pos x="30" y="202"/>
                </a:cxn>
                <a:cxn ang="0">
                  <a:pos x="30" y="202"/>
                </a:cxn>
                <a:cxn ang="0">
                  <a:pos x="56" y="196"/>
                </a:cxn>
                <a:cxn ang="0">
                  <a:pos x="84" y="186"/>
                </a:cxn>
                <a:cxn ang="0">
                  <a:pos x="110" y="178"/>
                </a:cxn>
                <a:cxn ang="0">
                  <a:pos x="134" y="166"/>
                </a:cxn>
                <a:cxn ang="0">
                  <a:pos x="110" y="44"/>
                </a:cxn>
                <a:cxn ang="0">
                  <a:pos x="110" y="44"/>
                </a:cxn>
                <a:cxn ang="0">
                  <a:pos x="106" y="34"/>
                </a:cxn>
                <a:cxn ang="0">
                  <a:pos x="102" y="24"/>
                </a:cxn>
                <a:cxn ang="0">
                  <a:pos x="94" y="16"/>
                </a:cxn>
                <a:cxn ang="0">
                  <a:pos x="86" y="10"/>
                </a:cxn>
                <a:cxn ang="0">
                  <a:pos x="76" y="4"/>
                </a:cxn>
                <a:cxn ang="0">
                  <a:pos x="66" y="2"/>
                </a:cxn>
                <a:cxn ang="0">
                  <a:pos x="56" y="0"/>
                </a:cxn>
                <a:cxn ang="0">
                  <a:pos x="44" y="2"/>
                </a:cxn>
                <a:cxn ang="0">
                  <a:pos x="44" y="2"/>
                </a:cxn>
              </a:cxnLst>
              <a:rect l="0" t="0" r="r" b="b"/>
              <a:pathLst>
                <a:path w="134" h="202">
                  <a:moveTo>
                    <a:pt x="44" y="2"/>
                  </a:moveTo>
                  <a:lnTo>
                    <a:pt x="44" y="2"/>
                  </a:lnTo>
                  <a:lnTo>
                    <a:pt x="34" y="4"/>
                  </a:lnTo>
                  <a:lnTo>
                    <a:pt x="24" y="10"/>
                  </a:lnTo>
                  <a:lnTo>
                    <a:pt x="16" y="16"/>
                  </a:lnTo>
                  <a:lnTo>
                    <a:pt x="10" y="24"/>
                  </a:lnTo>
                  <a:lnTo>
                    <a:pt x="6" y="34"/>
                  </a:lnTo>
                  <a:lnTo>
                    <a:pt x="2" y="44"/>
                  </a:lnTo>
                  <a:lnTo>
                    <a:pt x="0" y="56"/>
                  </a:lnTo>
                  <a:lnTo>
                    <a:pt x="2" y="66"/>
                  </a:lnTo>
                  <a:lnTo>
                    <a:pt x="30" y="202"/>
                  </a:lnTo>
                  <a:lnTo>
                    <a:pt x="30" y="202"/>
                  </a:lnTo>
                  <a:lnTo>
                    <a:pt x="56" y="196"/>
                  </a:lnTo>
                  <a:lnTo>
                    <a:pt x="84" y="186"/>
                  </a:lnTo>
                  <a:lnTo>
                    <a:pt x="110" y="178"/>
                  </a:lnTo>
                  <a:lnTo>
                    <a:pt x="134" y="166"/>
                  </a:lnTo>
                  <a:lnTo>
                    <a:pt x="110" y="44"/>
                  </a:lnTo>
                  <a:lnTo>
                    <a:pt x="110" y="44"/>
                  </a:lnTo>
                  <a:lnTo>
                    <a:pt x="106" y="34"/>
                  </a:lnTo>
                  <a:lnTo>
                    <a:pt x="102" y="24"/>
                  </a:lnTo>
                  <a:lnTo>
                    <a:pt x="94" y="16"/>
                  </a:lnTo>
                  <a:lnTo>
                    <a:pt x="86" y="10"/>
                  </a:lnTo>
                  <a:lnTo>
                    <a:pt x="76" y="4"/>
                  </a:lnTo>
                  <a:lnTo>
                    <a:pt x="66" y="2"/>
                  </a:lnTo>
                  <a:lnTo>
                    <a:pt x="56" y="0"/>
                  </a:lnTo>
                  <a:lnTo>
                    <a:pt x="44" y="2"/>
                  </a:lnTo>
                  <a:lnTo>
                    <a:pt x="44" y="2"/>
                  </a:lnTo>
                  <a:close/>
                </a:path>
              </a:pathLst>
            </a:custGeom>
            <a:solidFill>
              <a:srgbClr val="401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43"/>
            <p:cNvSpPr>
              <a:spLocks/>
            </p:cNvSpPr>
            <p:nvPr/>
          </p:nvSpPr>
          <p:spPr bwMode="auto">
            <a:xfrm>
              <a:off x="5970588" y="3265488"/>
              <a:ext cx="41275" cy="733425"/>
            </a:xfrm>
            <a:custGeom>
              <a:avLst/>
              <a:gdLst/>
              <a:ahLst/>
              <a:cxnLst>
                <a:cxn ang="0">
                  <a:pos x="22" y="462"/>
                </a:cxn>
                <a:cxn ang="0">
                  <a:pos x="0" y="460"/>
                </a:cxn>
                <a:cxn ang="0">
                  <a:pos x="2" y="0"/>
                </a:cxn>
                <a:cxn ang="0">
                  <a:pos x="26" y="4"/>
                </a:cxn>
                <a:cxn ang="0">
                  <a:pos x="22" y="462"/>
                </a:cxn>
              </a:cxnLst>
              <a:rect l="0" t="0" r="r" b="b"/>
              <a:pathLst>
                <a:path w="26" h="462">
                  <a:moveTo>
                    <a:pt x="22" y="462"/>
                  </a:moveTo>
                  <a:lnTo>
                    <a:pt x="0" y="460"/>
                  </a:lnTo>
                  <a:lnTo>
                    <a:pt x="2" y="0"/>
                  </a:lnTo>
                  <a:lnTo>
                    <a:pt x="26" y="4"/>
                  </a:lnTo>
                  <a:lnTo>
                    <a:pt x="22" y="462"/>
                  </a:lnTo>
                  <a:close/>
                </a:path>
              </a:pathLst>
            </a:custGeom>
            <a:solidFill>
              <a:srgbClr val="2B0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44"/>
            <p:cNvSpPr>
              <a:spLocks/>
            </p:cNvSpPr>
            <p:nvPr/>
          </p:nvSpPr>
          <p:spPr bwMode="auto">
            <a:xfrm>
              <a:off x="5608638" y="4017963"/>
              <a:ext cx="552450" cy="285750"/>
            </a:xfrm>
            <a:custGeom>
              <a:avLst/>
              <a:gdLst/>
              <a:ahLst/>
              <a:cxnLst>
                <a:cxn ang="0">
                  <a:pos x="172" y="0"/>
                </a:cxn>
                <a:cxn ang="0">
                  <a:pos x="172" y="0"/>
                </a:cxn>
                <a:cxn ang="0">
                  <a:pos x="158" y="0"/>
                </a:cxn>
                <a:cxn ang="0">
                  <a:pos x="144" y="2"/>
                </a:cxn>
                <a:cxn ang="0">
                  <a:pos x="130" y="4"/>
                </a:cxn>
                <a:cxn ang="0">
                  <a:pos x="118" y="8"/>
                </a:cxn>
                <a:cxn ang="0">
                  <a:pos x="104" y="14"/>
                </a:cxn>
                <a:cxn ang="0">
                  <a:pos x="92" y="20"/>
                </a:cxn>
                <a:cxn ang="0">
                  <a:pos x="80" y="28"/>
                </a:cxn>
                <a:cxn ang="0">
                  <a:pos x="68" y="36"/>
                </a:cxn>
                <a:cxn ang="0">
                  <a:pos x="56" y="46"/>
                </a:cxn>
                <a:cxn ang="0">
                  <a:pos x="46" y="58"/>
                </a:cxn>
                <a:cxn ang="0">
                  <a:pos x="36" y="70"/>
                </a:cxn>
                <a:cxn ang="0">
                  <a:pos x="28" y="82"/>
                </a:cxn>
                <a:cxn ang="0">
                  <a:pos x="20" y="96"/>
                </a:cxn>
                <a:cxn ang="0">
                  <a:pos x="12" y="112"/>
                </a:cxn>
                <a:cxn ang="0">
                  <a:pos x="6" y="126"/>
                </a:cxn>
                <a:cxn ang="0">
                  <a:pos x="0" y="144"/>
                </a:cxn>
                <a:cxn ang="0">
                  <a:pos x="0" y="144"/>
                </a:cxn>
                <a:cxn ang="0">
                  <a:pos x="48" y="158"/>
                </a:cxn>
                <a:cxn ang="0">
                  <a:pos x="96" y="170"/>
                </a:cxn>
                <a:cxn ang="0">
                  <a:pos x="146" y="176"/>
                </a:cxn>
                <a:cxn ang="0">
                  <a:pos x="196" y="180"/>
                </a:cxn>
                <a:cxn ang="0">
                  <a:pos x="196" y="180"/>
                </a:cxn>
                <a:cxn ang="0">
                  <a:pos x="236" y="178"/>
                </a:cxn>
                <a:cxn ang="0">
                  <a:pos x="274" y="174"/>
                </a:cxn>
                <a:cxn ang="0">
                  <a:pos x="312" y="166"/>
                </a:cxn>
                <a:cxn ang="0">
                  <a:pos x="348" y="158"/>
                </a:cxn>
                <a:cxn ang="0">
                  <a:pos x="348" y="158"/>
                </a:cxn>
                <a:cxn ang="0">
                  <a:pos x="344" y="140"/>
                </a:cxn>
                <a:cxn ang="0">
                  <a:pos x="338" y="122"/>
                </a:cxn>
                <a:cxn ang="0">
                  <a:pos x="332" y="106"/>
                </a:cxn>
                <a:cxn ang="0">
                  <a:pos x="324" y="92"/>
                </a:cxn>
                <a:cxn ang="0">
                  <a:pos x="316" y="78"/>
                </a:cxn>
                <a:cxn ang="0">
                  <a:pos x="306" y="64"/>
                </a:cxn>
                <a:cxn ang="0">
                  <a:pos x="294" y="52"/>
                </a:cxn>
                <a:cxn ang="0">
                  <a:pos x="284" y="40"/>
                </a:cxn>
                <a:cxn ang="0">
                  <a:pos x="272" y="32"/>
                </a:cxn>
                <a:cxn ang="0">
                  <a:pos x="258" y="22"/>
                </a:cxn>
                <a:cxn ang="0">
                  <a:pos x="244" y="16"/>
                </a:cxn>
                <a:cxn ang="0">
                  <a:pos x="232" y="10"/>
                </a:cxn>
                <a:cxn ang="0">
                  <a:pos x="216" y="4"/>
                </a:cxn>
                <a:cxn ang="0">
                  <a:pos x="202" y="2"/>
                </a:cxn>
                <a:cxn ang="0">
                  <a:pos x="188" y="0"/>
                </a:cxn>
                <a:cxn ang="0">
                  <a:pos x="172" y="0"/>
                </a:cxn>
                <a:cxn ang="0">
                  <a:pos x="172" y="0"/>
                </a:cxn>
              </a:cxnLst>
              <a:rect l="0" t="0" r="r" b="b"/>
              <a:pathLst>
                <a:path w="348" h="180">
                  <a:moveTo>
                    <a:pt x="172" y="0"/>
                  </a:moveTo>
                  <a:lnTo>
                    <a:pt x="172" y="0"/>
                  </a:lnTo>
                  <a:lnTo>
                    <a:pt x="158" y="0"/>
                  </a:lnTo>
                  <a:lnTo>
                    <a:pt x="144" y="2"/>
                  </a:lnTo>
                  <a:lnTo>
                    <a:pt x="130" y="4"/>
                  </a:lnTo>
                  <a:lnTo>
                    <a:pt x="118" y="8"/>
                  </a:lnTo>
                  <a:lnTo>
                    <a:pt x="104" y="14"/>
                  </a:lnTo>
                  <a:lnTo>
                    <a:pt x="92" y="20"/>
                  </a:lnTo>
                  <a:lnTo>
                    <a:pt x="80" y="28"/>
                  </a:lnTo>
                  <a:lnTo>
                    <a:pt x="68" y="36"/>
                  </a:lnTo>
                  <a:lnTo>
                    <a:pt x="56" y="46"/>
                  </a:lnTo>
                  <a:lnTo>
                    <a:pt x="46" y="58"/>
                  </a:lnTo>
                  <a:lnTo>
                    <a:pt x="36" y="70"/>
                  </a:lnTo>
                  <a:lnTo>
                    <a:pt x="28" y="82"/>
                  </a:lnTo>
                  <a:lnTo>
                    <a:pt x="20" y="96"/>
                  </a:lnTo>
                  <a:lnTo>
                    <a:pt x="12" y="112"/>
                  </a:lnTo>
                  <a:lnTo>
                    <a:pt x="6" y="126"/>
                  </a:lnTo>
                  <a:lnTo>
                    <a:pt x="0" y="144"/>
                  </a:lnTo>
                  <a:lnTo>
                    <a:pt x="0" y="144"/>
                  </a:lnTo>
                  <a:lnTo>
                    <a:pt x="48" y="158"/>
                  </a:lnTo>
                  <a:lnTo>
                    <a:pt x="96" y="170"/>
                  </a:lnTo>
                  <a:lnTo>
                    <a:pt x="146" y="176"/>
                  </a:lnTo>
                  <a:lnTo>
                    <a:pt x="196" y="180"/>
                  </a:lnTo>
                  <a:lnTo>
                    <a:pt x="196" y="180"/>
                  </a:lnTo>
                  <a:lnTo>
                    <a:pt x="236" y="178"/>
                  </a:lnTo>
                  <a:lnTo>
                    <a:pt x="274" y="174"/>
                  </a:lnTo>
                  <a:lnTo>
                    <a:pt x="312" y="166"/>
                  </a:lnTo>
                  <a:lnTo>
                    <a:pt x="348" y="158"/>
                  </a:lnTo>
                  <a:lnTo>
                    <a:pt x="348" y="158"/>
                  </a:lnTo>
                  <a:lnTo>
                    <a:pt x="344" y="140"/>
                  </a:lnTo>
                  <a:lnTo>
                    <a:pt x="338" y="122"/>
                  </a:lnTo>
                  <a:lnTo>
                    <a:pt x="332" y="106"/>
                  </a:lnTo>
                  <a:lnTo>
                    <a:pt x="324" y="92"/>
                  </a:lnTo>
                  <a:lnTo>
                    <a:pt x="316" y="78"/>
                  </a:lnTo>
                  <a:lnTo>
                    <a:pt x="306" y="64"/>
                  </a:lnTo>
                  <a:lnTo>
                    <a:pt x="294" y="52"/>
                  </a:lnTo>
                  <a:lnTo>
                    <a:pt x="284" y="40"/>
                  </a:lnTo>
                  <a:lnTo>
                    <a:pt x="272" y="32"/>
                  </a:lnTo>
                  <a:lnTo>
                    <a:pt x="258" y="22"/>
                  </a:lnTo>
                  <a:lnTo>
                    <a:pt x="244" y="16"/>
                  </a:lnTo>
                  <a:lnTo>
                    <a:pt x="232" y="10"/>
                  </a:lnTo>
                  <a:lnTo>
                    <a:pt x="216" y="4"/>
                  </a:lnTo>
                  <a:lnTo>
                    <a:pt x="202" y="2"/>
                  </a:lnTo>
                  <a:lnTo>
                    <a:pt x="188" y="0"/>
                  </a:lnTo>
                  <a:lnTo>
                    <a:pt x="172" y="0"/>
                  </a:lnTo>
                  <a:lnTo>
                    <a:pt x="172" y="0"/>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5"/>
            <p:cNvSpPr>
              <a:spLocks/>
            </p:cNvSpPr>
            <p:nvPr/>
          </p:nvSpPr>
          <p:spPr bwMode="auto">
            <a:xfrm>
              <a:off x="5875338" y="3414713"/>
              <a:ext cx="3175" cy="1588"/>
            </a:xfrm>
            <a:custGeom>
              <a:avLst/>
              <a:gdLst/>
              <a:ahLst/>
              <a:cxnLst>
                <a:cxn ang="0">
                  <a:pos x="0" y="0"/>
                </a:cxn>
                <a:cxn ang="0">
                  <a:pos x="0" y="0"/>
                </a:cxn>
                <a:cxn ang="0">
                  <a:pos x="0" y="0"/>
                </a:cxn>
                <a:cxn ang="0">
                  <a:pos x="0" y="0"/>
                </a:cxn>
                <a:cxn ang="0">
                  <a:pos x="2" y="0"/>
                </a:cxn>
                <a:cxn ang="0">
                  <a:pos x="2" y="0"/>
                </a:cxn>
                <a:cxn ang="0">
                  <a:pos x="0" y="0"/>
                </a:cxn>
                <a:cxn ang="0">
                  <a:pos x="0" y="0"/>
                </a:cxn>
              </a:cxnLst>
              <a:rect l="0" t="0" r="r" b="b"/>
              <a:pathLst>
                <a:path w="2">
                  <a:moveTo>
                    <a:pt x="0" y="0"/>
                  </a:moveTo>
                  <a:lnTo>
                    <a:pt x="0" y="0"/>
                  </a:lnTo>
                  <a:lnTo>
                    <a:pt x="0" y="0"/>
                  </a:lnTo>
                  <a:lnTo>
                    <a:pt x="0" y="0"/>
                  </a:lnTo>
                  <a:lnTo>
                    <a:pt x="2" y="0"/>
                  </a:lnTo>
                  <a:lnTo>
                    <a:pt x="2"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6"/>
            <p:cNvSpPr>
              <a:spLocks/>
            </p:cNvSpPr>
            <p:nvPr/>
          </p:nvSpPr>
          <p:spPr bwMode="auto">
            <a:xfrm>
              <a:off x="5818188" y="3217863"/>
              <a:ext cx="114300" cy="196850"/>
            </a:xfrm>
            <a:custGeom>
              <a:avLst/>
              <a:gdLst/>
              <a:ahLst/>
              <a:cxnLst>
                <a:cxn ang="0">
                  <a:pos x="66" y="0"/>
                </a:cxn>
                <a:cxn ang="0">
                  <a:pos x="66" y="0"/>
                </a:cxn>
                <a:cxn ang="0">
                  <a:pos x="58" y="6"/>
                </a:cxn>
                <a:cxn ang="0">
                  <a:pos x="50" y="10"/>
                </a:cxn>
                <a:cxn ang="0">
                  <a:pos x="44" y="10"/>
                </a:cxn>
                <a:cxn ang="0">
                  <a:pos x="38" y="10"/>
                </a:cxn>
                <a:cxn ang="0">
                  <a:pos x="32" y="10"/>
                </a:cxn>
                <a:cxn ang="0">
                  <a:pos x="28" y="8"/>
                </a:cxn>
                <a:cxn ang="0">
                  <a:pos x="18" y="0"/>
                </a:cxn>
                <a:cxn ang="0">
                  <a:pos x="18" y="0"/>
                </a:cxn>
                <a:cxn ang="0">
                  <a:pos x="16" y="6"/>
                </a:cxn>
                <a:cxn ang="0">
                  <a:pos x="12" y="10"/>
                </a:cxn>
                <a:cxn ang="0">
                  <a:pos x="6" y="14"/>
                </a:cxn>
                <a:cxn ang="0">
                  <a:pos x="0" y="16"/>
                </a:cxn>
                <a:cxn ang="0">
                  <a:pos x="0" y="16"/>
                </a:cxn>
                <a:cxn ang="0">
                  <a:pos x="2" y="30"/>
                </a:cxn>
                <a:cxn ang="0">
                  <a:pos x="4" y="42"/>
                </a:cxn>
                <a:cxn ang="0">
                  <a:pos x="14" y="70"/>
                </a:cxn>
                <a:cxn ang="0">
                  <a:pos x="36" y="124"/>
                </a:cxn>
                <a:cxn ang="0">
                  <a:pos x="36" y="124"/>
                </a:cxn>
                <a:cxn ang="0">
                  <a:pos x="56" y="66"/>
                </a:cxn>
                <a:cxn ang="0">
                  <a:pos x="72" y="10"/>
                </a:cxn>
                <a:cxn ang="0">
                  <a:pos x="72" y="10"/>
                </a:cxn>
                <a:cxn ang="0">
                  <a:pos x="68" y="6"/>
                </a:cxn>
                <a:cxn ang="0">
                  <a:pos x="66" y="0"/>
                </a:cxn>
                <a:cxn ang="0">
                  <a:pos x="66" y="0"/>
                </a:cxn>
              </a:cxnLst>
              <a:rect l="0" t="0" r="r" b="b"/>
              <a:pathLst>
                <a:path w="72" h="124">
                  <a:moveTo>
                    <a:pt x="66" y="0"/>
                  </a:moveTo>
                  <a:lnTo>
                    <a:pt x="66" y="0"/>
                  </a:lnTo>
                  <a:lnTo>
                    <a:pt x="58" y="6"/>
                  </a:lnTo>
                  <a:lnTo>
                    <a:pt x="50" y="10"/>
                  </a:lnTo>
                  <a:lnTo>
                    <a:pt x="44" y="10"/>
                  </a:lnTo>
                  <a:lnTo>
                    <a:pt x="38" y="10"/>
                  </a:lnTo>
                  <a:lnTo>
                    <a:pt x="32" y="10"/>
                  </a:lnTo>
                  <a:lnTo>
                    <a:pt x="28" y="8"/>
                  </a:lnTo>
                  <a:lnTo>
                    <a:pt x="18" y="0"/>
                  </a:lnTo>
                  <a:lnTo>
                    <a:pt x="18" y="0"/>
                  </a:lnTo>
                  <a:lnTo>
                    <a:pt x="16" y="6"/>
                  </a:lnTo>
                  <a:lnTo>
                    <a:pt x="12" y="10"/>
                  </a:lnTo>
                  <a:lnTo>
                    <a:pt x="6" y="14"/>
                  </a:lnTo>
                  <a:lnTo>
                    <a:pt x="0" y="16"/>
                  </a:lnTo>
                  <a:lnTo>
                    <a:pt x="0" y="16"/>
                  </a:lnTo>
                  <a:lnTo>
                    <a:pt x="2" y="30"/>
                  </a:lnTo>
                  <a:lnTo>
                    <a:pt x="4" y="42"/>
                  </a:lnTo>
                  <a:lnTo>
                    <a:pt x="14" y="70"/>
                  </a:lnTo>
                  <a:lnTo>
                    <a:pt x="36" y="124"/>
                  </a:lnTo>
                  <a:lnTo>
                    <a:pt x="36" y="124"/>
                  </a:lnTo>
                  <a:lnTo>
                    <a:pt x="56" y="66"/>
                  </a:lnTo>
                  <a:lnTo>
                    <a:pt x="72" y="10"/>
                  </a:lnTo>
                  <a:lnTo>
                    <a:pt x="72" y="10"/>
                  </a:lnTo>
                  <a:lnTo>
                    <a:pt x="68" y="6"/>
                  </a:lnTo>
                  <a:lnTo>
                    <a:pt x="66" y="0"/>
                  </a:lnTo>
                  <a:lnTo>
                    <a:pt x="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7"/>
            <p:cNvSpPr>
              <a:spLocks/>
            </p:cNvSpPr>
            <p:nvPr/>
          </p:nvSpPr>
          <p:spPr bwMode="auto">
            <a:xfrm>
              <a:off x="5668963" y="4110038"/>
              <a:ext cx="419100" cy="25400"/>
            </a:xfrm>
            <a:custGeom>
              <a:avLst/>
              <a:gdLst/>
              <a:ahLst/>
              <a:cxnLst>
                <a:cxn ang="0">
                  <a:pos x="262" y="0"/>
                </a:cxn>
                <a:cxn ang="0">
                  <a:pos x="262" y="0"/>
                </a:cxn>
                <a:cxn ang="0">
                  <a:pos x="210" y="8"/>
                </a:cxn>
                <a:cxn ang="0">
                  <a:pos x="160" y="12"/>
                </a:cxn>
                <a:cxn ang="0">
                  <a:pos x="116" y="14"/>
                </a:cxn>
                <a:cxn ang="0">
                  <a:pos x="78" y="14"/>
                </a:cxn>
                <a:cxn ang="0">
                  <a:pos x="46" y="12"/>
                </a:cxn>
                <a:cxn ang="0">
                  <a:pos x="22" y="10"/>
                </a:cxn>
                <a:cxn ang="0">
                  <a:pos x="2" y="8"/>
                </a:cxn>
                <a:cxn ang="0">
                  <a:pos x="2" y="8"/>
                </a:cxn>
                <a:cxn ang="0">
                  <a:pos x="0" y="8"/>
                </a:cxn>
                <a:cxn ang="0">
                  <a:pos x="0" y="8"/>
                </a:cxn>
                <a:cxn ang="0">
                  <a:pos x="2" y="10"/>
                </a:cxn>
                <a:cxn ang="0">
                  <a:pos x="2" y="10"/>
                </a:cxn>
                <a:cxn ang="0">
                  <a:pos x="22" y="12"/>
                </a:cxn>
                <a:cxn ang="0">
                  <a:pos x="46" y="14"/>
                </a:cxn>
                <a:cxn ang="0">
                  <a:pos x="78" y="16"/>
                </a:cxn>
                <a:cxn ang="0">
                  <a:pos x="116" y="16"/>
                </a:cxn>
                <a:cxn ang="0">
                  <a:pos x="160" y="16"/>
                </a:cxn>
                <a:cxn ang="0">
                  <a:pos x="210" y="10"/>
                </a:cxn>
                <a:cxn ang="0">
                  <a:pos x="262" y="2"/>
                </a:cxn>
                <a:cxn ang="0">
                  <a:pos x="262" y="2"/>
                </a:cxn>
                <a:cxn ang="0">
                  <a:pos x="264" y="2"/>
                </a:cxn>
                <a:cxn ang="0">
                  <a:pos x="264" y="2"/>
                </a:cxn>
                <a:cxn ang="0">
                  <a:pos x="262" y="0"/>
                </a:cxn>
                <a:cxn ang="0">
                  <a:pos x="262" y="0"/>
                </a:cxn>
              </a:cxnLst>
              <a:rect l="0" t="0" r="r" b="b"/>
              <a:pathLst>
                <a:path w="264" h="16">
                  <a:moveTo>
                    <a:pt x="262" y="0"/>
                  </a:moveTo>
                  <a:lnTo>
                    <a:pt x="262" y="0"/>
                  </a:lnTo>
                  <a:lnTo>
                    <a:pt x="210" y="8"/>
                  </a:lnTo>
                  <a:lnTo>
                    <a:pt x="160" y="12"/>
                  </a:lnTo>
                  <a:lnTo>
                    <a:pt x="116" y="14"/>
                  </a:lnTo>
                  <a:lnTo>
                    <a:pt x="78" y="14"/>
                  </a:lnTo>
                  <a:lnTo>
                    <a:pt x="46" y="12"/>
                  </a:lnTo>
                  <a:lnTo>
                    <a:pt x="22" y="10"/>
                  </a:lnTo>
                  <a:lnTo>
                    <a:pt x="2" y="8"/>
                  </a:lnTo>
                  <a:lnTo>
                    <a:pt x="2" y="8"/>
                  </a:lnTo>
                  <a:lnTo>
                    <a:pt x="0" y="8"/>
                  </a:lnTo>
                  <a:lnTo>
                    <a:pt x="0" y="8"/>
                  </a:lnTo>
                  <a:lnTo>
                    <a:pt x="2" y="10"/>
                  </a:lnTo>
                  <a:lnTo>
                    <a:pt x="2" y="10"/>
                  </a:lnTo>
                  <a:lnTo>
                    <a:pt x="22" y="12"/>
                  </a:lnTo>
                  <a:lnTo>
                    <a:pt x="46" y="14"/>
                  </a:lnTo>
                  <a:lnTo>
                    <a:pt x="78" y="16"/>
                  </a:lnTo>
                  <a:lnTo>
                    <a:pt x="116" y="16"/>
                  </a:lnTo>
                  <a:lnTo>
                    <a:pt x="160" y="16"/>
                  </a:lnTo>
                  <a:lnTo>
                    <a:pt x="210" y="10"/>
                  </a:lnTo>
                  <a:lnTo>
                    <a:pt x="262" y="2"/>
                  </a:lnTo>
                  <a:lnTo>
                    <a:pt x="262" y="2"/>
                  </a:lnTo>
                  <a:lnTo>
                    <a:pt x="264" y="2"/>
                  </a:lnTo>
                  <a:lnTo>
                    <a:pt x="264" y="2"/>
                  </a:lnTo>
                  <a:lnTo>
                    <a:pt x="262" y="0"/>
                  </a:lnTo>
                  <a:lnTo>
                    <a:pt x="262" y="0"/>
                  </a:lnTo>
                  <a:close/>
                </a:path>
              </a:pathLst>
            </a:custGeom>
            <a:solidFill>
              <a:srgbClr val="414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8"/>
            <p:cNvSpPr>
              <a:spLocks/>
            </p:cNvSpPr>
            <p:nvPr/>
          </p:nvSpPr>
          <p:spPr bwMode="auto">
            <a:xfrm>
              <a:off x="5030788" y="3265488"/>
              <a:ext cx="787400" cy="136525"/>
            </a:xfrm>
            <a:custGeom>
              <a:avLst/>
              <a:gdLst/>
              <a:ahLst/>
              <a:cxnLst>
                <a:cxn ang="0">
                  <a:pos x="494" y="28"/>
                </a:cxn>
                <a:cxn ang="0">
                  <a:pos x="494" y="28"/>
                </a:cxn>
                <a:cxn ang="0">
                  <a:pos x="486" y="16"/>
                </a:cxn>
                <a:cxn ang="0">
                  <a:pos x="482" y="10"/>
                </a:cxn>
                <a:cxn ang="0">
                  <a:pos x="476" y="6"/>
                </a:cxn>
                <a:cxn ang="0">
                  <a:pos x="470" y="4"/>
                </a:cxn>
                <a:cxn ang="0">
                  <a:pos x="462" y="2"/>
                </a:cxn>
                <a:cxn ang="0">
                  <a:pos x="440" y="0"/>
                </a:cxn>
                <a:cxn ang="0">
                  <a:pos x="406" y="2"/>
                </a:cxn>
                <a:cxn ang="0">
                  <a:pos x="358" y="4"/>
                </a:cxn>
                <a:cxn ang="0">
                  <a:pos x="208" y="16"/>
                </a:cxn>
                <a:cxn ang="0">
                  <a:pos x="208" y="16"/>
                </a:cxn>
                <a:cxn ang="0">
                  <a:pos x="142" y="20"/>
                </a:cxn>
                <a:cxn ang="0">
                  <a:pos x="102" y="20"/>
                </a:cxn>
                <a:cxn ang="0">
                  <a:pos x="74" y="20"/>
                </a:cxn>
                <a:cxn ang="0">
                  <a:pos x="74" y="20"/>
                </a:cxn>
                <a:cxn ang="0">
                  <a:pos x="60" y="20"/>
                </a:cxn>
                <a:cxn ang="0">
                  <a:pos x="46" y="24"/>
                </a:cxn>
                <a:cxn ang="0">
                  <a:pos x="34" y="26"/>
                </a:cxn>
                <a:cxn ang="0">
                  <a:pos x="34" y="26"/>
                </a:cxn>
                <a:cxn ang="0">
                  <a:pos x="22" y="30"/>
                </a:cxn>
                <a:cxn ang="0">
                  <a:pos x="14" y="34"/>
                </a:cxn>
                <a:cxn ang="0">
                  <a:pos x="6" y="40"/>
                </a:cxn>
                <a:cxn ang="0">
                  <a:pos x="2" y="48"/>
                </a:cxn>
                <a:cxn ang="0">
                  <a:pos x="0" y="56"/>
                </a:cxn>
                <a:cxn ang="0">
                  <a:pos x="2" y="64"/>
                </a:cxn>
                <a:cxn ang="0">
                  <a:pos x="8" y="72"/>
                </a:cxn>
                <a:cxn ang="0">
                  <a:pos x="18" y="78"/>
                </a:cxn>
                <a:cxn ang="0">
                  <a:pos x="18" y="78"/>
                </a:cxn>
                <a:cxn ang="0">
                  <a:pos x="24" y="80"/>
                </a:cxn>
                <a:cxn ang="0">
                  <a:pos x="38" y="82"/>
                </a:cxn>
                <a:cxn ang="0">
                  <a:pos x="56" y="86"/>
                </a:cxn>
                <a:cxn ang="0">
                  <a:pos x="56" y="86"/>
                </a:cxn>
                <a:cxn ang="0">
                  <a:pos x="226" y="82"/>
                </a:cxn>
                <a:cxn ang="0">
                  <a:pos x="352" y="80"/>
                </a:cxn>
                <a:cxn ang="0">
                  <a:pos x="400" y="76"/>
                </a:cxn>
                <a:cxn ang="0">
                  <a:pos x="430" y="74"/>
                </a:cxn>
                <a:cxn ang="0">
                  <a:pos x="430" y="74"/>
                </a:cxn>
                <a:cxn ang="0">
                  <a:pos x="458" y="68"/>
                </a:cxn>
                <a:cxn ang="0">
                  <a:pos x="470" y="64"/>
                </a:cxn>
                <a:cxn ang="0">
                  <a:pos x="480" y="60"/>
                </a:cxn>
                <a:cxn ang="0">
                  <a:pos x="490" y="54"/>
                </a:cxn>
                <a:cxn ang="0">
                  <a:pos x="494" y="48"/>
                </a:cxn>
                <a:cxn ang="0">
                  <a:pos x="496" y="38"/>
                </a:cxn>
                <a:cxn ang="0">
                  <a:pos x="494" y="28"/>
                </a:cxn>
                <a:cxn ang="0">
                  <a:pos x="494" y="28"/>
                </a:cxn>
              </a:cxnLst>
              <a:rect l="0" t="0" r="r" b="b"/>
              <a:pathLst>
                <a:path w="496" h="86">
                  <a:moveTo>
                    <a:pt x="494" y="28"/>
                  </a:moveTo>
                  <a:lnTo>
                    <a:pt x="494" y="28"/>
                  </a:lnTo>
                  <a:lnTo>
                    <a:pt x="486" y="16"/>
                  </a:lnTo>
                  <a:lnTo>
                    <a:pt x="482" y="10"/>
                  </a:lnTo>
                  <a:lnTo>
                    <a:pt x="476" y="6"/>
                  </a:lnTo>
                  <a:lnTo>
                    <a:pt x="470" y="4"/>
                  </a:lnTo>
                  <a:lnTo>
                    <a:pt x="462" y="2"/>
                  </a:lnTo>
                  <a:lnTo>
                    <a:pt x="440" y="0"/>
                  </a:lnTo>
                  <a:lnTo>
                    <a:pt x="406" y="2"/>
                  </a:lnTo>
                  <a:lnTo>
                    <a:pt x="358" y="4"/>
                  </a:lnTo>
                  <a:lnTo>
                    <a:pt x="208" y="16"/>
                  </a:lnTo>
                  <a:lnTo>
                    <a:pt x="208" y="16"/>
                  </a:lnTo>
                  <a:lnTo>
                    <a:pt x="142" y="20"/>
                  </a:lnTo>
                  <a:lnTo>
                    <a:pt x="102" y="20"/>
                  </a:lnTo>
                  <a:lnTo>
                    <a:pt x="74" y="20"/>
                  </a:lnTo>
                  <a:lnTo>
                    <a:pt x="74" y="20"/>
                  </a:lnTo>
                  <a:lnTo>
                    <a:pt x="60" y="20"/>
                  </a:lnTo>
                  <a:lnTo>
                    <a:pt x="46" y="24"/>
                  </a:lnTo>
                  <a:lnTo>
                    <a:pt x="34" y="26"/>
                  </a:lnTo>
                  <a:lnTo>
                    <a:pt x="34" y="26"/>
                  </a:lnTo>
                  <a:lnTo>
                    <a:pt x="22" y="30"/>
                  </a:lnTo>
                  <a:lnTo>
                    <a:pt x="14" y="34"/>
                  </a:lnTo>
                  <a:lnTo>
                    <a:pt x="6" y="40"/>
                  </a:lnTo>
                  <a:lnTo>
                    <a:pt x="2" y="48"/>
                  </a:lnTo>
                  <a:lnTo>
                    <a:pt x="0" y="56"/>
                  </a:lnTo>
                  <a:lnTo>
                    <a:pt x="2" y="64"/>
                  </a:lnTo>
                  <a:lnTo>
                    <a:pt x="8" y="72"/>
                  </a:lnTo>
                  <a:lnTo>
                    <a:pt x="18" y="78"/>
                  </a:lnTo>
                  <a:lnTo>
                    <a:pt x="18" y="78"/>
                  </a:lnTo>
                  <a:lnTo>
                    <a:pt x="24" y="80"/>
                  </a:lnTo>
                  <a:lnTo>
                    <a:pt x="38" y="82"/>
                  </a:lnTo>
                  <a:lnTo>
                    <a:pt x="56" y="86"/>
                  </a:lnTo>
                  <a:lnTo>
                    <a:pt x="56" y="86"/>
                  </a:lnTo>
                  <a:lnTo>
                    <a:pt x="226" y="82"/>
                  </a:lnTo>
                  <a:lnTo>
                    <a:pt x="352" y="80"/>
                  </a:lnTo>
                  <a:lnTo>
                    <a:pt x="400" y="76"/>
                  </a:lnTo>
                  <a:lnTo>
                    <a:pt x="430" y="74"/>
                  </a:lnTo>
                  <a:lnTo>
                    <a:pt x="430" y="74"/>
                  </a:lnTo>
                  <a:lnTo>
                    <a:pt x="458" y="68"/>
                  </a:lnTo>
                  <a:lnTo>
                    <a:pt x="470" y="64"/>
                  </a:lnTo>
                  <a:lnTo>
                    <a:pt x="480" y="60"/>
                  </a:lnTo>
                  <a:lnTo>
                    <a:pt x="490" y="54"/>
                  </a:lnTo>
                  <a:lnTo>
                    <a:pt x="494" y="48"/>
                  </a:lnTo>
                  <a:lnTo>
                    <a:pt x="496" y="38"/>
                  </a:lnTo>
                  <a:lnTo>
                    <a:pt x="494" y="28"/>
                  </a:lnTo>
                  <a:lnTo>
                    <a:pt x="494" y="28"/>
                  </a:lnTo>
                  <a:close/>
                </a:path>
              </a:pathLst>
            </a:custGeom>
            <a:solidFill>
              <a:srgbClr val="0B0B0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9"/>
            <p:cNvSpPr>
              <a:spLocks/>
            </p:cNvSpPr>
            <p:nvPr/>
          </p:nvSpPr>
          <p:spPr bwMode="auto">
            <a:xfrm>
              <a:off x="5986463" y="3262313"/>
              <a:ext cx="508000" cy="587375"/>
            </a:xfrm>
            <a:custGeom>
              <a:avLst/>
              <a:gdLst/>
              <a:ahLst/>
              <a:cxnLst>
                <a:cxn ang="0">
                  <a:pos x="12" y="2"/>
                </a:cxn>
                <a:cxn ang="0">
                  <a:pos x="12" y="2"/>
                </a:cxn>
                <a:cxn ang="0">
                  <a:pos x="28" y="0"/>
                </a:cxn>
                <a:cxn ang="0">
                  <a:pos x="34" y="2"/>
                </a:cxn>
                <a:cxn ang="0">
                  <a:pos x="42" y="4"/>
                </a:cxn>
                <a:cxn ang="0">
                  <a:pos x="56" y="12"/>
                </a:cxn>
                <a:cxn ang="0">
                  <a:pos x="74" y="30"/>
                </a:cxn>
                <a:cxn ang="0">
                  <a:pos x="98" y="56"/>
                </a:cxn>
                <a:cxn ang="0">
                  <a:pos x="128" y="90"/>
                </a:cxn>
                <a:cxn ang="0">
                  <a:pos x="214" y="196"/>
                </a:cxn>
                <a:cxn ang="0">
                  <a:pos x="214" y="196"/>
                </a:cxn>
                <a:cxn ang="0">
                  <a:pos x="292" y="290"/>
                </a:cxn>
                <a:cxn ang="0">
                  <a:pos x="292" y="290"/>
                </a:cxn>
                <a:cxn ang="0">
                  <a:pos x="300" y="302"/>
                </a:cxn>
                <a:cxn ang="0">
                  <a:pos x="306" y="312"/>
                </a:cxn>
                <a:cxn ang="0">
                  <a:pos x="312" y="324"/>
                </a:cxn>
                <a:cxn ang="0">
                  <a:pos x="312" y="324"/>
                </a:cxn>
                <a:cxn ang="0">
                  <a:pos x="316" y="334"/>
                </a:cxn>
                <a:cxn ang="0">
                  <a:pos x="318" y="344"/>
                </a:cxn>
                <a:cxn ang="0">
                  <a:pos x="320" y="354"/>
                </a:cxn>
                <a:cxn ang="0">
                  <a:pos x="318" y="360"/>
                </a:cxn>
                <a:cxn ang="0">
                  <a:pos x="314" y="366"/>
                </a:cxn>
                <a:cxn ang="0">
                  <a:pos x="308" y="368"/>
                </a:cxn>
                <a:cxn ang="0">
                  <a:pos x="298" y="370"/>
                </a:cxn>
                <a:cxn ang="0">
                  <a:pos x="286" y="366"/>
                </a:cxn>
                <a:cxn ang="0">
                  <a:pos x="286" y="366"/>
                </a:cxn>
                <a:cxn ang="0">
                  <a:pos x="280" y="364"/>
                </a:cxn>
                <a:cxn ang="0">
                  <a:pos x="272" y="356"/>
                </a:cxn>
                <a:cxn ang="0">
                  <a:pos x="260" y="346"/>
                </a:cxn>
                <a:cxn ang="0">
                  <a:pos x="254" y="320"/>
                </a:cxn>
                <a:cxn ang="0">
                  <a:pos x="254" y="320"/>
                </a:cxn>
                <a:cxn ang="0">
                  <a:pos x="152" y="206"/>
                </a:cxn>
                <a:cxn ang="0">
                  <a:pos x="78" y="120"/>
                </a:cxn>
                <a:cxn ang="0">
                  <a:pos x="50" y="86"/>
                </a:cxn>
                <a:cxn ang="0">
                  <a:pos x="34" y="64"/>
                </a:cxn>
                <a:cxn ang="0">
                  <a:pos x="34" y="64"/>
                </a:cxn>
                <a:cxn ang="0">
                  <a:pos x="26" y="52"/>
                </a:cxn>
                <a:cxn ang="0">
                  <a:pos x="18" y="42"/>
                </a:cxn>
                <a:cxn ang="0">
                  <a:pos x="6" y="26"/>
                </a:cxn>
                <a:cxn ang="0">
                  <a:pos x="2" y="18"/>
                </a:cxn>
                <a:cxn ang="0">
                  <a:pos x="0" y="12"/>
                </a:cxn>
                <a:cxn ang="0">
                  <a:pos x="4" y="6"/>
                </a:cxn>
                <a:cxn ang="0">
                  <a:pos x="12" y="2"/>
                </a:cxn>
                <a:cxn ang="0">
                  <a:pos x="12" y="2"/>
                </a:cxn>
              </a:cxnLst>
              <a:rect l="0" t="0" r="r" b="b"/>
              <a:pathLst>
                <a:path w="320" h="370">
                  <a:moveTo>
                    <a:pt x="12" y="2"/>
                  </a:moveTo>
                  <a:lnTo>
                    <a:pt x="12" y="2"/>
                  </a:lnTo>
                  <a:lnTo>
                    <a:pt x="28" y="0"/>
                  </a:lnTo>
                  <a:lnTo>
                    <a:pt x="34" y="2"/>
                  </a:lnTo>
                  <a:lnTo>
                    <a:pt x="42" y="4"/>
                  </a:lnTo>
                  <a:lnTo>
                    <a:pt x="56" y="12"/>
                  </a:lnTo>
                  <a:lnTo>
                    <a:pt x="74" y="30"/>
                  </a:lnTo>
                  <a:lnTo>
                    <a:pt x="98" y="56"/>
                  </a:lnTo>
                  <a:lnTo>
                    <a:pt x="128" y="90"/>
                  </a:lnTo>
                  <a:lnTo>
                    <a:pt x="214" y="196"/>
                  </a:lnTo>
                  <a:lnTo>
                    <a:pt x="214" y="196"/>
                  </a:lnTo>
                  <a:lnTo>
                    <a:pt x="292" y="290"/>
                  </a:lnTo>
                  <a:lnTo>
                    <a:pt x="292" y="290"/>
                  </a:lnTo>
                  <a:lnTo>
                    <a:pt x="300" y="302"/>
                  </a:lnTo>
                  <a:lnTo>
                    <a:pt x="306" y="312"/>
                  </a:lnTo>
                  <a:lnTo>
                    <a:pt x="312" y="324"/>
                  </a:lnTo>
                  <a:lnTo>
                    <a:pt x="312" y="324"/>
                  </a:lnTo>
                  <a:lnTo>
                    <a:pt x="316" y="334"/>
                  </a:lnTo>
                  <a:lnTo>
                    <a:pt x="318" y="344"/>
                  </a:lnTo>
                  <a:lnTo>
                    <a:pt x="320" y="354"/>
                  </a:lnTo>
                  <a:lnTo>
                    <a:pt x="318" y="360"/>
                  </a:lnTo>
                  <a:lnTo>
                    <a:pt x="314" y="366"/>
                  </a:lnTo>
                  <a:lnTo>
                    <a:pt x="308" y="368"/>
                  </a:lnTo>
                  <a:lnTo>
                    <a:pt x="298" y="370"/>
                  </a:lnTo>
                  <a:lnTo>
                    <a:pt x="286" y="366"/>
                  </a:lnTo>
                  <a:lnTo>
                    <a:pt x="286" y="366"/>
                  </a:lnTo>
                  <a:lnTo>
                    <a:pt x="280" y="364"/>
                  </a:lnTo>
                  <a:lnTo>
                    <a:pt x="272" y="356"/>
                  </a:lnTo>
                  <a:lnTo>
                    <a:pt x="260" y="346"/>
                  </a:lnTo>
                  <a:lnTo>
                    <a:pt x="254" y="320"/>
                  </a:lnTo>
                  <a:lnTo>
                    <a:pt x="254" y="320"/>
                  </a:lnTo>
                  <a:lnTo>
                    <a:pt x="152" y="206"/>
                  </a:lnTo>
                  <a:lnTo>
                    <a:pt x="78" y="120"/>
                  </a:lnTo>
                  <a:lnTo>
                    <a:pt x="50" y="86"/>
                  </a:lnTo>
                  <a:lnTo>
                    <a:pt x="34" y="64"/>
                  </a:lnTo>
                  <a:lnTo>
                    <a:pt x="34" y="64"/>
                  </a:lnTo>
                  <a:lnTo>
                    <a:pt x="26" y="52"/>
                  </a:lnTo>
                  <a:lnTo>
                    <a:pt x="18" y="42"/>
                  </a:lnTo>
                  <a:lnTo>
                    <a:pt x="6" y="26"/>
                  </a:lnTo>
                  <a:lnTo>
                    <a:pt x="2" y="18"/>
                  </a:lnTo>
                  <a:lnTo>
                    <a:pt x="0" y="12"/>
                  </a:lnTo>
                  <a:lnTo>
                    <a:pt x="4" y="6"/>
                  </a:lnTo>
                  <a:lnTo>
                    <a:pt x="12" y="2"/>
                  </a:lnTo>
                  <a:lnTo>
                    <a:pt x="12" y="2"/>
                  </a:lnTo>
                  <a:close/>
                </a:path>
              </a:pathLst>
            </a:custGeom>
            <a:solidFill>
              <a:srgbClr val="0B0B0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0"/>
            <p:cNvSpPr>
              <a:spLocks/>
            </p:cNvSpPr>
            <p:nvPr/>
          </p:nvSpPr>
          <p:spPr bwMode="auto">
            <a:xfrm>
              <a:off x="5907088" y="3376613"/>
              <a:ext cx="152400" cy="171450"/>
            </a:xfrm>
            <a:custGeom>
              <a:avLst/>
              <a:gdLst/>
              <a:ahLst/>
              <a:cxnLst>
                <a:cxn ang="0">
                  <a:pos x="74" y="2"/>
                </a:cxn>
                <a:cxn ang="0">
                  <a:pos x="74" y="2"/>
                </a:cxn>
                <a:cxn ang="0">
                  <a:pos x="84" y="18"/>
                </a:cxn>
                <a:cxn ang="0">
                  <a:pos x="90" y="34"/>
                </a:cxn>
                <a:cxn ang="0">
                  <a:pos x="96" y="54"/>
                </a:cxn>
                <a:cxn ang="0">
                  <a:pos x="96" y="64"/>
                </a:cxn>
                <a:cxn ang="0">
                  <a:pos x="96" y="72"/>
                </a:cxn>
                <a:cxn ang="0">
                  <a:pos x="92" y="82"/>
                </a:cxn>
                <a:cxn ang="0">
                  <a:pos x="86" y="90"/>
                </a:cxn>
                <a:cxn ang="0">
                  <a:pos x="78" y="96"/>
                </a:cxn>
                <a:cxn ang="0">
                  <a:pos x="68" y="102"/>
                </a:cxn>
                <a:cxn ang="0">
                  <a:pos x="54" y="106"/>
                </a:cxn>
                <a:cxn ang="0">
                  <a:pos x="36" y="108"/>
                </a:cxn>
                <a:cxn ang="0">
                  <a:pos x="36" y="108"/>
                </a:cxn>
                <a:cxn ang="0">
                  <a:pos x="22" y="106"/>
                </a:cxn>
                <a:cxn ang="0">
                  <a:pos x="10" y="102"/>
                </a:cxn>
                <a:cxn ang="0">
                  <a:pos x="4" y="96"/>
                </a:cxn>
                <a:cxn ang="0">
                  <a:pos x="0" y="88"/>
                </a:cxn>
                <a:cxn ang="0">
                  <a:pos x="0" y="80"/>
                </a:cxn>
                <a:cxn ang="0">
                  <a:pos x="2" y="70"/>
                </a:cxn>
                <a:cxn ang="0">
                  <a:pos x="6" y="60"/>
                </a:cxn>
                <a:cxn ang="0">
                  <a:pos x="12" y="48"/>
                </a:cxn>
                <a:cxn ang="0">
                  <a:pos x="26" y="28"/>
                </a:cxn>
                <a:cxn ang="0">
                  <a:pos x="34" y="18"/>
                </a:cxn>
                <a:cxn ang="0">
                  <a:pos x="44" y="10"/>
                </a:cxn>
                <a:cxn ang="0">
                  <a:pos x="52" y="4"/>
                </a:cxn>
                <a:cxn ang="0">
                  <a:pos x="60" y="2"/>
                </a:cxn>
                <a:cxn ang="0">
                  <a:pos x="68" y="0"/>
                </a:cxn>
                <a:cxn ang="0">
                  <a:pos x="74" y="2"/>
                </a:cxn>
                <a:cxn ang="0">
                  <a:pos x="74" y="2"/>
                </a:cxn>
              </a:cxnLst>
              <a:rect l="0" t="0" r="r" b="b"/>
              <a:pathLst>
                <a:path w="96" h="108">
                  <a:moveTo>
                    <a:pt x="74" y="2"/>
                  </a:moveTo>
                  <a:lnTo>
                    <a:pt x="74" y="2"/>
                  </a:lnTo>
                  <a:lnTo>
                    <a:pt x="84" y="18"/>
                  </a:lnTo>
                  <a:lnTo>
                    <a:pt x="90" y="34"/>
                  </a:lnTo>
                  <a:lnTo>
                    <a:pt x="96" y="54"/>
                  </a:lnTo>
                  <a:lnTo>
                    <a:pt x="96" y="64"/>
                  </a:lnTo>
                  <a:lnTo>
                    <a:pt x="96" y="72"/>
                  </a:lnTo>
                  <a:lnTo>
                    <a:pt x="92" y="82"/>
                  </a:lnTo>
                  <a:lnTo>
                    <a:pt x="86" y="90"/>
                  </a:lnTo>
                  <a:lnTo>
                    <a:pt x="78" y="96"/>
                  </a:lnTo>
                  <a:lnTo>
                    <a:pt x="68" y="102"/>
                  </a:lnTo>
                  <a:lnTo>
                    <a:pt x="54" y="106"/>
                  </a:lnTo>
                  <a:lnTo>
                    <a:pt x="36" y="108"/>
                  </a:lnTo>
                  <a:lnTo>
                    <a:pt x="36" y="108"/>
                  </a:lnTo>
                  <a:lnTo>
                    <a:pt x="22" y="106"/>
                  </a:lnTo>
                  <a:lnTo>
                    <a:pt x="10" y="102"/>
                  </a:lnTo>
                  <a:lnTo>
                    <a:pt x="4" y="96"/>
                  </a:lnTo>
                  <a:lnTo>
                    <a:pt x="0" y="88"/>
                  </a:lnTo>
                  <a:lnTo>
                    <a:pt x="0" y="80"/>
                  </a:lnTo>
                  <a:lnTo>
                    <a:pt x="2" y="70"/>
                  </a:lnTo>
                  <a:lnTo>
                    <a:pt x="6" y="60"/>
                  </a:lnTo>
                  <a:lnTo>
                    <a:pt x="12" y="48"/>
                  </a:lnTo>
                  <a:lnTo>
                    <a:pt x="26" y="28"/>
                  </a:lnTo>
                  <a:lnTo>
                    <a:pt x="34" y="18"/>
                  </a:lnTo>
                  <a:lnTo>
                    <a:pt x="44" y="10"/>
                  </a:lnTo>
                  <a:lnTo>
                    <a:pt x="52" y="4"/>
                  </a:lnTo>
                  <a:lnTo>
                    <a:pt x="60" y="2"/>
                  </a:lnTo>
                  <a:lnTo>
                    <a:pt x="68" y="0"/>
                  </a:lnTo>
                  <a:lnTo>
                    <a:pt x="74" y="2"/>
                  </a:lnTo>
                  <a:lnTo>
                    <a:pt x="74" y="2"/>
                  </a:lnTo>
                  <a:close/>
                </a:path>
              </a:pathLst>
            </a:custGeom>
            <a:solidFill>
              <a:srgbClr val="0B0B0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1"/>
            <p:cNvSpPr>
              <a:spLocks/>
            </p:cNvSpPr>
            <p:nvPr/>
          </p:nvSpPr>
          <p:spPr bwMode="auto">
            <a:xfrm>
              <a:off x="5697538" y="3382963"/>
              <a:ext cx="152400" cy="171450"/>
            </a:xfrm>
            <a:custGeom>
              <a:avLst/>
              <a:gdLst/>
              <a:ahLst/>
              <a:cxnLst>
                <a:cxn ang="0">
                  <a:pos x="20" y="2"/>
                </a:cxn>
                <a:cxn ang="0">
                  <a:pos x="20" y="2"/>
                </a:cxn>
                <a:cxn ang="0">
                  <a:pos x="12" y="18"/>
                </a:cxn>
                <a:cxn ang="0">
                  <a:pos x="4" y="34"/>
                </a:cxn>
                <a:cxn ang="0">
                  <a:pos x="0" y="54"/>
                </a:cxn>
                <a:cxn ang="0">
                  <a:pos x="0" y="64"/>
                </a:cxn>
                <a:cxn ang="0">
                  <a:pos x="0" y="72"/>
                </a:cxn>
                <a:cxn ang="0">
                  <a:pos x="4" y="82"/>
                </a:cxn>
                <a:cxn ang="0">
                  <a:pos x="8" y="90"/>
                </a:cxn>
                <a:cxn ang="0">
                  <a:pos x="16" y="96"/>
                </a:cxn>
                <a:cxn ang="0">
                  <a:pos x="28" y="102"/>
                </a:cxn>
                <a:cxn ang="0">
                  <a:pos x="42" y="106"/>
                </a:cxn>
                <a:cxn ang="0">
                  <a:pos x="60" y="108"/>
                </a:cxn>
                <a:cxn ang="0">
                  <a:pos x="60" y="108"/>
                </a:cxn>
                <a:cxn ang="0">
                  <a:pos x="74" y="106"/>
                </a:cxn>
                <a:cxn ang="0">
                  <a:pos x="84" y="102"/>
                </a:cxn>
                <a:cxn ang="0">
                  <a:pos x="92" y="96"/>
                </a:cxn>
                <a:cxn ang="0">
                  <a:pos x="94" y="88"/>
                </a:cxn>
                <a:cxn ang="0">
                  <a:pos x="96" y="80"/>
                </a:cxn>
                <a:cxn ang="0">
                  <a:pos x="94" y="70"/>
                </a:cxn>
                <a:cxn ang="0">
                  <a:pos x="90" y="58"/>
                </a:cxn>
                <a:cxn ang="0">
                  <a:pos x="84" y="48"/>
                </a:cxn>
                <a:cxn ang="0">
                  <a:pos x="70" y="28"/>
                </a:cxn>
                <a:cxn ang="0">
                  <a:pos x="60" y="18"/>
                </a:cxn>
                <a:cxn ang="0">
                  <a:pos x="52" y="10"/>
                </a:cxn>
                <a:cxn ang="0">
                  <a:pos x="44" y="4"/>
                </a:cxn>
                <a:cxn ang="0">
                  <a:pos x="34" y="0"/>
                </a:cxn>
                <a:cxn ang="0">
                  <a:pos x="28" y="0"/>
                </a:cxn>
                <a:cxn ang="0">
                  <a:pos x="20" y="2"/>
                </a:cxn>
                <a:cxn ang="0">
                  <a:pos x="20" y="2"/>
                </a:cxn>
              </a:cxnLst>
              <a:rect l="0" t="0" r="r" b="b"/>
              <a:pathLst>
                <a:path w="96" h="108">
                  <a:moveTo>
                    <a:pt x="20" y="2"/>
                  </a:moveTo>
                  <a:lnTo>
                    <a:pt x="20" y="2"/>
                  </a:lnTo>
                  <a:lnTo>
                    <a:pt x="12" y="18"/>
                  </a:lnTo>
                  <a:lnTo>
                    <a:pt x="4" y="34"/>
                  </a:lnTo>
                  <a:lnTo>
                    <a:pt x="0" y="54"/>
                  </a:lnTo>
                  <a:lnTo>
                    <a:pt x="0" y="64"/>
                  </a:lnTo>
                  <a:lnTo>
                    <a:pt x="0" y="72"/>
                  </a:lnTo>
                  <a:lnTo>
                    <a:pt x="4" y="82"/>
                  </a:lnTo>
                  <a:lnTo>
                    <a:pt x="8" y="90"/>
                  </a:lnTo>
                  <a:lnTo>
                    <a:pt x="16" y="96"/>
                  </a:lnTo>
                  <a:lnTo>
                    <a:pt x="28" y="102"/>
                  </a:lnTo>
                  <a:lnTo>
                    <a:pt x="42" y="106"/>
                  </a:lnTo>
                  <a:lnTo>
                    <a:pt x="60" y="108"/>
                  </a:lnTo>
                  <a:lnTo>
                    <a:pt x="60" y="108"/>
                  </a:lnTo>
                  <a:lnTo>
                    <a:pt x="74" y="106"/>
                  </a:lnTo>
                  <a:lnTo>
                    <a:pt x="84" y="102"/>
                  </a:lnTo>
                  <a:lnTo>
                    <a:pt x="92" y="96"/>
                  </a:lnTo>
                  <a:lnTo>
                    <a:pt x="94" y="88"/>
                  </a:lnTo>
                  <a:lnTo>
                    <a:pt x="96" y="80"/>
                  </a:lnTo>
                  <a:lnTo>
                    <a:pt x="94" y="70"/>
                  </a:lnTo>
                  <a:lnTo>
                    <a:pt x="90" y="58"/>
                  </a:lnTo>
                  <a:lnTo>
                    <a:pt x="84" y="48"/>
                  </a:lnTo>
                  <a:lnTo>
                    <a:pt x="70" y="28"/>
                  </a:lnTo>
                  <a:lnTo>
                    <a:pt x="60" y="18"/>
                  </a:lnTo>
                  <a:lnTo>
                    <a:pt x="52" y="10"/>
                  </a:lnTo>
                  <a:lnTo>
                    <a:pt x="44" y="4"/>
                  </a:lnTo>
                  <a:lnTo>
                    <a:pt x="34" y="0"/>
                  </a:lnTo>
                  <a:lnTo>
                    <a:pt x="28" y="0"/>
                  </a:lnTo>
                  <a:lnTo>
                    <a:pt x="20" y="2"/>
                  </a:lnTo>
                  <a:lnTo>
                    <a:pt x="20" y="2"/>
                  </a:lnTo>
                  <a:close/>
                </a:path>
              </a:pathLst>
            </a:custGeom>
            <a:solidFill>
              <a:srgbClr val="0B0B0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2"/>
            <p:cNvSpPr>
              <a:spLocks/>
            </p:cNvSpPr>
            <p:nvPr/>
          </p:nvSpPr>
          <p:spPr bwMode="auto">
            <a:xfrm>
              <a:off x="5659438" y="3233738"/>
              <a:ext cx="431800" cy="895350"/>
            </a:xfrm>
            <a:custGeom>
              <a:avLst/>
              <a:gdLst/>
              <a:ahLst/>
              <a:cxnLst>
                <a:cxn ang="0">
                  <a:pos x="206" y="480"/>
                </a:cxn>
                <a:cxn ang="0">
                  <a:pos x="206" y="382"/>
                </a:cxn>
                <a:cxn ang="0">
                  <a:pos x="214" y="288"/>
                </a:cxn>
                <a:cxn ang="0">
                  <a:pos x="230" y="190"/>
                </a:cxn>
                <a:cxn ang="0">
                  <a:pos x="230" y="180"/>
                </a:cxn>
                <a:cxn ang="0">
                  <a:pos x="232" y="130"/>
                </a:cxn>
                <a:cxn ang="0">
                  <a:pos x="238" y="86"/>
                </a:cxn>
                <a:cxn ang="0">
                  <a:pos x="256" y="32"/>
                </a:cxn>
                <a:cxn ang="0">
                  <a:pos x="250" y="28"/>
                </a:cxn>
                <a:cxn ang="0">
                  <a:pos x="228" y="18"/>
                </a:cxn>
                <a:cxn ang="0">
                  <a:pos x="198" y="8"/>
                </a:cxn>
                <a:cxn ang="0">
                  <a:pos x="172" y="0"/>
                </a:cxn>
                <a:cxn ang="0">
                  <a:pos x="164" y="26"/>
                </a:cxn>
                <a:cxn ang="0">
                  <a:pos x="138" y="98"/>
                </a:cxn>
                <a:cxn ang="0">
                  <a:pos x="122" y="60"/>
                </a:cxn>
                <a:cxn ang="0">
                  <a:pos x="104" y="4"/>
                </a:cxn>
                <a:cxn ang="0">
                  <a:pos x="94" y="6"/>
                </a:cxn>
                <a:cxn ang="0">
                  <a:pos x="48" y="18"/>
                </a:cxn>
                <a:cxn ang="0">
                  <a:pos x="34" y="24"/>
                </a:cxn>
                <a:cxn ang="0">
                  <a:pos x="24" y="30"/>
                </a:cxn>
                <a:cxn ang="0">
                  <a:pos x="34" y="72"/>
                </a:cxn>
                <a:cxn ang="0">
                  <a:pos x="38" y="118"/>
                </a:cxn>
                <a:cxn ang="0">
                  <a:pos x="40" y="174"/>
                </a:cxn>
                <a:cxn ang="0">
                  <a:pos x="42" y="186"/>
                </a:cxn>
                <a:cxn ang="0">
                  <a:pos x="60" y="290"/>
                </a:cxn>
                <a:cxn ang="0">
                  <a:pos x="66" y="384"/>
                </a:cxn>
                <a:cxn ang="0">
                  <a:pos x="66" y="480"/>
                </a:cxn>
                <a:cxn ang="0">
                  <a:pos x="40" y="508"/>
                </a:cxn>
                <a:cxn ang="0">
                  <a:pos x="0" y="558"/>
                </a:cxn>
                <a:cxn ang="0">
                  <a:pos x="28" y="562"/>
                </a:cxn>
                <a:cxn ang="0">
                  <a:pos x="130" y="564"/>
                </a:cxn>
                <a:cxn ang="0">
                  <a:pos x="168" y="562"/>
                </a:cxn>
                <a:cxn ang="0">
                  <a:pos x="242" y="556"/>
                </a:cxn>
                <a:cxn ang="0">
                  <a:pos x="272" y="552"/>
                </a:cxn>
                <a:cxn ang="0">
                  <a:pos x="232" y="506"/>
                </a:cxn>
                <a:cxn ang="0">
                  <a:pos x="206" y="480"/>
                </a:cxn>
              </a:cxnLst>
              <a:rect l="0" t="0" r="r" b="b"/>
              <a:pathLst>
                <a:path w="272" h="564">
                  <a:moveTo>
                    <a:pt x="206" y="480"/>
                  </a:moveTo>
                  <a:lnTo>
                    <a:pt x="206" y="480"/>
                  </a:lnTo>
                  <a:lnTo>
                    <a:pt x="206" y="452"/>
                  </a:lnTo>
                  <a:lnTo>
                    <a:pt x="206" y="382"/>
                  </a:lnTo>
                  <a:lnTo>
                    <a:pt x="210" y="338"/>
                  </a:lnTo>
                  <a:lnTo>
                    <a:pt x="214" y="288"/>
                  </a:lnTo>
                  <a:lnTo>
                    <a:pt x="220" y="238"/>
                  </a:lnTo>
                  <a:lnTo>
                    <a:pt x="230" y="190"/>
                  </a:lnTo>
                  <a:lnTo>
                    <a:pt x="230" y="190"/>
                  </a:lnTo>
                  <a:lnTo>
                    <a:pt x="230" y="180"/>
                  </a:lnTo>
                  <a:lnTo>
                    <a:pt x="232" y="166"/>
                  </a:lnTo>
                  <a:lnTo>
                    <a:pt x="232" y="130"/>
                  </a:lnTo>
                  <a:lnTo>
                    <a:pt x="234" y="110"/>
                  </a:lnTo>
                  <a:lnTo>
                    <a:pt x="238" y="86"/>
                  </a:lnTo>
                  <a:lnTo>
                    <a:pt x="244" y="60"/>
                  </a:lnTo>
                  <a:lnTo>
                    <a:pt x="256" y="32"/>
                  </a:lnTo>
                  <a:lnTo>
                    <a:pt x="256" y="32"/>
                  </a:lnTo>
                  <a:lnTo>
                    <a:pt x="250" y="28"/>
                  </a:lnTo>
                  <a:lnTo>
                    <a:pt x="244" y="24"/>
                  </a:lnTo>
                  <a:lnTo>
                    <a:pt x="228" y="18"/>
                  </a:lnTo>
                  <a:lnTo>
                    <a:pt x="228" y="18"/>
                  </a:lnTo>
                  <a:lnTo>
                    <a:pt x="198" y="8"/>
                  </a:lnTo>
                  <a:lnTo>
                    <a:pt x="182" y="2"/>
                  </a:lnTo>
                  <a:lnTo>
                    <a:pt x="172" y="0"/>
                  </a:lnTo>
                  <a:lnTo>
                    <a:pt x="172" y="0"/>
                  </a:lnTo>
                  <a:lnTo>
                    <a:pt x="164" y="26"/>
                  </a:lnTo>
                  <a:lnTo>
                    <a:pt x="152" y="58"/>
                  </a:lnTo>
                  <a:lnTo>
                    <a:pt x="138" y="98"/>
                  </a:lnTo>
                  <a:lnTo>
                    <a:pt x="138" y="98"/>
                  </a:lnTo>
                  <a:lnTo>
                    <a:pt x="122" y="60"/>
                  </a:lnTo>
                  <a:lnTo>
                    <a:pt x="110" y="28"/>
                  </a:lnTo>
                  <a:lnTo>
                    <a:pt x="104" y="4"/>
                  </a:lnTo>
                  <a:lnTo>
                    <a:pt x="104" y="4"/>
                  </a:lnTo>
                  <a:lnTo>
                    <a:pt x="94" y="6"/>
                  </a:lnTo>
                  <a:lnTo>
                    <a:pt x="78" y="10"/>
                  </a:lnTo>
                  <a:lnTo>
                    <a:pt x="48" y="18"/>
                  </a:lnTo>
                  <a:lnTo>
                    <a:pt x="48" y="18"/>
                  </a:lnTo>
                  <a:lnTo>
                    <a:pt x="34" y="24"/>
                  </a:lnTo>
                  <a:lnTo>
                    <a:pt x="24" y="30"/>
                  </a:lnTo>
                  <a:lnTo>
                    <a:pt x="24" y="30"/>
                  </a:lnTo>
                  <a:lnTo>
                    <a:pt x="30" y="50"/>
                  </a:lnTo>
                  <a:lnTo>
                    <a:pt x="34" y="72"/>
                  </a:lnTo>
                  <a:lnTo>
                    <a:pt x="36" y="94"/>
                  </a:lnTo>
                  <a:lnTo>
                    <a:pt x="38" y="118"/>
                  </a:lnTo>
                  <a:lnTo>
                    <a:pt x="40" y="158"/>
                  </a:lnTo>
                  <a:lnTo>
                    <a:pt x="40" y="174"/>
                  </a:lnTo>
                  <a:lnTo>
                    <a:pt x="42" y="186"/>
                  </a:lnTo>
                  <a:lnTo>
                    <a:pt x="42" y="186"/>
                  </a:lnTo>
                  <a:lnTo>
                    <a:pt x="52" y="238"/>
                  </a:lnTo>
                  <a:lnTo>
                    <a:pt x="60" y="290"/>
                  </a:lnTo>
                  <a:lnTo>
                    <a:pt x="64" y="340"/>
                  </a:lnTo>
                  <a:lnTo>
                    <a:pt x="66" y="384"/>
                  </a:lnTo>
                  <a:lnTo>
                    <a:pt x="68" y="452"/>
                  </a:lnTo>
                  <a:lnTo>
                    <a:pt x="66" y="480"/>
                  </a:lnTo>
                  <a:lnTo>
                    <a:pt x="66" y="480"/>
                  </a:lnTo>
                  <a:lnTo>
                    <a:pt x="40" y="508"/>
                  </a:lnTo>
                  <a:lnTo>
                    <a:pt x="18" y="534"/>
                  </a:lnTo>
                  <a:lnTo>
                    <a:pt x="0" y="558"/>
                  </a:lnTo>
                  <a:lnTo>
                    <a:pt x="0" y="558"/>
                  </a:lnTo>
                  <a:lnTo>
                    <a:pt x="28" y="562"/>
                  </a:lnTo>
                  <a:lnTo>
                    <a:pt x="60" y="564"/>
                  </a:lnTo>
                  <a:lnTo>
                    <a:pt x="130" y="564"/>
                  </a:lnTo>
                  <a:lnTo>
                    <a:pt x="130" y="564"/>
                  </a:lnTo>
                  <a:lnTo>
                    <a:pt x="168" y="562"/>
                  </a:lnTo>
                  <a:lnTo>
                    <a:pt x="206" y="560"/>
                  </a:lnTo>
                  <a:lnTo>
                    <a:pt x="242" y="556"/>
                  </a:lnTo>
                  <a:lnTo>
                    <a:pt x="272" y="552"/>
                  </a:lnTo>
                  <a:lnTo>
                    <a:pt x="272" y="552"/>
                  </a:lnTo>
                  <a:lnTo>
                    <a:pt x="254" y="528"/>
                  </a:lnTo>
                  <a:lnTo>
                    <a:pt x="232" y="506"/>
                  </a:lnTo>
                  <a:lnTo>
                    <a:pt x="206" y="480"/>
                  </a:lnTo>
                  <a:lnTo>
                    <a:pt x="206" y="480"/>
                  </a:lnTo>
                  <a:close/>
                </a:path>
              </a:pathLst>
            </a:custGeom>
            <a:solidFill>
              <a:srgbClr val="0B0B0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53"/>
            <p:cNvSpPr>
              <a:spLocks/>
            </p:cNvSpPr>
            <p:nvPr/>
          </p:nvSpPr>
          <p:spPr bwMode="auto">
            <a:xfrm>
              <a:off x="5741988" y="3262313"/>
              <a:ext cx="139700" cy="161925"/>
            </a:xfrm>
            <a:custGeom>
              <a:avLst/>
              <a:gdLst/>
              <a:ahLst/>
              <a:cxnLst>
                <a:cxn ang="0">
                  <a:pos x="2" y="0"/>
                </a:cxn>
                <a:cxn ang="0">
                  <a:pos x="2" y="0"/>
                </a:cxn>
                <a:cxn ang="0">
                  <a:pos x="0" y="8"/>
                </a:cxn>
                <a:cxn ang="0">
                  <a:pos x="2" y="18"/>
                </a:cxn>
                <a:cxn ang="0">
                  <a:pos x="6" y="30"/>
                </a:cxn>
                <a:cxn ang="0">
                  <a:pos x="16" y="46"/>
                </a:cxn>
                <a:cxn ang="0">
                  <a:pos x="30" y="62"/>
                </a:cxn>
                <a:cxn ang="0">
                  <a:pos x="54" y="82"/>
                </a:cxn>
                <a:cxn ang="0">
                  <a:pos x="86" y="102"/>
                </a:cxn>
                <a:cxn ang="0">
                  <a:pos x="86" y="102"/>
                </a:cxn>
                <a:cxn ang="0">
                  <a:pos x="86" y="102"/>
                </a:cxn>
                <a:cxn ang="0">
                  <a:pos x="86" y="102"/>
                </a:cxn>
                <a:cxn ang="0">
                  <a:pos x="88" y="100"/>
                </a:cxn>
                <a:cxn ang="0">
                  <a:pos x="88" y="90"/>
                </a:cxn>
                <a:cxn ang="0">
                  <a:pos x="88" y="90"/>
                </a:cxn>
                <a:cxn ang="0">
                  <a:pos x="86" y="90"/>
                </a:cxn>
                <a:cxn ang="0">
                  <a:pos x="86" y="90"/>
                </a:cxn>
                <a:cxn ang="0">
                  <a:pos x="86" y="90"/>
                </a:cxn>
                <a:cxn ang="0">
                  <a:pos x="86" y="90"/>
                </a:cxn>
                <a:cxn ang="0">
                  <a:pos x="86" y="98"/>
                </a:cxn>
                <a:cxn ang="0">
                  <a:pos x="86" y="98"/>
                </a:cxn>
                <a:cxn ang="0">
                  <a:pos x="60" y="82"/>
                </a:cxn>
                <a:cxn ang="0">
                  <a:pos x="42" y="68"/>
                </a:cxn>
                <a:cxn ang="0">
                  <a:pos x="26" y="54"/>
                </a:cxn>
                <a:cxn ang="0">
                  <a:pos x="16" y="42"/>
                </a:cxn>
                <a:cxn ang="0">
                  <a:pos x="10" y="32"/>
                </a:cxn>
                <a:cxn ang="0">
                  <a:pos x="6" y="22"/>
                </a:cxn>
                <a:cxn ang="0">
                  <a:pos x="4" y="14"/>
                </a:cxn>
                <a:cxn ang="0">
                  <a:pos x="4" y="8"/>
                </a:cxn>
                <a:cxn ang="0">
                  <a:pos x="4" y="8"/>
                </a:cxn>
                <a:cxn ang="0">
                  <a:pos x="4" y="0"/>
                </a:cxn>
                <a:cxn ang="0">
                  <a:pos x="4" y="0"/>
                </a:cxn>
                <a:cxn ang="0">
                  <a:pos x="4" y="0"/>
                </a:cxn>
                <a:cxn ang="0">
                  <a:pos x="4" y="0"/>
                </a:cxn>
                <a:cxn ang="0">
                  <a:pos x="4" y="0"/>
                </a:cxn>
                <a:cxn ang="0">
                  <a:pos x="4" y="0"/>
                </a:cxn>
                <a:cxn ang="0">
                  <a:pos x="2" y="0"/>
                </a:cxn>
                <a:cxn ang="0">
                  <a:pos x="2" y="0"/>
                </a:cxn>
              </a:cxnLst>
              <a:rect l="0" t="0" r="r" b="b"/>
              <a:pathLst>
                <a:path w="88" h="102">
                  <a:moveTo>
                    <a:pt x="2" y="0"/>
                  </a:moveTo>
                  <a:lnTo>
                    <a:pt x="2" y="0"/>
                  </a:lnTo>
                  <a:lnTo>
                    <a:pt x="0" y="8"/>
                  </a:lnTo>
                  <a:lnTo>
                    <a:pt x="2" y="18"/>
                  </a:lnTo>
                  <a:lnTo>
                    <a:pt x="6" y="30"/>
                  </a:lnTo>
                  <a:lnTo>
                    <a:pt x="16" y="46"/>
                  </a:lnTo>
                  <a:lnTo>
                    <a:pt x="30" y="62"/>
                  </a:lnTo>
                  <a:lnTo>
                    <a:pt x="54" y="82"/>
                  </a:lnTo>
                  <a:lnTo>
                    <a:pt x="86" y="102"/>
                  </a:lnTo>
                  <a:lnTo>
                    <a:pt x="86" y="102"/>
                  </a:lnTo>
                  <a:lnTo>
                    <a:pt x="86" y="102"/>
                  </a:lnTo>
                  <a:lnTo>
                    <a:pt x="86" y="102"/>
                  </a:lnTo>
                  <a:lnTo>
                    <a:pt x="88" y="100"/>
                  </a:lnTo>
                  <a:lnTo>
                    <a:pt x="88" y="90"/>
                  </a:lnTo>
                  <a:lnTo>
                    <a:pt x="88" y="90"/>
                  </a:lnTo>
                  <a:lnTo>
                    <a:pt x="86" y="90"/>
                  </a:lnTo>
                  <a:lnTo>
                    <a:pt x="86" y="90"/>
                  </a:lnTo>
                  <a:lnTo>
                    <a:pt x="86" y="90"/>
                  </a:lnTo>
                  <a:lnTo>
                    <a:pt x="86" y="90"/>
                  </a:lnTo>
                  <a:lnTo>
                    <a:pt x="86" y="98"/>
                  </a:lnTo>
                  <a:lnTo>
                    <a:pt x="86" y="98"/>
                  </a:lnTo>
                  <a:lnTo>
                    <a:pt x="60" y="82"/>
                  </a:lnTo>
                  <a:lnTo>
                    <a:pt x="42" y="68"/>
                  </a:lnTo>
                  <a:lnTo>
                    <a:pt x="26" y="54"/>
                  </a:lnTo>
                  <a:lnTo>
                    <a:pt x="16" y="42"/>
                  </a:lnTo>
                  <a:lnTo>
                    <a:pt x="10" y="32"/>
                  </a:lnTo>
                  <a:lnTo>
                    <a:pt x="6" y="22"/>
                  </a:lnTo>
                  <a:lnTo>
                    <a:pt x="4" y="14"/>
                  </a:lnTo>
                  <a:lnTo>
                    <a:pt x="4" y="8"/>
                  </a:lnTo>
                  <a:lnTo>
                    <a:pt x="4" y="8"/>
                  </a:lnTo>
                  <a:lnTo>
                    <a:pt x="4" y="0"/>
                  </a:lnTo>
                  <a:lnTo>
                    <a:pt x="4" y="0"/>
                  </a:lnTo>
                  <a:lnTo>
                    <a:pt x="4" y="0"/>
                  </a:lnTo>
                  <a:lnTo>
                    <a:pt x="4" y="0"/>
                  </a:lnTo>
                  <a:lnTo>
                    <a:pt x="4" y="0"/>
                  </a:lnTo>
                  <a:lnTo>
                    <a:pt x="4" y="0"/>
                  </a:lnTo>
                  <a:lnTo>
                    <a:pt x="2" y="0"/>
                  </a:lnTo>
                  <a:lnTo>
                    <a:pt x="2" y="0"/>
                  </a:lnTo>
                  <a:close/>
                </a:path>
              </a:pathLst>
            </a:custGeom>
            <a:solidFill>
              <a:srgbClr val="414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54"/>
            <p:cNvSpPr>
              <a:spLocks/>
            </p:cNvSpPr>
            <p:nvPr/>
          </p:nvSpPr>
          <p:spPr bwMode="auto">
            <a:xfrm>
              <a:off x="5875338" y="3262313"/>
              <a:ext cx="139700" cy="146050"/>
            </a:xfrm>
            <a:custGeom>
              <a:avLst/>
              <a:gdLst/>
              <a:ahLst/>
              <a:cxnLst>
                <a:cxn ang="0">
                  <a:pos x="86" y="0"/>
                </a:cxn>
                <a:cxn ang="0">
                  <a:pos x="86" y="0"/>
                </a:cxn>
                <a:cxn ang="0">
                  <a:pos x="86" y="0"/>
                </a:cxn>
                <a:cxn ang="0">
                  <a:pos x="86" y="0"/>
                </a:cxn>
                <a:cxn ang="0">
                  <a:pos x="86" y="0"/>
                </a:cxn>
                <a:cxn ang="0">
                  <a:pos x="86" y="0"/>
                </a:cxn>
                <a:cxn ang="0">
                  <a:pos x="86" y="6"/>
                </a:cxn>
                <a:cxn ang="0">
                  <a:pos x="86" y="6"/>
                </a:cxn>
                <a:cxn ang="0">
                  <a:pos x="86" y="10"/>
                </a:cxn>
                <a:cxn ang="0">
                  <a:pos x="84" y="18"/>
                </a:cxn>
                <a:cxn ang="0">
                  <a:pos x="80" y="26"/>
                </a:cxn>
                <a:cxn ang="0">
                  <a:pos x="72" y="36"/>
                </a:cxn>
                <a:cxn ang="0">
                  <a:pos x="62" y="48"/>
                </a:cxn>
                <a:cxn ang="0">
                  <a:pos x="48" y="60"/>
                </a:cxn>
                <a:cxn ang="0">
                  <a:pos x="28" y="74"/>
                </a:cxn>
                <a:cxn ang="0">
                  <a:pos x="4" y="88"/>
                </a:cxn>
                <a:cxn ang="0">
                  <a:pos x="4" y="88"/>
                </a:cxn>
                <a:cxn ang="0">
                  <a:pos x="4" y="82"/>
                </a:cxn>
                <a:cxn ang="0">
                  <a:pos x="4" y="82"/>
                </a:cxn>
                <a:cxn ang="0">
                  <a:pos x="2" y="80"/>
                </a:cxn>
                <a:cxn ang="0">
                  <a:pos x="2" y="80"/>
                </a:cxn>
                <a:cxn ang="0">
                  <a:pos x="0" y="82"/>
                </a:cxn>
                <a:cxn ang="0">
                  <a:pos x="2" y="90"/>
                </a:cxn>
                <a:cxn ang="0">
                  <a:pos x="2" y="90"/>
                </a:cxn>
                <a:cxn ang="0">
                  <a:pos x="2" y="92"/>
                </a:cxn>
                <a:cxn ang="0">
                  <a:pos x="2" y="92"/>
                </a:cxn>
                <a:cxn ang="0">
                  <a:pos x="4" y="92"/>
                </a:cxn>
                <a:cxn ang="0">
                  <a:pos x="4" y="92"/>
                </a:cxn>
                <a:cxn ang="0">
                  <a:pos x="36" y="72"/>
                </a:cxn>
                <a:cxn ang="0">
                  <a:pos x="58" y="54"/>
                </a:cxn>
                <a:cxn ang="0">
                  <a:pos x="74" y="40"/>
                </a:cxn>
                <a:cxn ang="0">
                  <a:pos x="82" y="26"/>
                </a:cxn>
                <a:cxn ang="0">
                  <a:pos x="88" y="16"/>
                </a:cxn>
                <a:cxn ang="0">
                  <a:pos x="88" y="8"/>
                </a:cxn>
                <a:cxn ang="0">
                  <a:pos x="88" y="0"/>
                </a:cxn>
                <a:cxn ang="0">
                  <a:pos x="88" y="0"/>
                </a:cxn>
                <a:cxn ang="0">
                  <a:pos x="86" y="0"/>
                </a:cxn>
                <a:cxn ang="0">
                  <a:pos x="86" y="0"/>
                </a:cxn>
              </a:cxnLst>
              <a:rect l="0" t="0" r="r" b="b"/>
              <a:pathLst>
                <a:path w="88" h="92">
                  <a:moveTo>
                    <a:pt x="86" y="0"/>
                  </a:moveTo>
                  <a:lnTo>
                    <a:pt x="86" y="0"/>
                  </a:lnTo>
                  <a:lnTo>
                    <a:pt x="86" y="0"/>
                  </a:lnTo>
                  <a:lnTo>
                    <a:pt x="86" y="0"/>
                  </a:lnTo>
                  <a:lnTo>
                    <a:pt x="86" y="0"/>
                  </a:lnTo>
                  <a:lnTo>
                    <a:pt x="86" y="0"/>
                  </a:lnTo>
                  <a:lnTo>
                    <a:pt x="86" y="6"/>
                  </a:lnTo>
                  <a:lnTo>
                    <a:pt x="86" y="6"/>
                  </a:lnTo>
                  <a:lnTo>
                    <a:pt x="86" y="10"/>
                  </a:lnTo>
                  <a:lnTo>
                    <a:pt x="84" y="18"/>
                  </a:lnTo>
                  <a:lnTo>
                    <a:pt x="80" y="26"/>
                  </a:lnTo>
                  <a:lnTo>
                    <a:pt x="72" y="36"/>
                  </a:lnTo>
                  <a:lnTo>
                    <a:pt x="62" y="48"/>
                  </a:lnTo>
                  <a:lnTo>
                    <a:pt x="48" y="60"/>
                  </a:lnTo>
                  <a:lnTo>
                    <a:pt x="28" y="74"/>
                  </a:lnTo>
                  <a:lnTo>
                    <a:pt x="4" y="88"/>
                  </a:lnTo>
                  <a:lnTo>
                    <a:pt x="4" y="88"/>
                  </a:lnTo>
                  <a:lnTo>
                    <a:pt x="4" y="82"/>
                  </a:lnTo>
                  <a:lnTo>
                    <a:pt x="4" y="82"/>
                  </a:lnTo>
                  <a:lnTo>
                    <a:pt x="2" y="80"/>
                  </a:lnTo>
                  <a:lnTo>
                    <a:pt x="2" y="80"/>
                  </a:lnTo>
                  <a:lnTo>
                    <a:pt x="0" y="82"/>
                  </a:lnTo>
                  <a:lnTo>
                    <a:pt x="2" y="90"/>
                  </a:lnTo>
                  <a:lnTo>
                    <a:pt x="2" y="90"/>
                  </a:lnTo>
                  <a:lnTo>
                    <a:pt x="2" y="92"/>
                  </a:lnTo>
                  <a:lnTo>
                    <a:pt x="2" y="92"/>
                  </a:lnTo>
                  <a:lnTo>
                    <a:pt x="4" y="92"/>
                  </a:lnTo>
                  <a:lnTo>
                    <a:pt x="4" y="92"/>
                  </a:lnTo>
                  <a:lnTo>
                    <a:pt x="36" y="72"/>
                  </a:lnTo>
                  <a:lnTo>
                    <a:pt x="58" y="54"/>
                  </a:lnTo>
                  <a:lnTo>
                    <a:pt x="74" y="40"/>
                  </a:lnTo>
                  <a:lnTo>
                    <a:pt x="82" y="26"/>
                  </a:lnTo>
                  <a:lnTo>
                    <a:pt x="88" y="16"/>
                  </a:lnTo>
                  <a:lnTo>
                    <a:pt x="88" y="8"/>
                  </a:lnTo>
                  <a:lnTo>
                    <a:pt x="88" y="0"/>
                  </a:lnTo>
                  <a:lnTo>
                    <a:pt x="88" y="0"/>
                  </a:lnTo>
                  <a:lnTo>
                    <a:pt x="86" y="0"/>
                  </a:lnTo>
                  <a:lnTo>
                    <a:pt x="86" y="0"/>
                  </a:lnTo>
                  <a:close/>
                </a:path>
              </a:pathLst>
            </a:custGeom>
            <a:solidFill>
              <a:srgbClr val="414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55"/>
            <p:cNvSpPr>
              <a:spLocks/>
            </p:cNvSpPr>
            <p:nvPr/>
          </p:nvSpPr>
          <p:spPr bwMode="auto">
            <a:xfrm>
              <a:off x="5875338" y="3417888"/>
              <a:ext cx="12700" cy="717550"/>
            </a:xfrm>
            <a:custGeom>
              <a:avLst/>
              <a:gdLst/>
              <a:ahLst/>
              <a:cxnLst>
                <a:cxn ang="0">
                  <a:pos x="2" y="0"/>
                </a:cxn>
                <a:cxn ang="0">
                  <a:pos x="2" y="0"/>
                </a:cxn>
                <a:cxn ang="0">
                  <a:pos x="0" y="0"/>
                </a:cxn>
                <a:cxn ang="0">
                  <a:pos x="6" y="450"/>
                </a:cxn>
                <a:cxn ang="0">
                  <a:pos x="6" y="450"/>
                </a:cxn>
                <a:cxn ang="0">
                  <a:pos x="8" y="452"/>
                </a:cxn>
                <a:cxn ang="0">
                  <a:pos x="8" y="452"/>
                </a:cxn>
                <a:cxn ang="0">
                  <a:pos x="8" y="450"/>
                </a:cxn>
                <a:cxn ang="0">
                  <a:pos x="4" y="0"/>
                </a:cxn>
                <a:cxn ang="0">
                  <a:pos x="4" y="0"/>
                </a:cxn>
                <a:cxn ang="0">
                  <a:pos x="2" y="0"/>
                </a:cxn>
                <a:cxn ang="0">
                  <a:pos x="2" y="0"/>
                </a:cxn>
              </a:cxnLst>
              <a:rect l="0" t="0" r="r" b="b"/>
              <a:pathLst>
                <a:path w="8" h="452">
                  <a:moveTo>
                    <a:pt x="2" y="0"/>
                  </a:moveTo>
                  <a:lnTo>
                    <a:pt x="2" y="0"/>
                  </a:lnTo>
                  <a:lnTo>
                    <a:pt x="0" y="0"/>
                  </a:lnTo>
                  <a:lnTo>
                    <a:pt x="6" y="450"/>
                  </a:lnTo>
                  <a:lnTo>
                    <a:pt x="6" y="450"/>
                  </a:lnTo>
                  <a:lnTo>
                    <a:pt x="8" y="452"/>
                  </a:lnTo>
                  <a:lnTo>
                    <a:pt x="8" y="452"/>
                  </a:lnTo>
                  <a:lnTo>
                    <a:pt x="8" y="450"/>
                  </a:lnTo>
                  <a:lnTo>
                    <a:pt x="4" y="0"/>
                  </a:lnTo>
                  <a:lnTo>
                    <a:pt x="4" y="0"/>
                  </a:lnTo>
                  <a:lnTo>
                    <a:pt x="2" y="0"/>
                  </a:lnTo>
                  <a:lnTo>
                    <a:pt x="2" y="0"/>
                  </a:lnTo>
                  <a:close/>
                </a:path>
              </a:pathLst>
            </a:custGeom>
            <a:solidFill>
              <a:srgbClr val="414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6"/>
            <p:cNvSpPr>
              <a:spLocks/>
            </p:cNvSpPr>
            <p:nvPr/>
          </p:nvSpPr>
          <p:spPr bwMode="auto">
            <a:xfrm>
              <a:off x="5970588" y="3240088"/>
              <a:ext cx="98425" cy="88900"/>
            </a:xfrm>
            <a:custGeom>
              <a:avLst/>
              <a:gdLst/>
              <a:ahLst/>
              <a:cxnLst>
                <a:cxn ang="0">
                  <a:pos x="0" y="0"/>
                </a:cxn>
                <a:cxn ang="0">
                  <a:pos x="0" y="0"/>
                </a:cxn>
                <a:cxn ang="0">
                  <a:pos x="0" y="2"/>
                </a:cxn>
                <a:cxn ang="0">
                  <a:pos x="0" y="34"/>
                </a:cxn>
                <a:cxn ang="0">
                  <a:pos x="0" y="34"/>
                </a:cxn>
                <a:cxn ang="0">
                  <a:pos x="2" y="38"/>
                </a:cxn>
                <a:cxn ang="0">
                  <a:pos x="4" y="42"/>
                </a:cxn>
                <a:cxn ang="0">
                  <a:pos x="10" y="50"/>
                </a:cxn>
                <a:cxn ang="0">
                  <a:pos x="20" y="54"/>
                </a:cxn>
                <a:cxn ang="0">
                  <a:pos x="32" y="56"/>
                </a:cxn>
                <a:cxn ang="0">
                  <a:pos x="32" y="56"/>
                </a:cxn>
                <a:cxn ang="0">
                  <a:pos x="44" y="54"/>
                </a:cxn>
                <a:cxn ang="0">
                  <a:pos x="54" y="48"/>
                </a:cxn>
                <a:cxn ang="0">
                  <a:pos x="60" y="40"/>
                </a:cxn>
                <a:cxn ang="0">
                  <a:pos x="62" y="36"/>
                </a:cxn>
                <a:cxn ang="0">
                  <a:pos x="62" y="32"/>
                </a:cxn>
                <a:cxn ang="0">
                  <a:pos x="62" y="20"/>
                </a:cxn>
                <a:cxn ang="0">
                  <a:pos x="62" y="20"/>
                </a:cxn>
                <a:cxn ang="0">
                  <a:pos x="32" y="10"/>
                </a:cxn>
                <a:cxn ang="0">
                  <a:pos x="0" y="0"/>
                </a:cxn>
                <a:cxn ang="0">
                  <a:pos x="0" y="0"/>
                </a:cxn>
              </a:cxnLst>
              <a:rect l="0" t="0" r="r" b="b"/>
              <a:pathLst>
                <a:path w="62" h="56">
                  <a:moveTo>
                    <a:pt x="0" y="0"/>
                  </a:moveTo>
                  <a:lnTo>
                    <a:pt x="0" y="0"/>
                  </a:lnTo>
                  <a:lnTo>
                    <a:pt x="0" y="2"/>
                  </a:lnTo>
                  <a:lnTo>
                    <a:pt x="0" y="34"/>
                  </a:lnTo>
                  <a:lnTo>
                    <a:pt x="0" y="34"/>
                  </a:lnTo>
                  <a:lnTo>
                    <a:pt x="2" y="38"/>
                  </a:lnTo>
                  <a:lnTo>
                    <a:pt x="4" y="42"/>
                  </a:lnTo>
                  <a:lnTo>
                    <a:pt x="10" y="50"/>
                  </a:lnTo>
                  <a:lnTo>
                    <a:pt x="20" y="54"/>
                  </a:lnTo>
                  <a:lnTo>
                    <a:pt x="32" y="56"/>
                  </a:lnTo>
                  <a:lnTo>
                    <a:pt x="32" y="56"/>
                  </a:lnTo>
                  <a:lnTo>
                    <a:pt x="44" y="54"/>
                  </a:lnTo>
                  <a:lnTo>
                    <a:pt x="54" y="48"/>
                  </a:lnTo>
                  <a:lnTo>
                    <a:pt x="60" y="40"/>
                  </a:lnTo>
                  <a:lnTo>
                    <a:pt x="62" y="36"/>
                  </a:lnTo>
                  <a:lnTo>
                    <a:pt x="62" y="32"/>
                  </a:lnTo>
                  <a:lnTo>
                    <a:pt x="62" y="20"/>
                  </a:lnTo>
                  <a:lnTo>
                    <a:pt x="62" y="20"/>
                  </a:lnTo>
                  <a:lnTo>
                    <a:pt x="32" y="10"/>
                  </a:lnTo>
                  <a:lnTo>
                    <a:pt x="0" y="0"/>
                  </a:lnTo>
                  <a:lnTo>
                    <a:pt x="0" y="0"/>
                  </a:lnTo>
                  <a:close/>
                </a:path>
              </a:pathLst>
            </a:custGeom>
            <a:solidFill>
              <a:srgbClr val="401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7"/>
            <p:cNvSpPr>
              <a:spLocks/>
            </p:cNvSpPr>
            <p:nvPr/>
          </p:nvSpPr>
          <p:spPr bwMode="auto">
            <a:xfrm>
              <a:off x="5999163" y="3287713"/>
              <a:ext cx="165100" cy="720725"/>
            </a:xfrm>
            <a:custGeom>
              <a:avLst/>
              <a:gdLst/>
              <a:ahLst/>
              <a:cxnLst>
                <a:cxn ang="0">
                  <a:pos x="104" y="452"/>
                </a:cxn>
                <a:cxn ang="0">
                  <a:pos x="82" y="454"/>
                </a:cxn>
                <a:cxn ang="0">
                  <a:pos x="0" y="2"/>
                </a:cxn>
                <a:cxn ang="0">
                  <a:pos x="22" y="0"/>
                </a:cxn>
                <a:cxn ang="0">
                  <a:pos x="104" y="452"/>
                </a:cxn>
              </a:cxnLst>
              <a:rect l="0" t="0" r="r" b="b"/>
              <a:pathLst>
                <a:path w="104" h="454">
                  <a:moveTo>
                    <a:pt x="104" y="452"/>
                  </a:moveTo>
                  <a:lnTo>
                    <a:pt x="82" y="454"/>
                  </a:lnTo>
                  <a:lnTo>
                    <a:pt x="0" y="2"/>
                  </a:lnTo>
                  <a:lnTo>
                    <a:pt x="22" y="0"/>
                  </a:lnTo>
                  <a:lnTo>
                    <a:pt x="104" y="452"/>
                  </a:lnTo>
                  <a:close/>
                </a:path>
              </a:pathLst>
            </a:custGeom>
            <a:solidFill>
              <a:srgbClr val="401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8"/>
            <p:cNvSpPr>
              <a:spLocks/>
            </p:cNvSpPr>
            <p:nvPr/>
          </p:nvSpPr>
          <p:spPr bwMode="auto">
            <a:xfrm>
              <a:off x="5602288" y="2795588"/>
              <a:ext cx="82550" cy="117475"/>
            </a:xfrm>
            <a:custGeom>
              <a:avLst/>
              <a:gdLst/>
              <a:ahLst/>
              <a:cxnLst>
                <a:cxn ang="0">
                  <a:pos x="40" y="6"/>
                </a:cxn>
                <a:cxn ang="0">
                  <a:pos x="40" y="6"/>
                </a:cxn>
                <a:cxn ang="0">
                  <a:pos x="44" y="10"/>
                </a:cxn>
                <a:cxn ang="0">
                  <a:pos x="44" y="14"/>
                </a:cxn>
                <a:cxn ang="0">
                  <a:pos x="46" y="32"/>
                </a:cxn>
                <a:cxn ang="0">
                  <a:pos x="48" y="74"/>
                </a:cxn>
                <a:cxn ang="0">
                  <a:pos x="52" y="74"/>
                </a:cxn>
                <a:cxn ang="0">
                  <a:pos x="52" y="74"/>
                </a:cxn>
                <a:cxn ang="0">
                  <a:pos x="52" y="52"/>
                </a:cxn>
                <a:cxn ang="0">
                  <a:pos x="52" y="30"/>
                </a:cxn>
                <a:cxn ang="0">
                  <a:pos x="50" y="12"/>
                </a:cxn>
                <a:cxn ang="0">
                  <a:pos x="48" y="6"/>
                </a:cxn>
                <a:cxn ang="0">
                  <a:pos x="44" y="4"/>
                </a:cxn>
                <a:cxn ang="0">
                  <a:pos x="44" y="4"/>
                </a:cxn>
                <a:cxn ang="0">
                  <a:pos x="32" y="0"/>
                </a:cxn>
                <a:cxn ang="0">
                  <a:pos x="18" y="0"/>
                </a:cxn>
                <a:cxn ang="0">
                  <a:pos x="4" y="0"/>
                </a:cxn>
                <a:cxn ang="0">
                  <a:pos x="4" y="0"/>
                </a:cxn>
                <a:cxn ang="0">
                  <a:pos x="2" y="2"/>
                </a:cxn>
                <a:cxn ang="0">
                  <a:pos x="0" y="4"/>
                </a:cxn>
                <a:cxn ang="0">
                  <a:pos x="0" y="4"/>
                </a:cxn>
                <a:cxn ang="0">
                  <a:pos x="14" y="2"/>
                </a:cxn>
                <a:cxn ang="0">
                  <a:pos x="28" y="4"/>
                </a:cxn>
                <a:cxn ang="0">
                  <a:pos x="40" y="6"/>
                </a:cxn>
                <a:cxn ang="0">
                  <a:pos x="40" y="6"/>
                </a:cxn>
              </a:cxnLst>
              <a:rect l="0" t="0" r="r" b="b"/>
              <a:pathLst>
                <a:path w="52" h="74">
                  <a:moveTo>
                    <a:pt x="40" y="6"/>
                  </a:moveTo>
                  <a:lnTo>
                    <a:pt x="40" y="6"/>
                  </a:lnTo>
                  <a:lnTo>
                    <a:pt x="44" y="10"/>
                  </a:lnTo>
                  <a:lnTo>
                    <a:pt x="44" y="14"/>
                  </a:lnTo>
                  <a:lnTo>
                    <a:pt x="46" y="32"/>
                  </a:lnTo>
                  <a:lnTo>
                    <a:pt x="48" y="74"/>
                  </a:lnTo>
                  <a:lnTo>
                    <a:pt x="52" y="74"/>
                  </a:lnTo>
                  <a:lnTo>
                    <a:pt x="52" y="74"/>
                  </a:lnTo>
                  <a:lnTo>
                    <a:pt x="52" y="52"/>
                  </a:lnTo>
                  <a:lnTo>
                    <a:pt x="52" y="30"/>
                  </a:lnTo>
                  <a:lnTo>
                    <a:pt x="50" y="12"/>
                  </a:lnTo>
                  <a:lnTo>
                    <a:pt x="48" y="6"/>
                  </a:lnTo>
                  <a:lnTo>
                    <a:pt x="44" y="4"/>
                  </a:lnTo>
                  <a:lnTo>
                    <a:pt x="44" y="4"/>
                  </a:lnTo>
                  <a:lnTo>
                    <a:pt x="32" y="0"/>
                  </a:lnTo>
                  <a:lnTo>
                    <a:pt x="18" y="0"/>
                  </a:lnTo>
                  <a:lnTo>
                    <a:pt x="4" y="0"/>
                  </a:lnTo>
                  <a:lnTo>
                    <a:pt x="4" y="0"/>
                  </a:lnTo>
                  <a:lnTo>
                    <a:pt x="2" y="2"/>
                  </a:lnTo>
                  <a:lnTo>
                    <a:pt x="0" y="4"/>
                  </a:lnTo>
                  <a:lnTo>
                    <a:pt x="0" y="4"/>
                  </a:lnTo>
                  <a:lnTo>
                    <a:pt x="14" y="2"/>
                  </a:lnTo>
                  <a:lnTo>
                    <a:pt x="28" y="4"/>
                  </a:lnTo>
                  <a:lnTo>
                    <a:pt x="40" y="6"/>
                  </a:lnTo>
                  <a:lnTo>
                    <a:pt x="40" y="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9"/>
            <p:cNvSpPr>
              <a:spLocks/>
            </p:cNvSpPr>
            <p:nvPr/>
          </p:nvSpPr>
          <p:spPr bwMode="auto">
            <a:xfrm>
              <a:off x="5602288" y="2916238"/>
              <a:ext cx="117475" cy="101600"/>
            </a:xfrm>
            <a:custGeom>
              <a:avLst/>
              <a:gdLst/>
              <a:ahLst/>
              <a:cxnLst>
                <a:cxn ang="0">
                  <a:pos x="52" y="4"/>
                </a:cxn>
                <a:cxn ang="0">
                  <a:pos x="52" y="4"/>
                </a:cxn>
                <a:cxn ang="0">
                  <a:pos x="50" y="2"/>
                </a:cxn>
                <a:cxn ang="0">
                  <a:pos x="42" y="0"/>
                </a:cxn>
                <a:cxn ang="0">
                  <a:pos x="26" y="0"/>
                </a:cxn>
                <a:cxn ang="0">
                  <a:pos x="0" y="2"/>
                </a:cxn>
                <a:cxn ang="0">
                  <a:pos x="0" y="2"/>
                </a:cxn>
                <a:cxn ang="0">
                  <a:pos x="2" y="4"/>
                </a:cxn>
                <a:cxn ang="0">
                  <a:pos x="2" y="4"/>
                </a:cxn>
                <a:cxn ang="0">
                  <a:pos x="14" y="4"/>
                </a:cxn>
                <a:cxn ang="0">
                  <a:pos x="28" y="2"/>
                </a:cxn>
                <a:cxn ang="0">
                  <a:pos x="40" y="4"/>
                </a:cxn>
                <a:cxn ang="0">
                  <a:pos x="46" y="6"/>
                </a:cxn>
                <a:cxn ang="0">
                  <a:pos x="48" y="8"/>
                </a:cxn>
                <a:cxn ang="0">
                  <a:pos x="48" y="8"/>
                </a:cxn>
                <a:cxn ang="0">
                  <a:pos x="62" y="38"/>
                </a:cxn>
                <a:cxn ang="0">
                  <a:pos x="68" y="52"/>
                </a:cxn>
                <a:cxn ang="0">
                  <a:pos x="70" y="58"/>
                </a:cxn>
                <a:cxn ang="0">
                  <a:pos x="70" y="64"/>
                </a:cxn>
                <a:cxn ang="0">
                  <a:pos x="70" y="64"/>
                </a:cxn>
                <a:cxn ang="0">
                  <a:pos x="74" y="60"/>
                </a:cxn>
                <a:cxn ang="0">
                  <a:pos x="74" y="60"/>
                </a:cxn>
                <a:cxn ang="0">
                  <a:pos x="74" y="56"/>
                </a:cxn>
                <a:cxn ang="0">
                  <a:pos x="74" y="50"/>
                </a:cxn>
                <a:cxn ang="0">
                  <a:pos x="66" y="36"/>
                </a:cxn>
                <a:cxn ang="0">
                  <a:pos x="52" y="4"/>
                </a:cxn>
                <a:cxn ang="0">
                  <a:pos x="52" y="4"/>
                </a:cxn>
              </a:cxnLst>
              <a:rect l="0" t="0" r="r" b="b"/>
              <a:pathLst>
                <a:path w="74" h="64">
                  <a:moveTo>
                    <a:pt x="52" y="4"/>
                  </a:moveTo>
                  <a:lnTo>
                    <a:pt x="52" y="4"/>
                  </a:lnTo>
                  <a:lnTo>
                    <a:pt x="50" y="2"/>
                  </a:lnTo>
                  <a:lnTo>
                    <a:pt x="42" y="0"/>
                  </a:lnTo>
                  <a:lnTo>
                    <a:pt x="26" y="0"/>
                  </a:lnTo>
                  <a:lnTo>
                    <a:pt x="0" y="2"/>
                  </a:lnTo>
                  <a:lnTo>
                    <a:pt x="0" y="2"/>
                  </a:lnTo>
                  <a:lnTo>
                    <a:pt x="2" y="4"/>
                  </a:lnTo>
                  <a:lnTo>
                    <a:pt x="2" y="4"/>
                  </a:lnTo>
                  <a:lnTo>
                    <a:pt x="14" y="4"/>
                  </a:lnTo>
                  <a:lnTo>
                    <a:pt x="28" y="2"/>
                  </a:lnTo>
                  <a:lnTo>
                    <a:pt x="40" y="4"/>
                  </a:lnTo>
                  <a:lnTo>
                    <a:pt x="46" y="6"/>
                  </a:lnTo>
                  <a:lnTo>
                    <a:pt x="48" y="8"/>
                  </a:lnTo>
                  <a:lnTo>
                    <a:pt x="48" y="8"/>
                  </a:lnTo>
                  <a:lnTo>
                    <a:pt x="62" y="38"/>
                  </a:lnTo>
                  <a:lnTo>
                    <a:pt x="68" y="52"/>
                  </a:lnTo>
                  <a:lnTo>
                    <a:pt x="70" y="58"/>
                  </a:lnTo>
                  <a:lnTo>
                    <a:pt x="70" y="64"/>
                  </a:lnTo>
                  <a:lnTo>
                    <a:pt x="70" y="64"/>
                  </a:lnTo>
                  <a:lnTo>
                    <a:pt x="74" y="60"/>
                  </a:lnTo>
                  <a:lnTo>
                    <a:pt x="74" y="60"/>
                  </a:lnTo>
                  <a:lnTo>
                    <a:pt x="74" y="56"/>
                  </a:lnTo>
                  <a:lnTo>
                    <a:pt x="74" y="50"/>
                  </a:lnTo>
                  <a:lnTo>
                    <a:pt x="66" y="36"/>
                  </a:lnTo>
                  <a:lnTo>
                    <a:pt x="52" y="4"/>
                  </a:lnTo>
                  <a:lnTo>
                    <a:pt x="52" y="4"/>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0"/>
            <p:cNvSpPr>
              <a:spLocks/>
            </p:cNvSpPr>
            <p:nvPr/>
          </p:nvSpPr>
          <p:spPr bwMode="auto">
            <a:xfrm>
              <a:off x="5595938" y="2798763"/>
              <a:ext cx="82550" cy="114300"/>
            </a:xfrm>
            <a:custGeom>
              <a:avLst/>
              <a:gdLst/>
              <a:ahLst/>
              <a:cxnLst>
                <a:cxn ang="0">
                  <a:pos x="0" y="38"/>
                </a:cxn>
                <a:cxn ang="0">
                  <a:pos x="0" y="38"/>
                </a:cxn>
                <a:cxn ang="0">
                  <a:pos x="2" y="60"/>
                </a:cxn>
                <a:cxn ang="0">
                  <a:pos x="2" y="72"/>
                </a:cxn>
                <a:cxn ang="0">
                  <a:pos x="52" y="72"/>
                </a:cxn>
                <a:cxn ang="0">
                  <a:pos x="52" y="72"/>
                </a:cxn>
                <a:cxn ang="0">
                  <a:pos x="50" y="30"/>
                </a:cxn>
                <a:cxn ang="0">
                  <a:pos x="48" y="12"/>
                </a:cxn>
                <a:cxn ang="0">
                  <a:pos x="48" y="8"/>
                </a:cxn>
                <a:cxn ang="0">
                  <a:pos x="44" y="4"/>
                </a:cxn>
                <a:cxn ang="0">
                  <a:pos x="44" y="4"/>
                </a:cxn>
                <a:cxn ang="0">
                  <a:pos x="32" y="2"/>
                </a:cxn>
                <a:cxn ang="0">
                  <a:pos x="18" y="0"/>
                </a:cxn>
                <a:cxn ang="0">
                  <a:pos x="4" y="2"/>
                </a:cxn>
                <a:cxn ang="0">
                  <a:pos x="4" y="2"/>
                </a:cxn>
                <a:cxn ang="0">
                  <a:pos x="0" y="8"/>
                </a:cxn>
                <a:cxn ang="0">
                  <a:pos x="0" y="18"/>
                </a:cxn>
                <a:cxn ang="0">
                  <a:pos x="0" y="38"/>
                </a:cxn>
                <a:cxn ang="0">
                  <a:pos x="0" y="38"/>
                </a:cxn>
              </a:cxnLst>
              <a:rect l="0" t="0" r="r" b="b"/>
              <a:pathLst>
                <a:path w="52" h="72">
                  <a:moveTo>
                    <a:pt x="0" y="38"/>
                  </a:moveTo>
                  <a:lnTo>
                    <a:pt x="0" y="38"/>
                  </a:lnTo>
                  <a:lnTo>
                    <a:pt x="2" y="60"/>
                  </a:lnTo>
                  <a:lnTo>
                    <a:pt x="2" y="72"/>
                  </a:lnTo>
                  <a:lnTo>
                    <a:pt x="52" y="72"/>
                  </a:lnTo>
                  <a:lnTo>
                    <a:pt x="52" y="72"/>
                  </a:lnTo>
                  <a:lnTo>
                    <a:pt x="50" y="30"/>
                  </a:lnTo>
                  <a:lnTo>
                    <a:pt x="48" y="12"/>
                  </a:lnTo>
                  <a:lnTo>
                    <a:pt x="48" y="8"/>
                  </a:lnTo>
                  <a:lnTo>
                    <a:pt x="44" y="4"/>
                  </a:lnTo>
                  <a:lnTo>
                    <a:pt x="44" y="4"/>
                  </a:lnTo>
                  <a:lnTo>
                    <a:pt x="32" y="2"/>
                  </a:lnTo>
                  <a:lnTo>
                    <a:pt x="18" y="0"/>
                  </a:lnTo>
                  <a:lnTo>
                    <a:pt x="4" y="2"/>
                  </a:lnTo>
                  <a:lnTo>
                    <a:pt x="4" y="2"/>
                  </a:lnTo>
                  <a:lnTo>
                    <a:pt x="0" y="8"/>
                  </a:lnTo>
                  <a:lnTo>
                    <a:pt x="0" y="18"/>
                  </a:lnTo>
                  <a:lnTo>
                    <a:pt x="0" y="38"/>
                  </a:lnTo>
                  <a:lnTo>
                    <a:pt x="0" y="38"/>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1"/>
            <p:cNvSpPr>
              <a:spLocks/>
            </p:cNvSpPr>
            <p:nvPr/>
          </p:nvSpPr>
          <p:spPr bwMode="auto">
            <a:xfrm>
              <a:off x="5605463" y="2919413"/>
              <a:ext cx="107950" cy="98425"/>
            </a:xfrm>
            <a:custGeom>
              <a:avLst/>
              <a:gdLst/>
              <a:ahLst/>
              <a:cxnLst>
                <a:cxn ang="0">
                  <a:pos x="46" y="6"/>
                </a:cxn>
                <a:cxn ang="0">
                  <a:pos x="46" y="6"/>
                </a:cxn>
                <a:cxn ang="0">
                  <a:pos x="44" y="4"/>
                </a:cxn>
                <a:cxn ang="0">
                  <a:pos x="38" y="2"/>
                </a:cxn>
                <a:cxn ang="0">
                  <a:pos x="26" y="0"/>
                </a:cxn>
                <a:cxn ang="0">
                  <a:pos x="12" y="2"/>
                </a:cxn>
                <a:cxn ang="0">
                  <a:pos x="0" y="2"/>
                </a:cxn>
                <a:cxn ang="0">
                  <a:pos x="0" y="2"/>
                </a:cxn>
                <a:cxn ang="0">
                  <a:pos x="4" y="18"/>
                </a:cxn>
                <a:cxn ang="0">
                  <a:pos x="10" y="34"/>
                </a:cxn>
                <a:cxn ang="0">
                  <a:pos x="18" y="50"/>
                </a:cxn>
                <a:cxn ang="0">
                  <a:pos x="18" y="50"/>
                </a:cxn>
                <a:cxn ang="0">
                  <a:pos x="30" y="56"/>
                </a:cxn>
                <a:cxn ang="0">
                  <a:pos x="44" y="60"/>
                </a:cxn>
                <a:cxn ang="0">
                  <a:pos x="58" y="62"/>
                </a:cxn>
                <a:cxn ang="0">
                  <a:pos x="68" y="62"/>
                </a:cxn>
                <a:cxn ang="0">
                  <a:pos x="68" y="62"/>
                </a:cxn>
                <a:cxn ang="0">
                  <a:pos x="68" y="56"/>
                </a:cxn>
                <a:cxn ang="0">
                  <a:pos x="66" y="50"/>
                </a:cxn>
                <a:cxn ang="0">
                  <a:pos x="60" y="36"/>
                </a:cxn>
                <a:cxn ang="0">
                  <a:pos x="46" y="6"/>
                </a:cxn>
                <a:cxn ang="0">
                  <a:pos x="46" y="6"/>
                </a:cxn>
              </a:cxnLst>
              <a:rect l="0" t="0" r="r" b="b"/>
              <a:pathLst>
                <a:path w="68" h="62">
                  <a:moveTo>
                    <a:pt x="46" y="6"/>
                  </a:moveTo>
                  <a:lnTo>
                    <a:pt x="46" y="6"/>
                  </a:lnTo>
                  <a:lnTo>
                    <a:pt x="44" y="4"/>
                  </a:lnTo>
                  <a:lnTo>
                    <a:pt x="38" y="2"/>
                  </a:lnTo>
                  <a:lnTo>
                    <a:pt x="26" y="0"/>
                  </a:lnTo>
                  <a:lnTo>
                    <a:pt x="12" y="2"/>
                  </a:lnTo>
                  <a:lnTo>
                    <a:pt x="0" y="2"/>
                  </a:lnTo>
                  <a:lnTo>
                    <a:pt x="0" y="2"/>
                  </a:lnTo>
                  <a:lnTo>
                    <a:pt x="4" y="18"/>
                  </a:lnTo>
                  <a:lnTo>
                    <a:pt x="10" y="34"/>
                  </a:lnTo>
                  <a:lnTo>
                    <a:pt x="18" y="50"/>
                  </a:lnTo>
                  <a:lnTo>
                    <a:pt x="18" y="50"/>
                  </a:lnTo>
                  <a:lnTo>
                    <a:pt x="30" y="56"/>
                  </a:lnTo>
                  <a:lnTo>
                    <a:pt x="44" y="60"/>
                  </a:lnTo>
                  <a:lnTo>
                    <a:pt x="58" y="62"/>
                  </a:lnTo>
                  <a:lnTo>
                    <a:pt x="68" y="62"/>
                  </a:lnTo>
                  <a:lnTo>
                    <a:pt x="68" y="62"/>
                  </a:lnTo>
                  <a:lnTo>
                    <a:pt x="68" y="56"/>
                  </a:lnTo>
                  <a:lnTo>
                    <a:pt x="66" y="50"/>
                  </a:lnTo>
                  <a:lnTo>
                    <a:pt x="60" y="36"/>
                  </a:lnTo>
                  <a:lnTo>
                    <a:pt x="46" y="6"/>
                  </a:lnTo>
                  <a:lnTo>
                    <a:pt x="46" y="6"/>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2"/>
            <p:cNvSpPr>
              <a:spLocks/>
            </p:cNvSpPr>
            <p:nvPr/>
          </p:nvSpPr>
          <p:spPr bwMode="auto">
            <a:xfrm>
              <a:off x="5599113" y="2913063"/>
              <a:ext cx="85725" cy="15875"/>
            </a:xfrm>
            <a:custGeom>
              <a:avLst/>
              <a:gdLst/>
              <a:ahLst/>
              <a:cxnLst>
                <a:cxn ang="0">
                  <a:pos x="54" y="0"/>
                </a:cxn>
                <a:cxn ang="0">
                  <a:pos x="0" y="0"/>
                </a:cxn>
                <a:cxn ang="0">
                  <a:pos x="0" y="0"/>
                </a:cxn>
                <a:cxn ang="0">
                  <a:pos x="4" y="10"/>
                </a:cxn>
                <a:cxn ang="0">
                  <a:pos x="54" y="10"/>
                </a:cxn>
                <a:cxn ang="0">
                  <a:pos x="54" y="10"/>
                </a:cxn>
                <a:cxn ang="0">
                  <a:pos x="54" y="0"/>
                </a:cxn>
                <a:cxn ang="0">
                  <a:pos x="54" y="0"/>
                </a:cxn>
              </a:cxnLst>
              <a:rect l="0" t="0" r="r" b="b"/>
              <a:pathLst>
                <a:path w="54" h="10">
                  <a:moveTo>
                    <a:pt x="54" y="0"/>
                  </a:moveTo>
                  <a:lnTo>
                    <a:pt x="0" y="0"/>
                  </a:lnTo>
                  <a:lnTo>
                    <a:pt x="0" y="0"/>
                  </a:lnTo>
                  <a:lnTo>
                    <a:pt x="4" y="10"/>
                  </a:lnTo>
                  <a:lnTo>
                    <a:pt x="54" y="10"/>
                  </a:lnTo>
                  <a:lnTo>
                    <a:pt x="54" y="10"/>
                  </a:lnTo>
                  <a:lnTo>
                    <a:pt x="54" y="0"/>
                  </a:lnTo>
                  <a:lnTo>
                    <a:pt x="54"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63"/>
            <p:cNvSpPr>
              <a:spLocks noChangeArrowheads="1"/>
            </p:cNvSpPr>
            <p:nvPr/>
          </p:nvSpPr>
          <p:spPr bwMode="auto">
            <a:xfrm>
              <a:off x="5624513" y="2820988"/>
              <a:ext cx="22225" cy="2222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64"/>
            <p:cNvSpPr>
              <a:spLocks/>
            </p:cNvSpPr>
            <p:nvPr/>
          </p:nvSpPr>
          <p:spPr bwMode="auto">
            <a:xfrm>
              <a:off x="5583238" y="2868613"/>
              <a:ext cx="133350" cy="241300"/>
            </a:xfrm>
            <a:custGeom>
              <a:avLst/>
              <a:gdLst/>
              <a:ahLst/>
              <a:cxnLst>
                <a:cxn ang="0">
                  <a:pos x="72" y="42"/>
                </a:cxn>
                <a:cxn ang="0">
                  <a:pos x="72" y="42"/>
                </a:cxn>
                <a:cxn ang="0">
                  <a:pos x="72" y="32"/>
                </a:cxn>
                <a:cxn ang="0">
                  <a:pos x="70" y="26"/>
                </a:cxn>
                <a:cxn ang="0">
                  <a:pos x="68" y="20"/>
                </a:cxn>
                <a:cxn ang="0">
                  <a:pos x="68" y="20"/>
                </a:cxn>
                <a:cxn ang="0">
                  <a:pos x="66" y="18"/>
                </a:cxn>
                <a:cxn ang="0">
                  <a:pos x="60" y="18"/>
                </a:cxn>
                <a:cxn ang="0">
                  <a:pos x="42" y="26"/>
                </a:cxn>
                <a:cxn ang="0">
                  <a:pos x="18" y="38"/>
                </a:cxn>
                <a:cxn ang="0">
                  <a:pos x="20" y="24"/>
                </a:cxn>
                <a:cxn ang="0">
                  <a:pos x="20" y="24"/>
                </a:cxn>
                <a:cxn ang="0">
                  <a:pos x="24" y="20"/>
                </a:cxn>
                <a:cxn ang="0">
                  <a:pos x="30" y="18"/>
                </a:cxn>
                <a:cxn ang="0">
                  <a:pos x="36" y="16"/>
                </a:cxn>
                <a:cxn ang="0">
                  <a:pos x="36" y="16"/>
                </a:cxn>
                <a:cxn ang="0">
                  <a:pos x="44" y="12"/>
                </a:cxn>
                <a:cxn ang="0">
                  <a:pos x="52" y="6"/>
                </a:cxn>
                <a:cxn ang="0">
                  <a:pos x="56" y="0"/>
                </a:cxn>
                <a:cxn ang="0">
                  <a:pos x="56" y="0"/>
                </a:cxn>
                <a:cxn ang="0">
                  <a:pos x="36" y="4"/>
                </a:cxn>
                <a:cxn ang="0">
                  <a:pos x="20" y="8"/>
                </a:cxn>
                <a:cxn ang="0">
                  <a:pos x="14" y="12"/>
                </a:cxn>
                <a:cxn ang="0">
                  <a:pos x="8" y="16"/>
                </a:cxn>
                <a:cxn ang="0">
                  <a:pos x="8" y="16"/>
                </a:cxn>
                <a:cxn ang="0">
                  <a:pos x="4" y="24"/>
                </a:cxn>
                <a:cxn ang="0">
                  <a:pos x="2" y="34"/>
                </a:cxn>
                <a:cxn ang="0">
                  <a:pos x="0" y="56"/>
                </a:cxn>
                <a:cxn ang="0">
                  <a:pos x="0" y="56"/>
                </a:cxn>
                <a:cxn ang="0">
                  <a:pos x="2" y="60"/>
                </a:cxn>
                <a:cxn ang="0">
                  <a:pos x="4" y="68"/>
                </a:cxn>
                <a:cxn ang="0">
                  <a:pos x="14" y="82"/>
                </a:cxn>
                <a:cxn ang="0">
                  <a:pos x="32" y="106"/>
                </a:cxn>
                <a:cxn ang="0">
                  <a:pos x="32" y="106"/>
                </a:cxn>
                <a:cxn ang="0">
                  <a:pos x="36" y="110"/>
                </a:cxn>
                <a:cxn ang="0">
                  <a:pos x="36" y="116"/>
                </a:cxn>
                <a:cxn ang="0">
                  <a:pos x="36" y="120"/>
                </a:cxn>
                <a:cxn ang="0">
                  <a:pos x="34" y="126"/>
                </a:cxn>
                <a:cxn ang="0">
                  <a:pos x="34" y="126"/>
                </a:cxn>
                <a:cxn ang="0">
                  <a:pos x="36" y="128"/>
                </a:cxn>
                <a:cxn ang="0">
                  <a:pos x="38" y="132"/>
                </a:cxn>
                <a:cxn ang="0">
                  <a:pos x="38" y="140"/>
                </a:cxn>
                <a:cxn ang="0">
                  <a:pos x="38" y="146"/>
                </a:cxn>
                <a:cxn ang="0">
                  <a:pos x="40" y="150"/>
                </a:cxn>
                <a:cxn ang="0">
                  <a:pos x="42" y="152"/>
                </a:cxn>
                <a:cxn ang="0">
                  <a:pos x="42" y="152"/>
                </a:cxn>
                <a:cxn ang="0">
                  <a:pos x="50" y="144"/>
                </a:cxn>
                <a:cxn ang="0">
                  <a:pos x="58" y="134"/>
                </a:cxn>
                <a:cxn ang="0">
                  <a:pos x="58" y="134"/>
                </a:cxn>
                <a:cxn ang="0">
                  <a:pos x="62" y="120"/>
                </a:cxn>
                <a:cxn ang="0">
                  <a:pos x="64" y="108"/>
                </a:cxn>
                <a:cxn ang="0">
                  <a:pos x="64" y="98"/>
                </a:cxn>
                <a:cxn ang="0">
                  <a:pos x="68" y="92"/>
                </a:cxn>
                <a:cxn ang="0">
                  <a:pos x="68" y="92"/>
                </a:cxn>
                <a:cxn ang="0">
                  <a:pos x="74" y="82"/>
                </a:cxn>
                <a:cxn ang="0">
                  <a:pos x="82" y="72"/>
                </a:cxn>
                <a:cxn ang="0">
                  <a:pos x="82" y="72"/>
                </a:cxn>
                <a:cxn ang="0">
                  <a:pos x="84" y="68"/>
                </a:cxn>
                <a:cxn ang="0">
                  <a:pos x="82" y="64"/>
                </a:cxn>
                <a:cxn ang="0">
                  <a:pos x="80" y="54"/>
                </a:cxn>
                <a:cxn ang="0">
                  <a:pos x="72" y="42"/>
                </a:cxn>
                <a:cxn ang="0">
                  <a:pos x="72" y="42"/>
                </a:cxn>
              </a:cxnLst>
              <a:rect l="0" t="0" r="r" b="b"/>
              <a:pathLst>
                <a:path w="84" h="152">
                  <a:moveTo>
                    <a:pt x="72" y="42"/>
                  </a:moveTo>
                  <a:lnTo>
                    <a:pt x="72" y="42"/>
                  </a:lnTo>
                  <a:lnTo>
                    <a:pt x="72" y="32"/>
                  </a:lnTo>
                  <a:lnTo>
                    <a:pt x="70" y="26"/>
                  </a:lnTo>
                  <a:lnTo>
                    <a:pt x="68" y="20"/>
                  </a:lnTo>
                  <a:lnTo>
                    <a:pt x="68" y="20"/>
                  </a:lnTo>
                  <a:lnTo>
                    <a:pt x="66" y="18"/>
                  </a:lnTo>
                  <a:lnTo>
                    <a:pt x="60" y="18"/>
                  </a:lnTo>
                  <a:lnTo>
                    <a:pt x="42" y="26"/>
                  </a:lnTo>
                  <a:lnTo>
                    <a:pt x="18" y="38"/>
                  </a:lnTo>
                  <a:lnTo>
                    <a:pt x="20" y="24"/>
                  </a:lnTo>
                  <a:lnTo>
                    <a:pt x="20" y="24"/>
                  </a:lnTo>
                  <a:lnTo>
                    <a:pt x="24" y="20"/>
                  </a:lnTo>
                  <a:lnTo>
                    <a:pt x="30" y="18"/>
                  </a:lnTo>
                  <a:lnTo>
                    <a:pt x="36" y="16"/>
                  </a:lnTo>
                  <a:lnTo>
                    <a:pt x="36" y="16"/>
                  </a:lnTo>
                  <a:lnTo>
                    <a:pt x="44" y="12"/>
                  </a:lnTo>
                  <a:lnTo>
                    <a:pt x="52" y="6"/>
                  </a:lnTo>
                  <a:lnTo>
                    <a:pt x="56" y="0"/>
                  </a:lnTo>
                  <a:lnTo>
                    <a:pt x="56" y="0"/>
                  </a:lnTo>
                  <a:lnTo>
                    <a:pt x="36" y="4"/>
                  </a:lnTo>
                  <a:lnTo>
                    <a:pt x="20" y="8"/>
                  </a:lnTo>
                  <a:lnTo>
                    <a:pt x="14" y="12"/>
                  </a:lnTo>
                  <a:lnTo>
                    <a:pt x="8" y="16"/>
                  </a:lnTo>
                  <a:lnTo>
                    <a:pt x="8" y="16"/>
                  </a:lnTo>
                  <a:lnTo>
                    <a:pt x="4" y="24"/>
                  </a:lnTo>
                  <a:lnTo>
                    <a:pt x="2" y="34"/>
                  </a:lnTo>
                  <a:lnTo>
                    <a:pt x="0" y="56"/>
                  </a:lnTo>
                  <a:lnTo>
                    <a:pt x="0" y="56"/>
                  </a:lnTo>
                  <a:lnTo>
                    <a:pt x="2" y="60"/>
                  </a:lnTo>
                  <a:lnTo>
                    <a:pt x="4" y="68"/>
                  </a:lnTo>
                  <a:lnTo>
                    <a:pt x="14" y="82"/>
                  </a:lnTo>
                  <a:lnTo>
                    <a:pt x="32" y="106"/>
                  </a:lnTo>
                  <a:lnTo>
                    <a:pt x="32" y="106"/>
                  </a:lnTo>
                  <a:lnTo>
                    <a:pt x="36" y="110"/>
                  </a:lnTo>
                  <a:lnTo>
                    <a:pt x="36" y="116"/>
                  </a:lnTo>
                  <a:lnTo>
                    <a:pt x="36" y="120"/>
                  </a:lnTo>
                  <a:lnTo>
                    <a:pt x="34" y="126"/>
                  </a:lnTo>
                  <a:lnTo>
                    <a:pt x="34" y="126"/>
                  </a:lnTo>
                  <a:lnTo>
                    <a:pt x="36" y="128"/>
                  </a:lnTo>
                  <a:lnTo>
                    <a:pt x="38" y="132"/>
                  </a:lnTo>
                  <a:lnTo>
                    <a:pt x="38" y="140"/>
                  </a:lnTo>
                  <a:lnTo>
                    <a:pt x="38" y="146"/>
                  </a:lnTo>
                  <a:lnTo>
                    <a:pt x="40" y="150"/>
                  </a:lnTo>
                  <a:lnTo>
                    <a:pt x="42" y="152"/>
                  </a:lnTo>
                  <a:lnTo>
                    <a:pt x="42" y="152"/>
                  </a:lnTo>
                  <a:lnTo>
                    <a:pt x="50" y="144"/>
                  </a:lnTo>
                  <a:lnTo>
                    <a:pt x="58" y="134"/>
                  </a:lnTo>
                  <a:lnTo>
                    <a:pt x="58" y="134"/>
                  </a:lnTo>
                  <a:lnTo>
                    <a:pt x="62" y="120"/>
                  </a:lnTo>
                  <a:lnTo>
                    <a:pt x="64" y="108"/>
                  </a:lnTo>
                  <a:lnTo>
                    <a:pt x="64" y="98"/>
                  </a:lnTo>
                  <a:lnTo>
                    <a:pt x="68" y="92"/>
                  </a:lnTo>
                  <a:lnTo>
                    <a:pt x="68" y="92"/>
                  </a:lnTo>
                  <a:lnTo>
                    <a:pt x="74" y="82"/>
                  </a:lnTo>
                  <a:lnTo>
                    <a:pt x="82" y="72"/>
                  </a:lnTo>
                  <a:lnTo>
                    <a:pt x="82" y="72"/>
                  </a:lnTo>
                  <a:lnTo>
                    <a:pt x="84" y="68"/>
                  </a:lnTo>
                  <a:lnTo>
                    <a:pt x="82" y="64"/>
                  </a:lnTo>
                  <a:lnTo>
                    <a:pt x="80" y="54"/>
                  </a:lnTo>
                  <a:lnTo>
                    <a:pt x="72" y="42"/>
                  </a:lnTo>
                  <a:lnTo>
                    <a:pt x="72" y="42"/>
                  </a:lnTo>
                  <a:close/>
                </a:path>
              </a:pathLst>
            </a:custGeom>
            <a:solidFill>
              <a:srgbClr val="F2CC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p:cNvSpPr>
            <p:nvPr/>
          </p:nvSpPr>
          <p:spPr bwMode="auto">
            <a:xfrm>
              <a:off x="5630863" y="3052763"/>
              <a:ext cx="38100" cy="63500"/>
            </a:xfrm>
            <a:custGeom>
              <a:avLst/>
              <a:gdLst/>
              <a:ahLst/>
              <a:cxnLst>
                <a:cxn ang="0">
                  <a:pos x="6" y="0"/>
                </a:cxn>
                <a:cxn ang="0">
                  <a:pos x="0" y="2"/>
                </a:cxn>
                <a:cxn ang="0">
                  <a:pos x="0" y="2"/>
                </a:cxn>
                <a:cxn ang="0">
                  <a:pos x="4" y="12"/>
                </a:cxn>
                <a:cxn ang="0">
                  <a:pos x="6" y="22"/>
                </a:cxn>
                <a:cxn ang="0">
                  <a:pos x="10" y="40"/>
                </a:cxn>
                <a:cxn ang="0">
                  <a:pos x="10" y="40"/>
                </a:cxn>
                <a:cxn ang="0">
                  <a:pos x="24" y="30"/>
                </a:cxn>
                <a:cxn ang="0">
                  <a:pos x="24" y="30"/>
                </a:cxn>
                <a:cxn ang="0">
                  <a:pos x="22" y="20"/>
                </a:cxn>
                <a:cxn ang="0">
                  <a:pos x="18" y="14"/>
                </a:cxn>
                <a:cxn ang="0">
                  <a:pos x="6" y="0"/>
                </a:cxn>
                <a:cxn ang="0">
                  <a:pos x="6" y="0"/>
                </a:cxn>
              </a:cxnLst>
              <a:rect l="0" t="0" r="r" b="b"/>
              <a:pathLst>
                <a:path w="24" h="40">
                  <a:moveTo>
                    <a:pt x="6" y="0"/>
                  </a:moveTo>
                  <a:lnTo>
                    <a:pt x="0" y="2"/>
                  </a:lnTo>
                  <a:lnTo>
                    <a:pt x="0" y="2"/>
                  </a:lnTo>
                  <a:lnTo>
                    <a:pt x="4" y="12"/>
                  </a:lnTo>
                  <a:lnTo>
                    <a:pt x="6" y="22"/>
                  </a:lnTo>
                  <a:lnTo>
                    <a:pt x="10" y="40"/>
                  </a:lnTo>
                  <a:lnTo>
                    <a:pt x="10" y="40"/>
                  </a:lnTo>
                  <a:lnTo>
                    <a:pt x="24" y="30"/>
                  </a:lnTo>
                  <a:lnTo>
                    <a:pt x="24" y="30"/>
                  </a:lnTo>
                  <a:lnTo>
                    <a:pt x="22" y="20"/>
                  </a:lnTo>
                  <a:lnTo>
                    <a:pt x="18" y="14"/>
                  </a:lnTo>
                  <a:lnTo>
                    <a:pt x="6"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6"/>
            <p:cNvSpPr>
              <a:spLocks/>
            </p:cNvSpPr>
            <p:nvPr/>
          </p:nvSpPr>
          <p:spPr bwMode="auto">
            <a:xfrm>
              <a:off x="5059363" y="3055938"/>
              <a:ext cx="603250" cy="317500"/>
            </a:xfrm>
            <a:custGeom>
              <a:avLst/>
              <a:gdLst/>
              <a:ahLst/>
              <a:cxnLst>
                <a:cxn ang="0">
                  <a:pos x="0" y="164"/>
                </a:cxn>
                <a:cxn ang="0">
                  <a:pos x="0" y="164"/>
                </a:cxn>
                <a:cxn ang="0">
                  <a:pos x="0" y="174"/>
                </a:cxn>
                <a:cxn ang="0">
                  <a:pos x="2" y="182"/>
                </a:cxn>
                <a:cxn ang="0">
                  <a:pos x="6" y="188"/>
                </a:cxn>
                <a:cxn ang="0">
                  <a:pos x="12" y="190"/>
                </a:cxn>
                <a:cxn ang="0">
                  <a:pos x="24" y="194"/>
                </a:cxn>
                <a:cxn ang="0">
                  <a:pos x="42" y="200"/>
                </a:cxn>
                <a:cxn ang="0">
                  <a:pos x="42" y="200"/>
                </a:cxn>
                <a:cxn ang="0">
                  <a:pos x="60" y="194"/>
                </a:cxn>
                <a:cxn ang="0">
                  <a:pos x="94" y="180"/>
                </a:cxn>
                <a:cxn ang="0">
                  <a:pos x="194" y="136"/>
                </a:cxn>
                <a:cxn ang="0">
                  <a:pos x="302" y="84"/>
                </a:cxn>
                <a:cxn ang="0">
                  <a:pos x="346" y="62"/>
                </a:cxn>
                <a:cxn ang="0">
                  <a:pos x="380" y="42"/>
                </a:cxn>
                <a:cxn ang="0">
                  <a:pos x="380" y="42"/>
                </a:cxn>
                <a:cxn ang="0">
                  <a:pos x="370" y="22"/>
                </a:cxn>
                <a:cxn ang="0">
                  <a:pos x="360" y="0"/>
                </a:cxn>
                <a:cxn ang="0">
                  <a:pos x="0" y="164"/>
                </a:cxn>
              </a:cxnLst>
              <a:rect l="0" t="0" r="r" b="b"/>
              <a:pathLst>
                <a:path w="380" h="200">
                  <a:moveTo>
                    <a:pt x="0" y="164"/>
                  </a:moveTo>
                  <a:lnTo>
                    <a:pt x="0" y="164"/>
                  </a:lnTo>
                  <a:lnTo>
                    <a:pt x="0" y="174"/>
                  </a:lnTo>
                  <a:lnTo>
                    <a:pt x="2" y="182"/>
                  </a:lnTo>
                  <a:lnTo>
                    <a:pt x="6" y="188"/>
                  </a:lnTo>
                  <a:lnTo>
                    <a:pt x="12" y="190"/>
                  </a:lnTo>
                  <a:lnTo>
                    <a:pt x="24" y="194"/>
                  </a:lnTo>
                  <a:lnTo>
                    <a:pt x="42" y="200"/>
                  </a:lnTo>
                  <a:lnTo>
                    <a:pt x="42" y="200"/>
                  </a:lnTo>
                  <a:lnTo>
                    <a:pt x="60" y="194"/>
                  </a:lnTo>
                  <a:lnTo>
                    <a:pt x="94" y="180"/>
                  </a:lnTo>
                  <a:lnTo>
                    <a:pt x="194" y="136"/>
                  </a:lnTo>
                  <a:lnTo>
                    <a:pt x="302" y="84"/>
                  </a:lnTo>
                  <a:lnTo>
                    <a:pt x="346" y="62"/>
                  </a:lnTo>
                  <a:lnTo>
                    <a:pt x="380" y="42"/>
                  </a:lnTo>
                  <a:lnTo>
                    <a:pt x="380" y="42"/>
                  </a:lnTo>
                  <a:lnTo>
                    <a:pt x="370" y="22"/>
                  </a:lnTo>
                  <a:lnTo>
                    <a:pt x="360" y="0"/>
                  </a:lnTo>
                  <a:lnTo>
                    <a:pt x="0" y="164"/>
                  </a:lnTo>
                  <a:close/>
                </a:path>
              </a:pathLst>
            </a:custGeom>
            <a:solidFill>
              <a:srgbClr val="0B0B0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67"/>
            <p:cNvSpPr>
              <a:spLocks/>
            </p:cNvSpPr>
            <p:nvPr/>
          </p:nvSpPr>
          <p:spPr bwMode="auto">
            <a:xfrm>
              <a:off x="5656263" y="3090863"/>
              <a:ext cx="6350" cy="6350"/>
            </a:xfrm>
            <a:custGeom>
              <a:avLst/>
              <a:gdLst/>
              <a:ahLst/>
              <a:cxnLst>
                <a:cxn ang="0">
                  <a:pos x="4" y="2"/>
                </a:cxn>
                <a:cxn ang="0">
                  <a:pos x="4" y="2"/>
                </a:cxn>
                <a:cxn ang="0">
                  <a:pos x="4" y="4"/>
                </a:cxn>
                <a:cxn ang="0">
                  <a:pos x="2" y="4"/>
                </a:cxn>
                <a:cxn ang="0">
                  <a:pos x="2" y="4"/>
                </a:cxn>
                <a:cxn ang="0">
                  <a:pos x="0" y="4"/>
                </a:cxn>
                <a:cxn ang="0">
                  <a:pos x="0" y="2"/>
                </a:cxn>
                <a:cxn ang="0">
                  <a:pos x="0" y="2"/>
                </a:cxn>
                <a:cxn ang="0">
                  <a:pos x="0" y="0"/>
                </a:cxn>
                <a:cxn ang="0">
                  <a:pos x="2" y="0"/>
                </a:cxn>
                <a:cxn ang="0">
                  <a:pos x="2" y="0"/>
                </a:cxn>
                <a:cxn ang="0">
                  <a:pos x="4" y="0"/>
                </a:cxn>
                <a:cxn ang="0">
                  <a:pos x="4" y="2"/>
                </a:cxn>
                <a:cxn ang="0">
                  <a:pos x="4" y="2"/>
                </a:cxn>
              </a:cxnLst>
              <a:rect l="0" t="0" r="r" b="b"/>
              <a:pathLst>
                <a:path w="4" h="4">
                  <a:moveTo>
                    <a:pt x="4" y="2"/>
                  </a:moveTo>
                  <a:lnTo>
                    <a:pt x="4" y="2"/>
                  </a:lnTo>
                  <a:lnTo>
                    <a:pt x="4" y="4"/>
                  </a:lnTo>
                  <a:lnTo>
                    <a:pt x="2" y="4"/>
                  </a:lnTo>
                  <a:lnTo>
                    <a:pt x="2" y="4"/>
                  </a:lnTo>
                  <a:lnTo>
                    <a:pt x="0" y="4"/>
                  </a:lnTo>
                  <a:lnTo>
                    <a:pt x="0" y="2"/>
                  </a:lnTo>
                  <a:lnTo>
                    <a:pt x="0" y="2"/>
                  </a:lnTo>
                  <a:lnTo>
                    <a:pt x="0" y="0"/>
                  </a:lnTo>
                  <a:lnTo>
                    <a:pt x="2" y="0"/>
                  </a:lnTo>
                  <a:lnTo>
                    <a:pt x="2" y="0"/>
                  </a:lnTo>
                  <a:lnTo>
                    <a:pt x="4" y="0"/>
                  </a:lnTo>
                  <a:lnTo>
                    <a:pt x="4" y="2"/>
                  </a:lnTo>
                  <a:lnTo>
                    <a:pt x="4" y="2"/>
                  </a:lnTo>
                  <a:close/>
                </a:path>
              </a:pathLst>
            </a:custGeom>
            <a:solidFill>
              <a:srgbClr val="414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8"/>
            <p:cNvSpPr>
              <a:spLocks/>
            </p:cNvSpPr>
            <p:nvPr/>
          </p:nvSpPr>
          <p:spPr bwMode="auto">
            <a:xfrm>
              <a:off x="5776913" y="3490913"/>
              <a:ext cx="155575" cy="19050"/>
            </a:xfrm>
            <a:custGeom>
              <a:avLst/>
              <a:gdLst/>
              <a:ahLst/>
              <a:cxnLst>
                <a:cxn ang="0">
                  <a:pos x="98" y="0"/>
                </a:cxn>
                <a:cxn ang="0">
                  <a:pos x="0" y="0"/>
                </a:cxn>
                <a:cxn ang="0">
                  <a:pos x="2" y="12"/>
                </a:cxn>
                <a:cxn ang="0">
                  <a:pos x="2" y="12"/>
                </a:cxn>
                <a:cxn ang="0">
                  <a:pos x="96" y="12"/>
                </a:cxn>
                <a:cxn ang="0">
                  <a:pos x="98" y="0"/>
                </a:cxn>
              </a:cxnLst>
              <a:rect l="0" t="0" r="r" b="b"/>
              <a:pathLst>
                <a:path w="98" h="12">
                  <a:moveTo>
                    <a:pt x="98" y="0"/>
                  </a:moveTo>
                  <a:lnTo>
                    <a:pt x="0" y="0"/>
                  </a:lnTo>
                  <a:lnTo>
                    <a:pt x="2" y="12"/>
                  </a:lnTo>
                  <a:lnTo>
                    <a:pt x="2" y="12"/>
                  </a:lnTo>
                  <a:lnTo>
                    <a:pt x="96" y="12"/>
                  </a:lnTo>
                  <a:lnTo>
                    <a:pt x="98" y="0"/>
                  </a:lnTo>
                  <a:close/>
                </a:path>
              </a:pathLst>
            </a:custGeom>
            <a:solidFill>
              <a:srgbClr val="D4D5D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9"/>
            <p:cNvSpPr>
              <a:spLocks/>
            </p:cNvSpPr>
            <p:nvPr/>
          </p:nvSpPr>
          <p:spPr bwMode="auto">
            <a:xfrm>
              <a:off x="5780088" y="3509963"/>
              <a:ext cx="149225" cy="206375"/>
            </a:xfrm>
            <a:custGeom>
              <a:avLst/>
              <a:gdLst/>
              <a:ahLst/>
              <a:cxnLst>
                <a:cxn ang="0">
                  <a:pos x="0" y="0"/>
                </a:cxn>
                <a:cxn ang="0">
                  <a:pos x="20" y="130"/>
                </a:cxn>
                <a:cxn ang="0">
                  <a:pos x="86" y="128"/>
                </a:cxn>
                <a:cxn ang="0">
                  <a:pos x="94" y="0"/>
                </a:cxn>
                <a:cxn ang="0">
                  <a:pos x="94" y="0"/>
                </a:cxn>
                <a:cxn ang="0">
                  <a:pos x="0" y="0"/>
                </a:cxn>
                <a:cxn ang="0">
                  <a:pos x="0" y="0"/>
                </a:cxn>
              </a:cxnLst>
              <a:rect l="0" t="0" r="r" b="b"/>
              <a:pathLst>
                <a:path w="94" h="130">
                  <a:moveTo>
                    <a:pt x="0" y="0"/>
                  </a:moveTo>
                  <a:lnTo>
                    <a:pt x="20" y="130"/>
                  </a:lnTo>
                  <a:lnTo>
                    <a:pt x="86" y="128"/>
                  </a:lnTo>
                  <a:lnTo>
                    <a:pt x="94" y="0"/>
                  </a:lnTo>
                  <a:lnTo>
                    <a:pt x="94"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70"/>
            <p:cNvSpPr>
              <a:spLocks/>
            </p:cNvSpPr>
            <p:nvPr/>
          </p:nvSpPr>
          <p:spPr bwMode="auto">
            <a:xfrm>
              <a:off x="5780088" y="3525838"/>
              <a:ext cx="152400" cy="158750"/>
            </a:xfrm>
            <a:custGeom>
              <a:avLst/>
              <a:gdLst/>
              <a:ahLst/>
              <a:cxnLst>
                <a:cxn ang="0">
                  <a:pos x="0" y="0"/>
                </a:cxn>
                <a:cxn ang="0">
                  <a:pos x="16" y="98"/>
                </a:cxn>
                <a:cxn ang="0">
                  <a:pos x="16" y="98"/>
                </a:cxn>
                <a:cxn ang="0">
                  <a:pos x="52" y="100"/>
                </a:cxn>
                <a:cxn ang="0">
                  <a:pos x="70" y="100"/>
                </a:cxn>
                <a:cxn ang="0">
                  <a:pos x="88" y="100"/>
                </a:cxn>
                <a:cxn ang="0">
                  <a:pos x="96" y="0"/>
                </a:cxn>
                <a:cxn ang="0">
                  <a:pos x="96" y="0"/>
                </a:cxn>
                <a:cxn ang="0">
                  <a:pos x="0" y="0"/>
                </a:cxn>
                <a:cxn ang="0">
                  <a:pos x="0" y="0"/>
                </a:cxn>
              </a:cxnLst>
              <a:rect l="0" t="0" r="r" b="b"/>
              <a:pathLst>
                <a:path w="96" h="100">
                  <a:moveTo>
                    <a:pt x="0" y="0"/>
                  </a:moveTo>
                  <a:lnTo>
                    <a:pt x="16" y="98"/>
                  </a:lnTo>
                  <a:lnTo>
                    <a:pt x="16" y="98"/>
                  </a:lnTo>
                  <a:lnTo>
                    <a:pt x="52" y="100"/>
                  </a:lnTo>
                  <a:lnTo>
                    <a:pt x="70" y="100"/>
                  </a:lnTo>
                  <a:lnTo>
                    <a:pt x="88" y="100"/>
                  </a:lnTo>
                  <a:lnTo>
                    <a:pt x="96" y="0"/>
                  </a:lnTo>
                  <a:lnTo>
                    <a:pt x="96" y="0"/>
                  </a:lnTo>
                  <a:lnTo>
                    <a:pt x="0" y="0"/>
                  </a:lnTo>
                  <a:lnTo>
                    <a:pt x="0" y="0"/>
                  </a:lnTo>
                  <a:close/>
                </a:path>
              </a:pathLst>
            </a:custGeom>
            <a:solidFill>
              <a:srgbClr val="95865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71"/>
            <p:cNvSpPr>
              <a:spLocks/>
            </p:cNvSpPr>
            <p:nvPr/>
          </p:nvSpPr>
          <p:spPr bwMode="auto">
            <a:xfrm>
              <a:off x="5780088" y="3586163"/>
              <a:ext cx="82550" cy="82550"/>
            </a:xfrm>
            <a:custGeom>
              <a:avLst/>
              <a:gdLst/>
              <a:ahLst/>
              <a:cxnLst>
                <a:cxn ang="0">
                  <a:pos x="36" y="24"/>
                </a:cxn>
                <a:cxn ang="0">
                  <a:pos x="36" y="24"/>
                </a:cxn>
                <a:cxn ang="0">
                  <a:pos x="10" y="12"/>
                </a:cxn>
                <a:cxn ang="0">
                  <a:pos x="10" y="12"/>
                </a:cxn>
                <a:cxn ang="0">
                  <a:pos x="8" y="8"/>
                </a:cxn>
                <a:cxn ang="0">
                  <a:pos x="6" y="6"/>
                </a:cxn>
                <a:cxn ang="0">
                  <a:pos x="6" y="0"/>
                </a:cxn>
                <a:cxn ang="0">
                  <a:pos x="6" y="0"/>
                </a:cxn>
                <a:cxn ang="0">
                  <a:pos x="4" y="0"/>
                </a:cxn>
                <a:cxn ang="0">
                  <a:pos x="2" y="2"/>
                </a:cxn>
                <a:cxn ang="0">
                  <a:pos x="0" y="6"/>
                </a:cxn>
                <a:cxn ang="0">
                  <a:pos x="0" y="6"/>
                </a:cxn>
                <a:cxn ang="0">
                  <a:pos x="0" y="14"/>
                </a:cxn>
                <a:cxn ang="0">
                  <a:pos x="4" y="24"/>
                </a:cxn>
                <a:cxn ang="0">
                  <a:pos x="8" y="38"/>
                </a:cxn>
                <a:cxn ang="0">
                  <a:pos x="16" y="46"/>
                </a:cxn>
                <a:cxn ang="0">
                  <a:pos x="16" y="46"/>
                </a:cxn>
                <a:cxn ang="0">
                  <a:pos x="34" y="50"/>
                </a:cxn>
                <a:cxn ang="0">
                  <a:pos x="34" y="50"/>
                </a:cxn>
                <a:cxn ang="0">
                  <a:pos x="34" y="50"/>
                </a:cxn>
                <a:cxn ang="0">
                  <a:pos x="50" y="52"/>
                </a:cxn>
                <a:cxn ang="0">
                  <a:pos x="50" y="52"/>
                </a:cxn>
                <a:cxn ang="0">
                  <a:pos x="52" y="44"/>
                </a:cxn>
                <a:cxn ang="0">
                  <a:pos x="52" y="36"/>
                </a:cxn>
                <a:cxn ang="0">
                  <a:pos x="50" y="32"/>
                </a:cxn>
                <a:cxn ang="0">
                  <a:pos x="48" y="30"/>
                </a:cxn>
                <a:cxn ang="0">
                  <a:pos x="42" y="26"/>
                </a:cxn>
                <a:cxn ang="0">
                  <a:pos x="36" y="24"/>
                </a:cxn>
                <a:cxn ang="0">
                  <a:pos x="36" y="24"/>
                </a:cxn>
              </a:cxnLst>
              <a:rect l="0" t="0" r="r" b="b"/>
              <a:pathLst>
                <a:path w="52" h="52">
                  <a:moveTo>
                    <a:pt x="36" y="24"/>
                  </a:moveTo>
                  <a:lnTo>
                    <a:pt x="36" y="24"/>
                  </a:lnTo>
                  <a:lnTo>
                    <a:pt x="10" y="12"/>
                  </a:lnTo>
                  <a:lnTo>
                    <a:pt x="10" y="12"/>
                  </a:lnTo>
                  <a:lnTo>
                    <a:pt x="8" y="8"/>
                  </a:lnTo>
                  <a:lnTo>
                    <a:pt x="6" y="6"/>
                  </a:lnTo>
                  <a:lnTo>
                    <a:pt x="6" y="0"/>
                  </a:lnTo>
                  <a:lnTo>
                    <a:pt x="6" y="0"/>
                  </a:lnTo>
                  <a:lnTo>
                    <a:pt x="4" y="0"/>
                  </a:lnTo>
                  <a:lnTo>
                    <a:pt x="2" y="2"/>
                  </a:lnTo>
                  <a:lnTo>
                    <a:pt x="0" y="6"/>
                  </a:lnTo>
                  <a:lnTo>
                    <a:pt x="0" y="6"/>
                  </a:lnTo>
                  <a:lnTo>
                    <a:pt x="0" y="14"/>
                  </a:lnTo>
                  <a:lnTo>
                    <a:pt x="4" y="24"/>
                  </a:lnTo>
                  <a:lnTo>
                    <a:pt x="8" y="38"/>
                  </a:lnTo>
                  <a:lnTo>
                    <a:pt x="16" y="46"/>
                  </a:lnTo>
                  <a:lnTo>
                    <a:pt x="16" y="46"/>
                  </a:lnTo>
                  <a:lnTo>
                    <a:pt x="34" y="50"/>
                  </a:lnTo>
                  <a:lnTo>
                    <a:pt x="34" y="50"/>
                  </a:lnTo>
                  <a:lnTo>
                    <a:pt x="34" y="50"/>
                  </a:lnTo>
                  <a:lnTo>
                    <a:pt x="50" y="52"/>
                  </a:lnTo>
                  <a:lnTo>
                    <a:pt x="50" y="52"/>
                  </a:lnTo>
                  <a:lnTo>
                    <a:pt x="52" y="44"/>
                  </a:lnTo>
                  <a:lnTo>
                    <a:pt x="52" y="36"/>
                  </a:lnTo>
                  <a:lnTo>
                    <a:pt x="50" y="32"/>
                  </a:lnTo>
                  <a:lnTo>
                    <a:pt x="48" y="30"/>
                  </a:lnTo>
                  <a:lnTo>
                    <a:pt x="42" y="26"/>
                  </a:lnTo>
                  <a:lnTo>
                    <a:pt x="36" y="24"/>
                  </a:lnTo>
                  <a:lnTo>
                    <a:pt x="36" y="24"/>
                  </a:lnTo>
                  <a:close/>
                </a:path>
              </a:pathLst>
            </a:custGeom>
            <a:solidFill>
              <a:srgbClr val="FCC7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72"/>
            <p:cNvSpPr>
              <a:spLocks/>
            </p:cNvSpPr>
            <p:nvPr/>
          </p:nvSpPr>
          <p:spPr bwMode="auto">
            <a:xfrm>
              <a:off x="5792788" y="3570288"/>
              <a:ext cx="203200" cy="139700"/>
            </a:xfrm>
            <a:custGeom>
              <a:avLst/>
              <a:gdLst/>
              <a:ahLst/>
              <a:cxnLst>
                <a:cxn ang="0">
                  <a:pos x="102" y="46"/>
                </a:cxn>
                <a:cxn ang="0">
                  <a:pos x="102" y="46"/>
                </a:cxn>
                <a:cxn ang="0">
                  <a:pos x="102" y="42"/>
                </a:cxn>
                <a:cxn ang="0">
                  <a:pos x="102" y="36"/>
                </a:cxn>
                <a:cxn ang="0">
                  <a:pos x="100" y="22"/>
                </a:cxn>
                <a:cxn ang="0">
                  <a:pos x="94" y="6"/>
                </a:cxn>
                <a:cxn ang="0">
                  <a:pos x="86" y="0"/>
                </a:cxn>
                <a:cxn ang="0">
                  <a:pos x="86" y="0"/>
                </a:cxn>
                <a:cxn ang="0">
                  <a:pos x="82" y="14"/>
                </a:cxn>
                <a:cxn ang="0">
                  <a:pos x="78" y="24"/>
                </a:cxn>
                <a:cxn ang="0">
                  <a:pos x="74" y="32"/>
                </a:cxn>
                <a:cxn ang="0">
                  <a:pos x="74" y="32"/>
                </a:cxn>
                <a:cxn ang="0">
                  <a:pos x="68" y="34"/>
                </a:cxn>
                <a:cxn ang="0">
                  <a:pos x="60" y="36"/>
                </a:cxn>
                <a:cxn ang="0">
                  <a:pos x="38" y="34"/>
                </a:cxn>
                <a:cxn ang="0">
                  <a:pos x="16" y="30"/>
                </a:cxn>
                <a:cxn ang="0">
                  <a:pos x="6" y="28"/>
                </a:cxn>
                <a:cxn ang="0">
                  <a:pos x="0" y="24"/>
                </a:cxn>
                <a:cxn ang="0">
                  <a:pos x="0" y="24"/>
                </a:cxn>
                <a:cxn ang="0">
                  <a:pos x="0" y="28"/>
                </a:cxn>
                <a:cxn ang="0">
                  <a:pos x="4" y="32"/>
                </a:cxn>
                <a:cxn ang="0">
                  <a:pos x="16" y="40"/>
                </a:cxn>
                <a:cxn ang="0">
                  <a:pos x="28" y="46"/>
                </a:cxn>
                <a:cxn ang="0">
                  <a:pos x="30" y="48"/>
                </a:cxn>
                <a:cxn ang="0">
                  <a:pos x="28" y="52"/>
                </a:cxn>
                <a:cxn ang="0">
                  <a:pos x="18" y="68"/>
                </a:cxn>
                <a:cxn ang="0">
                  <a:pos x="52" y="74"/>
                </a:cxn>
                <a:cxn ang="0">
                  <a:pos x="124" y="88"/>
                </a:cxn>
                <a:cxn ang="0">
                  <a:pos x="124" y="88"/>
                </a:cxn>
                <a:cxn ang="0">
                  <a:pos x="126" y="80"/>
                </a:cxn>
                <a:cxn ang="0">
                  <a:pos x="128" y="68"/>
                </a:cxn>
                <a:cxn ang="0">
                  <a:pos x="128" y="68"/>
                </a:cxn>
                <a:cxn ang="0">
                  <a:pos x="106" y="58"/>
                </a:cxn>
                <a:cxn ang="0">
                  <a:pos x="100" y="54"/>
                </a:cxn>
                <a:cxn ang="0">
                  <a:pos x="100" y="50"/>
                </a:cxn>
                <a:cxn ang="0">
                  <a:pos x="102" y="46"/>
                </a:cxn>
                <a:cxn ang="0">
                  <a:pos x="102" y="46"/>
                </a:cxn>
              </a:cxnLst>
              <a:rect l="0" t="0" r="r" b="b"/>
              <a:pathLst>
                <a:path w="128" h="88">
                  <a:moveTo>
                    <a:pt x="102" y="46"/>
                  </a:moveTo>
                  <a:lnTo>
                    <a:pt x="102" y="46"/>
                  </a:lnTo>
                  <a:lnTo>
                    <a:pt x="102" y="42"/>
                  </a:lnTo>
                  <a:lnTo>
                    <a:pt x="102" y="36"/>
                  </a:lnTo>
                  <a:lnTo>
                    <a:pt x="100" y="22"/>
                  </a:lnTo>
                  <a:lnTo>
                    <a:pt x="94" y="6"/>
                  </a:lnTo>
                  <a:lnTo>
                    <a:pt x="86" y="0"/>
                  </a:lnTo>
                  <a:lnTo>
                    <a:pt x="86" y="0"/>
                  </a:lnTo>
                  <a:lnTo>
                    <a:pt x="82" y="14"/>
                  </a:lnTo>
                  <a:lnTo>
                    <a:pt x="78" y="24"/>
                  </a:lnTo>
                  <a:lnTo>
                    <a:pt x="74" y="32"/>
                  </a:lnTo>
                  <a:lnTo>
                    <a:pt x="74" y="32"/>
                  </a:lnTo>
                  <a:lnTo>
                    <a:pt x="68" y="34"/>
                  </a:lnTo>
                  <a:lnTo>
                    <a:pt x="60" y="36"/>
                  </a:lnTo>
                  <a:lnTo>
                    <a:pt x="38" y="34"/>
                  </a:lnTo>
                  <a:lnTo>
                    <a:pt x="16" y="30"/>
                  </a:lnTo>
                  <a:lnTo>
                    <a:pt x="6" y="28"/>
                  </a:lnTo>
                  <a:lnTo>
                    <a:pt x="0" y="24"/>
                  </a:lnTo>
                  <a:lnTo>
                    <a:pt x="0" y="24"/>
                  </a:lnTo>
                  <a:lnTo>
                    <a:pt x="0" y="28"/>
                  </a:lnTo>
                  <a:lnTo>
                    <a:pt x="4" y="32"/>
                  </a:lnTo>
                  <a:lnTo>
                    <a:pt x="16" y="40"/>
                  </a:lnTo>
                  <a:lnTo>
                    <a:pt x="28" y="46"/>
                  </a:lnTo>
                  <a:lnTo>
                    <a:pt x="30" y="48"/>
                  </a:lnTo>
                  <a:lnTo>
                    <a:pt x="28" y="52"/>
                  </a:lnTo>
                  <a:lnTo>
                    <a:pt x="18" y="68"/>
                  </a:lnTo>
                  <a:lnTo>
                    <a:pt x="52" y="74"/>
                  </a:lnTo>
                  <a:lnTo>
                    <a:pt x="124" y="88"/>
                  </a:lnTo>
                  <a:lnTo>
                    <a:pt x="124" y="88"/>
                  </a:lnTo>
                  <a:lnTo>
                    <a:pt x="126" y="80"/>
                  </a:lnTo>
                  <a:lnTo>
                    <a:pt x="128" y="68"/>
                  </a:lnTo>
                  <a:lnTo>
                    <a:pt x="128" y="68"/>
                  </a:lnTo>
                  <a:lnTo>
                    <a:pt x="106" y="58"/>
                  </a:lnTo>
                  <a:lnTo>
                    <a:pt x="100" y="54"/>
                  </a:lnTo>
                  <a:lnTo>
                    <a:pt x="100" y="50"/>
                  </a:lnTo>
                  <a:lnTo>
                    <a:pt x="102" y="46"/>
                  </a:lnTo>
                  <a:lnTo>
                    <a:pt x="102" y="46"/>
                  </a:lnTo>
                  <a:close/>
                </a:path>
              </a:pathLst>
            </a:custGeom>
            <a:solidFill>
              <a:srgbClr val="FCC7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73"/>
            <p:cNvSpPr>
              <a:spLocks/>
            </p:cNvSpPr>
            <p:nvPr/>
          </p:nvSpPr>
          <p:spPr bwMode="auto">
            <a:xfrm>
              <a:off x="5780088" y="3659188"/>
              <a:ext cx="92075" cy="19050"/>
            </a:xfrm>
            <a:custGeom>
              <a:avLst/>
              <a:gdLst/>
              <a:ahLst/>
              <a:cxnLst>
                <a:cxn ang="0">
                  <a:pos x="0" y="4"/>
                </a:cxn>
                <a:cxn ang="0">
                  <a:pos x="26" y="12"/>
                </a:cxn>
                <a:cxn ang="0">
                  <a:pos x="58" y="10"/>
                </a:cxn>
                <a:cxn ang="0">
                  <a:pos x="46" y="0"/>
                </a:cxn>
                <a:cxn ang="0">
                  <a:pos x="24" y="2"/>
                </a:cxn>
                <a:cxn ang="0">
                  <a:pos x="24" y="2"/>
                </a:cxn>
                <a:cxn ang="0">
                  <a:pos x="14" y="0"/>
                </a:cxn>
                <a:cxn ang="0">
                  <a:pos x="8" y="2"/>
                </a:cxn>
                <a:cxn ang="0">
                  <a:pos x="0" y="4"/>
                </a:cxn>
                <a:cxn ang="0">
                  <a:pos x="0" y="4"/>
                </a:cxn>
              </a:cxnLst>
              <a:rect l="0" t="0" r="r" b="b"/>
              <a:pathLst>
                <a:path w="58" h="12">
                  <a:moveTo>
                    <a:pt x="0" y="4"/>
                  </a:moveTo>
                  <a:lnTo>
                    <a:pt x="26" y="12"/>
                  </a:lnTo>
                  <a:lnTo>
                    <a:pt x="58" y="10"/>
                  </a:lnTo>
                  <a:lnTo>
                    <a:pt x="46" y="0"/>
                  </a:lnTo>
                  <a:lnTo>
                    <a:pt x="24" y="2"/>
                  </a:lnTo>
                  <a:lnTo>
                    <a:pt x="24" y="2"/>
                  </a:lnTo>
                  <a:lnTo>
                    <a:pt x="14" y="0"/>
                  </a:lnTo>
                  <a:lnTo>
                    <a:pt x="8" y="2"/>
                  </a:lnTo>
                  <a:lnTo>
                    <a:pt x="0" y="4"/>
                  </a:lnTo>
                  <a:lnTo>
                    <a:pt x="0" y="4"/>
                  </a:lnTo>
                  <a:close/>
                </a:path>
              </a:pathLst>
            </a:custGeom>
            <a:solidFill>
              <a:srgbClr val="FCC7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74"/>
            <p:cNvSpPr>
              <a:spLocks/>
            </p:cNvSpPr>
            <p:nvPr/>
          </p:nvSpPr>
          <p:spPr bwMode="auto">
            <a:xfrm>
              <a:off x="5970588" y="3665538"/>
              <a:ext cx="28575" cy="53975"/>
            </a:xfrm>
            <a:custGeom>
              <a:avLst/>
              <a:gdLst/>
              <a:ahLst/>
              <a:cxnLst>
                <a:cxn ang="0">
                  <a:pos x="6" y="0"/>
                </a:cxn>
                <a:cxn ang="0">
                  <a:pos x="16" y="2"/>
                </a:cxn>
                <a:cxn ang="0">
                  <a:pos x="16" y="2"/>
                </a:cxn>
                <a:cxn ang="0">
                  <a:pos x="18" y="18"/>
                </a:cxn>
                <a:cxn ang="0">
                  <a:pos x="18" y="34"/>
                </a:cxn>
                <a:cxn ang="0">
                  <a:pos x="18" y="34"/>
                </a:cxn>
                <a:cxn ang="0">
                  <a:pos x="6" y="30"/>
                </a:cxn>
                <a:cxn ang="0">
                  <a:pos x="2" y="30"/>
                </a:cxn>
                <a:cxn ang="0">
                  <a:pos x="2" y="30"/>
                </a:cxn>
                <a:cxn ang="0">
                  <a:pos x="0" y="18"/>
                </a:cxn>
                <a:cxn ang="0">
                  <a:pos x="0" y="12"/>
                </a:cxn>
                <a:cxn ang="0">
                  <a:pos x="2" y="6"/>
                </a:cxn>
                <a:cxn ang="0">
                  <a:pos x="6" y="0"/>
                </a:cxn>
                <a:cxn ang="0">
                  <a:pos x="6" y="0"/>
                </a:cxn>
              </a:cxnLst>
              <a:rect l="0" t="0" r="r" b="b"/>
              <a:pathLst>
                <a:path w="18" h="34">
                  <a:moveTo>
                    <a:pt x="6" y="0"/>
                  </a:moveTo>
                  <a:lnTo>
                    <a:pt x="16" y="2"/>
                  </a:lnTo>
                  <a:lnTo>
                    <a:pt x="16" y="2"/>
                  </a:lnTo>
                  <a:lnTo>
                    <a:pt x="18" y="18"/>
                  </a:lnTo>
                  <a:lnTo>
                    <a:pt x="18" y="34"/>
                  </a:lnTo>
                  <a:lnTo>
                    <a:pt x="18" y="34"/>
                  </a:lnTo>
                  <a:lnTo>
                    <a:pt x="6" y="30"/>
                  </a:lnTo>
                  <a:lnTo>
                    <a:pt x="2" y="30"/>
                  </a:lnTo>
                  <a:lnTo>
                    <a:pt x="2" y="30"/>
                  </a:lnTo>
                  <a:lnTo>
                    <a:pt x="0" y="18"/>
                  </a:lnTo>
                  <a:lnTo>
                    <a:pt x="0" y="12"/>
                  </a:lnTo>
                  <a:lnTo>
                    <a:pt x="2" y="6"/>
                  </a:lnTo>
                  <a:lnTo>
                    <a:pt x="6"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75"/>
            <p:cNvSpPr>
              <a:spLocks/>
            </p:cNvSpPr>
            <p:nvPr/>
          </p:nvSpPr>
          <p:spPr bwMode="auto">
            <a:xfrm>
              <a:off x="5983288" y="3706813"/>
              <a:ext cx="6350" cy="6350"/>
            </a:xfrm>
            <a:custGeom>
              <a:avLst/>
              <a:gdLst/>
              <a:ahLst/>
              <a:cxnLst>
                <a:cxn ang="0">
                  <a:pos x="0" y="2"/>
                </a:cxn>
                <a:cxn ang="0">
                  <a:pos x="0" y="2"/>
                </a:cxn>
                <a:cxn ang="0">
                  <a:pos x="0" y="4"/>
                </a:cxn>
                <a:cxn ang="0">
                  <a:pos x="2" y="4"/>
                </a:cxn>
                <a:cxn ang="0">
                  <a:pos x="2" y="4"/>
                </a:cxn>
                <a:cxn ang="0">
                  <a:pos x="4" y="4"/>
                </a:cxn>
                <a:cxn ang="0">
                  <a:pos x="4" y="2"/>
                </a:cxn>
                <a:cxn ang="0">
                  <a:pos x="4" y="2"/>
                </a:cxn>
                <a:cxn ang="0">
                  <a:pos x="4" y="0"/>
                </a:cxn>
                <a:cxn ang="0">
                  <a:pos x="2" y="0"/>
                </a:cxn>
                <a:cxn ang="0">
                  <a:pos x="2" y="0"/>
                </a:cxn>
                <a:cxn ang="0">
                  <a:pos x="0" y="0"/>
                </a:cxn>
                <a:cxn ang="0">
                  <a:pos x="0" y="2"/>
                </a:cxn>
                <a:cxn ang="0">
                  <a:pos x="0" y="2"/>
                </a:cxn>
              </a:cxnLst>
              <a:rect l="0" t="0" r="r" b="b"/>
              <a:pathLst>
                <a:path w="4" h="4">
                  <a:moveTo>
                    <a:pt x="0" y="2"/>
                  </a:moveTo>
                  <a:lnTo>
                    <a:pt x="0" y="2"/>
                  </a:lnTo>
                  <a:lnTo>
                    <a:pt x="0" y="4"/>
                  </a:lnTo>
                  <a:lnTo>
                    <a:pt x="2" y="4"/>
                  </a:lnTo>
                  <a:lnTo>
                    <a:pt x="2" y="4"/>
                  </a:lnTo>
                  <a:lnTo>
                    <a:pt x="4" y="4"/>
                  </a:lnTo>
                  <a:lnTo>
                    <a:pt x="4" y="2"/>
                  </a:lnTo>
                  <a:lnTo>
                    <a:pt x="4" y="2"/>
                  </a:lnTo>
                  <a:lnTo>
                    <a:pt x="4" y="0"/>
                  </a:lnTo>
                  <a:lnTo>
                    <a:pt x="2" y="0"/>
                  </a:lnTo>
                  <a:lnTo>
                    <a:pt x="2" y="0"/>
                  </a:lnTo>
                  <a:lnTo>
                    <a:pt x="0" y="0"/>
                  </a:lnTo>
                  <a:lnTo>
                    <a:pt x="0" y="2"/>
                  </a:lnTo>
                  <a:lnTo>
                    <a:pt x="0" y="2"/>
                  </a:lnTo>
                  <a:close/>
                </a:path>
              </a:pathLst>
            </a:custGeom>
            <a:solidFill>
              <a:srgbClr val="4141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76"/>
            <p:cNvSpPr>
              <a:spLocks/>
            </p:cNvSpPr>
            <p:nvPr/>
          </p:nvSpPr>
          <p:spPr bwMode="auto">
            <a:xfrm>
              <a:off x="5989638" y="3668713"/>
              <a:ext cx="492125" cy="177800"/>
            </a:xfrm>
            <a:custGeom>
              <a:avLst/>
              <a:gdLst/>
              <a:ahLst/>
              <a:cxnLst>
                <a:cxn ang="0">
                  <a:pos x="4" y="0"/>
                </a:cxn>
                <a:cxn ang="0">
                  <a:pos x="298" y="58"/>
                </a:cxn>
                <a:cxn ang="0">
                  <a:pos x="298" y="58"/>
                </a:cxn>
                <a:cxn ang="0">
                  <a:pos x="306" y="78"/>
                </a:cxn>
                <a:cxn ang="0">
                  <a:pos x="310" y="90"/>
                </a:cxn>
                <a:cxn ang="0">
                  <a:pos x="310" y="96"/>
                </a:cxn>
                <a:cxn ang="0">
                  <a:pos x="308" y="100"/>
                </a:cxn>
                <a:cxn ang="0">
                  <a:pos x="304" y="106"/>
                </a:cxn>
                <a:cxn ang="0">
                  <a:pos x="298" y="112"/>
                </a:cxn>
                <a:cxn ang="0">
                  <a:pos x="298" y="112"/>
                </a:cxn>
                <a:cxn ang="0">
                  <a:pos x="292" y="112"/>
                </a:cxn>
                <a:cxn ang="0">
                  <a:pos x="282" y="112"/>
                </a:cxn>
                <a:cxn ang="0">
                  <a:pos x="252" y="106"/>
                </a:cxn>
                <a:cxn ang="0">
                  <a:pos x="168" y="84"/>
                </a:cxn>
                <a:cxn ang="0">
                  <a:pos x="4" y="36"/>
                </a:cxn>
                <a:cxn ang="0">
                  <a:pos x="4" y="36"/>
                </a:cxn>
                <a:cxn ang="0">
                  <a:pos x="2" y="26"/>
                </a:cxn>
                <a:cxn ang="0">
                  <a:pos x="0" y="18"/>
                </a:cxn>
                <a:cxn ang="0">
                  <a:pos x="0" y="8"/>
                </a:cxn>
                <a:cxn ang="0">
                  <a:pos x="4" y="0"/>
                </a:cxn>
                <a:cxn ang="0">
                  <a:pos x="4" y="0"/>
                </a:cxn>
              </a:cxnLst>
              <a:rect l="0" t="0" r="r" b="b"/>
              <a:pathLst>
                <a:path w="310" h="112">
                  <a:moveTo>
                    <a:pt x="4" y="0"/>
                  </a:moveTo>
                  <a:lnTo>
                    <a:pt x="298" y="58"/>
                  </a:lnTo>
                  <a:lnTo>
                    <a:pt x="298" y="58"/>
                  </a:lnTo>
                  <a:lnTo>
                    <a:pt x="306" y="78"/>
                  </a:lnTo>
                  <a:lnTo>
                    <a:pt x="310" y="90"/>
                  </a:lnTo>
                  <a:lnTo>
                    <a:pt x="310" y="96"/>
                  </a:lnTo>
                  <a:lnTo>
                    <a:pt x="308" y="100"/>
                  </a:lnTo>
                  <a:lnTo>
                    <a:pt x="304" y="106"/>
                  </a:lnTo>
                  <a:lnTo>
                    <a:pt x="298" y="112"/>
                  </a:lnTo>
                  <a:lnTo>
                    <a:pt x="298" y="112"/>
                  </a:lnTo>
                  <a:lnTo>
                    <a:pt x="292" y="112"/>
                  </a:lnTo>
                  <a:lnTo>
                    <a:pt x="282" y="112"/>
                  </a:lnTo>
                  <a:lnTo>
                    <a:pt x="252" y="106"/>
                  </a:lnTo>
                  <a:lnTo>
                    <a:pt x="168" y="84"/>
                  </a:lnTo>
                  <a:lnTo>
                    <a:pt x="4" y="36"/>
                  </a:lnTo>
                  <a:lnTo>
                    <a:pt x="4" y="36"/>
                  </a:lnTo>
                  <a:lnTo>
                    <a:pt x="2" y="26"/>
                  </a:lnTo>
                  <a:lnTo>
                    <a:pt x="0" y="18"/>
                  </a:lnTo>
                  <a:lnTo>
                    <a:pt x="0" y="8"/>
                  </a:lnTo>
                  <a:lnTo>
                    <a:pt x="4" y="0"/>
                  </a:lnTo>
                  <a:lnTo>
                    <a:pt x="4" y="0"/>
                  </a:lnTo>
                  <a:close/>
                </a:path>
              </a:pathLst>
            </a:custGeom>
            <a:solidFill>
              <a:srgbClr val="0B0B0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77"/>
            <p:cNvSpPr>
              <a:spLocks/>
            </p:cNvSpPr>
            <p:nvPr/>
          </p:nvSpPr>
          <p:spPr bwMode="auto">
            <a:xfrm>
              <a:off x="5767388" y="3459163"/>
              <a:ext cx="171450" cy="47625"/>
            </a:xfrm>
            <a:custGeom>
              <a:avLst/>
              <a:gdLst/>
              <a:ahLst/>
              <a:cxnLst>
                <a:cxn ang="0">
                  <a:pos x="106" y="18"/>
                </a:cxn>
                <a:cxn ang="0">
                  <a:pos x="106" y="18"/>
                </a:cxn>
                <a:cxn ang="0">
                  <a:pos x="104" y="14"/>
                </a:cxn>
                <a:cxn ang="0">
                  <a:pos x="96" y="10"/>
                </a:cxn>
                <a:cxn ang="0">
                  <a:pos x="92" y="0"/>
                </a:cxn>
                <a:cxn ang="0">
                  <a:pos x="16" y="2"/>
                </a:cxn>
                <a:cxn ang="0">
                  <a:pos x="12" y="12"/>
                </a:cxn>
                <a:cxn ang="0">
                  <a:pos x="4" y="16"/>
                </a:cxn>
                <a:cxn ang="0">
                  <a:pos x="4" y="22"/>
                </a:cxn>
                <a:cxn ang="0">
                  <a:pos x="2" y="22"/>
                </a:cxn>
                <a:cxn ang="0">
                  <a:pos x="2" y="22"/>
                </a:cxn>
                <a:cxn ang="0">
                  <a:pos x="2" y="24"/>
                </a:cxn>
                <a:cxn ang="0">
                  <a:pos x="0" y="26"/>
                </a:cxn>
                <a:cxn ang="0">
                  <a:pos x="0" y="26"/>
                </a:cxn>
                <a:cxn ang="0">
                  <a:pos x="2" y="28"/>
                </a:cxn>
                <a:cxn ang="0">
                  <a:pos x="2" y="30"/>
                </a:cxn>
                <a:cxn ang="0">
                  <a:pos x="106" y="26"/>
                </a:cxn>
                <a:cxn ang="0">
                  <a:pos x="106" y="26"/>
                </a:cxn>
                <a:cxn ang="0">
                  <a:pos x="108" y="26"/>
                </a:cxn>
                <a:cxn ang="0">
                  <a:pos x="108" y="22"/>
                </a:cxn>
                <a:cxn ang="0">
                  <a:pos x="108" y="22"/>
                </a:cxn>
                <a:cxn ang="0">
                  <a:pos x="108" y="20"/>
                </a:cxn>
                <a:cxn ang="0">
                  <a:pos x="106" y="18"/>
                </a:cxn>
                <a:cxn ang="0">
                  <a:pos x="106" y="18"/>
                </a:cxn>
              </a:cxnLst>
              <a:rect l="0" t="0" r="r" b="b"/>
              <a:pathLst>
                <a:path w="108" h="30">
                  <a:moveTo>
                    <a:pt x="106" y="18"/>
                  </a:moveTo>
                  <a:lnTo>
                    <a:pt x="106" y="18"/>
                  </a:lnTo>
                  <a:lnTo>
                    <a:pt x="104" y="14"/>
                  </a:lnTo>
                  <a:lnTo>
                    <a:pt x="96" y="10"/>
                  </a:lnTo>
                  <a:lnTo>
                    <a:pt x="92" y="0"/>
                  </a:lnTo>
                  <a:lnTo>
                    <a:pt x="16" y="2"/>
                  </a:lnTo>
                  <a:lnTo>
                    <a:pt x="12" y="12"/>
                  </a:lnTo>
                  <a:lnTo>
                    <a:pt x="4" y="16"/>
                  </a:lnTo>
                  <a:lnTo>
                    <a:pt x="4" y="22"/>
                  </a:lnTo>
                  <a:lnTo>
                    <a:pt x="2" y="22"/>
                  </a:lnTo>
                  <a:lnTo>
                    <a:pt x="2" y="22"/>
                  </a:lnTo>
                  <a:lnTo>
                    <a:pt x="2" y="24"/>
                  </a:lnTo>
                  <a:lnTo>
                    <a:pt x="0" y="26"/>
                  </a:lnTo>
                  <a:lnTo>
                    <a:pt x="0" y="26"/>
                  </a:lnTo>
                  <a:lnTo>
                    <a:pt x="2" y="28"/>
                  </a:lnTo>
                  <a:lnTo>
                    <a:pt x="2" y="30"/>
                  </a:lnTo>
                  <a:lnTo>
                    <a:pt x="106" y="26"/>
                  </a:lnTo>
                  <a:lnTo>
                    <a:pt x="106" y="26"/>
                  </a:lnTo>
                  <a:lnTo>
                    <a:pt x="108" y="26"/>
                  </a:lnTo>
                  <a:lnTo>
                    <a:pt x="108" y="22"/>
                  </a:lnTo>
                  <a:lnTo>
                    <a:pt x="108" y="22"/>
                  </a:lnTo>
                  <a:lnTo>
                    <a:pt x="108" y="20"/>
                  </a:lnTo>
                  <a:lnTo>
                    <a:pt x="106" y="18"/>
                  </a:lnTo>
                  <a:lnTo>
                    <a:pt x="10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 name="TextBox 68"/>
          <p:cNvSpPr txBox="1"/>
          <p:nvPr/>
        </p:nvSpPr>
        <p:spPr>
          <a:xfrm>
            <a:off x="476250" y="3629025"/>
            <a:ext cx="1638300" cy="338554"/>
          </a:xfrm>
          <a:prstGeom prst="rect">
            <a:avLst/>
          </a:prstGeom>
          <a:noFill/>
        </p:spPr>
        <p:txBody>
          <a:bodyPr wrap="square" rtlCol="0">
            <a:spAutoFit/>
          </a:bodyPr>
          <a:lstStyle/>
          <a:p>
            <a:r>
              <a:rPr lang="en-US" dirty="0" smtClean="0">
                <a:solidFill>
                  <a:schemeClr val="tx1"/>
                </a:solidFill>
              </a:rPr>
              <a:t>A specific woman</a:t>
            </a:r>
          </a:p>
        </p:txBody>
      </p:sp>
      <p:sp>
        <p:nvSpPr>
          <p:cNvPr id="70" name="TextBox 69"/>
          <p:cNvSpPr txBox="1"/>
          <p:nvPr/>
        </p:nvSpPr>
        <p:spPr>
          <a:xfrm>
            <a:off x="7505700" y="4219575"/>
            <a:ext cx="1638300" cy="584775"/>
          </a:xfrm>
          <a:prstGeom prst="rect">
            <a:avLst/>
          </a:prstGeom>
          <a:noFill/>
        </p:spPr>
        <p:txBody>
          <a:bodyPr wrap="square" rtlCol="0">
            <a:spAutoFit/>
          </a:bodyPr>
          <a:lstStyle/>
          <a:p>
            <a:r>
              <a:rPr lang="en-US" dirty="0" smtClean="0">
                <a:solidFill>
                  <a:schemeClr val="tx1"/>
                </a:solidFill>
              </a:rPr>
              <a:t>No specific woman</a:t>
            </a:r>
          </a:p>
        </p:txBody>
      </p:sp>
      <p:sp>
        <p:nvSpPr>
          <p:cNvPr id="71" name="Right Arrow 70"/>
          <p:cNvSpPr/>
          <p:nvPr/>
        </p:nvSpPr>
        <p:spPr bwMode="auto">
          <a:xfrm>
            <a:off x="1" y="4877737"/>
            <a:ext cx="9144000" cy="1280160"/>
          </a:xfrm>
          <a:prstGeom prst="rightArrow">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grpSp>
        <p:nvGrpSpPr>
          <p:cNvPr id="72" name="Group 71"/>
          <p:cNvGrpSpPr/>
          <p:nvPr/>
        </p:nvGrpSpPr>
        <p:grpSpPr>
          <a:xfrm>
            <a:off x="5935663" y="1303338"/>
            <a:ext cx="1035050" cy="1522413"/>
            <a:chOff x="6345238" y="1055688"/>
            <a:chExt cx="1035050" cy="1522413"/>
          </a:xfrm>
        </p:grpSpPr>
        <p:sp>
          <p:nvSpPr>
            <p:cNvPr id="73" name="Freeform 93"/>
            <p:cNvSpPr>
              <a:spLocks/>
            </p:cNvSpPr>
            <p:nvPr/>
          </p:nvSpPr>
          <p:spPr bwMode="auto">
            <a:xfrm>
              <a:off x="6416675" y="1997075"/>
              <a:ext cx="433388" cy="430213"/>
            </a:xfrm>
            <a:custGeom>
              <a:avLst/>
              <a:gdLst/>
              <a:ahLst/>
              <a:cxnLst>
                <a:cxn ang="0">
                  <a:pos x="459" y="78"/>
                </a:cxn>
                <a:cxn ang="0">
                  <a:pos x="429" y="68"/>
                </a:cxn>
                <a:cxn ang="0">
                  <a:pos x="377" y="53"/>
                </a:cxn>
                <a:cxn ang="0">
                  <a:pos x="312" y="35"/>
                </a:cxn>
                <a:cxn ang="0">
                  <a:pos x="244" y="19"/>
                </a:cxn>
                <a:cxn ang="0">
                  <a:pos x="180" y="6"/>
                </a:cxn>
                <a:cxn ang="0">
                  <a:pos x="129" y="0"/>
                </a:cxn>
                <a:cxn ang="0">
                  <a:pos x="100" y="6"/>
                </a:cxn>
                <a:cxn ang="0">
                  <a:pos x="99" y="41"/>
                </a:cxn>
                <a:cxn ang="0">
                  <a:pos x="111" y="118"/>
                </a:cxn>
                <a:cxn ang="0">
                  <a:pos x="125" y="203"/>
                </a:cxn>
                <a:cxn ang="0">
                  <a:pos x="135" y="262"/>
                </a:cxn>
                <a:cxn ang="0">
                  <a:pos x="129" y="275"/>
                </a:cxn>
                <a:cxn ang="0">
                  <a:pos x="90" y="294"/>
                </a:cxn>
                <a:cxn ang="0">
                  <a:pos x="38" y="324"/>
                </a:cxn>
                <a:cxn ang="0">
                  <a:pos x="2" y="353"/>
                </a:cxn>
                <a:cxn ang="0">
                  <a:pos x="7" y="373"/>
                </a:cxn>
                <a:cxn ang="0">
                  <a:pos x="31" y="398"/>
                </a:cxn>
                <a:cxn ang="0">
                  <a:pos x="58" y="422"/>
                </a:cxn>
                <a:cxn ang="0">
                  <a:pos x="76" y="440"/>
                </a:cxn>
                <a:cxn ang="0">
                  <a:pos x="193" y="429"/>
                </a:cxn>
                <a:cxn ang="0">
                  <a:pos x="205" y="446"/>
                </a:cxn>
                <a:cxn ang="0">
                  <a:pos x="235" y="486"/>
                </a:cxn>
                <a:cxn ang="0">
                  <a:pos x="273" y="525"/>
                </a:cxn>
                <a:cxn ang="0">
                  <a:pos x="310" y="542"/>
                </a:cxn>
                <a:cxn ang="0">
                  <a:pos x="341" y="538"/>
                </a:cxn>
                <a:cxn ang="0">
                  <a:pos x="366" y="524"/>
                </a:cxn>
                <a:cxn ang="0">
                  <a:pos x="384" y="505"/>
                </a:cxn>
                <a:cxn ang="0">
                  <a:pos x="390" y="486"/>
                </a:cxn>
                <a:cxn ang="0">
                  <a:pos x="377" y="387"/>
                </a:cxn>
                <a:cxn ang="0">
                  <a:pos x="363" y="307"/>
                </a:cxn>
                <a:cxn ang="0">
                  <a:pos x="371" y="299"/>
                </a:cxn>
                <a:cxn ang="0">
                  <a:pos x="394" y="276"/>
                </a:cxn>
                <a:cxn ang="0">
                  <a:pos x="424" y="244"/>
                </a:cxn>
                <a:cxn ang="0">
                  <a:pos x="460" y="207"/>
                </a:cxn>
                <a:cxn ang="0">
                  <a:pos x="494" y="167"/>
                </a:cxn>
                <a:cxn ang="0">
                  <a:pos x="523" y="133"/>
                </a:cxn>
                <a:cxn ang="0">
                  <a:pos x="543" y="106"/>
                </a:cxn>
                <a:cxn ang="0">
                  <a:pos x="546" y="93"/>
                </a:cxn>
                <a:cxn ang="0">
                  <a:pos x="534" y="82"/>
                </a:cxn>
                <a:cxn ang="0">
                  <a:pos x="519" y="78"/>
                </a:cxn>
                <a:cxn ang="0">
                  <a:pos x="502" y="75"/>
                </a:cxn>
                <a:cxn ang="0">
                  <a:pos x="490" y="75"/>
                </a:cxn>
              </a:cxnLst>
              <a:rect l="0" t="0" r="r" b="b"/>
              <a:pathLst>
                <a:path w="546" h="542">
                  <a:moveTo>
                    <a:pt x="463" y="79"/>
                  </a:moveTo>
                  <a:lnTo>
                    <a:pt x="459" y="78"/>
                  </a:lnTo>
                  <a:lnTo>
                    <a:pt x="447" y="74"/>
                  </a:lnTo>
                  <a:lnTo>
                    <a:pt x="429" y="68"/>
                  </a:lnTo>
                  <a:lnTo>
                    <a:pt x="406" y="61"/>
                  </a:lnTo>
                  <a:lnTo>
                    <a:pt x="377" y="53"/>
                  </a:lnTo>
                  <a:lnTo>
                    <a:pt x="346" y="44"/>
                  </a:lnTo>
                  <a:lnTo>
                    <a:pt x="312" y="35"/>
                  </a:lnTo>
                  <a:lnTo>
                    <a:pt x="279" y="27"/>
                  </a:lnTo>
                  <a:lnTo>
                    <a:pt x="244" y="19"/>
                  </a:lnTo>
                  <a:lnTo>
                    <a:pt x="211" y="12"/>
                  </a:lnTo>
                  <a:lnTo>
                    <a:pt x="180" y="6"/>
                  </a:lnTo>
                  <a:lnTo>
                    <a:pt x="152" y="1"/>
                  </a:lnTo>
                  <a:lnTo>
                    <a:pt x="129" y="0"/>
                  </a:lnTo>
                  <a:lnTo>
                    <a:pt x="112" y="1"/>
                  </a:lnTo>
                  <a:lnTo>
                    <a:pt x="100" y="6"/>
                  </a:lnTo>
                  <a:lnTo>
                    <a:pt x="97" y="14"/>
                  </a:lnTo>
                  <a:lnTo>
                    <a:pt x="99" y="41"/>
                  </a:lnTo>
                  <a:lnTo>
                    <a:pt x="105" y="76"/>
                  </a:lnTo>
                  <a:lnTo>
                    <a:pt x="111" y="118"/>
                  </a:lnTo>
                  <a:lnTo>
                    <a:pt x="118" y="162"/>
                  </a:lnTo>
                  <a:lnTo>
                    <a:pt x="125" y="203"/>
                  </a:lnTo>
                  <a:lnTo>
                    <a:pt x="130" y="238"/>
                  </a:lnTo>
                  <a:lnTo>
                    <a:pt x="135" y="262"/>
                  </a:lnTo>
                  <a:lnTo>
                    <a:pt x="136" y="271"/>
                  </a:lnTo>
                  <a:lnTo>
                    <a:pt x="129" y="275"/>
                  </a:lnTo>
                  <a:lnTo>
                    <a:pt x="113" y="283"/>
                  </a:lnTo>
                  <a:lnTo>
                    <a:pt x="90" y="294"/>
                  </a:lnTo>
                  <a:lnTo>
                    <a:pt x="64" y="309"/>
                  </a:lnTo>
                  <a:lnTo>
                    <a:pt x="38" y="324"/>
                  </a:lnTo>
                  <a:lnTo>
                    <a:pt x="16" y="339"/>
                  </a:lnTo>
                  <a:lnTo>
                    <a:pt x="2" y="353"/>
                  </a:lnTo>
                  <a:lnTo>
                    <a:pt x="0" y="363"/>
                  </a:lnTo>
                  <a:lnTo>
                    <a:pt x="7" y="373"/>
                  </a:lnTo>
                  <a:lnTo>
                    <a:pt x="19" y="385"/>
                  </a:lnTo>
                  <a:lnTo>
                    <a:pt x="31" y="398"/>
                  </a:lnTo>
                  <a:lnTo>
                    <a:pt x="45" y="411"/>
                  </a:lnTo>
                  <a:lnTo>
                    <a:pt x="58" y="422"/>
                  </a:lnTo>
                  <a:lnTo>
                    <a:pt x="68" y="433"/>
                  </a:lnTo>
                  <a:lnTo>
                    <a:pt x="76" y="440"/>
                  </a:lnTo>
                  <a:lnTo>
                    <a:pt x="78" y="442"/>
                  </a:lnTo>
                  <a:lnTo>
                    <a:pt x="193" y="429"/>
                  </a:lnTo>
                  <a:lnTo>
                    <a:pt x="196" y="434"/>
                  </a:lnTo>
                  <a:lnTo>
                    <a:pt x="205" y="446"/>
                  </a:lnTo>
                  <a:lnTo>
                    <a:pt x="219" y="465"/>
                  </a:lnTo>
                  <a:lnTo>
                    <a:pt x="235" y="486"/>
                  </a:lnTo>
                  <a:lnTo>
                    <a:pt x="254" y="506"/>
                  </a:lnTo>
                  <a:lnTo>
                    <a:pt x="273" y="525"/>
                  </a:lnTo>
                  <a:lnTo>
                    <a:pt x="293" y="538"/>
                  </a:lnTo>
                  <a:lnTo>
                    <a:pt x="310" y="542"/>
                  </a:lnTo>
                  <a:lnTo>
                    <a:pt x="326" y="541"/>
                  </a:lnTo>
                  <a:lnTo>
                    <a:pt x="341" y="538"/>
                  </a:lnTo>
                  <a:lnTo>
                    <a:pt x="355" y="532"/>
                  </a:lnTo>
                  <a:lnTo>
                    <a:pt x="366" y="524"/>
                  </a:lnTo>
                  <a:lnTo>
                    <a:pt x="376" y="516"/>
                  </a:lnTo>
                  <a:lnTo>
                    <a:pt x="384" y="505"/>
                  </a:lnTo>
                  <a:lnTo>
                    <a:pt x="388" y="496"/>
                  </a:lnTo>
                  <a:lnTo>
                    <a:pt x="390" y="486"/>
                  </a:lnTo>
                  <a:lnTo>
                    <a:pt x="385" y="446"/>
                  </a:lnTo>
                  <a:lnTo>
                    <a:pt x="377" y="387"/>
                  </a:lnTo>
                  <a:lnTo>
                    <a:pt x="368" y="331"/>
                  </a:lnTo>
                  <a:lnTo>
                    <a:pt x="363" y="307"/>
                  </a:lnTo>
                  <a:lnTo>
                    <a:pt x="365" y="305"/>
                  </a:lnTo>
                  <a:lnTo>
                    <a:pt x="371" y="299"/>
                  </a:lnTo>
                  <a:lnTo>
                    <a:pt x="381" y="289"/>
                  </a:lnTo>
                  <a:lnTo>
                    <a:pt x="394" y="276"/>
                  </a:lnTo>
                  <a:lnTo>
                    <a:pt x="408" y="261"/>
                  </a:lnTo>
                  <a:lnTo>
                    <a:pt x="424" y="244"/>
                  </a:lnTo>
                  <a:lnTo>
                    <a:pt x="443" y="225"/>
                  </a:lnTo>
                  <a:lnTo>
                    <a:pt x="460" y="207"/>
                  </a:lnTo>
                  <a:lnTo>
                    <a:pt x="477" y="187"/>
                  </a:lnTo>
                  <a:lnTo>
                    <a:pt x="494" y="167"/>
                  </a:lnTo>
                  <a:lnTo>
                    <a:pt x="509" y="150"/>
                  </a:lnTo>
                  <a:lnTo>
                    <a:pt x="523" y="133"/>
                  </a:lnTo>
                  <a:lnTo>
                    <a:pt x="535" y="119"/>
                  </a:lnTo>
                  <a:lnTo>
                    <a:pt x="543" y="106"/>
                  </a:lnTo>
                  <a:lnTo>
                    <a:pt x="546" y="98"/>
                  </a:lnTo>
                  <a:lnTo>
                    <a:pt x="546" y="93"/>
                  </a:lnTo>
                  <a:lnTo>
                    <a:pt x="540" y="87"/>
                  </a:lnTo>
                  <a:lnTo>
                    <a:pt x="534" y="82"/>
                  </a:lnTo>
                  <a:lnTo>
                    <a:pt x="527" y="80"/>
                  </a:lnTo>
                  <a:lnTo>
                    <a:pt x="519" y="78"/>
                  </a:lnTo>
                  <a:lnTo>
                    <a:pt x="509" y="76"/>
                  </a:lnTo>
                  <a:lnTo>
                    <a:pt x="502" y="75"/>
                  </a:lnTo>
                  <a:lnTo>
                    <a:pt x="496" y="75"/>
                  </a:lnTo>
                  <a:lnTo>
                    <a:pt x="490" y="75"/>
                  </a:lnTo>
                  <a:lnTo>
                    <a:pt x="463" y="79"/>
                  </a:lnTo>
                  <a:close/>
                </a:path>
              </a:pathLst>
            </a:custGeom>
            <a:solidFill>
              <a:srgbClr val="E0CC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4"/>
            <p:cNvSpPr>
              <a:spLocks/>
            </p:cNvSpPr>
            <p:nvPr/>
          </p:nvSpPr>
          <p:spPr bwMode="auto">
            <a:xfrm>
              <a:off x="6459538" y="2019300"/>
              <a:ext cx="325438" cy="369888"/>
            </a:xfrm>
            <a:custGeom>
              <a:avLst/>
              <a:gdLst/>
              <a:ahLst/>
              <a:cxnLst>
                <a:cxn ang="0">
                  <a:pos x="380" y="46"/>
                </a:cxn>
                <a:cxn ang="0">
                  <a:pos x="390" y="57"/>
                </a:cxn>
                <a:cxn ang="0">
                  <a:pos x="399" y="55"/>
                </a:cxn>
                <a:cxn ang="0">
                  <a:pos x="406" y="59"/>
                </a:cxn>
                <a:cxn ang="0">
                  <a:pos x="410" y="76"/>
                </a:cxn>
                <a:cxn ang="0">
                  <a:pos x="407" y="95"/>
                </a:cxn>
                <a:cxn ang="0">
                  <a:pos x="394" y="118"/>
                </a:cxn>
                <a:cxn ang="0">
                  <a:pos x="375" y="145"/>
                </a:cxn>
                <a:cxn ang="0">
                  <a:pos x="354" y="172"/>
                </a:cxn>
                <a:cxn ang="0">
                  <a:pos x="331" y="197"/>
                </a:cxn>
                <a:cxn ang="0">
                  <a:pos x="312" y="219"/>
                </a:cxn>
                <a:cxn ang="0">
                  <a:pos x="299" y="233"/>
                </a:cxn>
                <a:cxn ang="0">
                  <a:pos x="293" y="239"/>
                </a:cxn>
                <a:cxn ang="0">
                  <a:pos x="295" y="250"/>
                </a:cxn>
                <a:cxn ang="0">
                  <a:pos x="302" y="278"/>
                </a:cxn>
                <a:cxn ang="0">
                  <a:pos x="310" y="318"/>
                </a:cxn>
                <a:cxn ang="0">
                  <a:pos x="316" y="363"/>
                </a:cxn>
                <a:cxn ang="0">
                  <a:pos x="318" y="407"/>
                </a:cxn>
                <a:cxn ang="0">
                  <a:pos x="312" y="443"/>
                </a:cxn>
                <a:cxn ang="0">
                  <a:pos x="297" y="465"/>
                </a:cxn>
                <a:cxn ang="0">
                  <a:pos x="271" y="466"/>
                </a:cxn>
                <a:cxn ang="0">
                  <a:pos x="239" y="453"/>
                </a:cxn>
                <a:cxn ang="0">
                  <a:pos x="211" y="437"/>
                </a:cxn>
                <a:cxn ang="0">
                  <a:pos x="189" y="422"/>
                </a:cxn>
                <a:cxn ang="0">
                  <a:pos x="171" y="406"/>
                </a:cxn>
                <a:cxn ang="0">
                  <a:pos x="157" y="391"/>
                </a:cxn>
                <a:cxn ang="0">
                  <a:pos x="148" y="379"/>
                </a:cxn>
                <a:cxn ang="0">
                  <a:pos x="142" y="372"/>
                </a:cxn>
                <a:cxn ang="0">
                  <a:pos x="140" y="369"/>
                </a:cxn>
                <a:cxn ang="0">
                  <a:pos x="13" y="378"/>
                </a:cxn>
                <a:cxn ang="0">
                  <a:pos x="0" y="330"/>
                </a:cxn>
                <a:cxn ang="0">
                  <a:pos x="5" y="328"/>
                </a:cxn>
                <a:cxn ang="0">
                  <a:pos x="17" y="321"/>
                </a:cxn>
                <a:cxn ang="0">
                  <a:pos x="36" y="310"/>
                </a:cxn>
                <a:cxn ang="0">
                  <a:pos x="57" y="296"/>
                </a:cxn>
                <a:cxn ang="0">
                  <a:pos x="77" y="281"/>
                </a:cxn>
                <a:cxn ang="0">
                  <a:pos x="96" y="265"/>
                </a:cxn>
                <a:cxn ang="0">
                  <a:pos x="108" y="249"/>
                </a:cxn>
                <a:cxn ang="0">
                  <a:pos x="113" y="234"/>
                </a:cxn>
                <a:cxn ang="0">
                  <a:pos x="110" y="215"/>
                </a:cxn>
                <a:cxn ang="0">
                  <a:pos x="103" y="187"/>
                </a:cxn>
                <a:cxn ang="0">
                  <a:pos x="92" y="153"/>
                </a:cxn>
                <a:cxn ang="0">
                  <a:pos x="83" y="118"/>
                </a:cxn>
                <a:cxn ang="0">
                  <a:pos x="75" y="83"/>
                </a:cxn>
                <a:cxn ang="0">
                  <a:pos x="73" y="51"/>
                </a:cxn>
                <a:cxn ang="0">
                  <a:pos x="77" y="27"/>
                </a:cxn>
                <a:cxn ang="0">
                  <a:pos x="91" y="11"/>
                </a:cxn>
                <a:cxn ang="0">
                  <a:pos x="111" y="4"/>
                </a:cxn>
                <a:cxn ang="0">
                  <a:pos x="130" y="0"/>
                </a:cxn>
                <a:cxn ang="0">
                  <a:pos x="151" y="1"/>
                </a:cxn>
                <a:cxn ang="0">
                  <a:pos x="171" y="5"/>
                </a:cxn>
                <a:cxn ang="0">
                  <a:pos x="191" y="9"/>
                </a:cxn>
                <a:cxn ang="0">
                  <a:pos x="211" y="15"/>
                </a:cxn>
                <a:cxn ang="0">
                  <a:pos x="232" y="20"/>
                </a:cxn>
                <a:cxn ang="0">
                  <a:pos x="254" y="24"/>
                </a:cxn>
                <a:cxn ang="0">
                  <a:pos x="275" y="28"/>
                </a:cxn>
                <a:cxn ang="0">
                  <a:pos x="297" y="31"/>
                </a:cxn>
                <a:cxn ang="0">
                  <a:pos x="318" y="35"/>
                </a:cxn>
                <a:cxn ang="0">
                  <a:pos x="338" y="38"/>
                </a:cxn>
                <a:cxn ang="0">
                  <a:pos x="355" y="42"/>
                </a:cxn>
                <a:cxn ang="0">
                  <a:pos x="369" y="44"/>
                </a:cxn>
                <a:cxn ang="0">
                  <a:pos x="377" y="45"/>
                </a:cxn>
                <a:cxn ang="0">
                  <a:pos x="380" y="46"/>
                </a:cxn>
              </a:cxnLst>
              <a:rect l="0" t="0" r="r" b="b"/>
              <a:pathLst>
                <a:path w="410" h="466">
                  <a:moveTo>
                    <a:pt x="380" y="46"/>
                  </a:moveTo>
                  <a:lnTo>
                    <a:pt x="390" y="57"/>
                  </a:lnTo>
                  <a:lnTo>
                    <a:pt x="399" y="55"/>
                  </a:lnTo>
                  <a:lnTo>
                    <a:pt x="406" y="59"/>
                  </a:lnTo>
                  <a:lnTo>
                    <a:pt x="410" y="76"/>
                  </a:lnTo>
                  <a:lnTo>
                    <a:pt x="407" y="95"/>
                  </a:lnTo>
                  <a:lnTo>
                    <a:pt x="394" y="118"/>
                  </a:lnTo>
                  <a:lnTo>
                    <a:pt x="375" y="145"/>
                  </a:lnTo>
                  <a:lnTo>
                    <a:pt x="354" y="172"/>
                  </a:lnTo>
                  <a:lnTo>
                    <a:pt x="331" y="197"/>
                  </a:lnTo>
                  <a:lnTo>
                    <a:pt x="312" y="219"/>
                  </a:lnTo>
                  <a:lnTo>
                    <a:pt x="299" y="233"/>
                  </a:lnTo>
                  <a:lnTo>
                    <a:pt x="293" y="239"/>
                  </a:lnTo>
                  <a:lnTo>
                    <a:pt x="295" y="250"/>
                  </a:lnTo>
                  <a:lnTo>
                    <a:pt x="302" y="278"/>
                  </a:lnTo>
                  <a:lnTo>
                    <a:pt x="310" y="318"/>
                  </a:lnTo>
                  <a:lnTo>
                    <a:pt x="316" y="363"/>
                  </a:lnTo>
                  <a:lnTo>
                    <a:pt x="318" y="407"/>
                  </a:lnTo>
                  <a:lnTo>
                    <a:pt x="312" y="443"/>
                  </a:lnTo>
                  <a:lnTo>
                    <a:pt x="297" y="465"/>
                  </a:lnTo>
                  <a:lnTo>
                    <a:pt x="271" y="466"/>
                  </a:lnTo>
                  <a:lnTo>
                    <a:pt x="239" y="453"/>
                  </a:lnTo>
                  <a:lnTo>
                    <a:pt x="211" y="437"/>
                  </a:lnTo>
                  <a:lnTo>
                    <a:pt x="189" y="422"/>
                  </a:lnTo>
                  <a:lnTo>
                    <a:pt x="171" y="406"/>
                  </a:lnTo>
                  <a:lnTo>
                    <a:pt x="157" y="391"/>
                  </a:lnTo>
                  <a:lnTo>
                    <a:pt x="148" y="379"/>
                  </a:lnTo>
                  <a:lnTo>
                    <a:pt x="142" y="372"/>
                  </a:lnTo>
                  <a:lnTo>
                    <a:pt x="140" y="369"/>
                  </a:lnTo>
                  <a:lnTo>
                    <a:pt x="13" y="378"/>
                  </a:lnTo>
                  <a:lnTo>
                    <a:pt x="0" y="330"/>
                  </a:lnTo>
                  <a:lnTo>
                    <a:pt x="5" y="328"/>
                  </a:lnTo>
                  <a:lnTo>
                    <a:pt x="17" y="321"/>
                  </a:lnTo>
                  <a:lnTo>
                    <a:pt x="36" y="310"/>
                  </a:lnTo>
                  <a:lnTo>
                    <a:pt x="57" y="296"/>
                  </a:lnTo>
                  <a:lnTo>
                    <a:pt x="77" y="281"/>
                  </a:lnTo>
                  <a:lnTo>
                    <a:pt x="96" y="265"/>
                  </a:lnTo>
                  <a:lnTo>
                    <a:pt x="108" y="249"/>
                  </a:lnTo>
                  <a:lnTo>
                    <a:pt x="113" y="234"/>
                  </a:lnTo>
                  <a:lnTo>
                    <a:pt x="110" y="215"/>
                  </a:lnTo>
                  <a:lnTo>
                    <a:pt x="103" y="187"/>
                  </a:lnTo>
                  <a:lnTo>
                    <a:pt x="92" y="153"/>
                  </a:lnTo>
                  <a:lnTo>
                    <a:pt x="83" y="118"/>
                  </a:lnTo>
                  <a:lnTo>
                    <a:pt x="75" y="83"/>
                  </a:lnTo>
                  <a:lnTo>
                    <a:pt x="73" y="51"/>
                  </a:lnTo>
                  <a:lnTo>
                    <a:pt x="77" y="27"/>
                  </a:lnTo>
                  <a:lnTo>
                    <a:pt x="91" y="11"/>
                  </a:lnTo>
                  <a:lnTo>
                    <a:pt x="111" y="4"/>
                  </a:lnTo>
                  <a:lnTo>
                    <a:pt x="130" y="0"/>
                  </a:lnTo>
                  <a:lnTo>
                    <a:pt x="151" y="1"/>
                  </a:lnTo>
                  <a:lnTo>
                    <a:pt x="171" y="5"/>
                  </a:lnTo>
                  <a:lnTo>
                    <a:pt x="191" y="9"/>
                  </a:lnTo>
                  <a:lnTo>
                    <a:pt x="211" y="15"/>
                  </a:lnTo>
                  <a:lnTo>
                    <a:pt x="232" y="20"/>
                  </a:lnTo>
                  <a:lnTo>
                    <a:pt x="254" y="24"/>
                  </a:lnTo>
                  <a:lnTo>
                    <a:pt x="275" y="28"/>
                  </a:lnTo>
                  <a:lnTo>
                    <a:pt x="297" y="31"/>
                  </a:lnTo>
                  <a:lnTo>
                    <a:pt x="318" y="35"/>
                  </a:lnTo>
                  <a:lnTo>
                    <a:pt x="338" y="38"/>
                  </a:lnTo>
                  <a:lnTo>
                    <a:pt x="355" y="42"/>
                  </a:lnTo>
                  <a:lnTo>
                    <a:pt x="369" y="44"/>
                  </a:lnTo>
                  <a:lnTo>
                    <a:pt x="377" y="45"/>
                  </a:lnTo>
                  <a:lnTo>
                    <a:pt x="380" y="46"/>
                  </a:lnTo>
                  <a:close/>
                </a:path>
              </a:pathLst>
            </a:custGeom>
            <a:solidFill>
              <a:srgbClr val="C499B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95"/>
            <p:cNvSpPr>
              <a:spLocks/>
            </p:cNvSpPr>
            <p:nvPr/>
          </p:nvSpPr>
          <p:spPr bwMode="auto">
            <a:xfrm>
              <a:off x="6550025" y="1096963"/>
              <a:ext cx="425450" cy="468313"/>
            </a:xfrm>
            <a:custGeom>
              <a:avLst/>
              <a:gdLst/>
              <a:ahLst/>
              <a:cxnLst>
                <a:cxn ang="0">
                  <a:pos x="536" y="75"/>
                </a:cxn>
                <a:cxn ang="0">
                  <a:pos x="535" y="74"/>
                </a:cxn>
                <a:cxn ang="0">
                  <a:pos x="533" y="71"/>
                </a:cxn>
                <a:cxn ang="0">
                  <a:pos x="528" y="67"/>
                </a:cxn>
                <a:cxn ang="0">
                  <a:pos x="522" y="62"/>
                </a:cxn>
                <a:cxn ang="0">
                  <a:pos x="514" y="57"/>
                </a:cxn>
                <a:cxn ang="0">
                  <a:pos x="505" y="50"/>
                </a:cxn>
                <a:cxn ang="0">
                  <a:pos x="493" y="43"/>
                </a:cxn>
                <a:cxn ang="0">
                  <a:pos x="482" y="35"/>
                </a:cxn>
                <a:cxn ang="0">
                  <a:pos x="468" y="28"/>
                </a:cxn>
                <a:cxn ang="0">
                  <a:pos x="453" y="21"/>
                </a:cxn>
                <a:cxn ang="0">
                  <a:pos x="436" y="14"/>
                </a:cxn>
                <a:cxn ang="0">
                  <a:pos x="419" y="9"/>
                </a:cxn>
                <a:cxn ang="0">
                  <a:pos x="399" y="5"/>
                </a:cxn>
                <a:cxn ang="0">
                  <a:pos x="379" y="1"/>
                </a:cxn>
                <a:cxn ang="0">
                  <a:pos x="357" y="0"/>
                </a:cxn>
                <a:cxn ang="0">
                  <a:pos x="336" y="0"/>
                </a:cxn>
                <a:cxn ang="0">
                  <a:pos x="314" y="2"/>
                </a:cxn>
                <a:cxn ang="0">
                  <a:pos x="292" y="7"/>
                </a:cxn>
                <a:cxn ang="0">
                  <a:pos x="271" y="13"/>
                </a:cxn>
                <a:cxn ang="0">
                  <a:pos x="251" y="21"/>
                </a:cxn>
                <a:cxn ang="0">
                  <a:pos x="233" y="30"/>
                </a:cxn>
                <a:cxn ang="0">
                  <a:pos x="216" y="42"/>
                </a:cxn>
                <a:cxn ang="0">
                  <a:pos x="198" y="53"/>
                </a:cxn>
                <a:cxn ang="0">
                  <a:pos x="184" y="66"/>
                </a:cxn>
                <a:cxn ang="0">
                  <a:pos x="170" y="80"/>
                </a:cxn>
                <a:cxn ang="0">
                  <a:pos x="157" y="95"/>
                </a:cxn>
                <a:cxn ang="0">
                  <a:pos x="144" y="110"/>
                </a:cxn>
                <a:cxn ang="0">
                  <a:pos x="134" y="126"/>
                </a:cxn>
                <a:cxn ang="0">
                  <a:pos x="125" y="142"/>
                </a:cxn>
                <a:cxn ang="0">
                  <a:pos x="117" y="158"/>
                </a:cxn>
                <a:cxn ang="0">
                  <a:pos x="111" y="175"/>
                </a:cxn>
                <a:cxn ang="0">
                  <a:pos x="105" y="191"/>
                </a:cxn>
                <a:cxn ang="0">
                  <a:pos x="95" y="225"/>
                </a:cxn>
                <a:cxn ang="0">
                  <a:pos x="82" y="258"/>
                </a:cxn>
                <a:cxn ang="0">
                  <a:pos x="68" y="291"/>
                </a:cxn>
                <a:cxn ang="0">
                  <a:pos x="53" y="323"/>
                </a:cxn>
                <a:cxn ang="0">
                  <a:pos x="40" y="354"/>
                </a:cxn>
                <a:cxn ang="0">
                  <a:pos x="27" y="384"/>
                </a:cxn>
                <a:cxn ang="0">
                  <a:pos x="16" y="413"/>
                </a:cxn>
                <a:cxn ang="0">
                  <a:pos x="10" y="440"/>
                </a:cxn>
                <a:cxn ang="0">
                  <a:pos x="5" y="467"/>
                </a:cxn>
                <a:cxn ang="0">
                  <a:pos x="1" y="493"/>
                </a:cxn>
                <a:cxn ang="0">
                  <a:pos x="0" y="519"/>
                </a:cxn>
                <a:cxn ang="0">
                  <a:pos x="3" y="541"/>
                </a:cxn>
                <a:cxn ang="0">
                  <a:pos x="8" y="560"/>
                </a:cxn>
                <a:cxn ang="0">
                  <a:pos x="20" y="575"/>
                </a:cxn>
                <a:cxn ang="0">
                  <a:pos x="38" y="586"/>
                </a:cxn>
                <a:cxn ang="0">
                  <a:pos x="65" y="591"/>
                </a:cxn>
                <a:cxn ang="0">
                  <a:pos x="95" y="591"/>
                </a:cxn>
                <a:cxn ang="0">
                  <a:pos x="124" y="587"/>
                </a:cxn>
                <a:cxn ang="0">
                  <a:pos x="150" y="580"/>
                </a:cxn>
                <a:cxn ang="0">
                  <a:pos x="173" y="572"/>
                </a:cxn>
                <a:cxn ang="0">
                  <a:pos x="193" y="563"/>
                </a:cxn>
                <a:cxn ang="0">
                  <a:pos x="208" y="554"/>
                </a:cxn>
                <a:cxn ang="0">
                  <a:pos x="217" y="549"/>
                </a:cxn>
                <a:cxn ang="0">
                  <a:pos x="220" y="546"/>
                </a:cxn>
                <a:cxn ang="0">
                  <a:pos x="536" y="75"/>
                </a:cxn>
              </a:cxnLst>
              <a:rect l="0" t="0" r="r" b="b"/>
              <a:pathLst>
                <a:path w="536" h="591">
                  <a:moveTo>
                    <a:pt x="536" y="75"/>
                  </a:moveTo>
                  <a:lnTo>
                    <a:pt x="535" y="74"/>
                  </a:lnTo>
                  <a:lnTo>
                    <a:pt x="533" y="71"/>
                  </a:lnTo>
                  <a:lnTo>
                    <a:pt x="528" y="67"/>
                  </a:lnTo>
                  <a:lnTo>
                    <a:pt x="522" y="62"/>
                  </a:lnTo>
                  <a:lnTo>
                    <a:pt x="514" y="57"/>
                  </a:lnTo>
                  <a:lnTo>
                    <a:pt x="505" y="50"/>
                  </a:lnTo>
                  <a:lnTo>
                    <a:pt x="493" y="43"/>
                  </a:lnTo>
                  <a:lnTo>
                    <a:pt x="482" y="35"/>
                  </a:lnTo>
                  <a:lnTo>
                    <a:pt x="468" y="28"/>
                  </a:lnTo>
                  <a:lnTo>
                    <a:pt x="453" y="21"/>
                  </a:lnTo>
                  <a:lnTo>
                    <a:pt x="436" y="14"/>
                  </a:lnTo>
                  <a:lnTo>
                    <a:pt x="419" y="9"/>
                  </a:lnTo>
                  <a:lnTo>
                    <a:pt x="399" y="5"/>
                  </a:lnTo>
                  <a:lnTo>
                    <a:pt x="379" y="1"/>
                  </a:lnTo>
                  <a:lnTo>
                    <a:pt x="357" y="0"/>
                  </a:lnTo>
                  <a:lnTo>
                    <a:pt x="336" y="0"/>
                  </a:lnTo>
                  <a:lnTo>
                    <a:pt x="314" y="2"/>
                  </a:lnTo>
                  <a:lnTo>
                    <a:pt x="292" y="7"/>
                  </a:lnTo>
                  <a:lnTo>
                    <a:pt x="271" y="13"/>
                  </a:lnTo>
                  <a:lnTo>
                    <a:pt x="251" y="21"/>
                  </a:lnTo>
                  <a:lnTo>
                    <a:pt x="233" y="30"/>
                  </a:lnTo>
                  <a:lnTo>
                    <a:pt x="216" y="42"/>
                  </a:lnTo>
                  <a:lnTo>
                    <a:pt x="198" y="53"/>
                  </a:lnTo>
                  <a:lnTo>
                    <a:pt x="184" y="66"/>
                  </a:lnTo>
                  <a:lnTo>
                    <a:pt x="170" y="80"/>
                  </a:lnTo>
                  <a:lnTo>
                    <a:pt x="157" y="95"/>
                  </a:lnTo>
                  <a:lnTo>
                    <a:pt x="144" y="110"/>
                  </a:lnTo>
                  <a:lnTo>
                    <a:pt x="134" y="126"/>
                  </a:lnTo>
                  <a:lnTo>
                    <a:pt x="125" y="142"/>
                  </a:lnTo>
                  <a:lnTo>
                    <a:pt x="117" y="158"/>
                  </a:lnTo>
                  <a:lnTo>
                    <a:pt x="111" y="175"/>
                  </a:lnTo>
                  <a:lnTo>
                    <a:pt x="105" y="191"/>
                  </a:lnTo>
                  <a:lnTo>
                    <a:pt x="95" y="225"/>
                  </a:lnTo>
                  <a:lnTo>
                    <a:pt x="82" y="258"/>
                  </a:lnTo>
                  <a:lnTo>
                    <a:pt x="68" y="291"/>
                  </a:lnTo>
                  <a:lnTo>
                    <a:pt x="53" y="323"/>
                  </a:lnTo>
                  <a:lnTo>
                    <a:pt x="40" y="354"/>
                  </a:lnTo>
                  <a:lnTo>
                    <a:pt x="27" y="384"/>
                  </a:lnTo>
                  <a:lnTo>
                    <a:pt x="16" y="413"/>
                  </a:lnTo>
                  <a:lnTo>
                    <a:pt x="10" y="440"/>
                  </a:lnTo>
                  <a:lnTo>
                    <a:pt x="5" y="467"/>
                  </a:lnTo>
                  <a:lnTo>
                    <a:pt x="1" y="493"/>
                  </a:lnTo>
                  <a:lnTo>
                    <a:pt x="0" y="519"/>
                  </a:lnTo>
                  <a:lnTo>
                    <a:pt x="3" y="541"/>
                  </a:lnTo>
                  <a:lnTo>
                    <a:pt x="8" y="560"/>
                  </a:lnTo>
                  <a:lnTo>
                    <a:pt x="20" y="575"/>
                  </a:lnTo>
                  <a:lnTo>
                    <a:pt x="38" y="586"/>
                  </a:lnTo>
                  <a:lnTo>
                    <a:pt x="65" y="591"/>
                  </a:lnTo>
                  <a:lnTo>
                    <a:pt x="95" y="591"/>
                  </a:lnTo>
                  <a:lnTo>
                    <a:pt x="124" y="587"/>
                  </a:lnTo>
                  <a:lnTo>
                    <a:pt x="150" y="580"/>
                  </a:lnTo>
                  <a:lnTo>
                    <a:pt x="173" y="572"/>
                  </a:lnTo>
                  <a:lnTo>
                    <a:pt x="193" y="563"/>
                  </a:lnTo>
                  <a:lnTo>
                    <a:pt x="208" y="554"/>
                  </a:lnTo>
                  <a:lnTo>
                    <a:pt x="217" y="549"/>
                  </a:lnTo>
                  <a:lnTo>
                    <a:pt x="220" y="546"/>
                  </a:lnTo>
                  <a:lnTo>
                    <a:pt x="536" y="75"/>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96"/>
            <p:cNvSpPr>
              <a:spLocks/>
            </p:cNvSpPr>
            <p:nvPr/>
          </p:nvSpPr>
          <p:spPr bwMode="auto">
            <a:xfrm>
              <a:off x="6564313" y="1117600"/>
              <a:ext cx="393700" cy="407988"/>
            </a:xfrm>
            <a:custGeom>
              <a:avLst/>
              <a:gdLst/>
              <a:ahLst/>
              <a:cxnLst>
                <a:cxn ang="0">
                  <a:pos x="496" y="40"/>
                </a:cxn>
                <a:cxn ang="0">
                  <a:pos x="495" y="39"/>
                </a:cxn>
                <a:cxn ang="0">
                  <a:pos x="489" y="36"/>
                </a:cxn>
                <a:cxn ang="0">
                  <a:pos x="482" y="33"/>
                </a:cxn>
                <a:cxn ang="0">
                  <a:pos x="472" y="28"/>
                </a:cxn>
                <a:cxn ang="0">
                  <a:pos x="459" y="24"/>
                </a:cxn>
                <a:cxn ang="0">
                  <a:pos x="444" y="19"/>
                </a:cxn>
                <a:cxn ang="0">
                  <a:pos x="427" y="13"/>
                </a:cxn>
                <a:cxn ang="0">
                  <a:pos x="410" y="9"/>
                </a:cxn>
                <a:cxn ang="0">
                  <a:pos x="389" y="5"/>
                </a:cxn>
                <a:cxn ang="0">
                  <a:pos x="368" y="2"/>
                </a:cxn>
                <a:cxn ang="0">
                  <a:pos x="348" y="1"/>
                </a:cxn>
                <a:cxn ang="0">
                  <a:pos x="326" y="0"/>
                </a:cxn>
                <a:cxn ang="0">
                  <a:pos x="303" y="2"/>
                </a:cxn>
                <a:cxn ang="0">
                  <a:pos x="280" y="5"/>
                </a:cxn>
                <a:cxn ang="0">
                  <a:pos x="258" y="12"/>
                </a:cxn>
                <a:cxn ang="0">
                  <a:pos x="236" y="21"/>
                </a:cxn>
                <a:cxn ang="0">
                  <a:pos x="198" y="44"/>
                </a:cxn>
                <a:cxn ang="0">
                  <a:pos x="169" y="70"/>
                </a:cxn>
                <a:cxn ang="0">
                  <a:pos x="147" y="98"/>
                </a:cxn>
                <a:cxn ang="0">
                  <a:pos x="132" y="125"/>
                </a:cxn>
                <a:cxn ang="0">
                  <a:pos x="122" y="155"/>
                </a:cxn>
                <a:cxn ang="0">
                  <a:pos x="114" y="183"/>
                </a:cxn>
                <a:cxn ang="0">
                  <a:pos x="107" y="210"/>
                </a:cxn>
                <a:cxn ang="0">
                  <a:pos x="100" y="237"/>
                </a:cxn>
                <a:cxn ang="0">
                  <a:pos x="87" y="264"/>
                </a:cxn>
                <a:cxn ang="0">
                  <a:pos x="70" y="291"/>
                </a:cxn>
                <a:cxn ang="0">
                  <a:pos x="49" y="320"/>
                </a:cxn>
                <a:cxn ang="0">
                  <a:pos x="28" y="349"/>
                </a:cxn>
                <a:cxn ang="0">
                  <a:pos x="11" y="379"/>
                </a:cxn>
                <a:cxn ang="0">
                  <a:pos x="1" y="409"/>
                </a:cxn>
                <a:cxn ang="0">
                  <a:pos x="0" y="438"/>
                </a:cxn>
                <a:cxn ang="0">
                  <a:pos x="11" y="466"/>
                </a:cxn>
                <a:cxn ang="0">
                  <a:pos x="33" y="489"/>
                </a:cxn>
                <a:cxn ang="0">
                  <a:pos x="58" y="504"/>
                </a:cxn>
                <a:cxn ang="0">
                  <a:pos x="86" y="513"/>
                </a:cxn>
                <a:cxn ang="0">
                  <a:pos x="114" y="515"/>
                </a:cxn>
                <a:cxn ang="0">
                  <a:pos x="139" y="515"/>
                </a:cxn>
                <a:cxn ang="0">
                  <a:pos x="160" y="513"/>
                </a:cxn>
                <a:cxn ang="0">
                  <a:pos x="174" y="510"/>
                </a:cxn>
                <a:cxn ang="0">
                  <a:pos x="178" y="509"/>
                </a:cxn>
                <a:cxn ang="0">
                  <a:pos x="496" y="40"/>
                </a:cxn>
              </a:cxnLst>
              <a:rect l="0" t="0" r="r" b="b"/>
              <a:pathLst>
                <a:path w="496" h="515">
                  <a:moveTo>
                    <a:pt x="496" y="40"/>
                  </a:moveTo>
                  <a:lnTo>
                    <a:pt x="495" y="39"/>
                  </a:lnTo>
                  <a:lnTo>
                    <a:pt x="489" y="36"/>
                  </a:lnTo>
                  <a:lnTo>
                    <a:pt x="482" y="33"/>
                  </a:lnTo>
                  <a:lnTo>
                    <a:pt x="472" y="28"/>
                  </a:lnTo>
                  <a:lnTo>
                    <a:pt x="459" y="24"/>
                  </a:lnTo>
                  <a:lnTo>
                    <a:pt x="444" y="19"/>
                  </a:lnTo>
                  <a:lnTo>
                    <a:pt x="427" y="13"/>
                  </a:lnTo>
                  <a:lnTo>
                    <a:pt x="410" y="9"/>
                  </a:lnTo>
                  <a:lnTo>
                    <a:pt x="389" y="5"/>
                  </a:lnTo>
                  <a:lnTo>
                    <a:pt x="368" y="2"/>
                  </a:lnTo>
                  <a:lnTo>
                    <a:pt x="348" y="1"/>
                  </a:lnTo>
                  <a:lnTo>
                    <a:pt x="326" y="0"/>
                  </a:lnTo>
                  <a:lnTo>
                    <a:pt x="303" y="2"/>
                  </a:lnTo>
                  <a:lnTo>
                    <a:pt x="280" y="5"/>
                  </a:lnTo>
                  <a:lnTo>
                    <a:pt x="258" y="12"/>
                  </a:lnTo>
                  <a:lnTo>
                    <a:pt x="236" y="21"/>
                  </a:lnTo>
                  <a:lnTo>
                    <a:pt x="198" y="44"/>
                  </a:lnTo>
                  <a:lnTo>
                    <a:pt x="169" y="70"/>
                  </a:lnTo>
                  <a:lnTo>
                    <a:pt x="147" y="98"/>
                  </a:lnTo>
                  <a:lnTo>
                    <a:pt x="132" y="125"/>
                  </a:lnTo>
                  <a:lnTo>
                    <a:pt x="122" y="155"/>
                  </a:lnTo>
                  <a:lnTo>
                    <a:pt x="114" y="183"/>
                  </a:lnTo>
                  <a:lnTo>
                    <a:pt x="107" y="210"/>
                  </a:lnTo>
                  <a:lnTo>
                    <a:pt x="100" y="237"/>
                  </a:lnTo>
                  <a:lnTo>
                    <a:pt x="87" y="264"/>
                  </a:lnTo>
                  <a:lnTo>
                    <a:pt x="70" y="291"/>
                  </a:lnTo>
                  <a:lnTo>
                    <a:pt x="49" y="320"/>
                  </a:lnTo>
                  <a:lnTo>
                    <a:pt x="28" y="349"/>
                  </a:lnTo>
                  <a:lnTo>
                    <a:pt x="11" y="379"/>
                  </a:lnTo>
                  <a:lnTo>
                    <a:pt x="1" y="409"/>
                  </a:lnTo>
                  <a:lnTo>
                    <a:pt x="0" y="438"/>
                  </a:lnTo>
                  <a:lnTo>
                    <a:pt x="11" y="466"/>
                  </a:lnTo>
                  <a:lnTo>
                    <a:pt x="33" y="489"/>
                  </a:lnTo>
                  <a:lnTo>
                    <a:pt x="58" y="504"/>
                  </a:lnTo>
                  <a:lnTo>
                    <a:pt x="86" y="513"/>
                  </a:lnTo>
                  <a:lnTo>
                    <a:pt x="114" y="515"/>
                  </a:lnTo>
                  <a:lnTo>
                    <a:pt x="139" y="515"/>
                  </a:lnTo>
                  <a:lnTo>
                    <a:pt x="160" y="513"/>
                  </a:lnTo>
                  <a:lnTo>
                    <a:pt x="174" y="510"/>
                  </a:lnTo>
                  <a:lnTo>
                    <a:pt x="178" y="509"/>
                  </a:lnTo>
                  <a:lnTo>
                    <a:pt x="496" y="40"/>
                  </a:lnTo>
                  <a:close/>
                </a:path>
              </a:pathLst>
            </a:custGeom>
            <a:solidFill>
              <a:srgbClr val="7575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97"/>
            <p:cNvSpPr>
              <a:spLocks/>
            </p:cNvSpPr>
            <p:nvPr/>
          </p:nvSpPr>
          <p:spPr bwMode="auto">
            <a:xfrm>
              <a:off x="6648450" y="1204913"/>
              <a:ext cx="438150" cy="385763"/>
            </a:xfrm>
            <a:custGeom>
              <a:avLst/>
              <a:gdLst/>
              <a:ahLst/>
              <a:cxnLst>
                <a:cxn ang="0">
                  <a:pos x="319" y="3"/>
                </a:cxn>
                <a:cxn ang="0">
                  <a:pos x="266" y="15"/>
                </a:cxn>
                <a:cxn ang="0">
                  <a:pos x="222" y="39"/>
                </a:cxn>
                <a:cxn ang="0">
                  <a:pos x="186" y="68"/>
                </a:cxn>
                <a:cxn ang="0">
                  <a:pos x="159" y="99"/>
                </a:cxn>
                <a:cxn ang="0">
                  <a:pos x="137" y="128"/>
                </a:cxn>
                <a:cxn ang="0">
                  <a:pos x="124" y="152"/>
                </a:cxn>
                <a:cxn ang="0">
                  <a:pos x="117" y="165"/>
                </a:cxn>
                <a:cxn ang="0">
                  <a:pos x="113" y="166"/>
                </a:cxn>
                <a:cxn ang="0">
                  <a:pos x="87" y="159"/>
                </a:cxn>
                <a:cxn ang="0">
                  <a:pos x="51" y="159"/>
                </a:cxn>
                <a:cxn ang="0">
                  <a:pos x="18" y="180"/>
                </a:cxn>
                <a:cxn ang="0">
                  <a:pos x="2" y="224"/>
                </a:cxn>
                <a:cxn ang="0">
                  <a:pos x="2" y="256"/>
                </a:cxn>
                <a:cxn ang="0">
                  <a:pos x="12" y="275"/>
                </a:cxn>
                <a:cxn ang="0">
                  <a:pos x="28" y="288"/>
                </a:cxn>
                <a:cxn ang="0">
                  <a:pos x="45" y="302"/>
                </a:cxn>
                <a:cxn ang="0">
                  <a:pos x="56" y="324"/>
                </a:cxn>
                <a:cxn ang="0">
                  <a:pos x="73" y="355"/>
                </a:cxn>
                <a:cxn ang="0">
                  <a:pos x="95" y="390"/>
                </a:cxn>
                <a:cxn ang="0">
                  <a:pos x="125" y="426"/>
                </a:cxn>
                <a:cxn ang="0">
                  <a:pos x="163" y="456"/>
                </a:cxn>
                <a:cxn ang="0">
                  <a:pos x="213" y="477"/>
                </a:cxn>
                <a:cxn ang="0">
                  <a:pos x="275" y="486"/>
                </a:cxn>
                <a:cxn ang="0">
                  <a:pos x="348" y="477"/>
                </a:cxn>
                <a:cxn ang="0">
                  <a:pos x="412" y="458"/>
                </a:cxn>
                <a:cxn ang="0">
                  <a:pos x="463" y="431"/>
                </a:cxn>
                <a:cxn ang="0">
                  <a:pos x="502" y="399"/>
                </a:cxn>
                <a:cxn ang="0">
                  <a:pos x="531" y="360"/>
                </a:cxn>
                <a:cxn ang="0">
                  <a:pos x="547" y="317"/>
                </a:cxn>
                <a:cxn ang="0">
                  <a:pos x="553" y="271"/>
                </a:cxn>
                <a:cxn ang="0">
                  <a:pos x="547" y="223"/>
                </a:cxn>
                <a:cxn ang="0">
                  <a:pos x="532" y="174"/>
                </a:cxn>
                <a:cxn ang="0">
                  <a:pos x="519" y="132"/>
                </a:cxn>
                <a:cxn ang="0">
                  <a:pos x="506" y="95"/>
                </a:cxn>
                <a:cxn ang="0">
                  <a:pos x="492" y="64"/>
                </a:cxn>
                <a:cxn ang="0">
                  <a:pos x="473" y="38"/>
                </a:cxn>
                <a:cxn ang="0">
                  <a:pos x="449" y="20"/>
                </a:cxn>
                <a:cxn ang="0">
                  <a:pos x="417" y="7"/>
                </a:cxn>
                <a:cxn ang="0">
                  <a:pos x="374" y="1"/>
                </a:cxn>
              </a:cxnLst>
              <a:rect l="0" t="0" r="r" b="b"/>
              <a:pathLst>
                <a:path w="553" h="486">
                  <a:moveTo>
                    <a:pt x="348" y="0"/>
                  </a:moveTo>
                  <a:lnTo>
                    <a:pt x="319" y="3"/>
                  </a:lnTo>
                  <a:lnTo>
                    <a:pt x="291" y="7"/>
                  </a:lnTo>
                  <a:lnTo>
                    <a:pt x="266" y="15"/>
                  </a:lnTo>
                  <a:lnTo>
                    <a:pt x="244" y="27"/>
                  </a:lnTo>
                  <a:lnTo>
                    <a:pt x="222" y="39"/>
                  </a:lnTo>
                  <a:lnTo>
                    <a:pt x="204" y="53"/>
                  </a:lnTo>
                  <a:lnTo>
                    <a:pt x="186" y="68"/>
                  </a:lnTo>
                  <a:lnTo>
                    <a:pt x="171" y="83"/>
                  </a:lnTo>
                  <a:lnTo>
                    <a:pt x="159" y="99"/>
                  </a:lnTo>
                  <a:lnTo>
                    <a:pt x="147" y="114"/>
                  </a:lnTo>
                  <a:lnTo>
                    <a:pt x="137" y="128"/>
                  </a:lnTo>
                  <a:lnTo>
                    <a:pt x="130" y="141"/>
                  </a:lnTo>
                  <a:lnTo>
                    <a:pt x="124" y="152"/>
                  </a:lnTo>
                  <a:lnTo>
                    <a:pt x="119" y="160"/>
                  </a:lnTo>
                  <a:lnTo>
                    <a:pt x="117" y="165"/>
                  </a:lnTo>
                  <a:lnTo>
                    <a:pt x="116" y="167"/>
                  </a:lnTo>
                  <a:lnTo>
                    <a:pt x="113" y="166"/>
                  </a:lnTo>
                  <a:lnTo>
                    <a:pt x="102" y="163"/>
                  </a:lnTo>
                  <a:lnTo>
                    <a:pt x="87" y="159"/>
                  </a:lnTo>
                  <a:lnTo>
                    <a:pt x="70" y="158"/>
                  </a:lnTo>
                  <a:lnTo>
                    <a:pt x="51" y="159"/>
                  </a:lnTo>
                  <a:lnTo>
                    <a:pt x="34" y="166"/>
                  </a:lnTo>
                  <a:lnTo>
                    <a:pt x="18" y="180"/>
                  </a:lnTo>
                  <a:lnTo>
                    <a:pt x="8" y="201"/>
                  </a:lnTo>
                  <a:lnTo>
                    <a:pt x="2" y="224"/>
                  </a:lnTo>
                  <a:lnTo>
                    <a:pt x="0" y="242"/>
                  </a:lnTo>
                  <a:lnTo>
                    <a:pt x="2" y="256"/>
                  </a:lnTo>
                  <a:lnTo>
                    <a:pt x="5" y="266"/>
                  </a:lnTo>
                  <a:lnTo>
                    <a:pt x="12" y="275"/>
                  </a:lnTo>
                  <a:lnTo>
                    <a:pt x="20" y="281"/>
                  </a:lnTo>
                  <a:lnTo>
                    <a:pt x="28" y="288"/>
                  </a:lnTo>
                  <a:lnTo>
                    <a:pt x="39" y="296"/>
                  </a:lnTo>
                  <a:lnTo>
                    <a:pt x="45" y="302"/>
                  </a:lnTo>
                  <a:lnTo>
                    <a:pt x="50" y="311"/>
                  </a:lnTo>
                  <a:lnTo>
                    <a:pt x="56" y="324"/>
                  </a:lnTo>
                  <a:lnTo>
                    <a:pt x="64" y="339"/>
                  </a:lnTo>
                  <a:lnTo>
                    <a:pt x="73" y="355"/>
                  </a:lnTo>
                  <a:lnTo>
                    <a:pt x="83" y="373"/>
                  </a:lnTo>
                  <a:lnTo>
                    <a:pt x="95" y="390"/>
                  </a:lnTo>
                  <a:lnTo>
                    <a:pt x="109" y="408"/>
                  </a:lnTo>
                  <a:lnTo>
                    <a:pt x="125" y="426"/>
                  </a:lnTo>
                  <a:lnTo>
                    <a:pt x="142" y="442"/>
                  </a:lnTo>
                  <a:lnTo>
                    <a:pt x="163" y="456"/>
                  </a:lnTo>
                  <a:lnTo>
                    <a:pt x="187" y="468"/>
                  </a:lnTo>
                  <a:lnTo>
                    <a:pt x="213" y="477"/>
                  </a:lnTo>
                  <a:lnTo>
                    <a:pt x="243" y="483"/>
                  </a:lnTo>
                  <a:lnTo>
                    <a:pt x="275" y="486"/>
                  </a:lnTo>
                  <a:lnTo>
                    <a:pt x="312" y="483"/>
                  </a:lnTo>
                  <a:lnTo>
                    <a:pt x="348" y="477"/>
                  </a:lnTo>
                  <a:lnTo>
                    <a:pt x="381" y="468"/>
                  </a:lnTo>
                  <a:lnTo>
                    <a:pt x="412" y="458"/>
                  </a:lnTo>
                  <a:lnTo>
                    <a:pt x="439" y="446"/>
                  </a:lnTo>
                  <a:lnTo>
                    <a:pt x="463" y="431"/>
                  </a:lnTo>
                  <a:lnTo>
                    <a:pt x="485" y="416"/>
                  </a:lnTo>
                  <a:lnTo>
                    <a:pt x="502" y="399"/>
                  </a:lnTo>
                  <a:lnTo>
                    <a:pt x="518" y="381"/>
                  </a:lnTo>
                  <a:lnTo>
                    <a:pt x="531" y="360"/>
                  </a:lnTo>
                  <a:lnTo>
                    <a:pt x="540" y="339"/>
                  </a:lnTo>
                  <a:lnTo>
                    <a:pt x="547" y="317"/>
                  </a:lnTo>
                  <a:lnTo>
                    <a:pt x="551" y="294"/>
                  </a:lnTo>
                  <a:lnTo>
                    <a:pt x="553" y="271"/>
                  </a:lnTo>
                  <a:lnTo>
                    <a:pt x="551" y="247"/>
                  </a:lnTo>
                  <a:lnTo>
                    <a:pt x="547" y="223"/>
                  </a:lnTo>
                  <a:lnTo>
                    <a:pt x="540" y="198"/>
                  </a:lnTo>
                  <a:lnTo>
                    <a:pt x="532" y="174"/>
                  </a:lnTo>
                  <a:lnTo>
                    <a:pt x="525" y="152"/>
                  </a:lnTo>
                  <a:lnTo>
                    <a:pt x="519" y="132"/>
                  </a:lnTo>
                  <a:lnTo>
                    <a:pt x="512" y="112"/>
                  </a:lnTo>
                  <a:lnTo>
                    <a:pt x="506" y="95"/>
                  </a:lnTo>
                  <a:lnTo>
                    <a:pt x="500" y="77"/>
                  </a:lnTo>
                  <a:lnTo>
                    <a:pt x="492" y="64"/>
                  </a:lnTo>
                  <a:lnTo>
                    <a:pt x="483" y="50"/>
                  </a:lnTo>
                  <a:lnTo>
                    <a:pt x="473" y="38"/>
                  </a:lnTo>
                  <a:lnTo>
                    <a:pt x="462" y="28"/>
                  </a:lnTo>
                  <a:lnTo>
                    <a:pt x="449" y="20"/>
                  </a:lnTo>
                  <a:lnTo>
                    <a:pt x="434" y="13"/>
                  </a:lnTo>
                  <a:lnTo>
                    <a:pt x="417" y="7"/>
                  </a:lnTo>
                  <a:lnTo>
                    <a:pt x="396" y="4"/>
                  </a:lnTo>
                  <a:lnTo>
                    <a:pt x="374" y="1"/>
                  </a:lnTo>
                  <a:lnTo>
                    <a:pt x="348" y="0"/>
                  </a:lnTo>
                  <a:close/>
                </a:path>
              </a:pathLst>
            </a:custGeom>
            <a:solidFill>
              <a:srgbClr val="EAD3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8"/>
            <p:cNvSpPr>
              <a:spLocks/>
            </p:cNvSpPr>
            <p:nvPr/>
          </p:nvSpPr>
          <p:spPr bwMode="auto">
            <a:xfrm>
              <a:off x="6670675" y="1223963"/>
              <a:ext cx="393700" cy="347663"/>
            </a:xfrm>
            <a:custGeom>
              <a:avLst/>
              <a:gdLst/>
              <a:ahLst/>
              <a:cxnLst>
                <a:cxn ang="0">
                  <a:pos x="287" y="1"/>
                </a:cxn>
                <a:cxn ang="0">
                  <a:pos x="241" y="14"/>
                </a:cxn>
                <a:cxn ang="0">
                  <a:pos x="201" y="35"/>
                </a:cxn>
                <a:cxn ang="0">
                  <a:pos x="168" y="61"/>
                </a:cxn>
                <a:cxn ang="0">
                  <a:pos x="143" y="90"/>
                </a:cxn>
                <a:cxn ang="0">
                  <a:pos x="125" y="117"/>
                </a:cxn>
                <a:cxn ang="0">
                  <a:pos x="112" y="137"/>
                </a:cxn>
                <a:cxn ang="0">
                  <a:pos x="106" y="150"/>
                </a:cxn>
                <a:cxn ang="0">
                  <a:pos x="102" y="150"/>
                </a:cxn>
                <a:cxn ang="0">
                  <a:pos x="80" y="144"/>
                </a:cxn>
                <a:cxn ang="0">
                  <a:pos x="46" y="144"/>
                </a:cxn>
                <a:cxn ang="0">
                  <a:pos x="18" y="163"/>
                </a:cxn>
                <a:cxn ang="0">
                  <a:pos x="3" y="203"/>
                </a:cxn>
                <a:cxn ang="0">
                  <a:pos x="1" y="232"/>
                </a:cxn>
                <a:cxn ang="0">
                  <a:pos x="12" y="249"/>
                </a:cxn>
                <a:cxn ang="0">
                  <a:pos x="27" y="261"/>
                </a:cxn>
                <a:cxn ang="0">
                  <a:pos x="41" y="273"/>
                </a:cxn>
                <a:cxn ang="0">
                  <a:pos x="51" y="293"/>
                </a:cxn>
                <a:cxn ang="0">
                  <a:pos x="66" y="321"/>
                </a:cxn>
                <a:cxn ang="0">
                  <a:pos x="87" y="352"/>
                </a:cxn>
                <a:cxn ang="0">
                  <a:pos x="113" y="384"/>
                </a:cxn>
                <a:cxn ang="0">
                  <a:pos x="148" y="412"/>
                </a:cxn>
                <a:cxn ang="0">
                  <a:pos x="193" y="431"/>
                </a:cxn>
                <a:cxn ang="0">
                  <a:pos x="249" y="438"/>
                </a:cxn>
                <a:cxn ang="0">
                  <a:pos x="314" y="430"/>
                </a:cxn>
                <a:cxn ang="0">
                  <a:pos x="371" y="414"/>
                </a:cxn>
                <a:cxn ang="0">
                  <a:pos x="417" y="390"/>
                </a:cxn>
                <a:cxn ang="0">
                  <a:pos x="453" y="361"/>
                </a:cxn>
                <a:cxn ang="0">
                  <a:pos x="478" y="326"/>
                </a:cxn>
                <a:cxn ang="0">
                  <a:pos x="493" y="287"/>
                </a:cxn>
                <a:cxn ang="0">
                  <a:pos x="498" y="246"/>
                </a:cxn>
                <a:cxn ang="0">
                  <a:pos x="493" y="202"/>
                </a:cxn>
                <a:cxn ang="0">
                  <a:pos x="474" y="139"/>
                </a:cxn>
                <a:cxn ang="0">
                  <a:pos x="451" y="71"/>
                </a:cxn>
                <a:cxn ang="0">
                  <a:pos x="416" y="26"/>
                </a:cxn>
                <a:cxn ang="0">
                  <a:pos x="357" y="3"/>
                </a:cxn>
              </a:cxnLst>
              <a:rect l="0" t="0" r="r" b="b"/>
              <a:pathLst>
                <a:path w="498" h="438">
                  <a:moveTo>
                    <a:pt x="314" y="0"/>
                  </a:moveTo>
                  <a:lnTo>
                    <a:pt x="287" y="1"/>
                  </a:lnTo>
                  <a:lnTo>
                    <a:pt x="263" y="7"/>
                  </a:lnTo>
                  <a:lnTo>
                    <a:pt x="241" y="14"/>
                  </a:lnTo>
                  <a:lnTo>
                    <a:pt x="220" y="23"/>
                  </a:lnTo>
                  <a:lnTo>
                    <a:pt x="201" y="35"/>
                  </a:lnTo>
                  <a:lnTo>
                    <a:pt x="183" y="48"/>
                  </a:lnTo>
                  <a:lnTo>
                    <a:pt x="168" y="61"/>
                  </a:lnTo>
                  <a:lnTo>
                    <a:pt x="155" y="75"/>
                  </a:lnTo>
                  <a:lnTo>
                    <a:pt x="143" y="90"/>
                  </a:lnTo>
                  <a:lnTo>
                    <a:pt x="133" y="104"/>
                  </a:lnTo>
                  <a:lnTo>
                    <a:pt x="125" y="117"/>
                  </a:lnTo>
                  <a:lnTo>
                    <a:pt x="118" y="128"/>
                  </a:lnTo>
                  <a:lnTo>
                    <a:pt x="112" y="137"/>
                  </a:lnTo>
                  <a:lnTo>
                    <a:pt x="109" y="144"/>
                  </a:lnTo>
                  <a:lnTo>
                    <a:pt x="106" y="150"/>
                  </a:lnTo>
                  <a:lnTo>
                    <a:pt x="105" y="151"/>
                  </a:lnTo>
                  <a:lnTo>
                    <a:pt x="102" y="150"/>
                  </a:lnTo>
                  <a:lnTo>
                    <a:pt x="92" y="147"/>
                  </a:lnTo>
                  <a:lnTo>
                    <a:pt x="80" y="144"/>
                  </a:lnTo>
                  <a:lnTo>
                    <a:pt x="64" y="143"/>
                  </a:lnTo>
                  <a:lnTo>
                    <a:pt x="46" y="144"/>
                  </a:lnTo>
                  <a:lnTo>
                    <a:pt x="30" y="151"/>
                  </a:lnTo>
                  <a:lnTo>
                    <a:pt x="18" y="163"/>
                  </a:lnTo>
                  <a:lnTo>
                    <a:pt x="7" y="182"/>
                  </a:lnTo>
                  <a:lnTo>
                    <a:pt x="3" y="203"/>
                  </a:lnTo>
                  <a:lnTo>
                    <a:pt x="0" y="219"/>
                  </a:lnTo>
                  <a:lnTo>
                    <a:pt x="1" y="232"/>
                  </a:lnTo>
                  <a:lnTo>
                    <a:pt x="6" y="241"/>
                  </a:lnTo>
                  <a:lnTo>
                    <a:pt x="12" y="249"/>
                  </a:lnTo>
                  <a:lnTo>
                    <a:pt x="19" y="255"/>
                  </a:lnTo>
                  <a:lnTo>
                    <a:pt x="27" y="261"/>
                  </a:lnTo>
                  <a:lnTo>
                    <a:pt x="36" y="268"/>
                  </a:lnTo>
                  <a:lnTo>
                    <a:pt x="41" y="273"/>
                  </a:lnTo>
                  <a:lnTo>
                    <a:pt x="45" y="282"/>
                  </a:lnTo>
                  <a:lnTo>
                    <a:pt x="51" y="293"/>
                  </a:lnTo>
                  <a:lnTo>
                    <a:pt x="58" y="306"/>
                  </a:lnTo>
                  <a:lnTo>
                    <a:pt x="66" y="321"/>
                  </a:lnTo>
                  <a:lnTo>
                    <a:pt x="75" y="336"/>
                  </a:lnTo>
                  <a:lnTo>
                    <a:pt x="87" y="352"/>
                  </a:lnTo>
                  <a:lnTo>
                    <a:pt x="98" y="368"/>
                  </a:lnTo>
                  <a:lnTo>
                    <a:pt x="113" y="384"/>
                  </a:lnTo>
                  <a:lnTo>
                    <a:pt x="129" y="399"/>
                  </a:lnTo>
                  <a:lnTo>
                    <a:pt x="148" y="412"/>
                  </a:lnTo>
                  <a:lnTo>
                    <a:pt x="168" y="422"/>
                  </a:lnTo>
                  <a:lnTo>
                    <a:pt x="193" y="431"/>
                  </a:lnTo>
                  <a:lnTo>
                    <a:pt x="219" y="436"/>
                  </a:lnTo>
                  <a:lnTo>
                    <a:pt x="249" y="438"/>
                  </a:lnTo>
                  <a:lnTo>
                    <a:pt x="281" y="436"/>
                  </a:lnTo>
                  <a:lnTo>
                    <a:pt x="314" y="430"/>
                  </a:lnTo>
                  <a:lnTo>
                    <a:pt x="344" y="423"/>
                  </a:lnTo>
                  <a:lnTo>
                    <a:pt x="371" y="414"/>
                  </a:lnTo>
                  <a:lnTo>
                    <a:pt x="395" y="403"/>
                  </a:lnTo>
                  <a:lnTo>
                    <a:pt x="417" y="390"/>
                  </a:lnTo>
                  <a:lnTo>
                    <a:pt x="437" y="376"/>
                  </a:lnTo>
                  <a:lnTo>
                    <a:pt x="453" y="361"/>
                  </a:lnTo>
                  <a:lnTo>
                    <a:pt x="467" y="344"/>
                  </a:lnTo>
                  <a:lnTo>
                    <a:pt x="478" y="326"/>
                  </a:lnTo>
                  <a:lnTo>
                    <a:pt x="488" y="307"/>
                  </a:lnTo>
                  <a:lnTo>
                    <a:pt x="493" y="287"/>
                  </a:lnTo>
                  <a:lnTo>
                    <a:pt x="497" y="267"/>
                  </a:lnTo>
                  <a:lnTo>
                    <a:pt x="498" y="246"/>
                  </a:lnTo>
                  <a:lnTo>
                    <a:pt x="497" y="224"/>
                  </a:lnTo>
                  <a:lnTo>
                    <a:pt x="493" y="202"/>
                  </a:lnTo>
                  <a:lnTo>
                    <a:pt x="488" y="180"/>
                  </a:lnTo>
                  <a:lnTo>
                    <a:pt x="474" y="139"/>
                  </a:lnTo>
                  <a:lnTo>
                    <a:pt x="462" y="102"/>
                  </a:lnTo>
                  <a:lnTo>
                    <a:pt x="451" y="71"/>
                  </a:lnTo>
                  <a:lnTo>
                    <a:pt x="436" y="45"/>
                  </a:lnTo>
                  <a:lnTo>
                    <a:pt x="416" y="26"/>
                  </a:lnTo>
                  <a:lnTo>
                    <a:pt x="391" y="12"/>
                  </a:lnTo>
                  <a:lnTo>
                    <a:pt x="357" y="3"/>
                  </a:lnTo>
                  <a:lnTo>
                    <a:pt x="314" y="0"/>
                  </a:lnTo>
                  <a:close/>
                </a:path>
              </a:pathLst>
            </a:custGeom>
            <a:solidFill>
              <a:srgbClr val="DDB7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99"/>
            <p:cNvSpPr>
              <a:spLocks/>
            </p:cNvSpPr>
            <p:nvPr/>
          </p:nvSpPr>
          <p:spPr bwMode="auto">
            <a:xfrm>
              <a:off x="6797675" y="1398588"/>
              <a:ext cx="58738" cy="58738"/>
            </a:xfrm>
            <a:custGeom>
              <a:avLst/>
              <a:gdLst/>
              <a:ahLst/>
              <a:cxnLst>
                <a:cxn ang="0">
                  <a:pos x="74" y="38"/>
                </a:cxn>
                <a:cxn ang="0">
                  <a:pos x="73" y="45"/>
                </a:cxn>
                <a:cxn ang="0">
                  <a:pos x="72" y="52"/>
                </a:cxn>
                <a:cxn ang="0">
                  <a:pos x="68" y="59"/>
                </a:cxn>
                <a:cxn ang="0">
                  <a:pos x="64" y="64"/>
                </a:cxn>
                <a:cxn ang="0">
                  <a:pos x="58" y="68"/>
                </a:cxn>
                <a:cxn ang="0">
                  <a:pos x="52" y="72"/>
                </a:cxn>
                <a:cxn ang="0">
                  <a:pos x="45" y="74"/>
                </a:cxn>
                <a:cxn ang="0">
                  <a:pos x="37" y="75"/>
                </a:cxn>
                <a:cxn ang="0">
                  <a:pos x="29" y="74"/>
                </a:cxn>
                <a:cxn ang="0">
                  <a:pos x="22" y="72"/>
                </a:cxn>
                <a:cxn ang="0">
                  <a:pos x="17" y="68"/>
                </a:cxn>
                <a:cxn ang="0">
                  <a:pos x="11" y="64"/>
                </a:cxn>
                <a:cxn ang="0">
                  <a:pos x="6" y="59"/>
                </a:cxn>
                <a:cxn ang="0">
                  <a:pos x="3" y="52"/>
                </a:cxn>
                <a:cxn ang="0">
                  <a:pos x="2" y="45"/>
                </a:cxn>
                <a:cxn ang="0">
                  <a:pos x="0" y="38"/>
                </a:cxn>
                <a:cxn ang="0">
                  <a:pos x="2" y="30"/>
                </a:cxn>
                <a:cxn ang="0">
                  <a:pos x="3" y="23"/>
                </a:cxn>
                <a:cxn ang="0">
                  <a:pos x="6" y="18"/>
                </a:cxn>
                <a:cxn ang="0">
                  <a:pos x="11" y="12"/>
                </a:cxn>
                <a:cxn ang="0">
                  <a:pos x="17" y="7"/>
                </a:cxn>
                <a:cxn ang="0">
                  <a:pos x="22" y="4"/>
                </a:cxn>
                <a:cxn ang="0">
                  <a:pos x="29" y="2"/>
                </a:cxn>
                <a:cxn ang="0">
                  <a:pos x="37" y="0"/>
                </a:cxn>
                <a:cxn ang="0">
                  <a:pos x="45" y="2"/>
                </a:cxn>
                <a:cxn ang="0">
                  <a:pos x="52" y="4"/>
                </a:cxn>
                <a:cxn ang="0">
                  <a:pos x="58" y="7"/>
                </a:cxn>
                <a:cxn ang="0">
                  <a:pos x="64" y="12"/>
                </a:cxn>
                <a:cxn ang="0">
                  <a:pos x="68" y="18"/>
                </a:cxn>
                <a:cxn ang="0">
                  <a:pos x="72" y="23"/>
                </a:cxn>
                <a:cxn ang="0">
                  <a:pos x="73" y="30"/>
                </a:cxn>
                <a:cxn ang="0">
                  <a:pos x="74" y="38"/>
                </a:cxn>
              </a:cxnLst>
              <a:rect l="0" t="0" r="r" b="b"/>
              <a:pathLst>
                <a:path w="74" h="75">
                  <a:moveTo>
                    <a:pt x="74" y="38"/>
                  </a:moveTo>
                  <a:lnTo>
                    <a:pt x="73" y="45"/>
                  </a:lnTo>
                  <a:lnTo>
                    <a:pt x="72" y="52"/>
                  </a:lnTo>
                  <a:lnTo>
                    <a:pt x="68" y="59"/>
                  </a:lnTo>
                  <a:lnTo>
                    <a:pt x="64" y="64"/>
                  </a:lnTo>
                  <a:lnTo>
                    <a:pt x="58" y="68"/>
                  </a:lnTo>
                  <a:lnTo>
                    <a:pt x="52" y="72"/>
                  </a:lnTo>
                  <a:lnTo>
                    <a:pt x="45" y="74"/>
                  </a:lnTo>
                  <a:lnTo>
                    <a:pt x="37" y="75"/>
                  </a:lnTo>
                  <a:lnTo>
                    <a:pt x="29" y="74"/>
                  </a:lnTo>
                  <a:lnTo>
                    <a:pt x="22" y="72"/>
                  </a:lnTo>
                  <a:lnTo>
                    <a:pt x="17" y="68"/>
                  </a:lnTo>
                  <a:lnTo>
                    <a:pt x="11" y="64"/>
                  </a:lnTo>
                  <a:lnTo>
                    <a:pt x="6" y="59"/>
                  </a:lnTo>
                  <a:lnTo>
                    <a:pt x="3" y="52"/>
                  </a:lnTo>
                  <a:lnTo>
                    <a:pt x="2" y="45"/>
                  </a:lnTo>
                  <a:lnTo>
                    <a:pt x="0" y="38"/>
                  </a:lnTo>
                  <a:lnTo>
                    <a:pt x="2" y="30"/>
                  </a:lnTo>
                  <a:lnTo>
                    <a:pt x="3" y="23"/>
                  </a:lnTo>
                  <a:lnTo>
                    <a:pt x="6" y="18"/>
                  </a:lnTo>
                  <a:lnTo>
                    <a:pt x="11" y="12"/>
                  </a:lnTo>
                  <a:lnTo>
                    <a:pt x="17" y="7"/>
                  </a:lnTo>
                  <a:lnTo>
                    <a:pt x="22" y="4"/>
                  </a:lnTo>
                  <a:lnTo>
                    <a:pt x="29" y="2"/>
                  </a:lnTo>
                  <a:lnTo>
                    <a:pt x="37" y="0"/>
                  </a:lnTo>
                  <a:lnTo>
                    <a:pt x="45" y="2"/>
                  </a:lnTo>
                  <a:lnTo>
                    <a:pt x="52" y="4"/>
                  </a:lnTo>
                  <a:lnTo>
                    <a:pt x="58" y="7"/>
                  </a:lnTo>
                  <a:lnTo>
                    <a:pt x="64" y="12"/>
                  </a:lnTo>
                  <a:lnTo>
                    <a:pt x="68" y="18"/>
                  </a:lnTo>
                  <a:lnTo>
                    <a:pt x="72" y="23"/>
                  </a:lnTo>
                  <a:lnTo>
                    <a:pt x="73" y="30"/>
                  </a:lnTo>
                  <a:lnTo>
                    <a:pt x="74" y="38"/>
                  </a:lnTo>
                  <a:close/>
                </a:path>
              </a:pathLst>
            </a:custGeom>
            <a:solidFill>
              <a:srgbClr val="F49E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00"/>
            <p:cNvSpPr>
              <a:spLocks/>
            </p:cNvSpPr>
            <p:nvPr/>
          </p:nvSpPr>
          <p:spPr bwMode="auto">
            <a:xfrm>
              <a:off x="6664325" y="1154113"/>
              <a:ext cx="355600" cy="195263"/>
            </a:xfrm>
            <a:custGeom>
              <a:avLst/>
              <a:gdLst/>
              <a:ahLst/>
              <a:cxnLst>
                <a:cxn ang="0">
                  <a:pos x="0" y="227"/>
                </a:cxn>
                <a:cxn ang="0">
                  <a:pos x="1" y="222"/>
                </a:cxn>
                <a:cxn ang="0">
                  <a:pos x="6" y="212"/>
                </a:cxn>
                <a:cxn ang="0">
                  <a:pos x="13" y="194"/>
                </a:cxn>
                <a:cxn ang="0">
                  <a:pos x="23" y="173"/>
                </a:cxn>
                <a:cxn ang="0">
                  <a:pos x="37" y="148"/>
                </a:cxn>
                <a:cxn ang="0">
                  <a:pos x="56" y="123"/>
                </a:cxn>
                <a:cxn ang="0">
                  <a:pos x="78" y="98"/>
                </a:cxn>
                <a:cxn ang="0">
                  <a:pos x="105" y="73"/>
                </a:cxn>
                <a:cxn ang="0">
                  <a:pos x="135" y="53"/>
                </a:cxn>
                <a:cxn ang="0">
                  <a:pos x="164" y="37"/>
                </a:cxn>
                <a:cxn ang="0">
                  <a:pos x="192" y="24"/>
                </a:cxn>
                <a:cxn ang="0">
                  <a:pos x="217" y="13"/>
                </a:cxn>
                <a:cxn ang="0">
                  <a:pos x="239" y="8"/>
                </a:cxn>
                <a:cxn ang="0">
                  <a:pos x="255" y="3"/>
                </a:cxn>
                <a:cxn ang="0">
                  <a:pos x="266" y="1"/>
                </a:cxn>
                <a:cxn ang="0">
                  <a:pos x="270" y="0"/>
                </a:cxn>
                <a:cxn ang="0">
                  <a:pos x="413" y="9"/>
                </a:cxn>
                <a:cxn ang="0">
                  <a:pos x="448" y="62"/>
                </a:cxn>
                <a:cxn ang="0">
                  <a:pos x="445" y="60"/>
                </a:cxn>
                <a:cxn ang="0">
                  <a:pos x="435" y="55"/>
                </a:cxn>
                <a:cxn ang="0">
                  <a:pos x="417" y="48"/>
                </a:cxn>
                <a:cxn ang="0">
                  <a:pos x="397" y="41"/>
                </a:cxn>
                <a:cxn ang="0">
                  <a:pos x="370" y="35"/>
                </a:cxn>
                <a:cxn ang="0">
                  <a:pos x="340" y="34"/>
                </a:cxn>
                <a:cxn ang="0">
                  <a:pos x="307" y="38"/>
                </a:cxn>
                <a:cxn ang="0">
                  <a:pos x="272" y="47"/>
                </a:cxn>
                <a:cxn ang="0">
                  <a:pos x="254" y="55"/>
                </a:cxn>
                <a:cxn ang="0">
                  <a:pos x="235" y="65"/>
                </a:cxn>
                <a:cxn ang="0">
                  <a:pos x="217" y="77"/>
                </a:cxn>
                <a:cxn ang="0">
                  <a:pos x="200" y="90"/>
                </a:cxn>
                <a:cxn ang="0">
                  <a:pos x="181" y="103"/>
                </a:cxn>
                <a:cxn ang="0">
                  <a:pos x="164" y="118"/>
                </a:cxn>
                <a:cxn ang="0">
                  <a:pos x="148" y="135"/>
                </a:cxn>
                <a:cxn ang="0">
                  <a:pos x="132" y="150"/>
                </a:cxn>
                <a:cxn ang="0">
                  <a:pos x="117" y="163"/>
                </a:cxn>
                <a:cxn ang="0">
                  <a:pos x="104" y="177"/>
                </a:cxn>
                <a:cxn ang="0">
                  <a:pos x="91" y="191"/>
                </a:cxn>
                <a:cxn ang="0">
                  <a:pos x="82" y="201"/>
                </a:cxn>
                <a:cxn ang="0">
                  <a:pos x="74" y="211"/>
                </a:cxn>
                <a:cxn ang="0">
                  <a:pos x="67" y="219"/>
                </a:cxn>
                <a:cxn ang="0">
                  <a:pos x="64" y="223"/>
                </a:cxn>
                <a:cxn ang="0">
                  <a:pos x="63" y="224"/>
                </a:cxn>
                <a:cxn ang="0">
                  <a:pos x="5" y="245"/>
                </a:cxn>
                <a:cxn ang="0">
                  <a:pos x="0" y="227"/>
                </a:cxn>
              </a:cxnLst>
              <a:rect l="0" t="0" r="r" b="b"/>
              <a:pathLst>
                <a:path w="448" h="245">
                  <a:moveTo>
                    <a:pt x="0" y="227"/>
                  </a:moveTo>
                  <a:lnTo>
                    <a:pt x="1" y="222"/>
                  </a:lnTo>
                  <a:lnTo>
                    <a:pt x="6" y="212"/>
                  </a:lnTo>
                  <a:lnTo>
                    <a:pt x="13" y="194"/>
                  </a:lnTo>
                  <a:lnTo>
                    <a:pt x="23" y="173"/>
                  </a:lnTo>
                  <a:lnTo>
                    <a:pt x="37" y="148"/>
                  </a:lnTo>
                  <a:lnTo>
                    <a:pt x="56" y="123"/>
                  </a:lnTo>
                  <a:lnTo>
                    <a:pt x="78" y="98"/>
                  </a:lnTo>
                  <a:lnTo>
                    <a:pt x="105" y="73"/>
                  </a:lnTo>
                  <a:lnTo>
                    <a:pt x="135" y="53"/>
                  </a:lnTo>
                  <a:lnTo>
                    <a:pt x="164" y="37"/>
                  </a:lnTo>
                  <a:lnTo>
                    <a:pt x="192" y="24"/>
                  </a:lnTo>
                  <a:lnTo>
                    <a:pt x="217" y="13"/>
                  </a:lnTo>
                  <a:lnTo>
                    <a:pt x="239" y="8"/>
                  </a:lnTo>
                  <a:lnTo>
                    <a:pt x="255" y="3"/>
                  </a:lnTo>
                  <a:lnTo>
                    <a:pt x="266" y="1"/>
                  </a:lnTo>
                  <a:lnTo>
                    <a:pt x="270" y="0"/>
                  </a:lnTo>
                  <a:lnTo>
                    <a:pt x="413" y="9"/>
                  </a:lnTo>
                  <a:lnTo>
                    <a:pt x="448" y="62"/>
                  </a:lnTo>
                  <a:lnTo>
                    <a:pt x="445" y="60"/>
                  </a:lnTo>
                  <a:lnTo>
                    <a:pt x="435" y="55"/>
                  </a:lnTo>
                  <a:lnTo>
                    <a:pt x="417" y="48"/>
                  </a:lnTo>
                  <a:lnTo>
                    <a:pt x="397" y="41"/>
                  </a:lnTo>
                  <a:lnTo>
                    <a:pt x="370" y="35"/>
                  </a:lnTo>
                  <a:lnTo>
                    <a:pt x="340" y="34"/>
                  </a:lnTo>
                  <a:lnTo>
                    <a:pt x="307" y="38"/>
                  </a:lnTo>
                  <a:lnTo>
                    <a:pt x="272" y="47"/>
                  </a:lnTo>
                  <a:lnTo>
                    <a:pt x="254" y="55"/>
                  </a:lnTo>
                  <a:lnTo>
                    <a:pt x="235" y="65"/>
                  </a:lnTo>
                  <a:lnTo>
                    <a:pt x="217" y="77"/>
                  </a:lnTo>
                  <a:lnTo>
                    <a:pt x="200" y="90"/>
                  </a:lnTo>
                  <a:lnTo>
                    <a:pt x="181" y="103"/>
                  </a:lnTo>
                  <a:lnTo>
                    <a:pt x="164" y="118"/>
                  </a:lnTo>
                  <a:lnTo>
                    <a:pt x="148" y="135"/>
                  </a:lnTo>
                  <a:lnTo>
                    <a:pt x="132" y="150"/>
                  </a:lnTo>
                  <a:lnTo>
                    <a:pt x="117" y="163"/>
                  </a:lnTo>
                  <a:lnTo>
                    <a:pt x="104" y="177"/>
                  </a:lnTo>
                  <a:lnTo>
                    <a:pt x="91" y="191"/>
                  </a:lnTo>
                  <a:lnTo>
                    <a:pt x="82" y="201"/>
                  </a:lnTo>
                  <a:lnTo>
                    <a:pt x="74" y="211"/>
                  </a:lnTo>
                  <a:lnTo>
                    <a:pt x="67" y="219"/>
                  </a:lnTo>
                  <a:lnTo>
                    <a:pt x="64" y="223"/>
                  </a:lnTo>
                  <a:lnTo>
                    <a:pt x="63" y="224"/>
                  </a:lnTo>
                  <a:lnTo>
                    <a:pt x="5" y="245"/>
                  </a:lnTo>
                  <a:lnTo>
                    <a:pt x="0" y="227"/>
                  </a:lnTo>
                  <a:close/>
                </a:path>
              </a:pathLst>
            </a:custGeom>
            <a:solidFill>
              <a:srgbClr val="FCFF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01"/>
            <p:cNvSpPr>
              <a:spLocks/>
            </p:cNvSpPr>
            <p:nvPr/>
          </p:nvSpPr>
          <p:spPr bwMode="auto">
            <a:xfrm>
              <a:off x="6481763" y="1555750"/>
              <a:ext cx="644525" cy="476250"/>
            </a:xfrm>
            <a:custGeom>
              <a:avLst/>
              <a:gdLst/>
              <a:ahLst/>
              <a:cxnLst>
                <a:cxn ang="0">
                  <a:pos x="690" y="232"/>
                </a:cxn>
                <a:cxn ang="0">
                  <a:pos x="591" y="327"/>
                </a:cxn>
                <a:cxn ang="0">
                  <a:pos x="361" y="229"/>
                </a:cxn>
                <a:cxn ang="0">
                  <a:pos x="335" y="241"/>
                </a:cxn>
                <a:cxn ang="0">
                  <a:pos x="299" y="263"/>
                </a:cxn>
                <a:cxn ang="0">
                  <a:pos x="268" y="287"/>
                </a:cxn>
                <a:cxn ang="0">
                  <a:pos x="246" y="324"/>
                </a:cxn>
                <a:cxn ang="0">
                  <a:pos x="230" y="366"/>
                </a:cxn>
                <a:cxn ang="0">
                  <a:pos x="324" y="452"/>
                </a:cxn>
                <a:cxn ang="0">
                  <a:pos x="333" y="454"/>
                </a:cxn>
                <a:cxn ang="0">
                  <a:pos x="358" y="459"/>
                </a:cxn>
                <a:cxn ang="0">
                  <a:pos x="393" y="466"/>
                </a:cxn>
                <a:cxn ang="0">
                  <a:pos x="433" y="474"/>
                </a:cxn>
                <a:cxn ang="0">
                  <a:pos x="473" y="482"/>
                </a:cxn>
                <a:cxn ang="0">
                  <a:pos x="509" y="491"/>
                </a:cxn>
                <a:cxn ang="0">
                  <a:pos x="536" y="498"/>
                </a:cxn>
                <a:cxn ang="0">
                  <a:pos x="546" y="504"/>
                </a:cxn>
                <a:cxn ang="0">
                  <a:pos x="541" y="522"/>
                </a:cxn>
                <a:cxn ang="0">
                  <a:pos x="528" y="552"/>
                </a:cxn>
                <a:cxn ang="0">
                  <a:pos x="511" y="580"/>
                </a:cxn>
                <a:cxn ang="0">
                  <a:pos x="505" y="592"/>
                </a:cxn>
                <a:cxn ang="0">
                  <a:pos x="496" y="594"/>
                </a:cxn>
                <a:cxn ang="0">
                  <a:pos x="472" y="595"/>
                </a:cxn>
                <a:cxn ang="0">
                  <a:pos x="437" y="596"/>
                </a:cxn>
                <a:cxn ang="0">
                  <a:pos x="393" y="598"/>
                </a:cxn>
                <a:cxn ang="0">
                  <a:pos x="343" y="598"/>
                </a:cxn>
                <a:cxn ang="0">
                  <a:pos x="291" y="597"/>
                </a:cxn>
                <a:cxn ang="0">
                  <a:pos x="241" y="594"/>
                </a:cxn>
                <a:cxn ang="0">
                  <a:pos x="193" y="587"/>
                </a:cxn>
                <a:cxn ang="0">
                  <a:pos x="152" y="576"/>
                </a:cxn>
                <a:cxn ang="0">
                  <a:pos x="114" y="560"/>
                </a:cxn>
                <a:cxn ang="0">
                  <a:pos x="81" y="543"/>
                </a:cxn>
                <a:cxn ang="0">
                  <a:pos x="53" y="523"/>
                </a:cxn>
                <a:cxn ang="0">
                  <a:pos x="31" y="506"/>
                </a:cxn>
                <a:cxn ang="0">
                  <a:pos x="14" y="490"/>
                </a:cxn>
                <a:cxn ang="0">
                  <a:pos x="3" y="479"/>
                </a:cxn>
                <a:cxn ang="0">
                  <a:pos x="0" y="476"/>
                </a:cxn>
                <a:cxn ang="0">
                  <a:pos x="278" y="0"/>
                </a:cxn>
                <a:cxn ang="0">
                  <a:pos x="281" y="2"/>
                </a:cxn>
                <a:cxn ang="0">
                  <a:pos x="293" y="10"/>
                </a:cxn>
                <a:cxn ang="0">
                  <a:pos x="311" y="21"/>
                </a:cxn>
                <a:cxn ang="0">
                  <a:pos x="335" y="33"/>
                </a:cxn>
                <a:cxn ang="0">
                  <a:pos x="364" y="46"/>
                </a:cxn>
                <a:cxn ang="0">
                  <a:pos x="397" y="59"/>
                </a:cxn>
                <a:cxn ang="0">
                  <a:pos x="435" y="70"/>
                </a:cxn>
                <a:cxn ang="0">
                  <a:pos x="476" y="78"/>
                </a:cxn>
                <a:cxn ang="0">
                  <a:pos x="517" y="82"/>
                </a:cxn>
                <a:cxn ang="0">
                  <a:pos x="555" y="81"/>
                </a:cxn>
                <a:cxn ang="0">
                  <a:pos x="589" y="75"/>
                </a:cxn>
                <a:cxn ang="0">
                  <a:pos x="619" y="68"/>
                </a:cxn>
                <a:cxn ang="0">
                  <a:pos x="643" y="60"/>
                </a:cxn>
                <a:cxn ang="0">
                  <a:pos x="661" y="53"/>
                </a:cxn>
                <a:cxn ang="0">
                  <a:pos x="673" y="47"/>
                </a:cxn>
                <a:cxn ang="0">
                  <a:pos x="676" y="45"/>
                </a:cxn>
              </a:cxnLst>
              <a:rect l="0" t="0" r="r" b="b"/>
              <a:pathLst>
                <a:path w="812" h="598">
                  <a:moveTo>
                    <a:pt x="812" y="158"/>
                  </a:moveTo>
                  <a:lnTo>
                    <a:pt x="690" y="232"/>
                  </a:lnTo>
                  <a:lnTo>
                    <a:pt x="602" y="213"/>
                  </a:lnTo>
                  <a:lnTo>
                    <a:pt x="591" y="327"/>
                  </a:lnTo>
                  <a:lnTo>
                    <a:pt x="364" y="227"/>
                  </a:lnTo>
                  <a:lnTo>
                    <a:pt x="361" y="229"/>
                  </a:lnTo>
                  <a:lnTo>
                    <a:pt x="350" y="234"/>
                  </a:lnTo>
                  <a:lnTo>
                    <a:pt x="335" y="241"/>
                  </a:lnTo>
                  <a:lnTo>
                    <a:pt x="318" y="251"/>
                  </a:lnTo>
                  <a:lnTo>
                    <a:pt x="299" y="263"/>
                  </a:lnTo>
                  <a:lnTo>
                    <a:pt x="282" y="274"/>
                  </a:lnTo>
                  <a:lnTo>
                    <a:pt x="268" y="287"/>
                  </a:lnTo>
                  <a:lnTo>
                    <a:pt x="259" y="298"/>
                  </a:lnTo>
                  <a:lnTo>
                    <a:pt x="246" y="324"/>
                  </a:lnTo>
                  <a:lnTo>
                    <a:pt x="237" y="348"/>
                  </a:lnTo>
                  <a:lnTo>
                    <a:pt x="230" y="366"/>
                  </a:lnTo>
                  <a:lnTo>
                    <a:pt x="228" y="373"/>
                  </a:lnTo>
                  <a:lnTo>
                    <a:pt x="324" y="452"/>
                  </a:lnTo>
                  <a:lnTo>
                    <a:pt x="326" y="452"/>
                  </a:lnTo>
                  <a:lnTo>
                    <a:pt x="333" y="454"/>
                  </a:lnTo>
                  <a:lnTo>
                    <a:pt x="343" y="455"/>
                  </a:lnTo>
                  <a:lnTo>
                    <a:pt x="358" y="459"/>
                  </a:lnTo>
                  <a:lnTo>
                    <a:pt x="374" y="461"/>
                  </a:lnTo>
                  <a:lnTo>
                    <a:pt x="393" y="466"/>
                  </a:lnTo>
                  <a:lnTo>
                    <a:pt x="412" y="469"/>
                  </a:lnTo>
                  <a:lnTo>
                    <a:pt x="433" y="474"/>
                  </a:lnTo>
                  <a:lnTo>
                    <a:pt x="454" y="478"/>
                  </a:lnTo>
                  <a:lnTo>
                    <a:pt x="473" y="482"/>
                  </a:lnTo>
                  <a:lnTo>
                    <a:pt x="492" y="486"/>
                  </a:lnTo>
                  <a:lnTo>
                    <a:pt x="509" y="491"/>
                  </a:lnTo>
                  <a:lnTo>
                    <a:pt x="524" y="494"/>
                  </a:lnTo>
                  <a:lnTo>
                    <a:pt x="536" y="498"/>
                  </a:lnTo>
                  <a:lnTo>
                    <a:pt x="543" y="501"/>
                  </a:lnTo>
                  <a:lnTo>
                    <a:pt x="546" y="504"/>
                  </a:lnTo>
                  <a:lnTo>
                    <a:pt x="546" y="511"/>
                  </a:lnTo>
                  <a:lnTo>
                    <a:pt x="541" y="522"/>
                  </a:lnTo>
                  <a:lnTo>
                    <a:pt x="534" y="537"/>
                  </a:lnTo>
                  <a:lnTo>
                    <a:pt x="528" y="552"/>
                  </a:lnTo>
                  <a:lnTo>
                    <a:pt x="518" y="567"/>
                  </a:lnTo>
                  <a:lnTo>
                    <a:pt x="511" y="580"/>
                  </a:lnTo>
                  <a:lnTo>
                    <a:pt x="507" y="589"/>
                  </a:lnTo>
                  <a:lnTo>
                    <a:pt x="505" y="592"/>
                  </a:lnTo>
                  <a:lnTo>
                    <a:pt x="502" y="592"/>
                  </a:lnTo>
                  <a:lnTo>
                    <a:pt x="496" y="594"/>
                  </a:lnTo>
                  <a:lnTo>
                    <a:pt x="486" y="594"/>
                  </a:lnTo>
                  <a:lnTo>
                    <a:pt x="472" y="595"/>
                  </a:lnTo>
                  <a:lnTo>
                    <a:pt x="456" y="596"/>
                  </a:lnTo>
                  <a:lnTo>
                    <a:pt x="437" y="596"/>
                  </a:lnTo>
                  <a:lnTo>
                    <a:pt x="416" y="597"/>
                  </a:lnTo>
                  <a:lnTo>
                    <a:pt x="393" y="598"/>
                  </a:lnTo>
                  <a:lnTo>
                    <a:pt x="369" y="598"/>
                  </a:lnTo>
                  <a:lnTo>
                    <a:pt x="343" y="598"/>
                  </a:lnTo>
                  <a:lnTo>
                    <a:pt x="318" y="598"/>
                  </a:lnTo>
                  <a:lnTo>
                    <a:pt x="291" y="597"/>
                  </a:lnTo>
                  <a:lnTo>
                    <a:pt x="266" y="596"/>
                  </a:lnTo>
                  <a:lnTo>
                    <a:pt x="241" y="594"/>
                  </a:lnTo>
                  <a:lnTo>
                    <a:pt x="217" y="590"/>
                  </a:lnTo>
                  <a:lnTo>
                    <a:pt x="193" y="587"/>
                  </a:lnTo>
                  <a:lnTo>
                    <a:pt x="172" y="582"/>
                  </a:lnTo>
                  <a:lnTo>
                    <a:pt x="152" y="576"/>
                  </a:lnTo>
                  <a:lnTo>
                    <a:pt x="132" y="568"/>
                  </a:lnTo>
                  <a:lnTo>
                    <a:pt x="114" y="560"/>
                  </a:lnTo>
                  <a:lnTo>
                    <a:pt x="97" y="552"/>
                  </a:lnTo>
                  <a:lnTo>
                    <a:pt x="81" y="543"/>
                  </a:lnTo>
                  <a:lnTo>
                    <a:pt x="67" y="532"/>
                  </a:lnTo>
                  <a:lnTo>
                    <a:pt x="53" y="523"/>
                  </a:lnTo>
                  <a:lnTo>
                    <a:pt x="41" y="514"/>
                  </a:lnTo>
                  <a:lnTo>
                    <a:pt x="31" y="506"/>
                  </a:lnTo>
                  <a:lnTo>
                    <a:pt x="22" y="498"/>
                  </a:lnTo>
                  <a:lnTo>
                    <a:pt x="14" y="490"/>
                  </a:lnTo>
                  <a:lnTo>
                    <a:pt x="8" y="484"/>
                  </a:lnTo>
                  <a:lnTo>
                    <a:pt x="3" y="479"/>
                  </a:lnTo>
                  <a:lnTo>
                    <a:pt x="1" y="477"/>
                  </a:lnTo>
                  <a:lnTo>
                    <a:pt x="0" y="476"/>
                  </a:lnTo>
                  <a:lnTo>
                    <a:pt x="182" y="43"/>
                  </a:lnTo>
                  <a:lnTo>
                    <a:pt x="278" y="0"/>
                  </a:lnTo>
                  <a:lnTo>
                    <a:pt x="279" y="1"/>
                  </a:lnTo>
                  <a:lnTo>
                    <a:pt x="281" y="2"/>
                  </a:lnTo>
                  <a:lnTo>
                    <a:pt x="287" y="6"/>
                  </a:lnTo>
                  <a:lnTo>
                    <a:pt x="293" y="10"/>
                  </a:lnTo>
                  <a:lnTo>
                    <a:pt x="301" y="15"/>
                  </a:lnTo>
                  <a:lnTo>
                    <a:pt x="311" y="21"/>
                  </a:lnTo>
                  <a:lnTo>
                    <a:pt x="323" y="26"/>
                  </a:lnTo>
                  <a:lnTo>
                    <a:pt x="335" y="33"/>
                  </a:lnTo>
                  <a:lnTo>
                    <a:pt x="349" y="40"/>
                  </a:lnTo>
                  <a:lnTo>
                    <a:pt x="364" y="46"/>
                  </a:lnTo>
                  <a:lnTo>
                    <a:pt x="380" y="53"/>
                  </a:lnTo>
                  <a:lnTo>
                    <a:pt x="397" y="59"/>
                  </a:lnTo>
                  <a:lnTo>
                    <a:pt x="416" y="66"/>
                  </a:lnTo>
                  <a:lnTo>
                    <a:pt x="435" y="70"/>
                  </a:lnTo>
                  <a:lnTo>
                    <a:pt x="455" y="75"/>
                  </a:lnTo>
                  <a:lnTo>
                    <a:pt x="476" y="78"/>
                  </a:lnTo>
                  <a:lnTo>
                    <a:pt x="496" y="81"/>
                  </a:lnTo>
                  <a:lnTo>
                    <a:pt x="517" y="82"/>
                  </a:lnTo>
                  <a:lnTo>
                    <a:pt x="536" y="82"/>
                  </a:lnTo>
                  <a:lnTo>
                    <a:pt x="555" y="81"/>
                  </a:lnTo>
                  <a:lnTo>
                    <a:pt x="572" y="78"/>
                  </a:lnTo>
                  <a:lnTo>
                    <a:pt x="589" y="75"/>
                  </a:lnTo>
                  <a:lnTo>
                    <a:pt x="604" y="71"/>
                  </a:lnTo>
                  <a:lnTo>
                    <a:pt x="619" y="68"/>
                  </a:lnTo>
                  <a:lnTo>
                    <a:pt x="631" y="64"/>
                  </a:lnTo>
                  <a:lnTo>
                    <a:pt x="643" y="60"/>
                  </a:lnTo>
                  <a:lnTo>
                    <a:pt x="652" y="56"/>
                  </a:lnTo>
                  <a:lnTo>
                    <a:pt x="661" y="53"/>
                  </a:lnTo>
                  <a:lnTo>
                    <a:pt x="667" y="49"/>
                  </a:lnTo>
                  <a:lnTo>
                    <a:pt x="673" y="47"/>
                  </a:lnTo>
                  <a:lnTo>
                    <a:pt x="675" y="45"/>
                  </a:lnTo>
                  <a:lnTo>
                    <a:pt x="676" y="45"/>
                  </a:lnTo>
                  <a:lnTo>
                    <a:pt x="812" y="158"/>
                  </a:lnTo>
                  <a:close/>
                </a:path>
              </a:pathLst>
            </a:custGeom>
            <a:solidFill>
              <a:srgbClr val="FCFF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08"/>
            <p:cNvSpPr>
              <a:spLocks/>
            </p:cNvSpPr>
            <p:nvPr/>
          </p:nvSpPr>
          <p:spPr bwMode="auto">
            <a:xfrm>
              <a:off x="6959600" y="1308100"/>
              <a:ext cx="73025" cy="152400"/>
            </a:xfrm>
            <a:custGeom>
              <a:avLst/>
              <a:gdLst/>
              <a:ahLst/>
              <a:cxnLst>
                <a:cxn ang="0">
                  <a:pos x="91" y="154"/>
                </a:cxn>
                <a:cxn ang="0">
                  <a:pos x="86" y="134"/>
                </a:cxn>
                <a:cxn ang="0">
                  <a:pos x="79" y="115"/>
                </a:cxn>
                <a:cxn ang="0">
                  <a:pos x="71" y="97"/>
                </a:cxn>
                <a:cxn ang="0">
                  <a:pos x="61" y="79"/>
                </a:cxn>
                <a:cxn ang="0">
                  <a:pos x="52" y="62"/>
                </a:cxn>
                <a:cxn ang="0">
                  <a:pos x="44" y="44"/>
                </a:cxn>
                <a:cxn ang="0">
                  <a:pos x="35" y="27"/>
                </a:cxn>
                <a:cxn ang="0">
                  <a:pos x="27" y="9"/>
                </a:cxn>
                <a:cxn ang="0">
                  <a:pos x="19" y="0"/>
                </a:cxn>
                <a:cxn ang="0">
                  <a:pos x="8" y="0"/>
                </a:cxn>
                <a:cxn ang="0">
                  <a:pos x="0" y="6"/>
                </a:cxn>
                <a:cxn ang="0">
                  <a:pos x="0" y="17"/>
                </a:cxn>
                <a:cxn ang="0">
                  <a:pos x="8" y="34"/>
                </a:cxn>
                <a:cxn ang="0">
                  <a:pos x="16" y="51"/>
                </a:cxn>
                <a:cxn ang="0">
                  <a:pos x="24" y="67"/>
                </a:cxn>
                <a:cxn ang="0">
                  <a:pos x="33" y="83"/>
                </a:cxn>
                <a:cxn ang="0">
                  <a:pos x="41" y="101"/>
                </a:cxn>
                <a:cxn ang="0">
                  <a:pos x="49" y="117"/>
                </a:cxn>
                <a:cxn ang="0">
                  <a:pos x="56" y="134"/>
                </a:cxn>
                <a:cxn ang="0">
                  <a:pos x="61" y="151"/>
                </a:cxn>
                <a:cxn ang="0">
                  <a:pos x="57" y="155"/>
                </a:cxn>
                <a:cxn ang="0">
                  <a:pos x="51" y="158"/>
                </a:cxn>
                <a:cxn ang="0">
                  <a:pos x="46" y="162"/>
                </a:cxn>
                <a:cxn ang="0">
                  <a:pos x="42" y="165"/>
                </a:cxn>
                <a:cxn ang="0">
                  <a:pos x="44" y="163"/>
                </a:cxn>
                <a:cxn ang="0">
                  <a:pos x="42" y="162"/>
                </a:cxn>
                <a:cxn ang="0">
                  <a:pos x="36" y="163"/>
                </a:cxn>
                <a:cxn ang="0">
                  <a:pos x="30" y="163"/>
                </a:cxn>
                <a:cxn ang="0">
                  <a:pos x="26" y="163"/>
                </a:cxn>
                <a:cxn ang="0">
                  <a:pos x="22" y="162"/>
                </a:cxn>
                <a:cxn ang="0">
                  <a:pos x="19" y="162"/>
                </a:cxn>
                <a:cxn ang="0">
                  <a:pos x="14" y="162"/>
                </a:cxn>
                <a:cxn ang="0">
                  <a:pos x="4" y="165"/>
                </a:cxn>
                <a:cxn ang="0">
                  <a:pos x="0" y="176"/>
                </a:cxn>
                <a:cxn ang="0">
                  <a:pos x="4" y="186"/>
                </a:cxn>
                <a:cxn ang="0">
                  <a:pos x="14" y="191"/>
                </a:cxn>
                <a:cxn ang="0">
                  <a:pos x="19" y="191"/>
                </a:cxn>
                <a:cxn ang="0">
                  <a:pos x="22" y="192"/>
                </a:cxn>
                <a:cxn ang="0">
                  <a:pos x="27" y="193"/>
                </a:cxn>
                <a:cxn ang="0">
                  <a:pos x="33" y="193"/>
                </a:cxn>
                <a:cxn ang="0">
                  <a:pos x="37" y="193"/>
                </a:cxn>
                <a:cxn ang="0">
                  <a:pos x="42" y="193"/>
                </a:cxn>
                <a:cxn ang="0">
                  <a:pos x="46" y="193"/>
                </a:cxn>
                <a:cxn ang="0">
                  <a:pos x="51" y="192"/>
                </a:cxn>
                <a:cxn ang="0">
                  <a:pos x="60" y="188"/>
                </a:cxn>
                <a:cxn ang="0">
                  <a:pos x="69" y="183"/>
                </a:cxn>
                <a:cxn ang="0">
                  <a:pos x="77" y="176"/>
                </a:cxn>
                <a:cxn ang="0">
                  <a:pos x="84" y="170"/>
                </a:cxn>
                <a:cxn ang="0">
                  <a:pos x="88" y="166"/>
                </a:cxn>
                <a:cxn ang="0">
                  <a:pos x="91" y="162"/>
                </a:cxn>
                <a:cxn ang="0">
                  <a:pos x="92" y="158"/>
                </a:cxn>
                <a:cxn ang="0">
                  <a:pos x="91" y="154"/>
                </a:cxn>
              </a:cxnLst>
              <a:rect l="0" t="0" r="r" b="b"/>
              <a:pathLst>
                <a:path w="92" h="193">
                  <a:moveTo>
                    <a:pt x="91" y="154"/>
                  </a:moveTo>
                  <a:lnTo>
                    <a:pt x="86" y="134"/>
                  </a:lnTo>
                  <a:lnTo>
                    <a:pt x="79" y="115"/>
                  </a:lnTo>
                  <a:lnTo>
                    <a:pt x="71" y="97"/>
                  </a:lnTo>
                  <a:lnTo>
                    <a:pt x="61" y="79"/>
                  </a:lnTo>
                  <a:lnTo>
                    <a:pt x="52" y="62"/>
                  </a:lnTo>
                  <a:lnTo>
                    <a:pt x="44" y="44"/>
                  </a:lnTo>
                  <a:lnTo>
                    <a:pt x="35" y="27"/>
                  </a:lnTo>
                  <a:lnTo>
                    <a:pt x="27" y="9"/>
                  </a:lnTo>
                  <a:lnTo>
                    <a:pt x="19" y="0"/>
                  </a:lnTo>
                  <a:lnTo>
                    <a:pt x="8" y="0"/>
                  </a:lnTo>
                  <a:lnTo>
                    <a:pt x="0" y="6"/>
                  </a:lnTo>
                  <a:lnTo>
                    <a:pt x="0" y="17"/>
                  </a:lnTo>
                  <a:lnTo>
                    <a:pt x="8" y="34"/>
                  </a:lnTo>
                  <a:lnTo>
                    <a:pt x="16" y="51"/>
                  </a:lnTo>
                  <a:lnTo>
                    <a:pt x="24" y="67"/>
                  </a:lnTo>
                  <a:lnTo>
                    <a:pt x="33" y="83"/>
                  </a:lnTo>
                  <a:lnTo>
                    <a:pt x="41" y="101"/>
                  </a:lnTo>
                  <a:lnTo>
                    <a:pt x="49" y="117"/>
                  </a:lnTo>
                  <a:lnTo>
                    <a:pt x="56" y="134"/>
                  </a:lnTo>
                  <a:lnTo>
                    <a:pt x="61" y="151"/>
                  </a:lnTo>
                  <a:lnTo>
                    <a:pt x="57" y="155"/>
                  </a:lnTo>
                  <a:lnTo>
                    <a:pt x="51" y="158"/>
                  </a:lnTo>
                  <a:lnTo>
                    <a:pt x="46" y="162"/>
                  </a:lnTo>
                  <a:lnTo>
                    <a:pt x="42" y="165"/>
                  </a:lnTo>
                  <a:lnTo>
                    <a:pt x="44" y="163"/>
                  </a:lnTo>
                  <a:lnTo>
                    <a:pt x="42" y="162"/>
                  </a:lnTo>
                  <a:lnTo>
                    <a:pt x="36" y="163"/>
                  </a:lnTo>
                  <a:lnTo>
                    <a:pt x="30" y="163"/>
                  </a:lnTo>
                  <a:lnTo>
                    <a:pt x="26" y="163"/>
                  </a:lnTo>
                  <a:lnTo>
                    <a:pt x="22" y="162"/>
                  </a:lnTo>
                  <a:lnTo>
                    <a:pt x="19" y="162"/>
                  </a:lnTo>
                  <a:lnTo>
                    <a:pt x="14" y="162"/>
                  </a:lnTo>
                  <a:lnTo>
                    <a:pt x="4" y="165"/>
                  </a:lnTo>
                  <a:lnTo>
                    <a:pt x="0" y="176"/>
                  </a:lnTo>
                  <a:lnTo>
                    <a:pt x="4" y="186"/>
                  </a:lnTo>
                  <a:lnTo>
                    <a:pt x="14" y="191"/>
                  </a:lnTo>
                  <a:lnTo>
                    <a:pt x="19" y="191"/>
                  </a:lnTo>
                  <a:lnTo>
                    <a:pt x="22" y="192"/>
                  </a:lnTo>
                  <a:lnTo>
                    <a:pt x="27" y="193"/>
                  </a:lnTo>
                  <a:lnTo>
                    <a:pt x="33" y="193"/>
                  </a:lnTo>
                  <a:lnTo>
                    <a:pt x="37" y="193"/>
                  </a:lnTo>
                  <a:lnTo>
                    <a:pt x="42" y="193"/>
                  </a:lnTo>
                  <a:lnTo>
                    <a:pt x="46" y="193"/>
                  </a:lnTo>
                  <a:lnTo>
                    <a:pt x="51" y="192"/>
                  </a:lnTo>
                  <a:lnTo>
                    <a:pt x="60" y="188"/>
                  </a:lnTo>
                  <a:lnTo>
                    <a:pt x="69" y="183"/>
                  </a:lnTo>
                  <a:lnTo>
                    <a:pt x="77" y="176"/>
                  </a:lnTo>
                  <a:lnTo>
                    <a:pt x="84" y="170"/>
                  </a:lnTo>
                  <a:lnTo>
                    <a:pt x="88" y="166"/>
                  </a:lnTo>
                  <a:lnTo>
                    <a:pt x="91" y="162"/>
                  </a:lnTo>
                  <a:lnTo>
                    <a:pt x="92" y="158"/>
                  </a:lnTo>
                  <a:lnTo>
                    <a:pt x="91" y="1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09"/>
            <p:cNvSpPr>
              <a:spLocks/>
            </p:cNvSpPr>
            <p:nvPr/>
          </p:nvSpPr>
          <p:spPr bwMode="auto">
            <a:xfrm>
              <a:off x="6873875" y="1311275"/>
              <a:ext cx="26988" cy="63500"/>
            </a:xfrm>
            <a:custGeom>
              <a:avLst/>
              <a:gdLst/>
              <a:ahLst/>
              <a:cxnLst>
                <a:cxn ang="0">
                  <a:pos x="0" y="14"/>
                </a:cxn>
                <a:cxn ang="0">
                  <a:pos x="1" y="26"/>
                </a:cxn>
                <a:cxn ang="0">
                  <a:pos x="2" y="40"/>
                </a:cxn>
                <a:cxn ang="0">
                  <a:pos x="4" y="54"/>
                </a:cxn>
                <a:cxn ang="0">
                  <a:pos x="5" y="67"/>
                </a:cxn>
                <a:cxn ang="0">
                  <a:pos x="9" y="77"/>
                </a:cxn>
                <a:cxn ang="0">
                  <a:pos x="20" y="81"/>
                </a:cxn>
                <a:cxn ang="0">
                  <a:pos x="30" y="77"/>
                </a:cxn>
                <a:cxn ang="0">
                  <a:pos x="34" y="67"/>
                </a:cxn>
                <a:cxn ang="0">
                  <a:pos x="32" y="54"/>
                </a:cxn>
                <a:cxn ang="0">
                  <a:pos x="31" y="40"/>
                </a:cxn>
                <a:cxn ang="0">
                  <a:pos x="30" y="26"/>
                </a:cxn>
                <a:cxn ang="0">
                  <a:pos x="29" y="14"/>
                </a:cxn>
                <a:cxn ang="0">
                  <a:pos x="23" y="3"/>
                </a:cxn>
                <a:cxn ang="0">
                  <a:pos x="13" y="0"/>
                </a:cxn>
                <a:cxn ang="0">
                  <a:pos x="4" y="3"/>
                </a:cxn>
                <a:cxn ang="0">
                  <a:pos x="0" y="14"/>
                </a:cxn>
                <a:cxn ang="0">
                  <a:pos x="0" y="14"/>
                </a:cxn>
              </a:cxnLst>
              <a:rect l="0" t="0" r="r" b="b"/>
              <a:pathLst>
                <a:path w="34" h="81">
                  <a:moveTo>
                    <a:pt x="0" y="14"/>
                  </a:moveTo>
                  <a:lnTo>
                    <a:pt x="1" y="26"/>
                  </a:lnTo>
                  <a:lnTo>
                    <a:pt x="2" y="40"/>
                  </a:lnTo>
                  <a:lnTo>
                    <a:pt x="4" y="54"/>
                  </a:lnTo>
                  <a:lnTo>
                    <a:pt x="5" y="67"/>
                  </a:lnTo>
                  <a:lnTo>
                    <a:pt x="9" y="77"/>
                  </a:lnTo>
                  <a:lnTo>
                    <a:pt x="20" y="81"/>
                  </a:lnTo>
                  <a:lnTo>
                    <a:pt x="30" y="77"/>
                  </a:lnTo>
                  <a:lnTo>
                    <a:pt x="34" y="67"/>
                  </a:lnTo>
                  <a:lnTo>
                    <a:pt x="32" y="54"/>
                  </a:lnTo>
                  <a:lnTo>
                    <a:pt x="31" y="40"/>
                  </a:lnTo>
                  <a:lnTo>
                    <a:pt x="30" y="26"/>
                  </a:lnTo>
                  <a:lnTo>
                    <a:pt x="29" y="14"/>
                  </a:lnTo>
                  <a:lnTo>
                    <a:pt x="23" y="3"/>
                  </a:lnTo>
                  <a:lnTo>
                    <a:pt x="13" y="0"/>
                  </a:lnTo>
                  <a:lnTo>
                    <a:pt x="4" y="3"/>
                  </a:lnTo>
                  <a:lnTo>
                    <a:pt x="0" y="14"/>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10"/>
            <p:cNvSpPr>
              <a:spLocks/>
            </p:cNvSpPr>
            <p:nvPr/>
          </p:nvSpPr>
          <p:spPr bwMode="auto">
            <a:xfrm>
              <a:off x="6996113" y="1308100"/>
              <a:ext cx="25400" cy="47625"/>
            </a:xfrm>
            <a:custGeom>
              <a:avLst/>
              <a:gdLst/>
              <a:ahLst/>
              <a:cxnLst>
                <a:cxn ang="0">
                  <a:pos x="0" y="18"/>
                </a:cxn>
                <a:cxn ang="0">
                  <a:pos x="1" y="26"/>
                </a:cxn>
                <a:cxn ang="0">
                  <a:pos x="2" y="35"/>
                </a:cxn>
                <a:cxn ang="0">
                  <a:pos x="3" y="43"/>
                </a:cxn>
                <a:cxn ang="0">
                  <a:pos x="4" y="52"/>
                </a:cxn>
                <a:cxn ang="0">
                  <a:pos x="6" y="57"/>
                </a:cxn>
                <a:cxn ang="0">
                  <a:pos x="11" y="60"/>
                </a:cxn>
                <a:cxn ang="0">
                  <a:pos x="16" y="61"/>
                </a:cxn>
                <a:cxn ang="0">
                  <a:pos x="21" y="61"/>
                </a:cxn>
                <a:cxn ang="0">
                  <a:pos x="27" y="59"/>
                </a:cxn>
                <a:cxn ang="0">
                  <a:pos x="31" y="54"/>
                </a:cxn>
                <a:cxn ang="0">
                  <a:pos x="32" y="50"/>
                </a:cxn>
                <a:cxn ang="0">
                  <a:pos x="32" y="44"/>
                </a:cxn>
                <a:cxn ang="0">
                  <a:pos x="31" y="35"/>
                </a:cxn>
                <a:cxn ang="0">
                  <a:pos x="29" y="27"/>
                </a:cxn>
                <a:cxn ang="0">
                  <a:pos x="28" y="18"/>
                </a:cxn>
                <a:cxn ang="0">
                  <a:pos x="27" y="10"/>
                </a:cxn>
                <a:cxn ang="0">
                  <a:pos x="25" y="5"/>
                </a:cxn>
                <a:cxn ang="0">
                  <a:pos x="20" y="1"/>
                </a:cxn>
                <a:cxn ang="0">
                  <a:pos x="15" y="0"/>
                </a:cxn>
                <a:cxn ang="0">
                  <a:pos x="9" y="0"/>
                </a:cxn>
                <a:cxn ang="0">
                  <a:pos x="4" y="3"/>
                </a:cxn>
                <a:cxn ang="0">
                  <a:pos x="1" y="7"/>
                </a:cxn>
                <a:cxn ang="0">
                  <a:pos x="0" y="12"/>
                </a:cxn>
                <a:cxn ang="0">
                  <a:pos x="0" y="18"/>
                </a:cxn>
                <a:cxn ang="0">
                  <a:pos x="0" y="18"/>
                </a:cxn>
              </a:cxnLst>
              <a:rect l="0" t="0" r="r" b="b"/>
              <a:pathLst>
                <a:path w="32" h="61">
                  <a:moveTo>
                    <a:pt x="0" y="18"/>
                  </a:moveTo>
                  <a:lnTo>
                    <a:pt x="1" y="26"/>
                  </a:lnTo>
                  <a:lnTo>
                    <a:pt x="2" y="35"/>
                  </a:lnTo>
                  <a:lnTo>
                    <a:pt x="3" y="43"/>
                  </a:lnTo>
                  <a:lnTo>
                    <a:pt x="4" y="52"/>
                  </a:lnTo>
                  <a:lnTo>
                    <a:pt x="6" y="57"/>
                  </a:lnTo>
                  <a:lnTo>
                    <a:pt x="11" y="60"/>
                  </a:lnTo>
                  <a:lnTo>
                    <a:pt x="16" y="61"/>
                  </a:lnTo>
                  <a:lnTo>
                    <a:pt x="21" y="61"/>
                  </a:lnTo>
                  <a:lnTo>
                    <a:pt x="27" y="59"/>
                  </a:lnTo>
                  <a:lnTo>
                    <a:pt x="31" y="54"/>
                  </a:lnTo>
                  <a:lnTo>
                    <a:pt x="32" y="50"/>
                  </a:lnTo>
                  <a:lnTo>
                    <a:pt x="32" y="44"/>
                  </a:lnTo>
                  <a:lnTo>
                    <a:pt x="31" y="35"/>
                  </a:lnTo>
                  <a:lnTo>
                    <a:pt x="29" y="27"/>
                  </a:lnTo>
                  <a:lnTo>
                    <a:pt x="28" y="18"/>
                  </a:lnTo>
                  <a:lnTo>
                    <a:pt x="27" y="10"/>
                  </a:lnTo>
                  <a:lnTo>
                    <a:pt x="25" y="5"/>
                  </a:lnTo>
                  <a:lnTo>
                    <a:pt x="20" y="1"/>
                  </a:lnTo>
                  <a:lnTo>
                    <a:pt x="15" y="0"/>
                  </a:lnTo>
                  <a:lnTo>
                    <a:pt x="9" y="0"/>
                  </a:lnTo>
                  <a:lnTo>
                    <a:pt x="4" y="3"/>
                  </a:lnTo>
                  <a:lnTo>
                    <a:pt x="1" y="7"/>
                  </a:lnTo>
                  <a:lnTo>
                    <a:pt x="0" y="12"/>
                  </a:lnTo>
                  <a:lnTo>
                    <a:pt x="0"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11"/>
            <p:cNvSpPr>
              <a:spLocks/>
            </p:cNvSpPr>
            <p:nvPr/>
          </p:nvSpPr>
          <p:spPr bwMode="auto">
            <a:xfrm>
              <a:off x="6858000" y="1493838"/>
              <a:ext cx="109538" cy="42863"/>
            </a:xfrm>
            <a:custGeom>
              <a:avLst/>
              <a:gdLst/>
              <a:ahLst/>
              <a:cxnLst>
                <a:cxn ang="0">
                  <a:pos x="123" y="13"/>
                </a:cxn>
                <a:cxn ang="0">
                  <a:pos x="114" y="15"/>
                </a:cxn>
                <a:cxn ang="0">
                  <a:pos x="108" y="18"/>
                </a:cxn>
                <a:cxn ang="0">
                  <a:pos x="99" y="21"/>
                </a:cxn>
                <a:cxn ang="0">
                  <a:pos x="93" y="23"/>
                </a:cxn>
                <a:cxn ang="0">
                  <a:pos x="91" y="25"/>
                </a:cxn>
                <a:cxn ang="0">
                  <a:pos x="89" y="25"/>
                </a:cxn>
                <a:cxn ang="0">
                  <a:pos x="88" y="25"/>
                </a:cxn>
                <a:cxn ang="0">
                  <a:pos x="87" y="26"/>
                </a:cxn>
                <a:cxn ang="0">
                  <a:pos x="86" y="27"/>
                </a:cxn>
                <a:cxn ang="0">
                  <a:pos x="88" y="27"/>
                </a:cxn>
                <a:cxn ang="0">
                  <a:pos x="91" y="27"/>
                </a:cxn>
                <a:cxn ang="0">
                  <a:pos x="90" y="26"/>
                </a:cxn>
                <a:cxn ang="0">
                  <a:pos x="86" y="25"/>
                </a:cxn>
                <a:cxn ang="0">
                  <a:pos x="82" y="23"/>
                </a:cxn>
                <a:cxn ang="0">
                  <a:pos x="78" y="23"/>
                </a:cxn>
                <a:cxn ang="0">
                  <a:pos x="73" y="22"/>
                </a:cxn>
                <a:cxn ang="0">
                  <a:pos x="68" y="21"/>
                </a:cxn>
                <a:cxn ang="0">
                  <a:pos x="65" y="20"/>
                </a:cxn>
                <a:cxn ang="0">
                  <a:pos x="60" y="20"/>
                </a:cxn>
                <a:cxn ang="0">
                  <a:pos x="56" y="19"/>
                </a:cxn>
                <a:cxn ang="0">
                  <a:pos x="53" y="19"/>
                </a:cxn>
                <a:cxn ang="0">
                  <a:pos x="53" y="19"/>
                </a:cxn>
                <a:cxn ang="0">
                  <a:pos x="55" y="19"/>
                </a:cxn>
                <a:cxn ang="0">
                  <a:pos x="56" y="20"/>
                </a:cxn>
                <a:cxn ang="0">
                  <a:pos x="55" y="19"/>
                </a:cxn>
                <a:cxn ang="0">
                  <a:pos x="53" y="18"/>
                </a:cxn>
                <a:cxn ang="0">
                  <a:pos x="51" y="18"/>
                </a:cxn>
                <a:cxn ang="0">
                  <a:pos x="50" y="16"/>
                </a:cxn>
                <a:cxn ang="0">
                  <a:pos x="43" y="13"/>
                </a:cxn>
                <a:cxn ang="0">
                  <a:pos x="36" y="8"/>
                </a:cxn>
                <a:cxn ang="0">
                  <a:pos x="29" y="5"/>
                </a:cxn>
                <a:cxn ang="0">
                  <a:pos x="22" y="1"/>
                </a:cxn>
                <a:cxn ang="0">
                  <a:pos x="11" y="0"/>
                </a:cxn>
                <a:cxn ang="0">
                  <a:pos x="3" y="6"/>
                </a:cxn>
                <a:cxn ang="0">
                  <a:pos x="0" y="16"/>
                </a:cxn>
                <a:cxn ang="0">
                  <a:pos x="7" y="26"/>
                </a:cxn>
                <a:cxn ang="0">
                  <a:pos x="15" y="30"/>
                </a:cxn>
                <a:cxn ang="0">
                  <a:pos x="22" y="34"/>
                </a:cxn>
                <a:cxn ang="0">
                  <a:pos x="29" y="37"/>
                </a:cxn>
                <a:cxn ang="0">
                  <a:pos x="36" y="41"/>
                </a:cxn>
                <a:cxn ang="0">
                  <a:pos x="43" y="44"/>
                </a:cxn>
                <a:cxn ang="0">
                  <a:pos x="50" y="46"/>
                </a:cxn>
                <a:cxn ang="0">
                  <a:pos x="57" y="49"/>
                </a:cxn>
                <a:cxn ang="0">
                  <a:pos x="65" y="50"/>
                </a:cxn>
                <a:cxn ang="0">
                  <a:pos x="72" y="52"/>
                </a:cxn>
                <a:cxn ang="0">
                  <a:pos x="80" y="53"/>
                </a:cxn>
                <a:cxn ang="0">
                  <a:pos x="87" y="54"/>
                </a:cxn>
                <a:cxn ang="0">
                  <a:pos x="94" y="53"/>
                </a:cxn>
                <a:cxn ang="0">
                  <a:pos x="98" y="52"/>
                </a:cxn>
                <a:cxn ang="0">
                  <a:pos x="103" y="50"/>
                </a:cxn>
                <a:cxn ang="0">
                  <a:pos x="108" y="49"/>
                </a:cxn>
                <a:cxn ang="0">
                  <a:pos x="112" y="46"/>
                </a:cxn>
                <a:cxn ang="0">
                  <a:pos x="117" y="45"/>
                </a:cxn>
                <a:cxn ang="0">
                  <a:pos x="121" y="44"/>
                </a:cxn>
                <a:cxn ang="0">
                  <a:pos x="126" y="42"/>
                </a:cxn>
                <a:cxn ang="0">
                  <a:pos x="131" y="41"/>
                </a:cxn>
                <a:cxn ang="0">
                  <a:pos x="139" y="33"/>
                </a:cxn>
                <a:cxn ang="0">
                  <a:pos x="140" y="22"/>
                </a:cxn>
                <a:cxn ang="0">
                  <a:pos x="134" y="14"/>
                </a:cxn>
                <a:cxn ang="0">
                  <a:pos x="123" y="13"/>
                </a:cxn>
                <a:cxn ang="0">
                  <a:pos x="123" y="13"/>
                </a:cxn>
              </a:cxnLst>
              <a:rect l="0" t="0" r="r" b="b"/>
              <a:pathLst>
                <a:path w="140" h="54">
                  <a:moveTo>
                    <a:pt x="123" y="13"/>
                  </a:moveTo>
                  <a:lnTo>
                    <a:pt x="114" y="15"/>
                  </a:lnTo>
                  <a:lnTo>
                    <a:pt x="108" y="18"/>
                  </a:lnTo>
                  <a:lnTo>
                    <a:pt x="99" y="21"/>
                  </a:lnTo>
                  <a:lnTo>
                    <a:pt x="93" y="23"/>
                  </a:lnTo>
                  <a:lnTo>
                    <a:pt x="91" y="25"/>
                  </a:lnTo>
                  <a:lnTo>
                    <a:pt x="89" y="25"/>
                  </a:lnTo>
                  <a:lnTo>
                    <a:pt x="88" y="25"/>
                  </a:lnTo>
                  <a:lnTo>
                    <a:pt x="87" y="26"/>
                  </a:lnTo>
                  <a:lnTo>
                    <a:pt x="86" y="27"/>
                  </a:lnTo>
                  <a:lnTo>
                    <a:pt x="88" y="27"/>
                  </a:lnTo>
                  <a:lnTo>
                    <a:pt x="91" y="27"/>
                  </a:lnTo>
                  <a:lnTo>
                    <a:pt x="90" y="26"/>
                  </a:lnTo>
                  <a:lnTo>
                    <a:pt x="86" y="25"/>
                  </a:lnTo>
                  <a:lnTo>
                    <a:pt x="82" y="23"/>
                  </a:lnTo>
                  <a:lnTo>
                    <a:pt x="78" y="23"/>
                  </a:lnTo>
                  <a:lnTo>
                    <a:pt x="73" y="22"/>
                  </a:lnTo>
                  <a:lnTo>
                    <a:pt x="68" y="21"/>
                  </a:lnTo>
                  <a:lnTo>
                    <a:pt x="65" y="20"/>
                  </a:lnTo>
                  <a:lnTo>
                    <a:pt x="60" y="20"/>
                  </a:lnTo>
                  <a:lnTo>
                    <a:pt x="56" y="19"/>
                  </a:lnTo>
                  <a:lnTo>
                    <a:pt x="53" y="19"/>
                  </a:lnTo>
                  <a:lnTo>
                    <a:pt x="53" y="19"/>
                  </a:lnTo>
                  <a:lnTo>
                    <a:pt x="55" y="19"/>
                  </a:lnTo>
                  <a:lnTo>
                    <a:pt x="56" y="20"/>
                  </a:lnTo>
                  <a:lnTo>
                    <a:pt x="55" y="19"/>
                  </a:lnTo>
                  <a:lnTo>
                    <a:pt x="53" y="18"/>
                  </a:lnTo>
                  <a:lnTo>
                    <a:pt x="51" y="18"/>
                  </a:lnTo>
                  <a:lnTo>
                    <a:pt x="50" y="16"/>
                  </a:lnTo>
                  <a:lnTo>
                    <a:pt x="43" y="13"/>
                  </a:lnTo>
                  <a:lnTo>
                    <a:pt x="36" y="8"/>
                  </a:lnTo>
                  <a:lnTo>
                    <a:pt x="29" y="5"/>
                  </a:lnTo>
                  <a:lnTo>
                    <a:pt x="22" y="1"/>
                  </a:lnTo>
                  <a:lnTo>
                    <a:pt x="11" y="0"/>
                  </a:lnTo>
                  <a:lnTo>
                    <a:pt x="3" y="6"/>
                  </a:lnTo>
                  <a:lnTo>
                    <a:pt x="0" y="16"/>
                  </a:lnTo>
                  <a:lnTo>
                    <a:pt x="7" y="26"/>
                  </a:lnTo>
                  <a:lnTo>
                    <a:pt x="15" y="30"/>
                  </a:lnTo>
                  <a:lnTo>
                    <a:pt x="22" y="34"/>
                  </a:lnTo>
                  <a:lnTo>
                    <a:pt x="29" y="37"/>
                  </a:lnTo>
                  <a:lnTo>
                    <a:pt x="36" y="41"/>
                  </a:lnTo>
                  <a:lnTo>
                    <a:pt x="43" y="44"/>
                  </a:lnTo>
                  <a:lnTo>
                    <a:pt x="50" y="46"/>
                  </a:lnTo>
                  <a:lnTo>
                    <a:pt x="57" y="49"/>
                  </a:lnTo>
                  <a:lnTo>
                    <a:pt x="65" y="50"/>
                  </a:lnTo>
                  <a:lnTo>
                    <a:pt x="72" y="52"/>
                  </a:lnTo>
                  <a:lnTo>
                    <a:pt x="80" y="53"/>
                  </a:lnTo>
                  <a:lnTo>
                    <a:pt x="87" y="54"/>
                  </a:lnTo>
                  <a:lnTo>
                    <a:pt x="94" y="53"/>
                  </a:lnTo>
                  <a:lnTo>
                    <a:pt x="98" y="52"/>
                  </a:lnTo>
                  <a:lnTo>
                    <a:pt x="103" y="50"/>
                  </a:lnTo>
                  <a:lnTo>
                    <a:pt x="108" y="49"/>
                  </a:lnTo>
                  <a:lnTo>
                    <a:pt x="112" y="46"/>
                  </a:lnTo>
                  <a:lnTo>
                    <a:pt x="117" y="45"/>
                  </a:lnTo>
                  <a:lnTo>
                    <a:pt x="121" y="44"/>
                  </a:lnTo>
                  <a:lnTo>
                    <a:pt x="126" y="42"/>
                  </a:lnTo>
                  <a:lnTo>
                    <a:pt x="131" y="41"/>
                  </a:lnTo>
                  <a:lnTo>
                    <a:pt x="139" y="33"/>
                  </a:lnTo>
                  <a:lnTo>
                    <a:pt x="140" y="22"/>
                  </a:lnTo>
                  <a:lnTo>
                    <a:pt x="134" y="14"/>
                  </a:lnTo>
                  <a:lnTo>
                    <a:pt x="123" y="13"/>
                  </a:lnTo>
                  <a:lnTo>
                    <a:pt x="123"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12"/>
            <p:cNvSpPr>
              <a:spLocks/>
            </p:cNvSpPr>
            <p:nvPr/>
          </p:nvSpPr>
          <p:spPr bwMode="auto">
            <a:xfrm>
              <a:off x="6669088" y="1457325"/>
              <a:ext cx="76200" cy="84138"/>
            </a:xfrm>
            <a:custGeom>
              <a:avLst/>
              <a:gdLst/>
              <a:ahLst/>
              <a:cxnLst>
                <a:cxn ang="0">
                  <a:pos x="1" y="18"/>
                </a:cxn>
                <a:cxn ang="0">
                  <a:pos x="5" y="25"/>
                </a:cxn>
                <a:cxn ang="0">
                  <a:pos x="8" y="31"/>
                </a:cxn>
                <a:cxn ang="0">
                  <a:pos x="10" y="40"/>
                </a:cxn>
                <a:cxn ang="0">
                  <a:pos x="14" y="46"/>
                </a:cxn>
                <a:cxn ang="0">
                  <a:pos x="17" y="52"/>
                </a:cxn>
                <a:cxn ang="0">
                  <a:pos x="21" y="58"/>
                </a:cxn>
                <a:cxn ang="0">
                  <a:pos x="24" y="63"/>
                </a:cxn>
                <a:cxn ang="0">
                  <a:pos x="29" y="67"/>
                </a:cxn>
                <a:cxn ang="0">
                  <a:pos x="34" y="73"/>
                </a:cxn>
                <a:cxn ang="0">
                  <a:pos x="39" y="79"/>
                </a:cxn>
                <a:cxn ang="0">
                  <a:pos x="44" y="83"/>
                </a:cxn>
                <a:cxn ang="0">
                  <a:pos x="50" y="88"/>
                </a:cxn>
                <a:cxn ang="0">
                  <a:pos x="57" y="93"/>
                </a:cxn>
                <a:cxn ang="0">
                  <a:pos x="63" y="96"/>
                </a:cxn>
                <a:cxn ang="0">
                  <a:pos x="69" y="99"/>
                </a:cxn>
                <a:cxn ang="0">
                  <a:pos x="76" y="104"/>
                </a:cxn>
                <a:cxn ang="0">
                  <a:pos x="88" y="105"/>
                </a:cxn>
                <a:cxn ang="0">
                  <a:pos x="96" y="98"/>
                </a:cxn>
                <a:cxn ang="0">
                  <a:pos x="97" y="88"/>
                </a:cxn>
                <a:cxn ang="0">
                  <a:pos x="90" y="79"/>
                </a:cxn>
                <a:cxn ang="0">
                  <a:pos x="84" y="75"/>
                </a:cxn>
                <a:cxn ang="0">
                  <a:pos x="78" y="72"/>
                </a:cxn>
                <a:cxn ang="0">
                  <a:pos x="73" y="68"/>
                </a:cxn>
                <a:cxn ang="0">
                  <a:pos x="67" y="65"/>
                </a:cxn>
                <a:cxn ang="0">
                  <a:pos x="63" y="64"/>
                </a:cxn>
                <a:cxn ang="0">
                  <a:pos x="65" y="64"/>
                </a:cxn>
                <a:cxn ang="0">
                  <a:pos x="65" y="64"/>
                </a:cxn>
                <a:cxn ang="0">
                  <a:pos x="65" y="63"/>
                </a:cxn>
                <a:cxn ang="0">
                  <a:pos x="61" y="60"/>
                </a:cxn>
                <a:cxn ang="0">
                  <a:pos x="58" y="57"/>
                </a:cxn>
                <a:cxn ang="0">
                  <a:pos x="54" y="53"/>
                </a:cxn>
                <a:cxn ang="0">
                  <a:pos x="52" y="50"/>
                </a:cxn>
                <a:cxn ang="0">
                  <a:pos x="50" y="48"/>
                </a:cxn>
                <a:cxn ang="0">
                  <a:pos x="47" y="44"/>
                </a:cxn>
                <a:cxn ang="0">
                  <a:pos x="44" y="41"/>
                </a:cxn>
                <a:cxn ang="0">
                  <a:pos x="42" y="38"/>
                </a:cxn>
                <a:cxn ang="0">
                  <a:pos x="40" y="37"/>
                </a:cxn>
                <a:cxn ang="0">
                  <a:pos x="40" y="37"/>
                </a:cxn>
                <a:cxn ang="0">
                  <a:pos x="42" y="38"/>
                </a:cxn>
                <a:cxn ang="0">
                  <a:pos x="43" y="43"/>
                </a:cxn>
                <a:cxn ang="0">
                  <a:pos x="42" y="42"/>
                </a:cxn>
                <a:cxn ang="0">
                  <a:pos x="42" y="40"/>
                </a:cxn>
                <a:cxn ang="0">
                  <a:pos x="42" y="38"/>
                </a:cxn>
                <a:cxn ang="0">
                  <a:pos x="40" y="37"/>
                </a:cxn>
                <a:cxn ang="0">
                  <a:pos x="38" y="30"/>
                </a:cxn>
                <a:cxn ang="0">
                  <a:pos x="36" y="23"/>
                </a:cxn>
                <a:cxn ang="0">
                  <a:pos x="32" y="17"/>
                </a:cxn>
                <a:cxn ang="0">
                  <a:pos x="30" y="10"/>
                </a:cxn>
                <a:cxn ang="0">
                  <a:pos x="27" y="5"/>
                </a:cxn>
                <a:cxn ang="0">
                  <a:pos x="21" y="2"/>
                </a:cxn>
                <a:cxn ang="0">
                  <a:pos x="15" y="0"/>
                </a:cxn>
                <a:cxn ang="0">
                  <a:pos x="10" y="2"/>
                </a:cxn>
                <a:cxn ang="0">
                  <a:pos x="5" y="4"/>
                </a:cxn>
                <a:cxn ang="0">
                  <a:pos x="1" y="7"/>
                </a:cxn>
                <a:cxn ang="0">
                  <a:pos x="0" y="12"/>
                </a:cxn>
                <a:cxn ang="0">
                  <a:pos x="1" y="18"/>
                </a:cxn>
                <a:cxn ang="0">
                  <a:pos x="1" y="18"/>
                </a:cxn>
              </a:cxnLst>
              <a:rect l="0" t="0" r="r" b="b"/>
              <a:pathLst>
                <a:path w="97" h="105">
                  <a:moveTo>
                    <a:pt x="1" y="18"/>
                  </a:moveTo>
                  <a:lnTo>
                    <a:pt x="5" y="25"/>
                  </a:lnTo>
                  <a:lnTo>
                    <a:pt x="8" y="31"/>
                  </a:lnTo>
                  <a:lnTo>
                    <a:pt x="10" y="40"/>
                  </a:lnTo>
                  <a:lnTo>
                    <a:pt x="14" y="46"/>
                  </a:lnTo>
                  <a:lnTo>
                    <a:pt x="17" y="52"/>
                  </a:lnTo>
                  <a:lnTo>
                    <a:pt x="21" y="58"/>
                  </a:lnTo>
                  <a:lnTo>
                    <a:pt x="24" y="63"/>
                  </a:lnTo>
                  <a:lnTo>
                    <a:pt x="29" y="67"/>
                  </a:lnTo>
                  <a:lnTo>
                    <a:pt x="34" y="73"/>
                  </a:lnTo>
                  <a:lnTo>
                    <a:pt x="39" y="79"/>
                  </a:lnTo>
                  <a:lnTo>
                    <a:pt x="44" y="83"/>
                  </a:lnTo>
                  <a:lnTo>
                    <a:pt x="50" y="88"/>
                  </a:lnTo>
                  <a:lnTo>
                    <a:pt x="57" y="93"/>
                  </a:lnTo>
                  <a:lnTo>
                    <a:pt x="63" y="96"/>
                  </a:lnTo>
                  <a:lnTo>
                    <a:pt x="69" y="99"/>
                  </a:lnTo>
                  <a:lnTo>
                    <a:pt x="76" y="104"/>
                  </a:lnTo>
                  <a:lnTo>
                    <a:pt x="88" y="105"/>
                  </a:lnTo>
                  <a:lnTo>
                    <a:pt x="96" y="98"/>
                  </a:lnTo>
                  <a:lnTo>
                    <a:pt x="97" y="88"/>
                  </a:lnTo>
                  <a:lnTo>
                    <a:pt x="90" y="79"/>
                  </a:lnTo>
                  <a:lnTo>
                    <a:pt x="84" y="75"/>
                  </a:lnTo>
                  <a:lnTo>
                    <a:pt x="78" y="72"/>
                  </a:lnTo>
                  <a:lnTo>
                    <a:pt x="73" y="68"/>
                  </a:lnTo>
                  <a:lnTo>
                    <a:pt x="67" y="65"/>
                  </a:lnTo>
                  <a:lnTo>
                    <a:pt x="63" y="64"/>
                  </a:lnTo>
                  <a:lnTo>
                    <a:pt x="65" y="64"/>
                  </a:lnTo>
                  <a:lnTo>
                    <a:pt x="65" y="64"/>
                  </a:lnTo>
                  <a:lnTo>
                    <a:pt x="65" y="63"/>
                  </a:lnTo>
                  <a:lnTo>
                    <a:pt x="61" y="60"/>
                  </a:lnTo>
                  <a:lnTo>
                    <a:pt x="58" y="57"/>
                  </a:lnTo>
                  <a:lnTo>
                    <a:pt x="54" y="53"/>
                  </a:lnTo>
                  <a:lnTo>
                    <a:pt x="52" y="50"/>
                  </a:lnTo>
                  <a:lnTo>
                    <a:pt x="50" y="48"/>
                  </a:lnTo>
                  <a:lnTo>
                    <a:pt x="47" y="44"/>
                  </a:lnTo>
                  <a:lnTo>
                    <a:pt x="44" y="41"/>
                  </a:lnTo>
                  <a:lnTo>
                    <a:pt x="42" y="38"/>
                  </a:lnTo>
                  <a:lnTo>
                    <a:pt x="40" y="37"/>
                  </a:lnTo>
                  <a:lnTo>
                    <a:pt x="40" y="37"/>
                  </a:lnTo>
                  <a:lnTo>
                    <a:pt x="42" y="38"/>
                  </a:lnTo>
                  <a:lnTo>
                    <a:pt x="43" y="43"/>
                  </a:lnTo>
                  <a:lnTo>
                    <a:pt x="42" y="42"/>
                  </a:lnTo>
                  <a:lnTo>
                    <a:pt x="42" y="40"/>
                  </a:lnTo>
                  <a:lnTo>
                    <a:pt x="42" y="38"/>
                  </a:lnTo>
                  <a:lnTo>
                    <a:pt x="40" y="37"/>
                  </a:lnTo>
                  <a:lnTo>
                    <a:pt x="38" y="30"/>
                  </a:lnTo>
                  <a:lnTo>
                    <a:pt x="36" y="23"/>
                  </a:lnTo>
                  <a:lnTo>
                    <a:pt x="32" y="17"/>
                  </a:lnTo>
                  <a:lnTo>
                    <a:pt x="30" y="10"/>
                  </a:lnTo>
                  <a:lnTo>
                    <a:pt x="27" y="5"/>
                  </a:lnTo>
                  <a:lnTo>
                    <a:pt x="21" y="2"/>
                  </a:lnTo>
                  <a:lnTo>
                    <a:pt x="15" y="0"/>
                  </a:lnTo>
                  <a:lnTo>
                    <a:pt x="10" y="2"/>
                  </a:lnTo>
                  <a:lnTo>
                    <a:pt x="5" y="4"/>
                  </a:lnTo>
                  <a:lnTo>
                    <a:pt x="1" y="7"/>
                  </a:lnTo>
                  <a:lnTo>
                    <a:pt x="0" y="12"/>
                  </a:lnTo>
                  <a:lnTo>
                    <a:pt x="1" y="18"/>
                  </a:lnTo>
                  <a:lnTo>
                    <a:pt x="1"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13"/>
            <p:cNvSpPr>
              <a:spLocks/>
            </p:cNvSpPr>
            <p:nvPr/>
          </p:nvSpPr>
          <p:spPr bwMode="auto">
            <a:xfrm>
              <a:off x="6700838" y="1173163"/>
              <a:ext cx="323850" cy="166688"/>
            </a:xfrm>
            <a:custGeom>
              <a:avLst/>
              <a:gdLst/>
              <a:ahLst/>
              <a:cxnLst>
                <a:cxn ang="0">
                  <a:pos x="26" y="204"/>
                </a:cxn>
                <a:cxn ang="0">
                  <a:pos x="39" y="181"/>
                </a:cxn>
                <a:cxn ang="0">
                  <a:pos x="54" y="159"/>
                </a:cxn>
                <a:cxn ang="0">
                  <a:pos x="72" y="138"/>
                </a:cxn>
                <a:cxn ang="0">
                  <a:pos x="91" y="117"/>
                </a:cxn>
                <a:cxn ang="0">
                  <a:pos x="111" y="100"/>
                </a:cxn>
                <a:cxn ang="0">
                  <a:pos x="133" y="83"/>
                </a:cxn>
                <a:cxn ang="0">
                  <a:pos x="156" y="68"/>
                </a:cxn>
                <a:cxn ang="0">
                  <a:pos x="180" y="55"/>
                </a:cxn>
                <a:cxn ang="0">
                  <a:pos x="204" y="45"/>
                </a:cxn>
                <a:cxn ang="0">
                  <a:pos x="230" y="37"/>
                </a:cxn>
                <a:cxn ang="0">
                  <a:pos x="255" y="31"/>
                </a:cxn>
                <a:cxn ang="0">
                  <a:pos x="281" y="28"/>
                </a:cxn>
                <a:cxn ang="0">
                  <a:pos x="308" y="28"/>
                </a:cxn>
                <a:cxn ang="0">
                  <a:pos x="336" y="31"/>
                </a:cxn>
                <a:cxn ang="0">
                  <a:pos x="362" y="38"/>
                </a:cxn>
                <a:cxn ang="0">
                  <a:pos x="389" y="48"/>
                </a:cxn>
                <a:cxn ang="0">
                  <a:pos x="400" y="49"/>
                </a:cxn>
                <a:cxn ang="0">
                  <a:pos x="408" y="41"/>
                </a:cxn>
                <a:cxn ang="0">
                  <a:pos x="409" y="32"/>
                </a:cxn>
                <a:cxn ang="0">
                  <a:pos x="402" y="24"/>
                </a:cxn>
                <a:cxn ang="0">
                  <a:pos x="374" y="13"/>
                </a:cxn>
                <a:cxn ang="0">
                  <a:pos x="344" y="4"/>
                </a:cxn>
                <a:cxn ang="0">
                  <a:pos x="314" y="0"/>
                </a:cxn>
                <a:cxn ang="0">
                  <a:pos x="285" y="0"/>
                </a:cxn>
                <a:cxn ang="0">
                  <a:pos x="256" y="2"/>
                </a:cxn>
                <a:cxn ang="0">
                  <a:pos x="227" y="8"/>
                </a:cxn>
                <a:cxn ang="0">
                  <a:pos x="200" y="16"/>
                </a:cxn>
                <a:cxn ang="0">
                  <a:pos x="172" y="28"/>
                </a:cxn>
                <a:cxn ang="0">
                  <a:pos x="145" y="40"/>
                </a:cxn>
                <a:cxn ang="0">
                  <a:pos x="121" y="56"/>
                </a:cxn>
                <a:cxn ang="0">
                  <a:pos x="97" y="75"/>
                </a:cxn>
                <a:cxn ang="0">
                  <a:pos x="74" y="94"/>
                </a:cxn>
                <a:cxn ang="0">
                  <a:pos x="53" y="116"/>
                </a:cxn>
                <a:cxn ang="0">
                  <a:pos x="34" y="139"/>
                </a:cxn>
                <a:cxn ang="0">
                  <a:pos x="16" y="165"/>
                </a:cxn>
                <a:cxn ang="0">
                  <a:pos x="1" y="190"/>
                </a:cxn>
                <a:cxn ang="0">
                  <a:pos x="0" y="202"/>
                </a:cxn>
                <a:cxn ang="0">
                  <a:pos x="7" y="209"/>
                </a:cxn>
                <a:cxn ang="0">
                  <a:pos x="18" y="211"/>
                </a:cxn>
                <a:cxn ang="0">
                  <a:pos x="26" y="204"/>
                </a:cxn>
                <a:cxn ang="0">
                  <a:pos x="26" y="204"/>
                </a:cxn>
              </a:cxnLst>
              <a:rect l="0" t="0" r="r" b="b"/>
              <a:pathLst>
                <a:path w="409" h="211">
                  <a:moveTo>
                    <a:pt x="26" y="204"/>
                  </a:moveTo>
                  <a:lnTo>
                    <a:pt x="39" y="181"/>
                  </a:lnTo>
                  <a:lnTo>
                    <a:pt x="54" y="159"/>
                  </a:lnTo>
                  <a:lnTo>
                    <a:pt x="72" y="138"/>
                  </a:lnTo>
                  <a:lnTo>
                    <a:pt x="91" y="117"/>
                  </a:lnTo>
                  <a:lnTo>
                    <a:pt x="111" y="100"/>
                  </a:lnTo>
                  <a:lnTo>
                    <a:pt x="133" y="83"/>
                  </a:lnTo>
                  <a:lnTo>
                    <a:pt x="156" y="68"/>
                  </a:lnTo>
                  <a:lnTo>
                    <a:pt x="180" y="55"/>
                  </a:lnTo>
                  <a:lnTo>
                    <a:pt x="204" y="45"/>
                  </a:lnTo>
                  <a:lnTo>
                    <a:pt x="230" y="37"/>
                  </a:lnTo>
                  <a:lnTo>
                    <a:pt x="255" y="31"/>
                  </a:lnTo>
                  <a:lnTo>
                    <a:pt x="281" y="28"/>
                  </a:lnTo>
                  <a:lnTo>
                    <a:pt x="308" y="28"/>
                  </a:lnTo>
                  <a:lnTo>
                    <a:pt x="336" y="31"/>
                  </a:lnTo>
                  <a:lnTo>
                    <a:pt x="362" y="38"/>
                  </a:lnTo>
                  <a:lnTo>
                    <a:pt x="389" y="48"/>
                  </a:lnTo>
                  <a:lnTo>
                    <a:pt x="400" y="49"/>
                  </a:lnTo>
                  <a:lnTo>
                    <a:pt x="408" y="41"/>
                  </a:lnTo>
                  <a:lnTo>
                    <a:pt x="409" y="32"/>
                  </a:lnTo>
                  <a:lnTo>
                    <a:pt x="402" y="24"/>
                  </a:lnTo>
                  <a:lnTo>
                    <a:pt x="374" y="13"/>
                  </a:lnTo>
                  <a:lnTo>
                    <a:pt x="344" y="4"/>
                  </a:lnTo>
                  <a:lnTo>
                    <a:pt x="314" y="0"/>
                  </a:lnTo>
                  <a:lnTo>
                    <a:pt x="285" y="0"/>
                  </a:lnTo>
                  <a:lnTo>
                    <a:pt x="256" y="2"/>
                  </a:lnTo>
                  <a:lnTo>
                    <a:pt x="227" y="8"/>
                  </a:lnTo>
                  <a:lnTo>
                    <a:pt x="200" y="16"/>
                  </a:lnTo>
                  <a:lnTo>
                    <a:pt x="172" y="28"/>
                  </a:lnTo>
                  <a:lnTo>
                    <a:pt x="145" y="40"/>
                  </a:lnTo>
                  <a:lnTo>
                    <a:pt x="121" y="56"/>
                  </a:lnTo>
                  <a:lnTo>
                    <a:pt x="97" y="75"/>
                  </a:lnTo>
                  <a:lnTo>
                    <a:pt x="74" y="94"/>
                  </a:lnTo>
                  <a:lnTo>
                    <a:pt x="53" y="116"/>
                  </a:lnTo>
                  <a:lnTo>
                    <a:pt x="34" y="139"/>
                  </a:lnTo>
                  <a:lnTo>
                    <a:pt x="16" y="165"/>
                  </a:lnTo>
                  <a:lnTo>
                    <a:pt x="1" y="190"/>
                  </a:lnTo>
                  <a:lnTo>
                    <a:pt x="0" y="202"/>
                  </a:lnTo>
                  <a:lnTo>
                    <a:pt x="7" y="209"/>
                  </a:lnTo>
                  <a:lnTo>
                    <a:pt x="18" y="211"/>
                  </a:lnTo>
                  <a:lnTo>
                    <a:pt x="26" y="204"/>
                  </a:lnTo>
                  <a:lnTo>
                    <a:pt x="26" y="2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14"/>
            <p:cNvSpPr>
              <a:spLocks/>
            </p:cNvSpPr>
            <p:nvPr/>
          </p:nvSpPr>
          <p:spPr bwMode="auto">
            <a:xfrm>
              <a:off x="6607175" y="1143000"/>
              <a:ext cx="420688" cy="328613"/>
            </a:xfrm>
            <a:custGeom>
              <a:avLst/>
              <a:gdLst/>
              <a:ahLst/>
              <a:cxnLst>
                <a:cxn ang="0">
                  <a:pos x="488" y="14"/>
                </a:cxn>
                <a:cxn ang="0">
                  <a:pos x="435" y="3"/>
                </a:cxn>
                <a:cxn ang="0">
                  <a:pos x="381" y="0"/>
                </a:cxn>
                <a:cxn ang="0">
                  <a:pos x="327" y="2"/>
                </a:cxn>
                <a:cxn ang="0">
                  <a:pos x="275" y="15"/>
                </a:cxn>
                <a:cxn ang="0">
                  <a:pos x="211" y="48"/>
                </a:cxn>
                <a:cxn ang="0">
                  <a:pos x="133" y="114"/>
                </a:cxn>
                <a:cxn ang="0">
                  <a:pos x="79" y="202"/>
                </a:cxn>
                <a:cxn ang="0">
                  <a:pos x="67" y="236"/>
                </a:cxn>
                <a:cxn ang="0">
                  <a:pos x="62" y="233"/>
                </a:cxn>
                <a:cxn ang="0">
                  <a:pos x="45" y="235"/>
                </a:cxn>
                <a:cxn ang="0">
                  <a:pos x="31" y="247"/>
                </a:cxn>
                <a:cxn ang="0">
                  <a:pos x="16" y="260"/>
                </a:cxn>
                <a:cxn ang="0">
                  <a:pos x="6" y="285"/>
                </a:cxn>
                <a:cxn ang="0">
                  <a:pos x="0" y="326"/>
                </a:cxn>
                <a:cxn ang="0">
                  <a:pos x="9" y="365"/>
                </a:cxn>
                <a:cxn ang="0">
                  <a:pos x="26" y="391"/>
                </a:cxn>
                <a:cxn ang="0">
                  <a:pos x="42" y="403"/>
                </a:cxn>
                <a:cxn ang="0">
                  <a:pos x="62" y="414"/>
                </a:cxn>
                <a:cxn ang="0">
                  <a:pos x="83" y="398"/>
                </a:cxn>
                <a:cxn ang="0">
                  <a:pos x="67" y="383"/>
                </a:cxn>
                <a:cxn ang="0">
                  <a:pos x="55" y="377"/>
                </a:cxn>
                <a:cxn ang="0">
                  <a:pos x="48" y="373"/>
                </a:cxn>
                <a:cxn ang="0">
                  <a:pos x="46" y="370"/>
                </a:cxn>
                <a:cxn ang="0">
                  <a:pos x="38" y="358"/>
                </a:cxn>
                <a:cxn ang="0">
                  <a:pos x="30" y="347"/>
                </a:cxn>
                <a:cxn ang="0">
                  <a:pos x="30" y="342"/>
                </a:cxn>
                <a:cxn ang="0">
                  <a:pos x="29" y="331"/>
                </a:cxn>
                <a:cxn ang="0">
                  <a:pos x="31" y="304"/>
                </a:cxn>
                <a:cxn ang="0">
                  <a:pos x="37" y="281"/>
                </a:cxn>
                <a:cxn ang="0">
                  <a:pos x="37" y="281"/>
                </a:cxn>
                <a:cxn ang="0">
                  <a:pos x="37" y="281"/>
                </a:cxn>
                <a:cxn ang="0">
                  <a:pos x="42" y="276"/>
                </a:cxn>
                <a:cxn ang="0">
                  <a:pos x="48" y="271"/>
                </a:cxn>
                <a:cxn ang="0">
                  <a:pos x="53" y="266"/>
                </a:cxn>
                <a:cxn ang="0">
                  <a:pos x="55" y="271"/>
                </a:cxn>
                <a:cxn ang="0">
                  <a:pos x="67" y="278"/>
                </a:cxn>
                <a:cxn ang="0">
                  <a:pos x="82" y="272"/>
                </a:cxn>
                <a:cxn ang="0">
                  <a:pos x="82" y="257"/>
                </a:cxn>
                <a:cxn ang="0">
                  <a:pos x="79" y="255"/>
                </a:cxn>
                <a:cxn ang="0">
                  <a:pos x="88" y="251"/>
                </a:cxn>
                <a:cxn ang="0">
                  <a:pos x="107" y="211"/>
                </a:cxn>
                <a:cxn ang="0">
                  <a:pos x="156" y="131"/>
                </a:cxn>
                <a:cxn ang="0">
                  <a:pos x="228" y="71"/>
                </a:cxn>
                <a:cxn ang="0">
                  <a:pos x="287" y="41"/>
                </a:cxn>
                <a:cxn ang="0">
                  <a:pos x="335" y="30"/>
                </a:cxn>
                <a:cxn ang="0">
                  <a:pos x="385" y="27"/>
                </a:cxn>
                <a:cxn ang="0">
                  <a:pos x="435" y="32"/>
                </a:cxn>
                <a:cxn ang="0">
                  <a:pos x="484" y="41"/>
                </a:cxn>
                <a:cxn ang="0">
                  <a:pos x="525" y="47"/>
                </a:cxn>
                <a:cxn ang="0">
                  <a:pos x="522" y="22"/>
                </a:cxn>
              </a:cxnLst>
              <a:rect l="0" t="0" r="r" b="b"/>
              <a:pathLst>
                <a:path w="531" h="415">
                  <a:moveTo>
                    <a:pt x="522" y="22"/>
                  </a:moveTo>
                  <a:lnTo>
                    <a:pt x="506" y="17"/>
                  </a:lnTo>
                  <a:lnTo>
                    <a:pt x="488" y="14"/>
                  </a:lnTo>
                  <a:lnTo>
                    <a:pt x="471" y="9"/>
                  </a:lnTo>
                  <a:lnTo>
                    <a:pt x="453" y="7"/>
                  </a:lnTo>
                  <a:lnTo>
                    <a:pt x="435" y="3"/>
                  </a:lnTo>
                  <a:lnTo>
                    <a:pt x="417" y="1"/>
                  </a:lnTo>
                  <a:lnTo>
                    <a:pt x="400" y="0"/>
                  </a:lnTo>
                  <a:lnTo>
                    <a:pt x="381" y="0"/>
                  </a:lnTo>
                  <a:lnTo>
                    <a:pt x="363" y="0"/>
                  </a:lnTo>
                  <a:lnTo>
                    <a:pt x="345" y="1"/>
                  </a:lnTo>
                  <a:lnTo>
                    <a:pt x="327" y="2"/>
                  </a:lnTo>
                  <a:lnTo>
                    <a:pt x="310" y="6"/>
                  </a:lnTo>
                  <a:lnTo>
                    <a:pt x="292" y="10"/>
                  </a:lnTo>
                  <a:lnTo>
                    <a:pt x="275" y="15"/>
                  </a:lnTo>
                  <a:lnTo>
                    <a:pt x="259" y="22"/>
                  </a:lnTo>
                  <a:lnTo>
                    <a:pt x="243" y="30"/>
                  </a:lnTo>
                  <a:lnTo>
                    <a:pt x="211" y="48"/>
                  </a:lnTo>
                  <a:lnTo>
                    <a:pt x="183" y="68"/>
                  </a:lnTo>
                  <a:lnTo>
                    <a:pt x="156" y="90"/>
                  </a:lnTo>
                  <a:lnTo>
                    <a:pt x="133" y="114"/>
                  </a:lnTo>
                  <a:lnTo>
                    <a:pt x="113" y="140"/>
                  </a:lnTo>
                  <a:lnTo>
                    <a:pt x="95" y="169"/>
                  </a:lnTo>
                  <a:lnTo>
                    <a:pt x="79" y="202"/>
                  </a:lnTo>
                  <a:lnTo>
                    <a:pt x="67" y="236"/>
                  </a:lnTo>
                  <a:lnTo>
                    <a:pt x="67" y="236"/>
                  </a:lnTo>
                  <a:lnTo>
                    <a:pt x="67" y="236"/>
                  </a:lnTo>
                  <a:lnTo>
                    <a:pt x="67" y="236"/>
                  </a:lnTo>
                  <a:lnTo>
                    <a:pt x="67" y="237"/>
                  </a:lnTo>
                  <a:lnTo>
                    <a:pt x="62" y="233"/>
                  </a:lnTo>
                  <a:lnTo>
                    <a:pt x="56" y="230"/>
                  </a:lnTo>
                  <a:lnTo>
                    <a:pt x="50" y="232"/>
                  </a:lnTo>
                  <a:lnTo>
                    <a:pt x="45" y="235"/>
                  </a:lnTo>
                  <a:lnTo>
                    <a:pt x="40" y="238"/>
                  </a:lnTo>
                  <a:lnTo>
                    <a:pt x="35" y="243"/>
                  </a:lnTo>
                  <a:lnTo>
                    <a:pt x="31" y="247"/>
                  </a:lnTo>
                  <a:lnTo>
                    <a:pt x="25" y="251"/>
                  </a:lnTo>
                  <a:lnTo>
                    <a:pt x="20" y="256"/>
                  </a:lnTo>
                  <a:lnTo>
                    <a:pt x="16" y="260"/>
                  </a:lnTo>
                  <a:lnTo>
                    <a:pt x="12" y="266"/>
                  </a:lnTo>
                  <a:lnTo>
                    <a:pt x="10" y="271"/>
                  </a:lnTo>
                  <a:lnTo>
                    <a:pt x="6" y="285"/>
                  </a:lnTo>
                  <a:lnTo>
                    <a:pt x="2" y="298"/>
                  </a:lnTo>
                  <a:lnTo>
                    <a:pt x="0" y="312"/>
                  </a:lnTo>
                  <a:lnTo>
                    <a:pt x="0" y="326"/>
                  </a:lnTo>
                  <a:lnTo>
                    <a:pt x="1" y="341"/>
                  </a:lnTo>
                  <a:lnTo>
                    <a:pt x="4" y="354"/>
                  </a:lnTo>
                  <a:lnTo>
                    <a:pt x="9" y="365"/>
                  </a:lnTo>
                  <a:lnTo>
                    <a:pt x="17" y="379"/>
                  </a:lnTo>
                  <a:lnTo>
                    <a:pt x="22" y="386"/>
                  </a:lnTo>
                  <a:lnTo>
                    <a:pt x="26" y="391"/>
                  </a:lnTo>
                  <a:lnTo>
                    <a:pt x="31" y="395"/>
                  </a:lnTo>
                  <a:lnTo>
                    <a:pt x="37" y="400"/>
                  </a:lnTo>
                  <a:lnTo>
                    <a:pt x="42" y="403"/>
                  </a:lnTo>
                  <a:lnTo>
                    <a:pt x="48" y="407"/>
                  </a:lnTo>
                  <a:lnTo>
                    <a:pt x="55" y="410"/>
                  </a:lnTo>
                  <a:lnTo>
                    <a:pt x="62" y="414"/>
                  </a:lnTo>
                  <a:lnTo>
                    <a:pt x="73" y="415"/>
                  </a:lnTo>
                  <a:lnTo>
                    <a:pt x="82" y="408"/>
                  </a:lnTo>
                  <a:lnTo>
                    <a:pt x="83" y="398"/>
                  </a:lnTo>
                  <a:lnTo>
                    <a:pt x="76" y="388"/>
                  </a:lnTo>
                  <a:lnTo>
                    <a:pt x="71" y="386"/>
                  </a:lnTo>
                  <a:lnTo>
                    <a:pt x="67" y="383"/>
                  </a:lnTo>
                  <a:lnTo>
                    <a:pt x="62" y="380"/>
                  </a:lnTo>
                  <a:lnTo>
                    <a:pt x="57" y="378"/>
                  </a:lnTo>
                  <a:lnTo>
                    <a:pt x="55" y="377"/>
                  </a:lnTo>
                  <a:lnTo>
                    <a:pt x="53" y="376"/>
                  </a:lnTo>
                  <a:lnTo>
                    <a:pt x="50" y="374"/>
                  </a:lnTo>
                  <a:lnTo>
                    <a:pt x="48" y="373"/>
                  </a:lnTo>
                  <a:lnTo>
                    <a:pt x="47" y="372"/>
                  </a:lnTo>
                  <a:lnTo>
                    <a:pt x="47" y="371"/>
                  </a:lnTo>
                  <a:lnTo>
                    <a:pt x="46" y="370"/>
                  </a:lnTo>
                  <a:lnTo>
                    <a:pt x="45" y="369"/>
                  </a:lnTo>
                  <a:lnTo>
                    <a:pt x="41" y="363"/>
                  </a:lnTo>
                  <a:lnTo>
                    <a:pt x="38" y="358"/>
                  </a:lnTo>
                  <a:lnTo>
                    <a:pt x="34" y="353"/>
                  </a:lnTo>
                  <a:lnTo>
                    <a:pt x="31" y="348"/>
                  </a:lnTo>
                  <a:lnTo>
                    <a:pt x="30" y="347"/>
                  </a:lnTo>
                  <a:lnTo>
                    <a:pt x="30" y="346"/>
                  </a:lnTo>
                  <a:lnTo>
                    <a:pt x="30" y="343"/>
                  </a:lnTo>
                  <a:lnTo>
                    <a:pt x="30" y="342"/>
                  </a:lnTo>
                  <a:lnTo>
                    <a:pt x="30" y="338"/>
                  </a:lnTo>
                  <a:lnTo>
                    <a:pt x="30" y="334"/>
                  </a:lnTo>
                  <a:lnTo>
                    <a:pt x="29" y="331"/>
                  </a:lnTo>
                  <a:lnTo>
                    <a:pt x="29" y="326"/>
                  </a:lnTo>
                  <a:lnTo>
                    <a:pt x="29" y="315"/>
                  </a:lnTo>
                  <a:lnTo>
                    <a:pt x="31" y="304"/>
                  </a:lnTo>
                  <a:lnTo>
                    <a:pt x="33" y="294"/>
                  </a:lnTo>
                  <a:lnTo>
                    <a:pt x="37" y="282"/>
                  </a:lnTo>
                  <a:lnTo>
                    <a:pt x="37" y="281"/>
                  </a:lnTo>
                  <a:lnTo>
                    <a:pt x="37" y="281"/>
                  </a:lnTo>
                  <a:lnTo>
                    <a:pt x="37" y="281"/>
                  </a:lnTo>
                  <a:lnTo>
                    <a:pt x="37" y="281"/>
                  </a:lnTo>
                  <a:lnTo>
                    <a:pt x="37" y="281"/>
                  </a:lnTo>
                  <a:lnTo>
                    <a:pt x="37" y="281"/>
                  </a:lnTo>
                  <a:lnTo>
                    <a:pt x="37" y="281"/>
                  </a:lnTo>
                  <a:lnTo>
                    <a:pt x="37" y="281"/>
                  </a:lnTo>
                  <a:lnTo>
                    <a:pt x="39" y="279"/>
                  </a:lnTo>
                  <a:lnTo>
                    <a:pt x="42" y="276"/>
                  </a:lnTo>
                  <a:lnTo>
                    <a:pt x="45" y="274"/>
                  </a:lnTo>
                  <a:lnTo>
                    <a:pt x="47" y="272"/>
                  </a:lnTo>
                  <a:lnTo>
                    <a:pt x="48" y="271"/>
                  </a:lnTo>
                  <a:lnTo>
                    <a:pt x="50" y="268"/>
                  </a:lnTo>
                  <a:lnTo>
                    <a:pt x="52" y="267"/>
                  </a:lnTo>
                  <a:lnTo>
                    <a:pt x="53" y="266"/>
                  </a:lnTo>
                  <a:lnTo>
                    <a:pt x="54" y="267"/>
                  </a:lnTo>
                  <a:lnTo>
                    <a:pt x="55" y="268"/>
                  </a:lnTo>
                  <a:lnTo>
                    <a:pt x="55" y="271"/>
                  </a:lnTo>
                  <a:lnTo>
                    <a:pt x="56" y="272"/>
                  </a:lnTo>
                  <a:lnTo>
                    <a:pt x="61" y="276"/>
                  </a:lnTo>
                  <a:lnTo>
                    <a:pt x="67" y="278"/>
                  </a:lnTo>
                  <a:lnTo>
                    <a:pt x="72" y="278"/>
                  </a:lnTo>
                  <a:lnTo>
                    <a:pt x="77" y="275"/>
                  </a:lnTo>
                  <a:lnTo>
                    <a:pt x="82" y="272"/>
                  </a:lnTo>
                  <a:lnTo>
                    <a:pt x="84" y="267"/>
                  </a:lnTo>
                  <a:lnTo>
                    <a:pt x="84" y="263"/>
                  </a:lnTo>
                  <a:lnTo>
                    <a:pt x="82" y="257"/>
                  </a:lnTo>
                  <a:lnTo>
                    <a:pt x="80" y="256"/>
                  </a:lnTo>
                  <a:lnTo>
                    <a:pt x="80" y="255"/>
                  </a:lnTo>
                  <a:lnTo>
                    <a:pt x="79" y="255"/>
                  </a:lnTo>
                  <a:lnTo>
                    <a:pt x="78" y="253"/>
                  </a:lnTo>
                  <a:lnTo>
                    <a:pt x="83" y="253"/>
                  </a:lnTo>
                  <a:lnTo>
                    <a:pt x="88" y="251"/>
                  </a:lnTo>
                  <a:lnTo>
                    <a:pt x="92" y="248"/>
                  </a:lnTo>
                  <a:lnTo>
                    <a:pt x="94" y="243"/>
                  </a:lnTo>
                  <a:lnTo>
                    <a:pt x="107" y="211"/>
                  </a:lnTo>
                  <a:lnTo>
                    <a:pt x="121" y="182"/>
                  </a:lnTo>
                  <a:lnTo>
                    <a:pt x="138" y="155"/>
                  </a:lnTo>
                  <a:lnTo>
                    <a:pt x="156" y="131"/>
                  </a:lnTo>
                  <a:lnTo>
                    <a:pt x="177" y="109"/>
                  </a:lnTo>
                  <a:lnTo>
                    <a:pt x="201" y="90"/>
                  </a:lnTo>
                  <a:lnTo>
                    <a:pt x="228" y="71"/>
                  </a:lnTo>
                  <a:lnTo>
                    <a:pt x="257" y="54"/>
                  </a:lnTo>
                  <a:lnTo>
                    <a:pt x="272" y="47"/>
                  </a:lnTo>
                  <a:lnTo>
                    <a:pt x="287" y="41"/>
                  </a:lnTo>
                  <a:lnTo>
                    <a:pt x="303" y="37"/>
                  </a:lnTo>
                  <a:lnTo>
                    <a:pt x="319" y="33"/>
                  </a:lnTo>
                  <a:lnTo>
                    <a:pt x="335" y="30"/>
                  </a:lnTo>
                  <a:lnTo>
                    <a:pt x="351" y="29"/>
                  </a:lnTo>
                  <a:lnTo>
                    <a:pt x="368" y="27"/>
                  </a:lnTo>
                  <a:lnTo>
                    <a:pt x="385" y="27"/>
                  </a:lnTo>
                  <a:lnTo>
                    <a:pt x="402" y="29"/>
                  </a:lnTo>
                  <a:lnTo>
                    <a:pt x="418" y="30"/>
                  </a:lnTo>
                  <a:lnTo>
                    <a:pt x="435" y="32"/>
                  </a:lnTo>
                  <a:lnTo>
                    <a:pt x="451" y="36"/>
                  </a:lnTo>
                  <a:lnTo>
                    <a:pt x="467" y="38"/>
                  </a:lnTo>
                  <a:lnTo>
                    <a:pt x="484" y="41"/>
                  </a:lnTo>
                  <a:lnTo>
                    <a:pt x="499" y="46"/>
                  </a:lnTo>
                  <a:lnTo>
                    <a:pt x="514" y="49"/>
                  </a:lnTo>
                  <a:lnTo>
                    <a:pt x="525" y="47"/>
                  </a:lnTo>
                  <a:lnTo>
                    <a:pt x="531" y="39"/>
                  </a:lnTo>
                  <a:lnTo>
                    <a:pt x="530" y="29"/>
                  </a:lnTo>
                  <a:lnTo>
                    <a:pt x="52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15"/>
            <p:cNvSpPr>
              <a:spLocks/>
            </p:cNvSpPr>
            <p:nvPr/>
          </p:nvSpPr>
          <p:spPr bwMode="auto">
            <a:xfrm>
              <a:off x="6645275" y="1439863"/>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6"/>
            <p:cNvSpPr>
              <a:spLocks/>
            </p:cNvSpPr>
            <p:nvPr/>
          </p:nvSpPr>
          <p:spPr bwMode="auto">
            <a:xfrm>
              <a:off x="6630988" y="1419225"/>
              <a:ext cx="1588" cy="1588"/>
            </a:xfrm>
            <a:custGeom>
              <a:avLst/>
              <a:gdLst/>
              <a:ahLst/>
              <a:cxnLst>
                <a:cxn ang="0">
                  <a:pos x="0" y="0"/>
                </a:cxn>
                <a:cxn ang="0">
                  <a:pos x="0" y="1"/>
                </a:cxn>
                <a:cxn ang="0">
                  <a:pos x="0" y="1"/>
                </a:cxn>
                <a:cxn ang="0">
                  <a:pos x="0" y="1"/>
                </a:cxn>
                <a:cxn ang="0">
                  <a:pos x="0" y="0"/>
                </a:cxn>
                <a:cxn ang="0">
                  <a:pos x="0" y="0"/>
                </a:cxn>
              </a:cxnLst>
              <a:rect l="0" t="0" r="r" b="b"/>
              <a:pathLst>
                <a:path h="1">
                  <a:moveTo>
                    <a:pt x="0" y="0"/>
                  </a:moveTo>
                  <a:lnTo>
                    <a:pt x="0" y="1"/>
                  </a:lnTo>
                  <a:lnTo>
                    <a:pt x="0" y="1"/>
                  </a:lnTo>
                  <a:lnTo>
                    <a:pt x="0" y="1"/>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7"/>
            <p:cNvSpPr>
              <a:spLocks/>
            </p:cNvSpPr>
            <p:nvPr/>
          </p:nvSpPr>
          <p:spPr bwMode="auto">
            <a:xfrm>
              <a:off x="6527800" y="1055688"/>
              <a:ext cx="469900" cy="536575"/>
            </a:xfrm>
            <a:custGeom>
              <a:avLst/>
              <a:gdLst/>
              <a:ahLst/>
              <a:cxnLst>
                <a:cxn ang="0">
                  <a:pos x="550" y="73"/>
                </a:cxn>
                <a:cxn ang="0">
                  <a:pos x="498" y="43"/>
                </a:cxn>
                <a:cxn ang="0">
                  <a:pos x="447" y="14"/>
                </a:cxn>
                <a:cxn ang="0">
                  <a:pos x="422" y="5"/>
                </a:cxn>
                <a:cxn ang="0">
                  <a:pos x="399" y="0"/>
                </a:cxn>
                <a:cxn ang="0">
                  <a:pos x="375" y="1"/>
                </a:cxn>
                <a:cxn ang="0">
                  <a:pos x="346" y="6"/>
                </a:cxn>
                <a:cxn ang="0">
                  <a:pos x="316" y="15"/>
                </a:cxn>
                <a:cxn ang="0">
                  <a:pos x="275" y="31"/>
                </a:cxn>
                <a:cxn ang="0">
                  <a:pos x="230" y="59"/>
                </a:cxn>
                <a:cxn ang="0">
                  <a:pos x="194" y="95"/>
                </a:cxn>
                <a:cxn ang="0">
                  <a:pos x="157" y="141"/>
                </a:cxn>
                <a:cxn ang="0">
                  <a:pos x="123" y="188"/>
                </a:cxn>
                <a:cxn ang="0">
                  <a:pos x="96" y="242"/>
                </a:cxn>
                <a:cxn ang="0">
                  <a:pos x="79" y="299"/>
                </a:cxn>
                <a:cxn ang="0">
                  <a:pos x="58" y="355"/>
                </a:cxn>
                <a:cxn ang="0">
                  <a:pos x="34" y="407"/>
                </a:cxn>
                <a:cxn ang="0">
                  <a:pos x="10" y="457"/>
                </a:cxn>
                <a:cxn ang="0">
                  <a:pos x="2" y="513"/>
                </a:cxn>
                <a:cxn ang="0">
                  <a:pos x="0" y="570"/>
                </a:cxn>
                <a:cxn ang="0">
                  <a:pos x="13" y="619"/>
                </a:cxn>
                <a:cxn ang="0">
                  <a:pos x="46" y="664"/>
                </a:cxn>
                <a:cxn ang="0">
                  <a:pos x="96" y="678"/>
                </a:cxn>
                <a:cxn ang="0">
                  <a:pos x="150" y="673"/>
                </a:cxn>
                <a:cxn ang="0">
                  <a:pos x="175" y="651"/>
                </a:cxn>
                <a:cxn ang="0">
                  <a:pos x="117" y="649"/>
                </a:cxn>
                <a:cxn ang="0">
                  <a:pos x="42" y="608"/>
                </a:cxn>
                <a:cxn ang="0">
                  <a:pos x="29" y="510"/>
                </a:cxn>
                <a:cxn ang="0">
                  <a:pos x="51" y="447"/>
                </a:cxn>
                <a:cxn ang="0">
                  <a:pos x="70" y="404"/>
                </a:cxn>
                <a:cxn ang="0">
                  <a:pos x="93" y="355"/>
                </a:cxn>
                <a:cxn ang="0">
                  <a:pos x="110" y="310"/>
                </a:cxn>
                <a:cxn ang="0">
                  <a:pos x="120" y="263"/>
                </a:cxn>
                <a:cxn ang="0">
                  <a:pos x="145" y="204"/>
                </a:cxn>
                <a:cxn ang="0">
                  <a:pos x="206" y="123"/>
                </a:cxn>
                <a:cxn ang="0">
                  <a:pos x="285" y="61"/>
                </a:cxn>
                <a:cxn ang="0">
                  <a:pos x="351" y="35"/>
                </a:cxn>
                <a:cxn ang="0">
                  <a:pos x="402" y="31"/>
                </a:cxn>
                <a:cxn ang="0">
                  <a:pos x="453" y="50"/>
                </a:cxn>
                <a:cxn ang="0">
                  <a:pos x="498" y="75"/>
                </a:cxn>
                <a:cxn ang="0">
                  <a:pos x="542" y="100"/>
                </a:cxn>
                <a:cxn ang="0">
                  <a:pos x="582" y="118"/>
                </a:cxn>
                <a:cxn ang="0">
                  <a:pos x="585" y="92"/>
                </a:cxn>
              </a:cxnLst>
              <a:rect l="0" t="0" r="r" b="b"/>
              <a:pathLst>
                <a:path w="592" h="678">
                  <a:moveTo>
                    <a:pt x="585" y="92"/>
                  </a:moveTo>
                  <a:lnTo>
                    <a:pt x="567" y="83"/>
                  </a:lnTo>
                  <a:lnTo>
                    <a:pt x="550" y="73"/>
                  </a:lnTo>
                  <a:lnTo>
                    <a:pt x="533" y="64"/>
                  </a:lnTo>
                  <a:lnTo>
                    <a:pt x="516" y="53"/>
                  </a:lnTo>
                  <a:lnTo>
                    <a:pt x="498" y="43"/>
                  </a:lnTo>
                  <a:lnTo>
                    <a:pt x="481" y="34"/>
                  </a:lnTo>
                  <a:lnTo>
                    <a:pt x="464" y="23"/>
                  </a:lnTo>
                  <a:lnTo>
                    <a:pt x="447" y="14"/>
                  </a:lnTo>
                  <a:lnTo>
                    <a:pt x="438" y="11"/>
                  </a:lnTo>
                  <a:lnTo>
                    <a:pt x="430" y="7"/>
                  </a:lnTo>
                  <a:lnTo>
                    <a:pt x="422" y="5"/>
                  </a:lnTo>
                  <a:lnTo>
                    <a:pt x="415" y="2"/>
                  </a:lnTo>
                  <a:lnTo>
                    <a:pt x="407" y="1"/>
                  </a:lnTo>
                  <a:lnTo>
                    <a:pt x="399" y="0"/>
                  </a:lnTo>
                  <a:lnTo>
                    <a:pt x="392" y="0"/>
                  </a:lnTo>
                  <a:lnTo>
                    <a:pt x="384" y="0"/>
                  </a:lnTo>
                  <a:lnTo>
                    <a:pt x="375" y="1"/>
                  </a:lnTo>
                  <a:lnTo>
                    <a:pt x="365" y="2"/>
                  </a:lnTo>
                  <a:lnTo>
                    <a:pt x="356" y="4"/>
                  </a:lnTo>
                  <a:lnTo>
                    <a:pt x="346" y="6"/>
                  </a:lnTo>
                  <a:lnTo>
                    <a:pt x="336" y="9"/>
                  </a:lnTo>
                  <a:lnTo>
                    <a:pt x="327" y="12"/>
                  </a:lnTo>
                  <a:lnTo>
                    <a:pt x="316" y="15"/>
                  </a:lnTo>
                  <a:lnTo>
                    <a:pt x="306" y="19"/>
                  </a:lnTo>
                  <a:lnTo>
                    <a:pt x="291" y="24"/>
                  </a:lnTo>
                  <a:lnTo>
                    <a:pt x="275" y="31"/>
                  </a:lnTo>
                  <a:lnTo>
                    <a:pt x="260" y="39"/>
                  </a:lnTo>
                  <a:lnTo>
                    <a:pt x="245" y="49"/>
                  </a:lnTo>
                  <a:lnTo>
                    <a:pt x="230" y="59"/>
                  </a:lnTo>
                  <a:lnTo>
                    <a:pt x="217" y="69"/>
                  </a:lnTo>
                  <a:lnTo>
                    <a:pt x="205" y="82"/>
                  </a:lnTo>
                  <a:lnTo>
                    <a:pt x="194" y="95"/>
                  </a:lnTo>
                  <a:lnTo>
                    <a:pt x="183" y="111"/>
                  </a:lnTo>
                  <a:lnTo>
                    <a:pt x="170" y="126"/>
                  </a:lnTo>
                  <a:lnTo>
                    <a:pt x="157" y="141"/>
                  </a:lnTo>
                  <a:lnTo>
                    <a:pt x="146" y="157"/>
                  </a:lnTo>
                  <a:lnTo>
                    <a:pt x="133" y="172"/>
                  </a:lnTo>
                  <a:lnTo>
                    <a:pt x="123" y="188"/>
                  </a:lnTo>
                  <a:lnTo>
                    <a:pt x="112" y="205"/>
                  </a:lnTo>
                  <a:lnTo>
                    <a:pt x="104" y="223"/>
                  </a:lnTo>
                  <a:lnTo>
                    <a:pt x="96" y="242"/>
                  </a:lnTo>
                  <a:lnTo>
                    <a:pt x="91" y="261"/>
                  </a:lnTo>
                  <a:lnTo>
                    <a:pt x="85" y="280"/>
                  </a:lnTo>
                  <a:lnTo>
                    <a:pt x="79" y="299"/>
                  </a:lnTo>
                  <a:lnTo>
                    <a:pt x="73" y="318"/>
                  </a:lnTo>
                  <a:lnTo>
                    <a:pt x="66" y="337"/>
                  </a:lnTo>
                  <a:lnTo>
                    <a:pt x="58" y="355"/>
                  </a:lnTo>
                  <a:lnTo>
                    <a:pt x="48" y="374"/>
                  </a:lnTo>
                  <a:lnTo>
                    <a:pt x="40" y="390"/>
                  </a:lnTo>
                  <a:lnTo>
                    <a:pt x="34" y="407"/>
                  </a:lnTo>
                  <a:lnTo>
                    <a:pt x="27" y="423"/>
                  </a:lnTo>
                  <a:lnTo>
                    <a:pt x="18" y="441"/>
                  </a:lnTo>
                  <a:lnTo>
                    <a:pt x="10" y="457"/>
                  </a:lnTo>
                  <a:lnTo>
                    <a:pt x="5" y="475"/>
                  </a:lnTo>
                  <a:lnTo>
                    <a:pt x="3" y="495"/>
                  </a:lnTo>
                  <a:lnTo>
                    <a:pt x="2" y="513"/>
                  </a:lnTo>
                  <a:lnTo>
                    <a:pt x="0" y="534"/>
                  </a:lnTo>
                  <a:lnTo>
                    <a:pt x="0" y="552"/>
                  </a:lnTo>
                  <a:lnTo>
                    <a:pt x="0" y="570"/>
                  </a:lnTo>
                  <a:lnTo>
                    <a:pt x="3" y="587"/>
                  </a:lnTo>
                  <a:lnTo>
                    <a:pt x="6" y="603"/>
                  </a:lnTo>
                  <a:lnTo>
                    <a:pt x="13" y="619"/>
                  </a:lnTo>
                  <a:lnTo>
                    <a:pt x="23" y="635"/>
                  </a:lnTo>
                  <a:lnTo>
                    <a:pt x="34" y="653"/>
                  </a:lnTo>
                  <a:lnTo>
                    <a:pt x="46" y="664"/>
                  </a:lnTo>
                  <a:lnTo>
                    <a:pt x="61" y="672"/>
                  </a:lnTo>
                  <a:lnTo>
                    <a:pt x="78" y="677"/>
                  </a:lnTo>
                  <a:lnTo>
                    <a:pt x="96" y="678"/>
                  </a:lnTo>
                  <a:lnTo>
                    <a:pt x="115" y="678"/>
                  </a:lnTo>
                  <a:lnTo>
                    <a:pt x="133" y="677"/>
                  </a:lnTo>
                  <a:lnTo>
                    <a:pt x="150" y="673"/>
                  </a:lnTo>
                  <a:lnTo>
                    <a:pt x="164" y="670"/>
                  </a:lnTo>
                  <a:lnTo>
                    <a:pt x="173" y="662"/>
                  </a:lnTo>
                  <a:lnTo>
                    <a:pt x="175" y="651"/>
                  </a:lnTo>
                  <a:lnTo>
                    <a:pt x="169" y="643"/>
                  </a:lnTo>
                  <a:lnTo>
                    <a:pt x="157" y="642"/>
                  </a:lnTo>
                  <a:lnTo>
                    <a:pt x="117" y="649"/>
                  </a:lnTo>
                  <a:lnTo>
                    <a:pt x="85" y="645"/>
                  </a:lnTo>
                  <a:lnTo>
                    <a:pt x="59" y="631"/>
                  </a:lnTo>
                  <a:lnTo>
                    <a:pt x="42" y="608"/>
                  </a:lnTo>
                  <a:lnTo>
                    <a:pt x="32" y="579"/>
                  </a:lnTo>
                  <a:lnTo>
                    <a:pt x="27" y="545"/>
                  </a:lnTo>
                  <a:lnTo>
                    <a:pt x="29" y="510"/>
                  </a:lnTo>
                  <a:lnTo>
                    <a:pt x="38" y="473"/>
                  </a:lnTo>
                  <a:lnTo>
                    <a:pt x="43" y="460"/>
                  </a:lnTo>
                  <a:lnTo>
                    <a:pt x="51" y="447"/>
                  </a:lnTo>
                  <a:lnTo>
                    <a:pt x="58" y="435"/>
                  </a:lnTo>
                  <a:lnTo>
                    <a:pt x="64" y="422"/>
                  </a:lnTo>
                  <a:lnTo>
                    <a:pt x="70" y="404"/>
                  </a:lnTo>
                  <a:lnTo>
                    <a:pt x="76" y="387"/>
                  </a:lnTo>
                  <a:lnTo>
                    <a:pt x="84" y="371"/>
                  </a:lnTo>
                  <a:lnTo>
                    <a:pt x="93" y="355"/>
                  </a:lnTo>
                  <a:lnTo>
                    <a:pt x="101" y="341"/>
                  </a:lnTo>
                  <a:lnTo>
                    <a:pt x="106" y="326"/>
                  </a:lnTo>
                  <a:lnTo>
                    <a:pt x="110" y="310"/>
                  </a:lnTo>
                  <a:lnTo>
                    <a:pt x="114" y="295"/>
                  </a:lnTo>
                  <a:lnTo>
                    <a:pt x="117" y="279"/>
                  </a:lnTo>
                  <a:lnTo>
                    <a:pt x="120" y="263"/>
                  </a:lnTo>
                  <a:lnTo>
                    <a:pt x="125" y="248"/>
                  </a:lnTo>
                  <a:lnTo>
                    <a:pt x="131" y="233"/>
                  </a:lnTo>
                  <a:lnTo>
                    <a:pt x="145" y="204"/>
                  </a:lnTo>
                  <a:lnTo>
                    <a:pt x="163" y="177"/>
                  </a:lnTo>
                  <a:lnTo>
                    <a:pt x="183" y="149"/>
                  </a:lnTo>
                  <a:lnTo>
                    <a:pt x="206" y="123"/>
                  </a:lnTo>
                  <a:lnTo>
                    <a:pt x="231" y="100"/>
                  </a:lnTo>
                  <a:lnTo>
                    <a:pt x="258" y="80"/>
                  </a:lnTo>
                  <a:lnTo>
                    <a:pt x="285" y="61"/>
                  </a:lnTo>
                  <a:lnTo>
                    <a:pt x="314" y="47"/>
                  </a:lnTo>
                  <a:lnTo>
                    <a:pt x="332" y="39"/>
                  </a:lnTo>
                  <a:lnTo>
                    <a:pt x="351" y="35"/>
                  </a:lnTo>
                  <a:lnTo>
                    <a:pt x="368" y="31"/>
                  </a:lnTo>
                  <a:lnTo>
                    <a:pt x="384" y="30"/>
                  </a:lnTo>
                  <a:lnTo>
                    <a:pt x="402" y="31"/>
                  </a:lnTo>
                  <a:lnTo>
                    <a:pt x="418" y="35"/>
                  </a:lnTo>
                  <a:lnTo>
                    <a:pt x="435" y="40"/>
                  </a:lnTo>
                  <a:lnTo>
                    <a:pt x="453" y="50"/>
                  </a:lnTo>
                  <a:lnTo>
                    <a:pt x="468" y="58"/>
                  </a:lnTo>
                  <a:lnTo>
                    <a:pt x="483" y="66"/>
                  </a:lnTo>
                  <a:lnTo>
                    <a:pt x="498" y="75"/>
                  </a:lnTo>
                  <a:lnTo>
                    <a:pt x="512" y="83"/>
                  </a:lnTo>
                  <a:lnTo>
                    <a:pt x="527" y="91"/>
                  </a:lnTo>
                  <a:lnTo>
                    <a:pt x="542" y="100"/>
                  </a:lnTo>
                  <a:lnTo>
                    <a:pt x="556" y="109"/>
                  </a:lnTo>
                  <a:lnTo>
                    <a:pt x="571" y="117"/>
                  </a:lnTo>
                  <a:lnTo>
                    <a:pt x="582" y="118"/>
                  </a:lnTo>
                  <a:lnTo>
                    <a:pt x="591" y="111"/>
                  </a:lnTo>
                  <a:lnTo>
                    <a:pt x="592" y="100"/>
                  </a:lnTo>
                  <a:lnTo>
                    <a:pt x="585" y="92"/>
                  </a:lnTo>
                  <a:lnTo>
                    <a:pt x="585"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8"/>
            <p:cNvSpPr>
              <a:spLocks/>
            </p:cNvSpPr>
            <p:nvPr/>
          </p:nvSpPr>
          <p:spPr bwMode="auto">
            <a:xfrm>
              <a:off x="6846888" y="1196975"/>
              <a:ext cx="263525" cy="428625"/>
            </a:xfrm>
            <a:custGeom>
              <a:avLst/>
              <a:gdLst/>
              <a:ahLst/>
              <a:cxnLst>
                <a:cxn ang="0">
                  <a:pos x="217" y="25"/>
                </a:cxn>
                <a:cxn ang="0">
                  <a:pos x="243" y="58"/>
                </a:cxn>
                <a:cxn ang="0">
                  <a:pos x="265" y="93"/>
                </a:cxn>
                <a:cxn ang="0">
                  <a:pos x="283" y="131"/>
                </a:cxn>
                <a:cxn ang="0">
                  <a:pos x="296" y="172"/>
                </a:cxn>
                <a:cxn ang="0">
                  <a:pos x="304" y="214"/>
                </a:cxn>
                <a:cxn ang="0">
                  <a:pos x="306" y="256"/>
                </a:cxn>
                <a:cxn ang="0">
                  <a:pos x="301" y="299"/>
                </a:cxn>
                <a:cxn ang="0">
                  <a:pos x="291" y="339"/>
                </a:cxn>
                <a:cxn ang="0">
                  <a:pos x="283" y="360"/>
                </a:cxn>
                <a:cxn ang="0">
                  <a:pos x="273" y="379"/>
                </a:cxn>
                <a:cxn ang="0">
                  <a:pos x="261" y="399"/>
                </a:cxn>
                <a:cxn ang="0">
                  <a:pos x="248" y="416"/>
                </a:cxn>
                <a:cxn ang="0">
                  <a:pos x="233" y="433"/>
                </a:cxn>
                <a:cxn ang="0">
                  <a:pos x="218" y="448"/>
                </a:cxn>
                <a:cxn ang="0">
                  <a:pos x="201" y="463"/>
                </a:cxn>
                <a:cxn ang="0">
                  <a:pos x="184" y="476"/>
                </a:cxn>
                <a:cxn ang="0">
                  <a:pos x="165" y="486"/>
                </a:cxn>
                <a:cxn ang="0">
                  <a:pos x="146" y="496"/>
                </a:cxn>
                <a:cxn ang="0">
                  <a:pos x="125" y="503"/>
                </a:cxn>
                <a:cxn ang="0">
                  <a:pos x="104" y="508"/>
                </a:cxn>
                <a:cxn ang="0">
                  <a:pos x="84" y="512"/>
                </a:cxn>
                <a:cxn ang="0">
                  <a:pos x="62" y="512"/>
                </a:cxn>
                <a:cxn ang="0">
                  <a:pos x="39" y="511"/>
                </a:cxn>
                <a:cxn ang="0">
                  <a:pos x="17" y="506"/>
                </a:cxn>
                <a:cxn ang="0">
                  <a:pos x="5" y="507"/>
                </a:cxn>
                <a:cxn ang="0">
                  <a:pos x="0" y="516"/>
                </a:cxn>
                <a:cxn ang="0">
                  <a:pos x="0" y="527"/>
                </a:cxn>
                <a:cxn ang="0">
                  <a:pos x="9" y="534"/>
                </a:cxn>
                <a:cxn ang="0">
                  <a:pos x="32" y="538"/>
                </a:cxn>
                <a:cxn ang="0">
                  <a:pos x="55" y="539"/>
                </a:cxn>
                <a:cxn ang="0">
                  <a:pos x="78" y="539"/>
                </a:cxn>
                <a:cxn ang="0">
                  <a:pos x="101" y="537"/>
                </a:cxn>
                <a:cxn ang="0">
                  <a:pos x="124" y="533"/>
                </a:cxn>
                <a:cxn ang="0">
                  <a:pos x="147" y="526"/>
                </a:cxn>
                <a:cxn ang="0">
                  <a:pos x="169" y="516"/>
                </a:cxn>
                <a:cxn ang="0">
                  <a:pos x="190" y="506"/>
                </a:cxn>
                <a:cxn ang="0">
                  <a:pos x="209" y="495"/>
                </a:cxn>
                <a:cxn ang="0">
                  <a:pos x="229" y="480"/>
                </a:cxn>
                <a:cxn ang="0">
                  <a:pos x="247" y="465"/>
                </a:cxn>
                <a:cxn ang="0">
                  <a:pos x="263" y="447"/>
                </a:cxn>
                <a:cxn ang="0">
                  <a:pos x="278" y="429"/>
                </a:cxn>
                <a:cxn ang="0">
                  <a:pos x="291" y="409"/>
                </a:cxn>
                <a:cxn ang="0">
                  <a:pos x="303" y="388"/>
                </a:cxn>
                <a:cxn ang="0">
                  <a:pos x="312" y="367"/>
                </a:cxn>
                <a:cxn ang="0">
                  <a:pos x="326" y="319"/>
                </a:cxn>
                <a:cxn ang="0">
                  <a:pos x="331" y="271"/>
                </a:cxn>
                <a:cxn ang="0">
                  <a:pos x="331" y="222"/>
                </a:cxn>
                <a:cxn ang="0">
                  <a:pos x="324" y="175"/>
                </a:cxn>
                <a:cxn ang="0">
                  <a:pos x="312" y="129"/>
                </a:cxn>
                <a:cxn ang="0">
                  <a:pos x="293" y="84"/>
                </a:cxn>
                <a:cxn ang="0">
                  <a:pos x="268" y="43"/>
                </a:cxn>
                <a:cxn ang="0">
                  <a:pos x="237" y="5"/>
                </a:cxn>
                <a:cxn ang="0">
                  <a:pos x="227" y="0"/>
                </a:cxn>
                <a:cxn ang="0">
                  <a:pos x="217" y="5"/>
                </a:cxn>
                <a:cxn ang="0">
                  <a:pos x="213" y="14"/>
                </a:cxn>
                <a:cxn ang="0">
                  <a:pos x="217" y="25"/>
                </a:cxn>
                <a:cxn ang="0">
                  <a:pos x="217" y="25"/>
                </a:cxn>
              </a:cxnLst>
              <a:rect l="0" t="0" r="r" b="b"/>
              <a:pathLst>
                <a:path w="331" h="539">
                  <a:moveTo>
                    <a:pt x="217" y="25"/>
                  </a:moveTo>
                  <a:lnTo>
                    <a:pt x="243" y="58"/>
                  </a:lnTo>
                  <a:lnTo>
                    <a:pt x="265" y="93"/>
                  </a:lnTo>
                  <a:lnTo>
                    <a:pt x="283" y="131"/>
                  </a:lnTo>
                  <a:lnTo>
                    <a:pt x="296" y="172"/>
                  </a:lnTo>
                  <a:lnTo>
                    <a:pt x="304" y="214"/>
                  </a:lnTo>
                  <a:lnTo>
                    <a:pt x="306" y="256"/>
                  </a:lnTo>
                  <a:lnTo>
                    <a:pt x="301" y="299"/>
                  </a:lnTo>
                  <a:lnTo>
                    <a:pt x="291" y="339"/>
                  </a:lnTo>
                  <a:lnTo>
                    <a:pt x="283" y="360"/>
                  </a:lnTo>
                  <a:lnTo>
                    <a:pt x="273" y="379"/>
                  </a:lnTo>
                  <a:lnTo>
                    <a:pt x="261" y="399"/>
                  </a:lnTo>
                  <a:lnTo>
                    <a:pt x="248" y="416"/>
                  </a:lnTo>
                  <a:lnTo>
                    <a:pt x="233" y="433"/>
                  </a:lnTo>
                  <a:lnTo>
                    <a:pt x="218" y="448"/>
                  </a:lnTo>
                  <a:lnTo>
                    <a:pt x="201" y="463"/>
                  </a:lnTo>
                  <a:lnTo>
                    <a:pt x="184" y="476"/>
                  </a:lnTo>
                  <a:lnTo>
                    <a:pt x="165" y="486"/>
                  </a:lnTo>
                  <a:lnTo>
                    <a:pt x="146" y="496"/>
                  </a:lnTo>
                  <a:lnTo>
                    <a:pt x="125" y="503"/>
                  </a:lnTo>
                  <a:lnTo>
                    <a:pt x="104" y="508"/>
                  </a:lnTo>
                  <a:lnTo>
                    <a:pt x="84" y="512"/>
                  </a:lnTo>
                  <a:lnTo>
                    <a:pt x="62" y="512"/>
                  </a:lnTo>
                  <a:lnTo>
                    <a:pt x="39" y="511"/>
                  </a:lnTo>
                  <a:lnTo>
                    <a:pt x="17" y="506"/>
                  </a:lnTo>
                  <a:lnTo>
                    <a:pt x="5" y="507"/>
                  </a:lnTo>
                  <a:lnTo>
                    <a:pt x="0" y="516"/>
                  </a:lnTo>
                  <a:lnTo>
                    <a:pt x="0" y="527"/>
                  </a:lnTo>
                  <a:lnTo>
                    <a:pt x="9" y="534"/>
                  </a:lnTo>
                  <a:lnTo>
                    <a:pt x="32" y="538"/>
                  </a:lnTo>
                  <a:lnTo>
                    <a:pt x="55" y="539"/>
                  </a:lnTo>
                  <a:lnTo>
                    <a:pt x="78" y="539"/>
                  </a:lnTo>
                  <a:lnTo>
                    <a:pt x="101" y="537"/>
                  </a:lnTo>
                  <a:lnTo>
                    <a:pt x="124" y="533"/>
                  </a:lnTo>
                  <a:lnTo>
                    <a:pt x="147" y="526"/>
                  </a:lnTo>
                  <a:lnTo>
                    <a:pt x="169" y="516"/>
                  </a:lnTo>
                  <a:lnTo>
                    <a:pt x="190" y="506"/>
                  </a:lnTo>
                  <a:lnTo>
                    <a:pt x="209" y="495"/>
                  </a:lnTo>
                  <a:lnTo>
                    <a:pt x="229" y="480"/>
                  </a:lnTo>
                  <a:lnTo>
                    <a:pt x="247" y="465"/>
                  </a:lnTo>
                  <a:lnTo>
                    <a:pt x="263" y="447"/>
                  </a:lnTo>
                  <a:lnTo>
                    <a:pt x="278" y="429"/>
                  </a:lnTo>
                  <a:lnTo>
                    <a:pt x="291" y="409"/>
                  </a:lnTo>
                  <a:lnTo>
                    <a:pt x="303" y="388"/>
                  </a:lnTo>
                  <a:lnTo>
                    <a:pt x="312" y="367"/>
                  </a:lnTo>
                  <a:lnTo>
                    <a:pt x="326" y="319"/>
                  </a:lnTo>
                  <a:lnTo>
                    <a:pt x="331" y="271"/>
                  </a:lnTo>
                  <a:lnTo>
                    <a:pt x="331" y="222"/>
                  </a:lnTo>
                  <a:lnTo>
                    <a:pt x="324" y="175"/>
                  </a:lnTo>
                  <a:lnTo>
                    <a:pt x="312" y="129"/>
                  </a:lnTo>
                  <a:lnTo>
                    <a:pt x="293" y="84"/>
                  </a:lnTo>
                  <a:lnTo>
                    <a:pt x="268" y="43"/>
                  </a:lnTo>
                  <a:lnTo>
                    <a:pt x="237" y="5"/>
                  </a:lnTo>
                  <a:lnTo>
                    <a:pt x="227" y="0"/>
                  </a:lnTo>
                  <a:lnTo>
                    <a:pt x="217" y="5"/>
                  </a:lnTo>
                  <a:lnTo>
                    <a:pt x="213" y="14"/>
                  </a:lnTo>
                  <a:lnTo>
                    <a:pt x="217" y="25"/>
                  </a:lnTo>
                  <a:lnTo>
                    <a:pt x="217"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19"/>
            <p:cNvSpPr>
              <a:spLocks/>
            </p:cNvSpPr>
            <p:nvPr/>
          </p:nvSpPr>
          <p:spPr bwMode="auto">
            <a:xfrm>
              <a:off x="6610350" y="1735138"/>
              <a:ext cx="377825" cy="242888"/>
            </a:xfrm>
            <a:custGeom>
              <a:avLst/>
              <a:gdLst/>
              <a:ahLst/>
              <a:cxnLst>
                <a:cxn ang="0">
                  <a:pos x="4" y="37"/>
                </a:cxn>
                <a:cxn ang="0">
                  <a:pos x="14" y="73"/>
                </a:cxn>
                <a:cxn ang="0">
                  <a:pos x="26" y="107"/>
                </a:cxn>
                <a:cxn ang="0">
                  <a:pos x="42" y="141"/>
                </a:cxn>
                <a:cxn ang="0">
                  <a:pos x="62" y="175"/>
                </a:cxn>
                <a:cxn ang="0">
                  <a:pos x="85" y="199"/>
                </a:cxn>
                <a:cxn ang="0">
                  <a:pos x="112" y="216"/>
                </a:cxn>
                <a:cxn ang="0">
                  <a:pos x="143" y="231"/>
                </a:cxn>
                <a:cxn ang="0">
                  <a:pos x="179" y="245"/>
                </a:cxn>
                <a:cxn ang="0">
                  <a:pos x="214" y="256"/>
                </a:cxn>
                <a:cxn ang="0">
                  <a:pos x="250" y="261"/>
                </a:cxn>
                <a:cxn ang="0">
                  <a:pos x="287" y="264"/>
                </a:cxn>
                <a:cxn ang="0">
                  <a:pos x="327" y="265"/>
                </a:cxn>
                <a:cxn ang="0">
                  <a:pos x="365" y="273"/>
                </a:cxn>
                <a:cxn ang="0">
                  <a:pos x="402" y="287"/>
                </a:cxn>
                <a:cxn ang="0">
                  <a:pos x="440" y="299"/>
                </a:cxn>
                <a:cxn ang="0">
                  <a:pos x="470" y="303"/>
                </a:cxn>
                <a:cxn ang="0">
                  <a:pos x="476" y="283"/>
                </a:cxn>
                <a:cxn ang="0">
                  <a:pos x="452" y="273"/>
                </a:cxn>
                <a:cxn ang="0">
                  <a:pos x="421" y="261"/>
                </a:cxn>
                <a:cxn ang="0">
                  <a:pos x="390" y="247"/>
                </a:cxn>
                <a:cxn ang="0">
                  <a:pos x="359" y="238"/>
                </a:cxn>
                <a:cxn ang="0">
                  <a:pos x="324" y="236"/>
                </a:cxn>
                <a:cxn ang="0">
                  <a:pos x="288" y="235"/>
                </a:cxn>
                <a:cxn ang="0">
                  <a:pos x="253" y="233"/>
                </a:cxn>
                <a:cxn ang="0">
                  <a:pos x="218" y="227"/>
                </a:cxn>
                <a:cxn ang="0">
                  <a:pos x="162" y="208"/>
                </a:cxn>
                <a:cxn ang="0">
                  <a:pos x="102" y="169"/>
                </a:cxn>
                <a:cxn ang="0">
                  <a:pos x="61" y="116"/>
                </a:cxn>
                <a:cxn ang="0">
                  <a:pos x="36" y="48"/>
                </a:cxn>
                <a:cxn ang="0">
                  <a:pos x="22" y="1"/>
                </a:cxn>
                <a:cxn ang="0">
                  <a:pos x="3" y="5"/>
                </a:cxn>
                <a:cxn ang="0">
                  <a:pos x="0" y="17"/>
                </a:cxn>
              </a:cxnLst>
              <a:rect l="0" t="0" r="r" b="b"/>
              <a:pathLst>
                <a:path w="476" h="305">
                  <a:moveTo>
                    <a:pt x="0" y="17"/>
                  </a:moveTo>
                  <a:lnTo>
                    <a:pt x="4" y="37"/>
                  </a:lnTo>
                  <a:lnTo>
                    <a:pt x="8" y="55"/>
                  </a:lnTo>
                  <a:lnTo>
                    <a:pt x="14" y="73"/>
                  </a:lnTo>
                  <a:lnTo>
                    <a:pt x="20" y="91"/>
                  </a:lnTo>
                  <a:lnTo>
                    <a:pt x="26" y="107"/>
                  </a:lnTo>
                  <a:lnTo>
                    <a:pt x="34" y="124"/>
                  </a:lnTo>
                  <a:lnTo>
                    <a:pt x="42" y="141"/>
                  </a:lnTo>
                  <a:lnTo>
                    <a:pt x="52" y="159"/>
                  </a:lnTo>
                  <a:lnTo>
                    <a:pt x="62" y="175"/>
                  </a:lnTo>
                  <a:lnTo>
                    <a:pt x="74" y="189"/>
                  </a:lnTo>
                  <a:lnTo>
                    <a:pt x="85" y="199"/>
                  </a:lnTo>
                  <a:lnTo>
                    <a:pt x="98" y="208"/>
                  </a:lnTo>
                  <a:lnTo>
                    <a:pt x="112" y="216"/>
                  </a:lnTo>
                  <a:lnTo>
                    <a:pt x="127" y="223"/>
                  </a:lnTo>
                  <a:lnTo>
                    <a:pt x="143" y="231"/>
                  </a:lnTo>
                  <a:lnTo>
                    <a:pt x="160" y="238"/>
                  </a:lnTo>
                  <a:lnTo>
                    <a:pt x="179" y="245"/>
                  </a:lnTo>
                  <a:lnTo>
                    <a:pt x="196" y="251"/>
                  </a:lnTo>
                  <a:lnTo>
                    <a:pt x="214" y="256"/>
                  </a:lnTo>
                  <a:lnTo>
                    <a:pt x="232" y="259"/>
                  </a:lnTo>
                  <a:lnTo>
                    <a:pt x="250" y="261"/>
                  </a:lnTo>
                  <a:lnTo>
                    <a:pt x="269" y="264"/>
                  </a:lnTo>
                  <a:lnTo>
                    <a:pt x="287" y="264"/>
                  </a:lnTo>
                  <a:lnTo>
                    <a:pt x="307" y="264"/>
                  </a:lnTo>
                  <a:lnTo>
                    <a:pt x="327" y="265"/>
                  </a:lnTo>
                  <a:lnTo>
                    <a:pt x="347" y="267"/>
                  </a:lnTo>
                  <a:lnTo>
                    <a:pt x="365" y="273"/>
                  </a:lnTo>
                  <a:lnTo>
                    <a:pt x="384" y="279"/>
                  </a:lnTo>
                  <a:lnTo>
                    <a:pt x="402" y="287"/>
                  </a:lnTo>
                  <a:lnTo>
                    <a:pt x="421" y="294"/>
                  </a:lnTo>
                  <a:lnTo>
                    <a:pt x="440" y="299"/>
                  </a:lnTo>
                  <a:lnTo>
                    <a:pt x="460" y="305"/>
                  </a:lnTo>
                  <a:lnTo>
                    <a:pt x="470" y="303"/>
                  </a:lnTo>
                  <a:lnTo>
                    <a:pt x="476" y="294"/>
                  </a:lnTo>
                  <a:lnTo>
                    <a:pt x="476" y="283"/>
                  </a:lnTo>
                  <a:lnTo>
                    <a:pt x="467" y="277"/>
                  </a:lnTo>
                  <a:lnTo>
                    <a:pt x="452" y="273"/>
                  </a:lnTo>
                  <a:lnTo>
                    <a:pt x="436" y="268"/>
                  </a:lnTo>
                  <a:lnTo>
                    <a:pt x="421" y="261"/>
                  </a:lnTo>
                  <a:lnTo>
                    <a:pt x="406" y="254"/>
                  </a:lnTo>
                  <a:lnTo>
                    <a:pt x="390" y="247"/>
                  </a:lnTo>
                  <a:lnTo>
                    <a:pt x="375" y="242"/>
                  </a:lnTo>
                  <a:lnTo>
                    <a:pt x="359" y="238"/>
                  </a:lnTo>
                  <a:lnTo>
                    <a:pt x="342" y="236"/>
                  </a:lnTo>
                  <a:lnTo>
                    <a:pt x="324" y="236"/>
                  </a:lnTo>
                  <a:lnTo>
                    <a:pt x="306" y="235"/>
                  </a:lnTo>
                  <a:lnTo>
                    <a:pt x="288" y="235"/>
                  </a:lnTo>
                  <a:lnTo>
                    <a:pt x="271" y="234"/>
                  </a:lnTo>
                  <a:lnTo>
                    <a:pt x="253" y="233"/>
                  </a:lnTo>
                  <a:lnTo>
                    <a:pt x="235" y="230"/>
                  </a:lnTo>
                  <a:lnTo>
                    <a:pt x="218" y="227"/>
                  </a:lnTo>
                  <a:lnTo>
                    <a:pt x="200" y="222"/>
                  </a:lnTo>
                  <a:lnTo>
                    <a:pt x="162" y="208"/>
                  </a:lnTo>
                  <a:lnTo>
                    <a:pt x="129" y="191"/>
                  </a:lnTo>
                  <a:lnTo>
                    <a:pt x="102" y="169"/>
                  </a:lnTo>
                  <a:lnTo>
                    <a:pt x="80" y="145"/>
                  </a:lnTo>
                  <a:lnTo>
                    <a:pt x="61" y="116"/>
                  </a:lnTo>
                  <a:lnTo>
                    <a:pt x="47" y="84"/>
                  </a:lnTo>
                  <a:lnTo>
                    <a:pt x="36" y="48"/>
                  </a:lnTo>
                  <a:lnTo>
                    <a:pt x="28" y="9"/>
                  </a:lnTo>
                  <a:lnTo>
                    <a:pt x="22" y="1"/>
                  </a:lnTo>
                  <a:lnTo>
                    <a:pt x="12" y="0"/>
                  </a:lnTo>
                  <a:lnTo>
                    <a:pt x="3" y="5"/>
                  </a:lnTo>
                  <a:lnTo>
                    <a:pt x="0" y="17"/>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20"/>
            <p:cNvSpPr>
              <a:spLocks/>
            </p:cNvSpPr>
            <p:nvPr/>
          </p:nvSpPr>
          <p:spPr bwMode="auto">
            <a:xfrm>
              <a:off x="6719888" y="1619250"/>
              <a:ext cx="346075" cy="260350"/>
            </a:xfrm>
            <a:custGeom>
              <a:avLst/>
              <a:gdLst/>
              <a:ahLst/>
              <a:cxnLst>
                <a:cxn ang="0">
                  <a:pos x="420" y="285"/>
                </a:cxn>
                <a:cxn ang="0">
                  <a:pos x="388" y="257"/>
                </a:cxn>
                <a:cxn ang="0">
                  <a:pos x="349" y="249"/>
                </a:cxn>
                <a:cxn ang="0">
                  <a:pos x="301" y="250"/>
                </a:cxn>
                <a:cxn ang="0">
                  <a:pos x="260" y="247"/>
                </a:cxn>
                <a:cxn ang="0">
                  <a:pos x="231" y="241"/>
                </a:cxn>
                <a:cxn ang="0">
                  <a:pos x="202" y="232"/>
                </a:cxn>
                <a:cxn ang="0">
                  <a:pos x="174" y="219"/>
                </a:cxn>
                <a:cxn ang="0">
                  <a:pos x="153" y="209"/>
                </a:cxn>
                <a:cxn ang="0">
                  <a:pos x="138" y="202"/>
                </a:cxn>
                <a:cxn ang="0">
                  <a:pos x="122" y="195"/>
                </a:cxn>
                <a:cxn ang="0">
                  <a:pos x="107" y="189"/>
                </a:cxn>
                <a:cxn ang="0">
                  <a:pos x="99" y="186"/>
                </a:cxn>
                <a:cxn ang="0">
                  <a:pos x="99" y="182"/>
                </a:cxn>
                <a:cxn ang="0">
                  <a:pos x="93" y="157"/>
                </a:cxn>
                <a:cxn ang="0">
                  <a:pos x="78" y="110"/>
                </a:cxn>
                <a:cxn ang="0">
                  <a:pos x="65" y="75"/>
                </a:cxn>
                <a:cxn ang="0">
                  <a:pos x="55" y="53"/>
                </a:cxn>
                <a:cxn ang="0">
                  <a:pos x="45" y="34"/>
                </a:cxn>
                <a:cxn ang="0">
                  <a:pos x="31" y="15"/>
                </a:cxn>
                <a:cxn ang="0">
                  <a:pos x="13" y="0"/>
                </a:cxn>
                <a:cxn ang="0">
                  <a:pos x="0" y="14"/>
                </a:cxn>
                <a:cxn ang="0">
                  <a:pos x="7" y="30"/>
                </a:cxn>
                <a:cxn ang="0">
                  <a:pos x="13" y="38"/>
                </a:cxn>
                <a:cxn ang="0">
                  <a:pos x="20" y="45"/>
                </a:cxn>
                <a:cxn ang="0">
                  <a:pos x="24" y="50"/>
                </a:cxn>
                <a:cxn ang="0">
                  <a:pos x="26" y="53"/>
                </a:cxn>
                <a:cxn ang="0">
                  <a:pos x="26" y="53"/>
                </a:cxn>
                <a:cxn ang="0">
                  <a:pos x="26" y="53"/>
                </a:cxn>
                <a:cxn ang="0">
                  <a:pos x="26" y="53"/>
                </a:cxn>
                <a:cxn ang="0">
                  <a:pos x="31" y="66"/>
                </a:cxn>
                <a:cxn ang="0">
                  <a:pos x="40" y="89"/>
                </a:cxn>
                <a:cxn ang="0">
                  <a:pos x="51" y="119"/>
                </a:cxn>
                <a:cxn ang="0">
                  <a:pos x="62" y="157"/>
                </a:cxn>
                <a:cxn ang="0">
                  <a:pos x="62" y="173"/>
                </a:cxn>
                <a:cxn ang="0">
                  <a:pos x="50" y="169"/>
                </a:cxn>
                <a:cxn ang="0">
                  <a:pos x="33" y="166"/>
                </a:cxn>
                <a:cxn ang="0">
                  <a:pos x="24" y="184"/>
                </a:cxn>
                <a:cxn ang="0">
                  <a:pos x="43" y="197"/>
                </a:cxn>
                <a:cxn ang="0">
                  <a:pos x="68" y="208"/>
                </a:cxn>
                <a:cxn ang="0">
                  <a:pos x="92" y="218"/>
                </a:cxn>
                <a:cxn ang="0">
                  <a:pos x="117" y="228"/>
                </a:cxn>
                <a:cxn ang="0">
                  <a:pos x="141" y="239"/>
                </a:cxn>
                <a:cxn ang="0">
                  <a:pos x="167" y="248"/>
                </a:cxn>
                <a:cxn ang="0">
                  <a:pos x="192" y="258"/>
                </a:cxn>
                <a:cxn ang="0">
                  <a:pos x="217" y="267"/>
                </a:cxn>
                <a:cxn ang="0">
                  <a:pos x="255" y="276"/>
                </a:cxn>
                <a:cxn ang="0">
                  <a:pos x="307" y="276"/>
                </a:cxn>
                <a:cxn ang="0">
                  <a:pos x="356" y="278"/>
                </a:cxn>
                <a:cxn ang="0">
                  <a:pos x="394" y="298"/>
                </a:cxn>
                <a:cxn ang="0">
                  <a:pos x="410" y="324"/>
                </a:cxn>
                <a:cxn ang="0">
                  <a:pos x="420" y="329"/>
                </a:cxn>
                <a:cxn ang="0">
                  <a:pos x="430" y="325"/>
                </a:cxn>
                <a:cxn ang="0">
                  <a:pos x="435" y="317"/>
                </a:cxn>
              </a:cxnLst>
              <a:rect l="0" t="0" r="r" b="b"/>
              <a:pathLst>
                <a:path w="435" h="329">
                  <a:moveTo>
                    <a:pt x="434" y="311"/>
                  </a:moveTo>
                  <a:lnTo>
                    <a:pt x="420" y="285"/>
                  </a:lnTo>
                  <a:lnTo>
                    <a:pt x="405" y="268"/>
                  </a:lnTo>
                  <a:lnTo>
                    <a:pt x="388" y="257"/>
                  </a:lnTo>
                  <a:lnTo>
                    <a:pt x="369" y="252"/>
                  </a:lnTo>
                  <a:lnTo>
                    <a:pt x="349" y="249"/>
                  </a:lnTo>
                  <a:lnTo>
                    <a:pt x="326" y="249"/>
                  </a:lnTo>
                  <a:lnTo>
                    <a:pt x="301" y="250"/>
                  </a:lnTo>
                  <a:lnTo>
                    <a:pt x="275" y="249"/>
                  </a:lnTo>
                  <a:lnTo>
                    <a:pt x="260" y="247"/>
                  </a:lnTo>
                  <a:lnTo>
                    <a:pt x="245" y="245"/>
                  </a:lnTo>
                  <a:lnTo>
                    <a:pt x="231" y="241"/>
                  </a:lnTo>
                  <a:lnTo>
                    <a:pt x="216" y="237"/>
                  </a:lnTo>
                  <a:lnTo>
                    <a:pt x="202" y="232"/>
                  </a:lnTo>
                  <a:lnTo>
                    <a:pt x="187" y="226"/>
                  </a:lnTo>
                  <a:lnTo>
                    <a:pt x="174" y="219"/>
                  </a:lnTo>
                  <a:lnTo>
                    <a:pt x="161" y="212"/>
                  </a:lnTo>
                  <a:lnTo>
                    <a:pt x="153" y="209"/>
                  </a:lnTo>
                  <a:lnTo>
                    <a:pt x="146" y="205"/>
                  </a:lnTo>
                  <a:lnTo>
                    <a:pt x="138" y="202"/>
                  </a:lnTo>
                  <a:lnTo>
                    <a:pt x="130" y="199"/>
                  </a:lnTo>
                  <a:lnTo>
                    <a:pt x="122" y="195"/>
                  </a:lnTo>
                  <a:lnTo>
                    <a:pt x="115" y="193"/>
                  </a:lnTo>
                  <a:lnTo>
                    <a:pt x="107" y="189"/>
                  </a:lnTo>
                  <a:lnTo>
                    <a:pt x="99" y="187"/>
                  </a:lnTo>
                  <a:lnTo>
                    <a:pt x="99" y="186"/>
                  </a:lnTo>
                  <a:lnTo>
                    <a:pt x="99" y="184"/>
                  </a:lnTo>
                  <a:lnTo>
                    <a:pt x="99" y="182"/>
                  </a:lnTo>
                  <a:lnTo>
                    <a:pt x="99" y="181"/>
                  </a:lnTo>
                  <a:lnTo>
                    <a:pt x="93" y="157"/>
                  </a:lnTo>
                  <a:lnTo>
                    <a:pt x="86" y="134"/>
                  </a:lnTo>
                  <a:lnTo>
                    <a:pt x="78" y="110"/>
                  </a:lnTo>
                  <a:lnTo>
                    <a:pt x="70" y="87"/>
                  </a:lnTo>
                  <a:lnTo>
                    <a:pt x="65" y="75"/>
                  </a:lnTo>
                  <a:lnTo>
                    <a:pt x="61" y="64"/>
                  </a:lnTo>
                  <a:lnTo>
                    <a:pt x="55" y="53"/>
                  </a:lnTo>
                  <a:lnTo>
                    <a:pt x="50" y="44"/>
                  </a:lnTo>
                  <a:lnTo>
                    <a:pt x="45" y="34"/>
                  </a:lnTo>
                  <a:lnTo>
                    <a:pt x="38" y="24"/>
                  </a:lnTo>
                  <a:lnTo>
                    <a:pt x="31" y="15"/>
                  </a:lnTo>
                  <a:lnTo>
                    <a:pt x="23" y="5"/>
                  </a:lnTo>
                  <a:lnTo>
                    <a:pt x="13" y="0"/>
                  </a:lnTo>
                  <a:lnTo>
                    <a:pt x="4" y="5"/>
                  </a:lnTo>
                  <a:lnTo>
                    <a:pt x="0" y="14"/>
                  </a:lnTo>
                  <a:lnTo>
                    <a:pt x="3" y="26"/>
                  </a:lnTo>
                  <a:lnTo>
                    <a:pt x="7" y="30"/>
                  </a:lnTo>
                  <a:lnTo>
                    <a:pt x="10" y="34"/>
                  </a:lnTo>
                  <a:lnTo>
                    <a:pt x="13" y="38"/>
                  </a:lnTo>
                  <a:lnTo>
                    <a:pt x="18" y="43"/>
                  </a:lnTo>
                  <a:lnTo>
                    <a:pt x="20" y="45"/>
                  </a:lnTo>
                  <a:lnTo>
                    <a:pt x="22" y="48"/>
                  </a:lnTo>
                  <a:lnTo>
                    <a:pt x="24" y="50"/>
                  </a:lnTo>
                  <a:lnTo>
                    <a:pt x="25" y="52"/>
                  </a:lnTo>
                  <a:lnTo>
                    <a:pt x="26" y="53"/>
                  </a:lnTo>
                  <a:lnTo>
                    <a:pt x="26" y="53"/>
                  </a:lnTo>
                  <a:lnTo>
                    <a:pt x="26" y="53"/>
                  </a:lnTo>
                  <a:lnTo>
                    <a:pt x="26" y="53"/>
                  </a:lnTo>
                  <a:lnTo>
                    <a:pt x="26" y="53"/>
                  </a:lnTo>
                  <a:lnTo>
                    <a:pt x="26" y="53"/>
                  </a:lnTo>
                  <a:lnTo>
                    <a:pt x="26" y="53"/>
                  </a:lnTo>
                  <a:lnTo>
                    <a:pt x="26" y="54"/>
                  </a:lnTo>
                  <a:lnTo>
                    <a:pt x="31" y="66"/>
                  </a:lnTo>
                  <a:lnTo>
                    <a:pt x="35" y="77"/>
                  </a:lnTo>
                  <a:lnTo>
                    <a:pt x="40" y="89"/>
                  </a:lnTo>
                  <a:lnTo>
                    <a:pt x="45" y="101"/>
                  </a:lnTo>
                  <a:lnTo>
                    <a:pt x="51" y="119"/>
                  </a:lnTo>
                  <a:lnTo>
                    <a:pt x="57" y="137"/>
                  </a:lnTo>
                  <a:lnTo>
                    <a:pt x="62" y="157"/>
                  </a:lnTo>
                  <a:lnTo>
                    <a:pt x="68" y="175"/>
                  </a:lnTo>
                  <a:lnTo>
                    <a:pt x="62" y="173"/>
                  </a:lnTo>
                  <a:lnTo>
                    <a:pt x="56" y="171"/>
                  </a:lnTo>
                  <a:lnTo>
                    <a:pt x="50" y="169"/>
                  </a:lnTo>
                  <a:lnTo>
                    <a:pt x="45" y="166"/>
                  </a:lnTo>
                  <a:lnTo>
                    <a:pt x="33" y="166"/>
                  </a:lnTo>
                  <a:lnTo>
                    <a:pt x="25" y="173"/>
                  </a:lnTo>
                  <a:lnTo>
                    <a:pt x="24" y="184"/>
                  </a:lnTo>
                  <a:lnTo>
                    <a:pt x="31" y="192"/>
                  </a:lnTo>
                  <a:lnTo>
                    <a:pt x="43" y="197"/>
                  </a:lnTo>
                  <a:lnTo>
                    <a:pt x="55" y="202"/>
                  </a:lnTo>
                  <a:lnTo>
                    <a:pt x="68" y="208"/>
                  </a:lnTo>
                  <a:lnTo>
                    <a:pt x="79" y="212"/>
                  </a:lnTo>
                  <a:lnTo>
                    <a:pt x="92" y="218"/>
                  </a:lnTo>
                  <a:lnTo>
                    <a:pt x="104" y="223"/>
                  </a:lnTo>
                  <a:lnTo>
                    <a:pt x="117" y="228"/>
                  </a:lnTo>
                  <a:lnTo>
                    <a:pt x="129" y="233"/>
                  </a:lnTo>
                  <a:lnTo>
                    <a:pt x="141" y="239"/>
                  </a:lnTo>
                  <a:lnTo>
                    <a:pt x="154" y="243"/>
                  </a:lnTo>
                  <a:lnTo>
                    <a:pt x="167" y="248"/>
                  </a:lnTo>
                  <a:lnTo>
                    <a:pt x="179" y="254"/>
                  </a:lnTo>
                  <a:lnTo>
                    <a:pt x="192" y="258"/>
                  </a:lnTo>
                  <a:lnTo>
                    <a:pt x="205" y="263"/>
                  </a:lnTo>
                  <a:lnTo>
                    <a:pt x="217" y="267"/>
                  </a:lnTo>
                  <a:lnTo>
                    <a:pt x="230" y="271"/>
                  </a:lnTo>
                  <a:lnTo>
                    <a:pt x="255" y="276"/>
                  </a:lnTo>
                  <a:lnTo>
                    <a:pt x="281" y="277"/>
                  </a:lnTo>
                  <a:lnTo>
                    <a:pt x="307" y="276"/>
                  </a:lnTo>
                  <a:lnTo>
                    <a:pt x="333" y="276"/>
                  </a:lnTo>
                  <a:lnTo>
                    <a:pt x="356" y="278"/>
                  </a:lnTo>
                  <a:lnTo>
                    <a:pt x="376" y="284"/>
                  </a:lnTo>
                  <a:lnTo>
                    <a:pt x="394" y="298"/>
                  </a:lnTo>
                  <a:lnTo>
                    <a:pt x="406" y="320"/>
                  </a:lnTo>
                  <a:lnTo>
                    <a:pt x="410" y="324"/>
                  </a:lnTo>
                  <a:lnTo>
                    <a:pt x="414" y="328"/>
                  </a:lnTo>
                  <a:lnTo>
                    <a:pt x="420" y="329"/>
                  </a:lnTo>
                  <a:lnTo>
                    <a:pt x="426" y="328"/>
                  </a:lnTo>
                  <a:lnTo>
                    <a:pt x="430" y="325"/>
                  </a:lnTo>
                  <a:lnTo>
                    <a:pt x="434" y="322"/>
                  </a:lnTo>
                  <a:lnTo>
                    <a:pt x="435" y="317"/>
                  </a:lnTo>
                  <a:lnTo>
                    <a:pt x="434" y="3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21"/>
            <p:cNvSpPr>
              <a:spLocks/>
            </p:cNvSpPr>
            <p:nvPr/>
          </p:nvSpPr>
          <p:spPr bwMode="auto">
            <a:xfrm>
              <a:off x="6950075" y="1870075"/>
              <a:ext cx="103188" cy="79375"/>
            </a:xfrm>
            <a:custGeom>
              <a:avLst/>
              <a:gdLst/>
              <a:ahLst/>
              <a:cxnLst>
                <a:cxn ang="0">
                  <a:pos x="108" y="4"/>
                </a:cxn>
                <a:cxn ang="0">
                  <a:pos x="93" y="2"/>
                </a:cxn>
                <a:cxn ang="0">
                  <a:pos x="78" y="1"/>
                </a:cxn>
                <a:cxn ang="0">
                  <a:pos x="63" y="0"/>
                </a:cxn>
                <a:cxn ang="0">
                  <a:pos x="49" y="1"/>
                </a:cxn>
                <a:cxn ang="0">
                  <a:pos x="41" y="14"/>
                </a:cxn>
                <a:cxn ang="0">
                  <a:pos x="46" y="24"/>
                </a:cxn>
                <a:cxn ang="0">
                  <a:pos x="51" y="31"/>
                </a:cxn>
                <a:cxn ang="0">
                  <a:pos x="47" y="34"/>
                </a:cxn>
                <a:cxn ang="0">
                  <a:pos x="34" y="34"/>
                </a:cxn>
                <a:cxn ang="0">
                  <a:pos x="22" y="36"/>
                </a:cxn>
                <a:cxn ang="0">
                  <a:pos x="14" y="49"/>
                </a:cxn>
                <a:cxn ang="0">
                  <a:pos x="20" y="60"/>
                </a:cxn>
                <a:cxn ang="0">
                  <a:pos x="26" y="68"/>
                </a:cxn>
                <a:cxn ang="0">
                  <a:pos x="25" y="73"/>
                </a:cxn>
                <a:cxn ang="0">
                  <a:pos x="18" y="73"/>
                </a:cxn>
                <a:cxn ang="0">
                  <a:pos x="3" y="77"/>
                </a:cxn>
                <a:cxn ang="0">
                  <a:pos x="3" y="97"/>
                </a:cxn>
                <a:cxn ang="0">
                  <a:pos x="20" y="102"/>
                </a:cxn>
                <a:cxn ang="0">
                  <a:pos x="30" y="102"/>
                </a:cxn>
                <a:cxn ang="0">
                  <a:pos x="41" y="102"/>
                </a:cxn>
                <a:cxn ang="0">
                  <a:pos x="52" y="102"/>
                </a:cxn>
                <a:cxn ang="0">
                  <a:pos x="64" y="99"/>
                </a:cxn>
                <a:cxn ang="0">
                  <a:pos x="73" y="87"/>
                </a:cxn>
                <a:cxn ang="0">
                  <a:pos x="67" y="75"/>
                </a:cxn>
                <a:cxn ang="0">
                  <a:pos x="60" y="67"/>
                </a:cxn>
                <a:cxn ang="0">
                  <a:pos x="62" y="62"/>
                </a:cxn>
                <a:cxn ang="0">
                  <a:pos x="76" y="62"/>
                </a:cxn>
                <a:cxn ang="0">
                  <a:pos x="89" y="61"/>
                </a:cxn>
                <a:cxn ang="0">
                  <a:pos x="96" y="49"/>
                </a:cxn>
                <a:cxn ang="0">
                  <a:pos x="92" y="39"/>
                </a:cxn>
                <a:cxn ang="0">
                  <a:pos x="89" y="34"/>
                </a:cxn>
                <a:cxn ang="0">
                  <a:pos x="93" y="31"/>
                </a:cxn>
                <a:cxn ang="0">
                  <a:pos x="107" y="32"/>
                </a:cxn>
                <a:cxn ang="0">
                  <a:pos x="125" y="30"/>
                </a:cxn>
                <a:cxn ang="0">
                  <a:pos x="125" y="9"/>
                </a:cxn>
              </a:cxnLst>
              <a:rect l="0" t="0" r="r" b="b"/>
              <a:pathLst>
                <a:path w="129" h="102">
                  <a:moveTo>
                    <a:pt x="115" y="5"/>
                  </a:moveTo>
                  <a:lnTo>
                    <a:pt x="108" y="4"/>
                  </a:lnTo>
                  <a:lnTo>
                    <a:pt x="100" y="4"/>
                  </a:lnTo>
                  <a:lnTo>
                    <a:pt x="93" y="2"/>
                  </a:lnTo>
                  <a:lnTo>
                    <a:pt x="86" y="2"/>
                  </a:lnTo>
                  <a:lnTo>
                    <a:pt x="78" y="1"/>
                  </a:lnTo>
                  <a:lnTo>
                    <a:pt x="71" y="1"/>
                  </a:lnTo>
                  <a:lnTo>
                    <a:pt x="63" y="0"/>
                  </a:lnTo>
                  <a:lnTo>
                    <a:pt x="56" y="0"/>
                  </a:lnTo>
                  <a:lnTo>
                    <a:pt x="49" y="1"/>
                  </a:lnTo>
                  <a:lnTo>
                    <a:pt x="44" y="7"/>
                  </a:lnTo>
                  <a:lnTo>
                    <a:pt x="41" y="14"/>
                  </a:lnTo>
                  <a:lnTo>
                    <a:pt x="44" y="21"/>
                  </a:lnTo>
                  <a:lnTo>
                    <a:pt x="46" y="24"/>
                  </a:lnTo>
                  <a:lnTo>
                    <a:pt x="48" y="28"/>
                  </a:lnTo>
                  <a:lnTo>
                    <a:pt x="51" y="31"/>
                  </a:lnTo>
                  <a:lnTo>
                    <a:pt x="53" y="34"/>
                  </a:lnTo>
                  <a:lnTo>
                    <a:pt x="47" y="34"/>
                  </a:lnTo>
                  <a:lnTo>
                    <a:pt x="40" y="34"/>
                  </a:lnTo>
                  <a:lnTo>
                    <a:pt x="34" y="34"/>
                  </a:lnTo>
                  <a:lnTo>
                    <a:pt x="29" y="34"/>
                  </a:lnTo>
                  <a:lnTo>
                    <a:pt x="22" y="36"/>
                  </a:lnTo>
                  <a:lnTo>
                    <a:pt x="16" y="40"/>
                  </a:lnTo>
                  <a:lnTo>
                    <a:pt x="14" y="49"/>
                  </a:lnTo>
                  <a:lnTo>
                    <a:pt x="16" y="55"/>
                  </a:lnTo>
                  <a:lnTo>
                    <a:pt x="20" y="60"/>
                  </a:lnTo>
                  <a:lnTo>
                    <a:pt x="23" y="64"/>
                  </a:lnTo>
                  <a:lnTo>
                    <a:pt x="26" y="68"/>
                  </a:lnTo>
                  <a:lnTo>
                    <a:pt x="30" y="73"/>
                  </a:lnTo>
                  <a:lnTo>
                    <a:pt x="25" y="73"/>
                  </a:lnTo>
                  <a:lnTo>
                    <a:pt x="22" y="73"/>
                  </a:lnTo>
                  <a:lnTo>
                    <a:pt x="18" y="73"/>
                  </a:lnTo>
                  <a:lnTo>
                    <a:pt x="14" y="73"/>
                  </a:lnTo>
                  <a:lnTo>
                    <a:pt x="3" y="77"/>
                  </a:lnTo>
                  <a:lnTo>
                    <a:pt x="0" y="87"/>
                  </a:lnTo>
                  <a:lnTo>
                    <a:pt x="3" y="97"/>
                  </a:lnTo>
                  <a:lnTo>
                    <a:pt x="14" y="102"/>
                  </a:lnTo>
                  <a:lnTo>
                    <a:pt x="20" y="102"/>
                  </a:lnTo>
                  <a:lnTo>
                    <a:pt x="25" y="102"/>
                  </a:lnTo>
                  <a:lnTo>
                    <a:pt x="30" y="102"/>
                  </a:lnTo>
                  <a:lnTo>
                    <a:pt x="36" y="102"/>
                  </a:lnTo>
                  <a:lnTo>
                    <a:pt x="41" y="102"/>
                  </a:lnTo>
                  <a:lnTo>
                    <a:pt x="46" y="102"/>
                  </a:lnTo>
                  <a:lnTo>
                    <a:pt x="52" y="102"/>
                  </a:lnTo>
                  <a:lnTo>
                    <a:pt x="58" y="102"/>
                  </a:lnTo>
                  <a:lnTo>
                    <a:pt x="64" y="99"/>
                  </a:lnTo>
                  <a:lnTo>
                    <a:pt x="70" y="93"/>
                  </a:lnTo>
                  <a:lnTo>
                    <a:pt x="73" y="87"/>
                  </a:lnTo>
                  <a:lnTo>
                    <a:pt x="70" y="80"/>
                  </a:lnTo>
                  <a:lnTo>
                    <a:pt x="67" y="75"/>
                  </a:lnTo>
                  <a:lnTo>
                    <a:pt x="63" y="70"/>
                  </a:lnTo>
                  <a:lnTo>
                    <a:pt x="60" y="67"/>
                  </a:lnTo>
                  <a:lnTo>
                    <a:pt x="56" y="62"/>
                  </a:lnTo>
                  <a:lnTo>
                    <a:pt x="62" y="62"/>
                  </a:lnTo>
                  <a:lnTo>
                    <a:pt x="69" y="62"/>
                  </a:lnTo>
                  <a:lnTo>
                    <a:pt x="76" y="62"/>
                  </a:lnTo>
                  <a:lnTo>
                    <a:pt x="82" y="64"/>
                  </a:lnTo>
                  <a:lnTo>
                    <a:pt x="89" y="61"/>
                  </a:lnTo>
                  <a:lnTo>
                    <a:pt x="93" y="55"/>
                  </a:lnTo>
                  <a:lnTo>
                    <a:pt x="96" y="49"/>
                  </a:lnTo>
                  <a:lnTo>
                    <a:pt x="93" y="42"/>
                  </a:lnTo>
                  <a:lnTo>
                    <a:pt x="92" y="39"/>
                  </a:lnTo>
                  <a:lnTo>
                    <a:pt x="90" y="36"/>
                  </a:lnTo>
                  <a:lnTo>
                    <a:pt x="89" y="34"/>
                  </a:lnTo>
                  <a:lnTo>
                    <a:pt x="86" y="31"/>
                  </a:lnTo>
                  <a:lnTo>
                    <a:pt x="93" y="31"/>
                  </a:lnTo>
                  <a:lnTo>
                    <a:pt x="100" y="32"/>
                  </a:lnTo>
                  <a:lnTo>
                    <a:pt x="107" y="32"/>
                  </a:lnTo>
                  <a:lnTo>
                    <a:pt x="115" y="34"/>
                  </a:lnTo>
                  <a:lnTo>
                    <a:pt x="125" y="30"/>
                  </a:lnTo>
                  <a:lnTo>
                    <a:pt x="129" y="20"/>
                  </a:lnTo>
                  <a:lnTo>
                    <a:pt x="125" y="9"/>
                  </a:lnTo>
                  <a:lnTo>
                    <a:pt x="11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22"/>
            <p:cNvSpPr>
              <a:spLocks/>
            </p:cNvSpPr>
            <p:nvPr/>
          </p:nvSpPr>
          <p:spPr bwMode="auto">
            <a:xfrm>
              <a:off x="6450013" y="1581150"/>
              <a:ext cx="179388" cy="811213"/>
            </a:xfrm>
            <a:custGeom>
              <a:avLst/>
              <a:gdLst/>
              <a:ahLst/>
              <a:cxnLst>
                <a:cxn ang="0">
                  <a:pos x="192" y="21"/>
                </a:cxn>
                <a:cxn ang="0">
                  <a:pos x="185" y="38"/>
                </a:cxn>
                <a:cxn ang="0">
                  <a:pos x="177" y="54"/>
                </a:cxn>
                <a:cxn ang="0">
                  <a:pos x="167" y="70"/>
                </a:cxn>
                <a:cxn ang="0">
                  <a:pos x="152" y="93"/>
                </a:cxn>
                <a:cxn ang="0">
                  <a:pos x="143" y="126"/>
                </a:cxn>
                <a:cxn ang="0">
                  <a:pos x="124" y="156"/>
                </a:cxn>
                <a:cxn ang="0">
                  <a:pos x="115" y="182"/>
                </a:cxn>
                <a:cxn ang="0">
                  <a:pos x="110" y="206"/>
                </a:cxn>
                <a:cxn ang="0">
                  <a:pos x="102" y="219"/>
                </a:cxn>
                <a:cxn ang="0">
                  <a:pos x="91" y="232"/>
                </a:cxn>
                <a:cxn ang="0">
                  <a:pos x="79" y="246"/>
                </a:cxn>
                <a:cxn ang="0">
                  <a:pos x="68" y="270"/>
                </a:cxn>
                <a:cxn ang="0">
                  <a:pos x="54" y="301"/>
                </a:cxn>
                <a:cxn ang="0">
                  <a:pos x="44" y="337"/>
                </a:cxn>
                <a:cxn ang="0">
                  <a:pos x="42" y="365"/>
                </a:cxn>
                <a:cxn ang="0">
                  <a:pos x="23" y="395"/>
                </a:cxn>
                <a:cxn ang="0">
                  <a:pos x="21" y="420"/>
                </a:cxn>
                <a:cxn ang="0">
                  <a:pos x="21" y="450"/>
                </a:cxn>
                <a:cxn ang="0">
                  <a:pos x="8" y="474"/>
                </a:cxn>
                <a:cxn ang="0">
                  <a:pos x="0" y="561"/>
                </a:cxn>
                <a:cxn ang="0">
                  <a:pos x="9" y="700"/>
                </a:cxn>
                <a:cxn ang="0">
                  <a:pos x="25" y="787"/>
                </a:cxn>
                <a:cxn ang="0">
                  <a:pos x="35" y="816"/>
                </a:cxn>
                <a:cxn ang="0">
                  <a:pos x="48" y="846"/>
                </a:cxn>
                <a:cxn ang="0">
                  <a:pos x="48" y="876"/>
                </a:cxn>
                <a:cxn ang="0">
                  <a:pos x="65" y="905"/>
                </a:cxn>
                <a:cxn ang="0">
                  <a:pos x="86" y="936"/>
                </a:cxn>
                <a:cxn ang="0">
                  <a:pos x="107" y="967"/>
                </a:cxn>
                <a:cxn ang="0">
                  <a:pos x="126" y="999"/>
                </a:cxn>
                <a:cxn ang="0">
                  <a:pos x="144" y="1022"/>
                </a:cxn>
                <a:cxn ang="0">
                  <a:pos x="161" y="1012"/>
                </a:cxn>
                <a:cxn ang="0">
                  <a:pos x="152" y="987"/>
                </a:cxn>
                <a:cxn ang="0">
                  <a:pos x="136" y="959"/>
                </a:cxn>
                <a:cxn ang="0">
                  <a:pos x="120" y="933"/>
                </a:cxn>
                <a:cxn ang="0">
                  <a:pos x="101" y="906"/>
                </a:cxn>
                <a:cxn ang="0">
                  <a:pos x="84" y="878"/>
                </a:cxn>
                <a:cxn ang="0">
                  <a:pos x="80" y="850"/>
                </a:cxn>
                <a:cxn ang="0">
                  <a:pos x="71" y="815"/>
                </a:cxn>
                <a:cxn ang="0">
                  <a:pos x="55" y="782"/>
                </a:cxn>
                <a:cxn ang="0">
                  <a:pos x="38" y="693"/>
                </a:cxn>
                <a:cxn ang="0">
                  <a:pos x="29" y="559"/>
                </a:cxn>
                <a:cxn ang="0">
                  <a:pos x="37" y="478"/>
                </a:cxn>
                <a:cxn ang="0">
                  <a:pos x="50" y="456"/>
                </a:cxn>
                <a:cxn ang="0">
                  <a:pos x="49" y="422"/>
                </a:cxn>
                <a:cxn ang="0">
                  <a:pos x="54" y="400"/>
                </a:cxn>
                <a:cxn ang="0">
                  <a:pos x="76" y="371"/>
                </a:cxn>
                <a:cxn ang="0">
                  <a:pos x="76" y="344"/>
                </a:cxn>
                <a:cxn ang="0">
                  <a:pos x="78" y="312"/>
                </a:cxn>
                <a:cxn ang="0">
                  <a:pos x="97" y="269"/>
                </a:cxn>
                <a:cxn ang="0">
                  <a:pos x="118" y="241"/>
                </a:cxn>
                <a:cxn ang="0">
                  <a:pos x="135" y="213"/>
                </a:cxn>
                <a:cxn ang="0">
                  <a:pos x="145" y="187"/>
                </a:cxn>
                <a:cxn ang="0">
                  <a:pos x="159" y="158"/>
                </a:cxn>
                <a:cxn ang="0">
                  <a:pos x="176" y="128"/>
                </a:cxn>
                <a:cxn ang="0">
                  <a:pos x="186" y="96"/>
                </a:cxn>
                <a:cxn ang="0">
                  <a:pos x="205" y="65"/>
                </a:cxn>
                <a:cxn ang="0">
                  <a:pos x="217" y="35"/>
                </a:cxn>
                <a:cxn ang="0">
                  <a:pos x="224" y="12"/>
                </a:cxn>
                <a:cxn ang="0">
                  <a:pos x="219" y="3"/>
                </a:cxn>
                <a:cxn ang="0">
                  <a:pos x="208" y="0"/>
                </a:cxn>
                <a:cxn ang="0">
                  <a:pos x="199" y="5"/>
                </a:cxn>
                <a:cxn ang="0">
                  <a:pos x="196" y="10"/>
                </a:cxn>
              </a:cxnLst>
              <a:rect l="0" t="0" r="r" b="b"/>
              <a:pathLst>
                <a:path w="224" h="1022">
                  <a:moveTo>
                    <a:pt x="196" y="10"/>
                  </a:moveTo>
                  <a:lnTo>
                    <a:pt x="192" y="21"/>
                  </a:lnTo>
                  <a:lnTo>
                    <a:pt x="189" y="30"/>
                  </a:lnTo>
                  <a:lnTo>
                    <a:pt x="185" y="38"/>
                  </a:lnTo>
                  <a:lnTo>
                    <a:pt x="182" y="46"/>
                  </a:lnTo>
                  <a:lnTo>
                    <a:pt x="177" y="54"/>
                  </a:lnTo>
                  <a:lnTo>
                    <a:pt x="171" y="62"/>
                  </a:lnTo>
                  <a:lnTo>
                    <a:pt x="167" y="70"/>
                  </a:lnTo>
                  <a:lnTo>
                    <a:pt x="160" y="78"/>
                  </a:lnTo>
                  <a:lnTo>
                    <a:pt x="152" y="93"/>
                  </a:lnTo>
                  <a:lnTo>
                    <a:pt x="147" y="109"/>
                  </a:lnTo>
                  <a:lnTo>
                    <a:pt x="143" y="126"/>
                  </a:lnTo>
                  <a:lnTo>
                    <a:pt x="135" y="141"/>
                  </a:lnTo>
                  <a:lnTo>
                    <a:pt x="124" y="156"/>
                  </a:lnTo>
                  <a:lnTo>
                    <a:pt x="118" y="168"/>
                  </a:lnTo>
                  <a:lnTo>
                    <a:pt x="115" y="182"/>
                  </a:lnTo>
                  <a:lnTo>
                    <a:pt x="113" y="199"/>
                  </a:lnTo>
                  <a:lnTo>
                    <a:pt x="110" y="206"/>
                  </a:lnTo>
                  <a:lnTo>
                    <a:pt x="107" y="212"/>
                  </a:lnTo>
                  <a:lnTo>
                    <a:pt x="102" y="219"/>
                  </a:lnTo>
                  <a:lnTo>
                    <a:pt x="97" y="225"/>
                  </a:lnTo>
                  <a:lnTo>
                    <a:pt x="91" y="232"/>
                  </a:lnTo>
                  <a:lnTo>
                    <a:pt x="85" y="239"/>
                  </a:lnTo>
                  <a:lnTo>
                    <a:pt x="79" y="246"/>
                  </a:lnTo>
                  <a:lnTo>
                    <a:pt x="75" y="254"/>
                  </a:lnTo>
                  <a:lnTo>
                    <a:pt x="68" y="270"/>
                  </a:lnTo>
                  <a:lnTo>
                    <a:pt x="61" y="285"/>
                  </a:lnTo>
                  <a:lnTo>
                    <a:pt x="54" y="301"/>
                  </a:lnTo>
                  <a:lnTo>
                    <a:pt x="48" y="317"/>
                  </a:lnTo>
                  <a:lnTo>
                    <a:pt x="44" y="337"/>
                  </a:lnTo>
                  <a:lnTo>
                    <a:pt x="45" y="352"/>
                  </a:lnTo>
                  <a:lnTo>
                    <a:pt x="42" y="365"/>
                  </a:lnTo>
                  <a:lnTo>
                    <a:pt x="33" y="382"/>
                  </a:lnTo>
                  <a:lnTo>
                    <a:pt x="23" y="395"/>
                  </a:lnTo>
                  <a:lnTo>
                    <a:pt x="19" y="407"/>
                  </a:lnTo>
                  <a:lnTo>
                    <a:pt x="21" y="420"/>
                  </a:lnTo>
                  <a:lnTo>
                    <a:pt x="23" y="437"/>
                  </a:lnTo>
                  <a:lnTo>
                    <a:pt x="21" y="450"/>
                  </a:lnTo>
                  <a:lnTo>
                    <a:pt x="15" y="461"/>
                  </a:lnTo>
                  <a:lnTo>
                    <a:pt x="8" y="474"/>
                  </a:lnTo>
                  <a:lnTo>
                    <a:pt x="3" y="490"/>
                  </a:lnTo>
                  <a:lnTo>
                    <a:pt x="0" y="561"/>
                  </a:lnTo>
                  <a:lnTo>
                    <a:pt x="2" y="631"/>
                  </a:lnTo>
                  <a:lnTo>
                    <a:pt x="9" y="700"/>
                  </a:lnTo>
                  <a:lnTo>
                    <a:pt x="22" y="770"/>
                  </a:lnTo>
                  <a:lnTo>
                    <a:pt x="25" y="787"/>
                  </a:lnTo>
                  <a:lnTo>
                    <a:pt x="30" y="802"/>
                  </a:lnTo>
                  <a:lnTo>
                    <a:pt x="35" y="816"/>
                  </a:lnTo>
                  <a:lnTo>
                    <a:pt x="44" y="831"/>
                  </a:lnTo>
                  <a:lnTo>
                    <a:pt x="48" y="846"/>
                  </a:lnTo>
                  <a:lnTo>
                    <a:pt x="48" y="861"/>
                  </a:lnTo>
                  <a:lnTo>
                    <a:pt x="48" y="876"/>
                  </a:lnTo>
                  <a:lnTo>
                    <a:pt x="54" y="890"/>
                  </a:lnTo>
                  <a:lnTo>
                    <a:pt x="65" y="905"/>
                  </a:lnTo>
                  <a:lnTo>
                    <a:pt x="76" y="920"/>
                  </a:lnTo>
                  <a:lnTo>
                    <a:pt x="86" y="936"/>
                  </a:lnTo>
                  <a:lnTo>
                    <a:pt x="97" y="951"/>
                  </a:lnTo>
                  <a:lnTo>
                    <a:pt x="107" y="967"/>
                  </a:lnTo>
                  <a:lnTo>
                    <a:pt x="116" y="983"/>
                  </a:lnTo>
                  <a:lnTo>
                    <a:pt x="126" y="999"/>
                  </a:lnTo>
                  <a:lnTo>
                    <a:pt x="136" y="1016"/>
                  </a:lnTo>
                  <a:lnTo>
                    <a:pt x="144" y="1022"/>
                  </a:lnTo>
                  <a:lnTo>
                    <a:pt x="154" y="1020"/>
                  </a:lnTo>
                  <a:lnTo>
                    <a:pt x="161" y="1012"/>
                  </a:lnTo>
                  <a:lnTo>
                    <a:pt x="160" y="1001"/>
                  </a:lnTo>
                  <a:lnTo>
                    <a:pt x="152" y="987"/>
                  </a:lnTo>
                  <a:lnTo>
                    <a:pt x="144" y="973"/>
                  </a:lnTo>
                  <a:lnTo>
                    <a:pt x="136" y="959"/>
                  </a:lnTo>
                  <a:lnTo>
                    <a:pt x="128" y="946"/>
                  </a:lnTo>
                  <a:lnTo>
                    <a:pt x="120" y="933"/>
                  </a:lnTo>
                  <a:lnTo>
                    <a:pt x="110" y="920"/>
                  </a:lnTo>
                  <a:lnTo>
                    <a:pt x="101" y="906"/>
                  </a:lnTo>
                  <a:lnTo>
                    <a:pt x="92" y="893"/>
                  </a:lnTo>
                  <a:lnTo>
                    <a:pt x="84" y="878"/>
                  </a:lnTo>
                  <a:lnTo>
                    <a:pt x="82" y="865"/>
                  </a:lnTo>
                  <a:lnTo>
                    <a:pt x="80" y="850"/>
                  </a:lnTo>
                  <a:lnTo>
                    <a:pt x="78" y="832"/>
                  </a:lnTo>
                  <a:lnTo>
                    <a:pt x="71" y="815"/>
                  </a:lnTo>
                  <a:lnTo>
                    <a:pt x="63" y="798"/>
                  </a:lnTo>
                  <a:lnTo>
                    <a:pt x="55" y="782"/>
                  </a:lnTo>
                  <a:lnTo>
                    <a:pt x="49" y="762"/>
                  </a:lnTo>
                  <a:lnTo>
                    <a:pt x="38" y="693"/>
                  </a:lnTo>
                  <a:lnTo>
                    <a:pt x="31" y="626"/>
                  </a:lnTo>
                  <a:lnTo>
                    <a:pt x="29" y="559"/>
                  </a:lnTo>
                  <a:lnTo>
                    <a:pt x="32" y="490"/>
                  </a:lnTo>
                  <a:lnTo>
                    <a:pt x="37" y="478"/>
                  </a:lnTo>
                  <a:lnTo>
                    <a:pt x="45" y="468"/>
                  </a:lnTo>
                  <a:lnTo>
                    <a:pt x="50" y="456"/>
                  </a:lnTo>
                  <a:lnTo>
                    <a:pt x="53" y="445"/>
                  </a:lnTo>
                  <a:lnTo>
                    <a:pt x="49" y="422"/>
                  </a:lnTo>
                  <a:lnTo>
                    <a:pt x="49" y="410"/>
                  </a:lnTo>
                  <a:lnTo>
                    <a:pt x="54" y="400"/>
                  </a:lnTo>
                  <a:lnTo>
                    <a:pt x="69" y="384"/>
                  </a:lnTo>
                  <a:lnTo>
                    <a:pt x="76" y="371"/>
                  </a:lnTo>
                  <a:lnTo>
                    <a:pt x="77" y="358"/>
                  </a:lnTo>
                  <a:lnTo>
                    <a:pt x="76" y="344"/>
                  </a:lnTo>
                  <a:lnTo>
                    <a:pt x="75" y="330"/>
                  </a:lnTo>
                  <a:lnTo>
                    <a:pt x="78" y="312"/>
                  </a:lnTo>
                  <a:lnTo>
                    <a:pt x="86" y="290"/>
                  </a:lnTo>
                  <a:lnTo>
                    <a:pt x="97" y="269"/>
                  </a:lnTo>
                  <a:lnTo>
                    <a:pt x="107" y="255"/>
                  </a:lnTo>
                  <a:lnTo>
                    <a:pt x="118" y="241"/>
                  </a:lnTo>
                  <a:lnTo>
                    <a:pt x="128" y="227"/>
                  </a:lnTo>
                  <a:lnTo>
                    <a:pt x="135" y="213"/>
                  </a:lnTo>
                  <a:lnTo>
                    <a:pt x="140" y="201"/>
                  </a:lnTo>
                  <a:lnTo>
                    <a:pt x="145" y="187"/>
                  </a:lnTo>
                  <a:lnTo>
                    <a:pt x="152" y="172"/>
                  </a:lnTo>
                  <a:lnTo>
                    <a:pt x="159" y="158"/>
                  </a:lnTo>
                  <a:lnTo>
                    <a:pt x="168" y="143"/>
                  </a:lnTo>
                  <a:lnTo>
                    <a:pt x="176" y="128"/>
                  </a:lnTo>
                  <a:lnTo>
                    <a:pt x="181" y="112"/>
                  </a:lnTo>
                  <a:lnTo>
                    <a:pt x="186" y="96"/>
                  </a:lnTo>
                  <a:lnTo>
                    <a:pt x="196" y="80"/>
                  </a:lnTo>
                  <a:lnTo>
                    <a:pt x="205" y="65"/>
                  </a:lnTo>
                  <a:lnTo>
                    <a:pt x="212" y="50"/>
                  </a:lnTo>
                  <a:lnTo>
                    <a:pt x="217" y="35"/>
                  </a:lnTo>
                  <a:lnTo>
                    <a:pt x="223" y="17"/>
                  </a:lnTo>
                  <a:lnTo>
                    <a:pt x="224" y="12"/>
                  </a:lnTo>
                  <a:lnTo>
                    <a:pt x="222" y="7"/>
                  </a:lnTo>
                  <a:lnTo>
                    <a:pt x="219" y="3"/>
                  </a:lnTo>
                  <a:lnTo>
                    <a:pt x="214" y="1"/>
                  </a:lnTo>
                  <a:lnTo>
                    <a:pt x="208" y="0"/>
                  </a:lnTo>
                  <a:lnTo>
                    <a:pt x="204" y="1"/>
                  </a:lnTo>
                  <a:lnTo>
                    <a:pt x="199" y="5"/>
                  </a:lnTo>
                  <a:lnTo>
                    <a:pt x="196" y="10"/>
                  </a:lnTo>
                  <a:lnTo>
                    <a:pt x="19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23"/>
            <p:cNvSpPr>
              <a:spLocks/>
            </p:cNvSpPr>
            <p:nvPr/>
          </p:nvSpPr>
          <p:spPr bwMode="auto">
            <a:xfrm>
              <a:off x="6575425" y="2390775"/>
              <a:ext cx="328613" cy="171450"/>
            </a:xfrm>
            <a:custGeom>
              <a:avLst/>
              <a:gdLst/>
              <a:ahLst/>
              <a:cxnLst>
                <a:cxn ang="0">
                  <a:pos x="13" y="34"/>
                </a:cxn>
                <a:cxn ang="0">
                  <a:pos x="35" y="61"/>
                </a:cxn>
                <a:cxn ang="0">
                  <a:pos x="60" y="91"/>
                </a:cxn>
                <a:cxn ang="0">
                  <a:pos x="87" y="120"/>
                </a:cxn>
                <a:cxn ang="0">
                  <a:pos x="116" y="149"/>
                </a:cxn>
                <a:cxn ang="0">
                  <a:pos x="146" y="173"/>
                </a:cxn>
                <a:cxn ang="0">
                  <a:pos x="177" y="195"/>
                </a:cxn>
                <a:cxn ang="0">
                  <a:pos x="209" y="210"/>
                </a:cxn>
                <a:cxn ang="0">
                  <a:pos x="241" y="217"/>
                </a:cxn>
                <a:cxn ang="0">
                  <a:pos x="276" y="203"/>
                </a:cxn>
                <a:cxn ang="0">
                  <a:pos x="309" y="178"/>
                </a:cxn>
                <a:cxn ang="0">
                  <a:pos x="338" y="151"/>
                </a:cxn>
                <a:cxn ang="0">
                  <a:pos x="363" y="126"/>
                </a:cxn>
                <a:cxn ang="0">
                  <a:pos x="388" y="103"/>
                </a:cxn>
                <a:cxn ang="0">
                  <a:pos x="406" y="81"/>
                </a:cxn>
                <a:cxn ang="0">
                  <a:pos x="414" y="51"/>
                </a:cxn>
                <a:cxn ang="0">
                  <a:pos x="413" y="26"/>
                </a:cxn>
                <a:cxn ang="0">
                  <a:pos x="408" y="19"/>
                </a:cxn>
                <a:cxn ang="0">
                  <a:pos x="384" y="13"/>
                </a:cxn>
                <a:cxn ang="0">
                  <a:pos x="348" y="12"/>
                </a:cxn>
                <a:cxn ang="0">
                  <a:pos x="316" y="16"/>
                </a:cxn>
                <a:cxn ang="0">
                  <a:pos x="282" y="27"/>
                </a:cxn>
                <a:cxn ang="0">
                  <a:pos x="254" y="41"/>
                </a:cxn>
                <a:cxn ang="0">
                  <a:pos x="258" y="59"/>
                </a:cxn>
                <a:cxn ang="0">
                  <a:pos x="278" y="57"/>
                </a:cxn>
                <a:cxn ang="0">
                  <a:pos x="298" y="51"/>
                </a:cxn>
                <a:cxn ang="0">
                  <a:pos x="316" y="45"/>
                </a:cxn>
                <a:cxn ang="0">
                  <a:pos x="336" y="39"/>
                </a:cxn>
                <a:cxn ang="0">
                  <a:pos x="352" y="36"/>
                </a:cxn>
                <a:cxn ang="0">
                  <a:pos x="364" y="37"/>
                </a:cxn>
                <a:cxn ang="0">
                  <a:pos x="386" y="41"/>
                </a:cxn>
                <a:cxn ang="0">
                  <a:pos x="389" y="42"/>
                </a:cxn>
                <a:cxn ang="0">
                  <a:pos x="384" y="66"/>
                </a:cxn>
                <a:cxn ang="0">
                  <a:pos x="361" y="95"/>
                </a:cxn>
                <a:cxn ang="0">
                  <a:pos x="325" y="127"/>
                </a:cxn>
                <a:cxn ang="0">
                  <a:pos x="292" y="155"/>
                </a:cxn>
                <a:cxn ang="0">
                  <a:pos x="268" y="172"/>
                </a:cxn>
                <a:cxn ang="0">
                  <a:pos x="248" y="181"/>
                </a:cxn>
                <a:cxn ang="0">
                  <a:pos x="231" y="182"/>
                </a:cxn>
                <a:cxn ang="0">
                  <a:pos x="211" y="175"/>
                </a:cxn>
                <a:cxn ang="0">
                  <a:pos x="192" y="165"/>
                </a:cxn>
                <a:cxn ang="0">
                  <a:pos x="176" y="155"/>
                </a:cxn>
                <a:cxn ang="0">
                  <a:pos x="159" y="144"/>
                </a:cxn>
                <a:cxn ang="0">
                  <a:pos x="144" y="132"/>
                </a:cxn>
                <a:cxn ang="0">
                  <a:pos x="123" y="113"/>
                </a:cxn>
                <a:cxn ang="0">
                  <a:pos x="94" y="84"/>
                </a:cxn>
                <a:cxn ang="0">
                  <a:pos x="65" y="52"/>
                </a:cxn>
                <a:cxn ang="0">
                  <a:pos x="40" y="21"/>
                </a:cxn>
                <a:cxn ang="0">
                  <a:pos x="23" y="1"/>
                </a:cxn>
                <a:cxn ang="0">
                  <a:pos x="12" y="0"/>
                </a:cxn>
                <a:cxn ang="0">
                  <a:pos x="3" y="5"/>
                </a:cxn>
                <a:cxn ang="0">
                  <a:pos x="0" y="14"/>
                </a:cxn>
                <a:cxn ang="0">
                  <a:pos x="3" y="20"/>
                </a:cxn>
              </a:cxnLst>
              <a:rect l="0" t="0" r="r" b="b"/>
              <a:pathLst>
                <a:path w="414" h="217">
                  <a:moveTo>
                    <a:pt x="3" y="20"/>
                  </a:moveTo>
                  <a:lnTo>
                    <a:pt x="13" y="34"/>
                  </a:lnTo>
                  <a:lnTo>
                    <a:pt x="23" y="47"/>
                  </a:lnTo>
                  <a:lnTo>
                    <a:pt x="35" y="61"/>
                  </a:lnTo>
                  <a:lnTo>
                    <a:pt x="48" y="76"/>
                  </a:lnTo>
                  <a:lnTo>
                    <a:pt x="60" y="91"/>
                  </a:lnTo>
                  <a:lnTo>
                    <a:pt x="73" y="106"/>
                  </a:lnTo>
                  <a:lnTo>
                    <a:pt x="87" y="120"/>
                  </a:lnTo>
                  <a:lnTo>
                    <a:pt x="101" y="135"/>
                  </a:lnTo>
                  <a:lnTo>
                    <a:pt x="116" y="149"/>
                  </a:lnTo>
                  <a:lnTo>
                    <a:pt x="131" y="162"/>
                  </a:lnTo>
                  <a:lnTo>
                    <a:pt x="146" y="173"/>
                  </a:lnTo>
                  <a:lnTo>
                    <a:pt x="161" y="185"/>
                  </a:lnTo>
                  <a:lnTo>
                    <a:pt x="177" y="195"/>
                  </a:lnTo>
                  <a:lnTo>
                    <a:pt x="193" y="203"/>
                  </a:lnTo>
                  <a:lnTo>
                    <a:pt x="209" y="210"/>
                  </a:lnTo>
                  <a:lnTo>
                    <a:pt x="225" y="216"/>
                  </a:lnTo>
                  <a:lnTo>
                    <a:pt x="241" y="217"/>
                  </a:lnTo>
                  <a:lnTo>
                    <a:pt x="258" y="212"/>
                  </a:lnTo>
                  <a:lnTo>
                    <a:pt x="276" y="203"/>
                  </a:lnTo>
                  <a:lnTo>
                    <a:pt x="293" y="192"/>
                  </a:lnTo>
                  <a:lnTo>
                    <a:pt x="309" y="178"/>
                  </a:lnTo>
                  <a:lnTo>
                    <a:pt x="324" y="164"/>
                  </a:lnTo>
                  <a:lnTo>
                    <a:pt x="338" y="151"/>
                  </a:lnTo>
                  <a:lnTo>
                    <a:pt x="348" y="140"/>
                  </a:lnTo>
                  <a:lnTo>
                    <a:pt x="363" y="126"/>
                  </a:lnTo>
                  <a:lnTo>
                    <a:pt x="376" y="113"/>
                  </a:lnTo>
                  <a:lnTo>
                    <a:pt x="388" y="103"/>
                  </a:lnTo>
                  <a:lnTo>
                    <a:pt x="398" y="92"/>
                  </a:lnTo>
                  <a:lnTo>
                    <a:pt x="406" y="81"/>
                  </a:lnTo>
                  <a:lnTo>
                    <a:pt x="412" y="67"/>
                  </a:lnTo>
                  <a:lnTo>
                    <a:pt x="414" y="51"/>
                  </a:lnTo>
                  <a:lnTo>
                    <a:pt x="414" y="30"/>
                  </a:lnTo>
                  <a:lnTo>
                    <a:pt x="413" y="26"/>
                  </a:lnTo>
                  <a:lnTo>
                    <a:pt x="412" y="22"/>
                  </a:lnTo>
                  <a:lnTo>
                    <a:pt x="408" y="19"/>
                  </a:lnTo>
                  <a:lnTo>
                    <a:pt x="404" y="16"/>
                  </a:lnTo>
                  <a:lnTo>
                    <a:pt x="384" y="13"/>
                  </a:lnTo>
                  <a:lnTo>
                    <a:pt x="366" y="11"/>
                  </a:lnTo>
                  <a:lnTo>
                    <a:pt x="348" y="12"/>
                  </a:lnTo>
                  <a:lnTo>
                    <a:pt x="332" y="13"/>
                  </a:lnTo>
                  <a:lnTo>
                    <a:pt x="316" y="16"/>
                  </a:lnTo>
                  <a:lnTo>
                    <a:pt x="299" y="21"/>
                  </a:lnTo>
                  <a:lnTo>
                    <a:pt x="282" y="27"/>
                  </a:lnTo>
                  <a:lnTo>
                    <a:pt x="262" y="32"/>
                  </a:lnTo>
                  <a:lnTo>
                    <a:pt x="254" y="41"/>
                  </a:lnTo>
                  <a:lnTo>
                    <a:pt x="253" y="51"/>
                  </a:lnTo>
                  <a:lnTo>
                    <a:pt x="258" y="59"/>
                  </a:lnTo>
                  <a:lnTo>
                    <a:pt x="269" y="60"/>
                  </a:lnTo>
                  <a:lnTo>
                    <a:pt x="278" y="57"/>
                  </a:lnTo>
                  <a:lnTo>
                    <a:pt x="288" y="54"/>
                  </a:lnTo>
                  <a:lnTo>
                    <a:pt x="298" y="51"/>
                  </a:lnTo>
                  <a:lnTo>
                    <a:pt x="307" y="49"/>
                  </a:lnTo>
                  <a:lnTo>
                    <a:pt x="316" y="45"/>
                  </a:lnTo>
                  <a:lnTo>
                    <a:pt x="326" y="43"/>
                  </a:lnTo>
                  <a:lnTo>
                    <a:pt x="336" y="39"/>
                  </a:lnTo>
                  <a:lnTo>
                    <a:pt x="345" y="37"/>
                  </a:lnTo>
                  <a:lnTo>
                    <a:pt x="352" y="36"/>
                  </a:lnTo>
                  <a:lnTo>
                    <a:pt x="359" y="36"/>
                  </a:lnTo>
                  <a:lnTo>
                    <a:pt x="364" y="37"/>
                  </a:lnTo>
                  <a:lnTo>
                    <a:pt x="373" y="39"/>
                  </a:lnTo>
                  <a:lnTo>
                    <a:pt x="386" y="41"/>
                  </a:lnTo>
                  <a:lnTo>
                    <a:pt x="390" y="38"/>
                  </a:lnTo>
                  <a:lnTo>
                    <a:pt x="389" y="42"/>
                  </a:lnTo>
                  <a:lnTo>
                    <a:pt x="388" y="55"/>
                  </a:lnTo>
                  <a:lnTo>
                    <a:pt x="384" y="66"/>
                  </a:lnTo>
                  <a:lnTo>
                    <a:pt x="375" y="80"/>
                  </a:lnTo>
                  <a:lnTo>
                    <a:pt x="361" y="95"/>
                  </a:lnTo>
                  <a:lnTo>
                    <a:pt x="344" y="111"/>
                  </a:lnTo>
                  <a:lnTo>
                    <a:pt x="325" y="127"/>
                  </a:lnTo>
                  <a:lnTo>
                    <a:pt x="308" y="142"/>
                  </a:lnTo>
                  <a:lnTo>
                    <a:pt x="292" y="155"/>
                  </a:lnTo>
                  <a:lnTo>
                    <a:pt x="279" y="164"/>
                  </a:lnTo>
                  <a:lnTo>
                    <a:pt x="268" y="172"/>
                  </a:lnTo>
                  <a:lnTo>
                    <a:pt x="257" y="178"/>
                  </a:lnTo>
                  <a:lnTo>
                    <a:pt x="248" y="181"/>
                  </a:lnTo>
                  <a:lnTo>
                    <a:pt x="240" y="182"/>
                  </a:lnTo>
                  <a:lnTo>
                    <a:pt x="231" y="182"/>
                  </a:lnTo>
                  <a:lnTo>
                    <a:pt x="222" y="180"/>
                  </a:lnTo>
                  <a:lnTo>
                    <a:pt x="211" y="175"/>
                  </a:lnTo>
                  <a:lnTo>
                    <a:pt x="200" y="170"/>
                  </a:lnTo>
                  <a:lnTo>
                    <a:pt x="192" y="165"/>
                  </a:lnTo>
                  <a:lnTo>
                    <a:pt x="184" y="160"/>
                  </a:lnTo>
                  <a:lnTo>
                    <a:pt x="176" y="155"/>
                  </a:lnTo>
                  <a:lnTo>
                    <a:pt x="167" y="149"/>
                  </a:lnTo>
                  <a:lnTo>
                    <a:pt x="159" y="144"/>
                  </a:lnTo>
                  <a:lnTo>
                    <a:pt x="151" y="138"/>
                  </a:lnTo>
                  <a:lnTo>
                    <a:pt x="144" y="132"/>
                  </a:lnTo>
                  <a:lnTo>
                    <a:pt x="136" y="126"/>
                  </a:lnTo>
                  <a:lnTo>
                    <a:pt x="123" y="113"/>
                  </a:lnTo>
                  <a:lnTo>
                    <a:pt x="108" y="99"/>
                  </a:lnTo>
                  <a:lnTo>
                    <a:pt x="94" y="84"/>
                  </a:lnTo>
                  <a:lnTo>
                    <a:pt x="79" y="68"/>
                  </a:lnTo>
                  <a:lnTo>
                    <a:pt x="65" y="52"/>
                  </a:lnTo>
                  <a:lnTo>
                    <a:pt x="52" y="37"/>
                  </a:lnTo>
                  <a:lnTo>
                    <a:pt x="40" y="21"/>
                  </a:lnTo>
                  <a:lnTo>
                    <a:pt x="28" y="6"/>
                  </a:lnTo>
                  <a:lnTo>
                    <a:pt x="23" y="1"/>
                  </a:lnTo>
                  <a:lnTo>
                    <a:pt x="18" y="0"/>
                  </a:lnTo>
                  <a:lnTo>
                    <a:pt x="12" y="0"/>
                  </a:lnTo>
                  <a:lnTo>
                    <a:pt x="7" y="1"/>
                  </a:lnTo>
                  <a:lnTo>
                    <a:pt x="3" y="5"/>
                  </a:lnTo>
                  <a:lnTo>
                    <a:pt x="0" y="9"/>
                  </a:lnTo>
                  <a:lnTo>
                    <a:pt x="0" y="14"/>
                  </a:lnTo>
                  <a:lnTo>
                    <a:pt x="3" y="20"/>
                  </a:lnTo>
                  <a:lnTo>
                    <a:pt x="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24"/>
            <p:cNvSpPr>
              <a:spLocks/>
            </p:cNvSpPr>
            <p:nvPr/>
          </p:nvSpPr>
          <p:spPr bwMode="auto">
            <a:xfrm>
              <a:off x="6646863" y="1963738"/>
              <a:ext cx="290513" cy="461963"/>
            </a:xfrm>
            <a:custGeom>
              <a:avLst/>
              <a:gdLst/>
              <a:ahLst/>
              <a:cxnLst>
                <a:cxn ang="0">
                  <a:pos x="330" y="37"/>
                </a:cxn>
                <a:cxn ang="0">
                  <a:pos x="307" y="91"/>
                </a:cxn>
                <a:cxn ang="0">
                  <a:pos x="278" y="143"/>
                </a:cxn>
                <a:cxn ang="0">
                  <a:pos x="242" y="190"/>
                </a:cxn>
                <a:cxn ang="0">
                  <a:pos x="207" y="226"/>
                </a:cxn>
                <a:cxn ang="0">
                  <a:pos x="173" y="259"/>
                </a:cxn>
                <a:cxn ang="0">
                  <a:pos x="141" y="295"/>
                </a:cxn>
                <a:cxn ang="0">
                  <a:pos x="111" y="332"/>
                </a:cxn>
                <a:cxn ang="0">
                  <a:pos x="92" y="329"/>
                </a:cxn>
                <a:cxn ang="0">
                  <a:pos x="80" y="287"/>
                </a:cxn>
                <a:cxn ang="0">
                  <a:pos x="61" y="248"/>
                </a:cxn>
                <a:cxn ang="0">
                  <a:pos x="37" y="212"/>
                </a:cxn>
                <a:cxn ang="0">
                  <a:pos x="14" y="190"/>
                </a:cxn>
                <a:cxn ang="0">
                  <a:pos x="0" y="204"/>
                </a:cxn>
                <a:cxn ang="0">
                  <a:pos x="20" y="235"/>
                </a:cxn>
                <a:cxn ang="0">
                  <a:pos x="43" y="278"/>
                </a:cxn>
                <a:cxn ang="0">
                  <a:pos x="59" y="323"/>
                </a:cxn>
                <a:cxn ang="0">
                  <a:pos x="72" y="371"/>
                </a:cxn>
                <a:cxn ang="0">
                  <a:pos x="83" y="418"/>
                </a:cxn>
                <a:cxn ang="0">
                  <a:pos x="98" y="465"/>
                </a:cxn>
                <a:cxn ang="0">
                  <a:pos x="114" y="508"/>
                </a:cxn>
                <a:cxn ang="0">
                  <a:pos x="133" y="552"/>
                </a:cxn>
                <a:cxn ang="0">
                  <a:pos x="151" y="581"/>
                </a:cxn>
                <a:cxn ang="0">
                  <a:pos x="168" y="572"/>
                </a:cxn>
                <a:cxn ang="0">
                  <a:pos x="158" y="539"/>
                </a:cxn>
                <a:cxn ang="0">
                  <a:pos x="140" y="499"/>
                </a:cxn>
                <a:cxn ang="0">
                  <a:pos x="124" y="456"/>
                </a:cxn>
                <a:cxn ang="0">
                  <a:pos x="110" y="413"/>
                </a:cxn>
                <a:cxn ang="0">
                  <a:pos x="105" y="391"/>
                </a:cxn>
                <a:cxn ang="0">
                  <a:pos x="105" y="391"/>
                </a:cxn>
                <a:cxn ang="0">
                  <a:pos x="120" y="367"/>
                </a:cxn>
                <a:cxn ang="0">
                  <a:pos x="156" y="320"/>
                </a:cxn>
                <a:cxn ang="0">
                  <a:pos x="196" y="277"/>
                </a:cxn>
                <a:cxn ang="0">
                  <a:pos x="239" y="235"/>
                </a:cxn>
                <a:cxn ang="0">
                  <a:pos x="278" y="196"/>
                </a:cxn>
                <a:cxn ang="0">
                  <a:pos x="310" y="149"/>
                </a:cxn>
                <a:cxn ang="0">
                  <a:pos x="338" y="97"/>
                </a:cxn>
                <a:cxn ang="0">
                  <a:pos x="359" y="43"/>
                </a:cxn>
                <a:cxn ang="0">
                  <a:pos x="365" y="6"/>
                </a:cxn>
                <a:cxn ang="0">
                  <a:pos x="346" y="1"/>
                </a:cxn>
              </a:cxnLst>
              <a:rect l="0" t="0" r="r" b="b"/>
              <a:pathLst>
                <a:path w="367" h="581">
                  <a:moveTo>
                    <a:pt x="339" y="9"/>
                  </a:moveTo>
                  <a:lnTo>
                    <a:pt x="330" y="37"/>
                  </a:lnTo>
                  <a:lnTo>
                    <a:pt x="319" y="63"/>
                  </a:lnTo>
                  <a:lnTo>
                    <a:pt x="307" y="91"/>
                  </a:lnTo>
                  <a:lnTo>
                    <a:pt x="293" y="118"/>
                  </a:lnTo>
                  <a:lnTo>
                    <a:pt x="278" y="143"/>
                  </a:lnTo>
                  <a:lnTo>
                    <a:pt x="261" y="167"/>
                  </a:lnTo>
                  <a:lnTo>
                    <a:pt x="242" y="190"/>
                  </a:lnTo>
                  <a:lnTo>
                    <a:pt x="223" y="211"/>
                  </a:lnTo>
                  <a:lnTo>
                    <a:pt x="207" y="226"/>
                  </a:lnTo>
                  <a:lnTo>
                    <a:pt x="189" y="242"/>
                  </a:lnTo>
                  <a:lnTo>
                    <a:pt x="173" y="259"/>
                  </a:lnTo>
                  <a:lnTo>
                    <a:pt x="157" y="277"/>
                  </a:lnTo>
                  <a:lnTo>
                    <a:pt x="141" y="295"/>
                  </a:lnTo>
                  <a:lnTo>
                    <a:pt x="126" y="312"/>
                  </a:lnTo>
                  <a:lnTo>
                    <a:pt x="111" y="332"/>
                  </a:lnTo>
                  <a:lnTo>
                    <a:pt x="97" y="350"/>
                  </a:lnTo>
                  <a:lnTo>
                    <a:pt x="92" y="329"/>
                  </a:lnTo>
                  <a:lnTo>
                    <a:pt x="87" y="308"/>
                  </a:lnTo>
                  <a:lnTo>
                    <a:pt x="80" y="287"/>
                  </a:lnTo>
                  <a:lnTo>
                    <a:pt x="71" y="267"/>
                  </a:lnTo>
                  <a:lnTo>
                    <a:pt x="61" y="248"/>
                  </a:lnTo>
                  <a:lnTo>
                    <a:pt x="50" y="229"/>
                  </a:lnTo>
                  <a:lnTo>
                    <a:pt x="37" y="212"/>
                  </a:lnTo>
                  <a:lnTo>
                    <a:pt x="23" y="195"/>
                  </a:lnTo>
                  <a:lnTo>
                    <a:pt x="14" y="190"/>
                  </a:lnTo>
                  <a:lnTo>
                    <a:pt x="5" y="194"/>
                  </a:lnTo>
                  <a:lnTo>
                    <a:pt x="0" y="204"/>
                  </a:lnTo>
                  <a:lnTo>
                    <a:pt x="4" y="214"/>
                  </a:lnTo>
                  <a:lnTo>
                    <a:pt x="20" y="235"/>
                  </a:lnTo>
                  <a:lnTo>
                    <a:pt x="33" y="256"/>
                  </a:lnTo>
                  <a:lnTo>
                    <a:pt x="43" y="278"/>
                  </a:lnTo>
                  <a:lnTo>
                    <a:pt x="52" y="300"/>
                  </a:lnTo>
                  <a:lnTo>
                    <a:pt x="59" y="323"/>
                  </a:lnTo>
                  <a:lnTo>
                    <a:pt x="65" y="347"/>
                  </a:lnTo>
                  <a:lnTo>
                    <a:pt x="72" y="371"/>
                  </a:lnTo>
                  <a:lnTo>
                    <a:pt x="77" y="395"/>
                  </a:lnTo>
                  <a:lnTo>
                    <a:pt x="83" y="418"/>
                  </a:lnTo>
                  <a:lnTo>
                    <a:pt x="90" y="441"/>
                  </a:lnTo>
                  <a:lnTo>
                    <a:pt x="98" y="465"/>
                  </a:lnTo>
                  <a:lnTo>
                    <a:pt x="105" y="486"/>
                  </a:lnTo>
                  <a:lnTo>
                    <a:pt x="114" y="508"/>
                  </a:lnTo>
                  <a:lnTo>
                    <a:pt x="124" y="530"/>
                  </a:lnTo>
                  <a:lnTo>
                    <a:pt x="133" y="552"/>
                  </a:lnTo>
                  <a:lnTo>
                    <a:pt x="143" y="574"/>
                  </a:lnTo>
                  <a:lnTo>
                    <a:pt x="151" y="581"/>
                  </a:lnTo>
                  <a:lnTo>
                    <a:pt x="162" y="580"/>
                  </a:lnTo>
                  <a:lnTo>
                    <a:pt x="168" y="572"/>
                  </a:lnTo>
                  <a:lnTo>
                    <a:pt x="167" y="560"/>
                  </a:lnTo>
                  <a:lnTo>
                    <a:pt x="158" y="539"/>
                  </a:lnTo>
                  <a:lnTo>
                    <a:pt x="149" y="520"/>
                  </a:lnTo>
                  <a:lnTo>
                    <a:pt x="140" y="499"/>
                  </a:lnTo>
                  <a:lnTo>
                    <a:pt x="132" y="477"/>
                  </a:lnTo>
                  <a:lnTo>
                    <a:pt x="124" y="456"/>
                  </a:lnTo>
                  <a:lnTo>
                    <a:pt x="117" y="435"/>
                  </a:lnTo>
                  <a:lnTo>
                    <a:pt x="110" y="413"/>
                  </a:lnTo>
                  <a:lnTo>
                    <a:pt x="105" y="391"/>
                  </a:lnTo>
                  <a:lnTo>
                    <a:pt x="105" y="391"/>
                  </a:lnTo>
                  <a:lnTo>
                    <a:pt x="105" y="391"/>
                  </a:lnTo>
                  <a:lnTo>
                    <a:pt x="105" y="391"/>
                  </a:lnTo>
                  <a:lnTo>
                    <a:pt x="105" y="391"/>
                  </a:lnTo>
                  <a:lnTo>
                    <a:pt x="120" y="367"/>
                  </a:lnTo>
                  <a:lnTo>
                    <a:pt x="137" y="344"/>
                  </a:lnTo>
                  <a:lnTo>
                    <a:pt x="156" y="320"/>
                  </a:lnTo>
                  <a:lnTo>
                    <a:pt x="175" y="299"/>
                  </a:lnTo>
                  <a:lnTo>
                    <a:pt x="196" y="277"/>
                  </a:lnTo>
                  <a:lnTo>
                    <a:pt x="217" y="256"/>
                  </a:lnTo>
                  <a:lnTo>
                    <a:pt x="239" y="235"/>
                  </a:lnTo>
                  <a:lnTo>
                    <a:pt x="260" y="216"/>
                  </a:lnTo>
                  <a:lnTo>
                    <a:pt x="278" y="196"/>
                  </a:lnTo>
                  <a:lnTo>
                    <a:pt x="295" y="174"/>
                  </a:lnTo>
                  <a:lnTo>
                    <a:pt x="310" y="149"/>
                  </a:lnTo>
                  <a:lnTo>
                    <a:pt x="325" y="123"/>
                  </a:lnTo>
                  <a:lnTo>
                    <a:pt x="338" y="97"/>
                  </a:lnTo>
                  <a:lnTo>
                    <a:pt x="348" y="69"/>
                  </a:lnTo>
                  <a:lnTo>
                    <a:pt x="359" y="43"/>
                  </a:lnTo>
                  <a:lnTo>
                    <a:pt x="367" y="17"/>
                  </a:lnTo>
                  <a:lnTo>
                    <a:pt x="365" y="6"/>
                  </a:lnTo>
                  <a:lnTo>
                    <a:pt x="356" y="0"/>
                  </a:lnTo>
                  <a:lnTo>
                    <a:pt x="346" y="1"/>
                  </a:lnTo>
                  <a:lnTo>
                    <a:pt x="339"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25"/>
            <p:cNvSpPr>
              <a:spLocks/>
            </p:cNvSpPr>
            <p:nvPr/>
          </p:nvSpPr>
          <p:spPr bwMode="auto">
            <a:xfrm>
              <a:off x="6345238" y="2220913"/>
              <a:ext cx="180975" cy="307975"/>
            </a:xfrm>
            <a:custGeom>
              <a:avLst/>
              <a:gdLst/>
              <a:ahLst/>
              <a:cxnLst>
                <a:cxn ang="0">
                  <a:pos x="195" y="177"/>
                </a:cxn>
                <a:cxn ang="0">
                  <a:pos x="172" y="195"/>
                </a:cxn>
                <a:cxn ang="0">
                  <a:pos x="153" y="215"/>
                </a:cxn>
                <a:cxn ang="0">
                  <a:pos x="135" y="238"/>
                </a:cxn>
                <a:cxn ang="0">
                  <a:pos x="122" y="271"/>
                </a:cxn>
                <a:cxn ang="0">
                  <a:pos x="127" y="323"/>
                </a:cxn>
                <a:cxn ang="0">
                  <a:pos x="112" y="335"/>
                </a:cxn>
                <a:cxn ang="0">
                  <a:pos x="76" y="298"/>
                </a:cxn>
                <a:cxn ang="0">
                  <a:pos x="50" y="253"/>
                </a:cxn>
                <a:cxn ang="0">
                  <a:pos x="34" y="205"/>
                </a:cxn>
                <a:cxn ang="0">
                  <a:pos x="29" y="163"/>
                </a:cxn>
                <a:cxn ang="0">
                  <a:pos x="29" y="135"/>
                </a:cxn>
                <a:cxn ang="0">
                  <a:pos x="35" y="109"/>
                </a:cxn>
                <a:cxn ang="0">
                  <a:pos x="52" y="86"/>
                </a:cxn>
                <a:cxn ang="0">
                  <a:pos x="76" y="67"/>
                </a:cxn>
                <a:cxn ang="0">
                  <a:pos x="100" y="54"/>
                </a:cxn>
                <a:cxn ang="0">
                  <a:pos x="127" y="42"/>
                </a:cxn>
                <a:cxn ang="0">
                  <a:pos x="153" y="31"/>
                </a:cxn>
                <a:cxn ang="0">
                  <a:pos x="173" y="17"/>
                </a:cxn>
                <a:cxn ang="0">
                  <a:pos x="163" y="0"/>
                </a:cxn>
                <a:cxn ang="0">
                  <a:pos x="137" y="7"/>
                </a:cxn>
                <a:cxn ang="0">
                  <a:pos x="106" y="18"/>
                </a:cxn>
                <a:cxn ang="0">
                  <a:pos x="75" y="32"/>
                </a:cxn>
                <a:cxn ang="0">
                  <a:pos x="47" y="49"/>
                </a:cxn>
                <a:cxn ang="0">
                  <a:pos x="23" y="76"/>
                </a:cxn>
                <a:cxn ang="0">
                  <a:pos x="7" y="105"/>
                </a:cxn>
                <a:cxn ang="0">
                  <a:pos x="0" y="132"/>
                </a:cxn>
                <a:cxn ang="0">
                  <a:pos x="0" y="166"/>
                </a:cxn>
                <a:cxn ang="0">
                  <a:pos x="6" y="216"/>
                </a:cxn>
                <a:cxn ang="0">
                  <a:pos x="29" y="278"/>
                </a:cxn>
                <a:cxn ang="0">
                  <a:pos x="67" y="332"/>
                </a:cxn>
                <a:cxn ang="0">
                  <a:pos x="115" y="373"/>
                </a:cxn>
                <a:cxn ang="0">
                  <a:pos x="150" y="387"/>
                </a:cxn>
                <a:cxn ang="0">
                  <a:pos x="159" y="379"/>
                </a:cxn>
                <a:cxn ang="0">
                  <a:pos x="163" y="348"/>
                </a:cxn>
                <a:cxn ang="0">
                  <a:pos x="158" y="302"/>
                </a:cxn>
                <a:cxn ang="0">
                  <a:pos x="157" y="264"/>
                </a:cxn>
                <a:cxn ang="0">
                  <a:pos x="167" y="238"/>
                </a:cxn>
                <a:cxn ang="0">
                  <a:pos x="187" y="218"/>
                </a:cxn>
                <a:cxn ang="0">
                  <a:pos x="211" y="200"/>
                </a:cxn>
                <a:cxn ang="0">
                  <a:pos x="229" y="184"/>
                </a:cxn>
                <a:cxn ang="0">
                  <a:pos x="220" y="168"/>
                </a:cxn>
              </a:cxnLst>
              <a:rect l="0" t="0" r="r" b="b"/>
              <a:pathLst>
                <a:path w="229" h="387">
                  <a:moveTo>
                    <a:pt x="209" y="169"/>
                  </a:moveTo>
                  <a:lnTo>
                    <a:pt x="195" y="177"/>
                  </a:lnTo>
                  <a:lnTo>
                    <a:pt x="183" y="187"/>
                  </a:lnTo>
                  <a:lnTo>
                    <a:pt x="172" y="195"/>
                  </a:lnTo>
                  <a:lnTo>
                    <a:pt x="163" y="205"/>
                  </a:lnTo>
                  <a:lnTo>
                    <a:pt x="153" y="215"/>
                  </a:lnTo>
                  <a:lnTo>
                    <a:pt x="144" y="226"/>
                  </a:lnTo>
                  <a:lnTo>
                    <a:pt x="135" y="238"/>
                  </a:lnTo>
                  <a:lnTo>
                    <a:pt x="127" y="252"/>
                  </a:lnTo>
                  <a:lnTo>
                    <a:pt x="122" y="271"/>
                  </a:lnTo>
                  <a:lnTo>
                    <a:pt x="123" y="295"/>
                  </a:lnTo>
                  <a:lnTo>
                    <a:pt x="127" y="323"/>
                  </a:lnTo>
                  <a:lnTo>
                    <a:pt x="131" y="349"/>
                  </a:lnTo>
                  <a:lnTo>
                    <a:pt x="112" y="335"/>
                  </a:lnTo>
                  <a:lnTo>
                    <a:pt x="93" y="318"/>
                  </a:lnTo>
                  <a:lnTo>
                    <a:pt x="76" y="298"/>
                  </a:lnTo>
                  <a:lnTo>
                    <a:pt x="62" y="276"/>
                  </a:lnTo>
                  <a:lnTo>
                    <a:pt x="50" y="253"/>
                  </a:lnTo>
                  <a:lnTo>
                    <a:pt x="40" y="229"/>
                  </a:lnTo>
                  <a:lnTo>
                    <a:pt x="34" y="205"/>
                  </a:lnTo>
                  <a:lnTo>
                    <a:pt x="30" y="181"/>
                  </a:lnTo>
                  <a:lnTo>
                    <a:pt x="29" y="163"/>
                  </a:lnTo>
                  <a:lnTo>
                    <a:pt x="29" y="148"/>
                  </a:lnTo>
                  <a:lnTo>
                    <a:pt x="29" y="135"/>
                  </a:lnTo>
                  <a:lnTo>
                    <a:pt x="31" y="121"/>
                  </a:lnTo>
                  <a:lnTo>
                    <a:pt x="35" y="109"/>
                  </a:lnTo>
                  <a:lnTo>
                    <a:pt x="42" y="98"/>
                  </a:lnTo>
                  <a:lnTo>
                    <a:pt x="52" y="86"/>
                  </a:lnTo>
                  <a:lnTo>
                    <a:pt x="65" y="75"/>
                  </a:lnTo>
                  <a:lnTo>
                    <a:pt x="76" y="67"/>
                  </a:lnTo>
                  <a:lnTo>
                    <a:pt x="89" y="60"/>
                  </a:lnTo>
                  <a:lnTo>
                    <a:pt x="100" y="54"/>
                  </a:lnTo>
                  <a:lnTo>
                    <a:pt x="114" y="48"/>
                  </a:lnTo>
                  <a:lnTo>
                    <a:pt x="127" y="42"/>
                  </a:lnTo>
                  <a:lnTo>
                    <a:pt x="140" y="37"/>
                  </a:lnTo>
                  <a:lnTo>
                    <a:pt x="153" y="31"/>
                  </a:lnTo>
                  <a:lnTo>
                    <a:pt x="166" y="25"/>
                  </a:lnTo>
                  <a:lnTo>
                    <a:pt x="173" y="17"/>
                  </a:lnTo>
                  <a:lnTo>
                    <a:pt x="171" y="7"/>
                  </a:lnTo>
                  <a:lnTo>
                    <a:pt x="163" y="0"/>
                  </a:lnTo>
                  <a:lnTo>
                    <a:pt x="151" y="1"/>
                  </a:lnTo>
                  <a:lnTo>
                    <a:pt x="137" y="7"/>
                  </a:lnTo>
                  <a:lnTo>
                    <a:pt x="121" y="12"/>
                  </a:lnTo>
                  <a:lnTo>
                    <a:pt x="106" y="18"/>
                  </a:lnTo>
                  <a:lnTo>
                    <a:pt x="90" y="25"/>
                  </a:lnTo>
                  <a:lnTo>
                    <a:pt x="75" y="32"/>
                  </a:lnTo>
                  <a:lnTo>
                    <a:pt x="60" y="40"/>
                  </a:lnTo>
                  <a:lnTo>
                    <a:pt x="47" y="49"/>
                  </a:lnTo>
                  <a:lnTo>
                    <a:pt x="36" y="61"/>
                  </a:lnTo>
                  <a:lnTo>
                    <a:pt x="23" y="76"/>
                  </a:lnTo>
                  <a:lnTo>
                    <a:pt x="14" y="91"/>
                  </a:lnTo>
                  <a:lnTo>
                    <a:pt x="7" y="105"/>
                  </a:lnTo>
                  <a:lnTo>
                    <a:pt x="4" y="117"/>
                  </a:lnTo>
                  <a:lnTo>
                    <a:pt x="0" y="132"/>
                  </a:lnTo>
                  <a:lnTo>
                    <a:pt x="0" y="148"/>
                  </a:lnTo>
                  <a:lnTo>
                    <a:pt x="0" y="166"/>
                  </a:lnTo>
                  <a:lnTo>
                    <a:pt x="1" y="185"/>
                  </a:lnTo>
                  <a:lnTo>
                    <a:pt x="6" y="216"/>
                  </a:lnTo>
                  <a:lnTo>
                    <a:pt x="15" y="248"/>
                  </a:lnTo>
                  <a:lnTo>
                    <a:pt x="29" y="278"/>
                  </a:lnTo>
                  <a:lnTo>
                    <a:pt x="46" y="305"/>
                  </a:lnTo>
                  <a:lnTo>
                    <a:pt x="67" y="332"/>
                  </a:lnTo>
                  <a:lnTo>
                    <a:pt x="90" y="354"/>
                  </a:lnTo>
                  <a:lnTo>
                    <a:pt x="115" y="373"/>
                  </a:lnTo>
                  <a:lnTo>
                    <a:pt x="143" y="387"/>
                  </a:lnTo>
                  <a:lnTo>
                    <a:pt x="150" y="387"/>
                  </a:lnTo>
                  <a:lnTo>
                    <a:pt x="156" y="385"/>
                  </a:lnTo>
                  <a:lnTo>
                    <a:pt x="159" y="379"/>
                  </a:lnTo>
                  <a:lnTo>
                    <a:pt x="161" y="373"/>
                  </a:lnTo>
                  <a:lnTo>
                    <a:pt x="163" y="348"/>
                  </a:lnTo>
                  <a:lnTo>
                    <a:pt x="160" y="325"/>
                  </a:lnTo>
                  <a:lnTo>
                    <a:pt x="158" y="302"/>
                  </a:lnTo>
                  <a:lnTo>
                    <a:pt x="156" y="278"/>
                  </a:lnTo>
                  <a:lnTo>
                    <a:pt x="157" y="264"/>
                  </a:lnTo>
                  <a:lnTo>
                    <a:pt x="160" y="250"/>
                  </a:lnTo>
                  <a:lnTo>
                    <a:pt x="167" y="238"/>
                  </a:lnTo>
                  <a:lnTo>
                    <a:pt x="176" y="228"/>
                  </a:lnTo>
                  <a:lnTo>
                    <a:pt x="187" y="218"/>
                  </a:lnTo>
                  <a:lnTo>
                    <a:pt x="199" y="208"/>
                  </a:lnTo>
                  <a:lnTo>
                    <a:pt x="211" y="200"/>
                  </a:lnTo>
                  <a:lnTo>
                    <a:pt x="222" y="193"/>
                  </a:lnTo>
                  <a:lnTo>
                    <a:pt x="229" y="184"/>
                  </a:lnTo>
                  <a:lnTo>
                    <a:pt x="228" y="174"/>
                  </a:lnTo>
                  <a:lnTo>
                    <a:pt x="220" y="168"/>
                  </a:lnTo>
                  <a:lnTo>
                    <a:pt x="209" y="1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27"/>
            <p:cNvSpPr>
              <a:spLocks/>
            </p:cNvSpPr>
            <p:nvPr/>
          </p:nvSpPr>
          <p:spPr bwMode="auto">
            <a:xfrm>
              <a:off x="6962775" y="1568450"/>
              <a:ext cx="417513" cy="284163"/>
            </a:xfrm>
            <a:custGeom>
              <a:avLst/>
              <a:gdLst/>
              <a:ahLst/>
              <a:cxnLst>
                <a:cxn ang="0">
                  <a:pos x="517" y="271"/>
                </a:cxn>
                <a:cxn ang="0">
                  <a:pos x="506" y="241"/>
                </a:cxn>
                <a:cxn ang="0">
                  <a:pos x="441" y="204"/>
                </a:cxn>
                <a:cxn ang="0">
                  <a:pos x="365" y="173"/>
                </a:cxn>
                <a:cxn ang="0">
                  <a:pos x="288" y="142"/>
                </a:cxn>
                <a:cxn ang="0">
                  <a:pos x="253" y="129"/>
                </a:cxn>
                <a:cxn ang="0">
                  <a:pos x="225" y="112"/>
                </a:cxn>
                <a:cxn ang="0">
                  <a:pos x="196" y="92"/>
                </a:cxn>
                <a:cxn ang="0">
                  <a:pos x="131" y="52"/>
                </a:cxn>
                <a:cxn ang="0">
                  <a:pos x="71" y="0"/>
                </a:cxn>
                <a:cxn ang="0">
                  <a:pos x="83" y="45"/>
                </a:cxn>
                <a:cxn ang="0">
                  <a:pos x="140" y="93"/>
                </a:cxn>
                <a:cxn ang="0">
                  <a:pos x="203" y="134"/>
                </a:cxn>
                <a:cxn ang="0">
                  <a:pos x="266" y="160"/>
                </a:cxn>
                <a:cxn ang="0">
                  <a:pos x="303" y="177"/>
                </a:cxn>
                <a:cxn ang="0">
                  <a:pos x="342" y="190"/>
                </a:cxn>
                <a:cxn ang="0">
                  <a:pos x="379" y="206"/>
                </a:cxn>
                <a:cxn ang="0">
                  <a:pos x="455" y="242"/>
                </a:cxn>
                <a:cxn ang="0">
                  <a:pos x="498" y="272"/>
                </a:cxn>
                <a:cxn ang="0">
                  <a:pos x="494" y="278"/>
                </a:cxn>
                <a:cxn ang="0">
                  <a:pos x="495" y="291"/>
                </a:cxn>
                <a:cxn ang="0">
                  <a:pos x="469" y="286"/>
                </a:cxn>
                <a:cxn ang="0">
                  <a:pos x="457" y="309"/>
                </a:cxn>
                <a:cxn ang="0">
                  <a:pos x="439" y="313"/>
                </a:cxn>
                <a:cxn ang="0">
                  <a:pos x="404" y="305"/>
                </a:cxn>
                <a:cxn ang="0">
                  <a:pos x="386" y="320"/>
                </a:cxn>
                <a:cxn ang="0">
                  <a:pos x="367" y="316"/>
                </a:cxn>
                <a:cxn ang="0">
                  <a:pos x="324" y="294"/>
                </a:cxn>
                <a:cxn ang="0">
                  <a:pos x="297" y="293"/>
                </a:cxn>
                <a:cxn ang="0">
                  <a:pos x="208" y="278"/>
                </a:cxn>
                <a:cxn ang="0">
                  <a:pos x="123" y="247"/>
                </a:cxn>
                <a:cxn ang="0">
                  <a:pos x="51" y="196"/>
                </a:cxn>
                <a:cxn ang="0">
                  <a:pos x="37" y="180"/>
                </a:cxn>
                <a:cxn ang="0">
                  <a:pos x="32" y="92"/>
                </a:cxn>
                <a:cxn ang="0">
                  <a:pos x="8" y="187"/>
                </a:cxn>
                <a:cxn ang="0">
                  <a:pos x="22" y="282"/>
                </a:cxn>
                <a:cxn ang="0">
                  <a:pos x="33" y="219"/>
                </a:cxn>
                <a:cxn ang="0">
                  <a:pos x="135" y="283"/>
                </a:cxn>
                <a:cxn ang="0">
                  <a:pos x="182" y="310"/>
                </a:cxn>
                <a:cxn ang="0">
                  <a:pos x="119" y="319"/>
                </a:cxn>
                <a:cxn ang="0">
                  <a:pos x="113" y="349"/>
                </a:cxn>
                <a:cxn ang="0">
                  <a:pos x="223" y="332"/>
                </a:cxn>
                <a:cxn ang="0">
                  <a:pos x="302" y="321"/>
                </a:cxn>
                <a:cxn ang="0">
                  <a:pos x="314" y="323"/>
                </a:cxn>
                <a:cxn ang="0">
                  <a:pos x="355" y="342"/>
                </a:cxn>
                <a:cxn ang="0">
                  <a:pos x="403" y="358"/>
                </a:cxn>
                <a:cxn ang="0">
                  <a:pos x="415" y="340"/>
                </a:cxn>
                <a:cxn ang="0">
                  <a:pos x="435" y="342"/>
                </a:cxn>
                <a:cxn ang="0">
                  <a:pos x="469" y="353"/>
                </a:cxn>
                <a:cxn ang="0">
                  <a:pos x="487" y="334"/>
                </a:cxn>
                <a:cxn ang="0">
                  <a:pos x="498" y="323"/>
                </a:cxn>
                <a:cxn ang="0">
                  <a:pos x="525" y="319"/>
                </a:cxn>
                <a:cxn ang="0">
                  <a:pos x="523" y="281"/>
                </a:cxn>
              </a:cxnLst>
              <a:rect l="0" t="0" r="r" b="b"/>
              <a:pathLst>
                <a:path w="526" h="358">
                  <a:moveTo>
                    <a:pt x="523" y="281"/>
                  </a:moveTo>
                  <a:lnTo>
                    <a:pt x="523" y="278"/>
                  </a:lnTo>
                  <a:lnTo>
                    <a:pt x="522" y="275"/>
                  </a:lnTo>
                  <a:lnTo>
                    <a:pt x="519" y="273"/>
                  </a:lnTo>
                  <a:lnTo>
                    <a:pt x="517" y="271"/>
                  </a:lnTo>
                  <a:lnTo>
                    <a:pt x="521" y="266"/>
                  </a:lnTo>
                  <a:lnTo>
                    <a:pt x="523" y="262"/>
                  </a:lnTo>
                  <a:lnTo>
                    <a:pt x="522" y="256"/>
                  </a:lnTo>
                  <a:lnTo>
                    <a:pt x="518" y="251"/>
                  </a:lnTo>
                  <a:lnTo>
                    <a:pt x="506" y="241"/>
                  </a:lnTo>
                  <a:lnTo>
                    <a:pt x="492" y="232"/>
                  </a:lnTo>
                  <a:lnTo>
                    <a:pt x="479" y="223"/>
                  </a:lnTo>
                  <a:lnTo>
                    <a:pt x="468" y="217"/>
                  </a:lnTo>
                  <a:lnTo>
                    <a:pt x="454" y="211"/>
                  </a:lnTo>
                  <a:lnTo>
                    <a:pt x="441" y="204"/>
                  </a:lnTo>
                  <a:lnTo>
                    <a:pt x="427" y="198"/>
                  </a:lnTo>
                  <a:lnTo>
                    <a:pt x="412" y="191"/>
                  </a:lnTo>
                  <a:lnTo>
                    <a:pt x="397" y="184"/>
                  </a:lnTo>
                  <a:lnTo>
                    <a:pt x="381" y="179"/>
                  </a:lnTo>
                  <a:lnTo>
                    <a:pt x="365" y="173"/>
                  </a:lnTo>
                  <a:lnTo>
                    <a:pt x="349" y="168"/>
                  </a:lnTo>
                  <a:lnTo>
                    <a:pt x="333" y="162"/>
                  </a:lnTo>
                  <a:lnTo>
                    <a:pt x="317" y="155"/>
                  </a:lnTo>
                  <a:lnTo>
                    <a:pt x="302" y="150"/>
                  </a:lnTo>
                  <a:lnTo>
                    <a:pt x="288" y="142"/>
                  </a:lnTo>
                  <a:lnTo>
                    <a:pt x="282" y="138"/>
                  </a:lnTo>
                  <a:lnTo>
                    <a:pt x="275" y="136"/>
                  </a:lnTo>
                  <a:lnTo>
                    <a:pt x="268" y="134"/>
                  </a:lnTo>
                  <a:lnTo>
                    <a:pt x="261" y="131"/>
                  </a:lnTo>
                  <a:lnTo>
                    <a:pt x="253" y="129"/>
                  </a:lnTo>
                  <a:lnTo>
                    <a:pt x="246" y="127"/>
                  </a:lnTo>
                  <a:lnTo>
                    <a:pt x="241" y="123"/>
                  </a:lnTo>
                  <a:lnTo>
                    <a:pt x="235" y="120"/>
                  </a:lnTo>
                  <a:lnTo>
                    <a:pt x="229" y="115"/>
                  </a:lnTo>
                  <a:lnTo>
                    <a:pt x="225" y="112"/>
                  </a:lnTo>
                  <a:lnTo>
                    <a:pt x="219" y="107"/>
                  </a:lnTo>
                  <a:lnTo>
                    <a:pt x="213" y="102"/>
                  </a:lnTo>
                  <a:lnTo>
                    <a:pt x="207" y="99"/>
                  </a:lnTo>
                  <a:lnTo>
                    <a:pt x="202" y="96"/>
                  </a:lnTo>
                  <a:lnTo>
                    <a:pt x="196" y="92"/>
                  </a:lnTo>
                  <a:lnTo>
                    <a:pt x="189" y="90"/>
                  </a:lnTo>
                  <a:lnTo>
                    <a:pt x="173" y="83"/>
                  </a:lnTo>
                  <a:lnTo>
                    <a:pt x="159" y="74"/>
                  </a:lnTo>
                  <a:lnTo>
                    <a:pt x="145" y="63"/>
                  </a:lnTo>
                  <a:lnTo>
                    <a:pt x="131" y="52"/>
                  </a:lnTo>
                  <a:lnTo>
                    <a:pt x="119" y="40"/>
                  </a:lnTo>
                  <a:lnTo>
                    <a:pt x="106" y="28"/>
                  </a:lnTo>
                  <a:lnTo>
                    <a:pt x="94" y="16"/>
                  </a:lnTo>
                  <a:lnTo>
                    <a:pt x="82" y="3"/>
                  </a:lnTo>
                  <a:lnTo>
                    <a:pt x="71" y="0"/>
                  </a:lnTo>
                  <a:lnTo>
                    <a:pt x="61" y="4"/>
                  </a:lnTo>
                  <a:lnTo>
                    <a:pt x="56" y="14"/>
                  </a:lnTo>
                  <a:lnTo>
                    <a:pt x="61" y="24"/>
                  </a:lnTo>
                  <a:lnTo>
                    <a:pt x="72" y="34"/>
                  </a:lnTo>
                  <a:lnTo>
                    <a:pt x="83" y="45"/>
                  </a:lnTo>
                  <a:lnTo>
                    <a:pt x="94" y="55"/>
                  </a:lnTo>
                  <a:lnTo>
                    <a:pt x="106" y="64"/>
                  </a:lnTo>
                  <a:lnTo>
                    <a:pt x="117" y="75"/>
                  </a:lnTo>
                  <a:lnTo>
                    <a:pt x="129" y="84"/>
                  </a:lnTo>
                  <a:lnTo>
                    <a:pt x="140" y="93"/>
                  </a:lnTo>
                  <a:lnTo>
                    <a:pt x="153" y="102"/>
                  </a:lnTo>
                  <a:lnTo>
                    <a:pt x="165" y="111"/>
                  </a:lnTo>
                  <a:lnTo>
                    <a:pt x="177" y="119"/>
                  </a:lnTo>
                  <a:lnTo>
                    <a:pt x="190" y="127"/>
                  </a:lnTo>
                  <a:lnTo>
                    <a:pt x="203" y="134"/>
                  </a:lnTo>
                  <a:lnTo>
                    <a:pt x="216" y="140"/>
                  </a:lnTo>
                  <a:lnTo>
                    <a:pt x="230" y="146"/>
                  </a:lnTo>
                  <a:lnTo>
                    <a:pt x="244" y="152"/>
                  </a:lnTo>
                  <a:lnTo>
                    <a:pt x="258" y="157"/>
                  </a:lnTo>
                  <a:lnTo>
                    <a:pt x="266" y="160"/>
                  </a:lnTo>
                  <a:lnTo>
                    <a:pt x="273" y="162"/>
                  </a:lnTo>
                  <a:lnTo>
                    <a:pt x="281" y="167"/>
                  </a:lnTo>
                  <a:lnTo>
                    <a:pt x="288" y="170"/>
                  </a:lnTo>
                  <a:lnTo>
                    <a:pt x="295" y="174"/>
                  </a:lnTo>
                  <a:lnTo>
                    <a:pt x="303" y="177"/>
                  </a:lnTo>
                  <a:lnTo>
                    <a:pt x="310" y="181"/>
                  </a:lnTo>
                  <a:lnTo>
                    <a:pt x="319" y="183"/>
                  </a:lnTo>
                  <a:lnTo>
                    <a:pt x="327" y="185"/>
                  </a:lnTo>
                  <a:lnTo>
                    <a:pt x="334" y="188"/>
                  </a:lnTo>
                  <a:lnTo>
                    <a:pt x="342" y="190"/>
                  </a:lnTo>
                  <a:lnTo>
                    <a:pt x="349" y="192"/>
                  </a:lnTo>
                  <a:lnTo>
                    <a:pt x="357" y="196"/>
                  </a:lnTo>
                  <a:lnTo>
                    <a:pt x="364" y="199"/>
                  </a:lnTo>
                  <a:lnTo>
                    <a:pt x="372" y="203"/>
                  </a:lnTo>
                  <a:lnTo>
                    <a:pt x="379" y="206"/>
                  </a:lnTo>
                  <a:lnTo>
                    <a:pt x="395" y="213"/>
                  </a:lnTo>
                  <a:lnTo>
                    <a:pt x="410" y="221"/>
                  </a:lnTo>
                  <a:lnTo>
                    <a:pt x="425" y="228"/>
                  </a:lnTo>
                  <a:lnTo>
                    <a:pt x="440" y="235"/>
                  </a:lnTo>
                  <a:lnTo>
                    <a:pt x="455" y="242"/>
                  </a:lnTo>
                  <a:lnTo>
                    <a:pt x="469" y="251"/>
                  </a:lnTo>
                  <a:lnTo>
                    <a:pt x="484" y="260"/>
                  </a:lnTo>
                  <a:lnTo>
                    <a:pt x="498" y="272"/>
                  </a:lnTo>
                  <a:lnTo>
                    <a:pt x="498" y="272"/>
                  </a:lnTo>
                  <a:lnTo>
                    <a:pt x="498" y="272"/>
                  </a:lnTo>
                  <a:lnTo>
                    <a:pt x="498" y="272"/>
                  </a:lnTo>
                  <a:lnTo>
                    <a:pt x="498" y="272"/>
                  </a:lnTo>
                  <a:lnTo>
                    <a:pt x="496" y="274"/>
                  </a:lnTo>
                  <a:lnTo>
                    <a:pt x="495" y="275"/>
                  </a:lnTo>
                  <a:lnTo>
                    <a:pt x="494" y="278"/>
                  </a:lnTo>
                  <a:lnTo>
                    <a:pt x="494" y="281"/>
                  </a:lnTo>
                  <a:lnTo>
                    <a:pt x="495" y="283"/>
                  </a:lnTo>
                  <a:lnTo>
                    <a:pt x="495" y="286"/>
                  </a:lnTo>
                  <a:lnTo>
                    <a:pt x="495" y="289"/>
                  </a:lnTo>
                  <a:lnTo>
                    <a:pt x="495" y="291"/>
                  </a:lnTo>
                  <a:lnTo>
                    <a:pt x="491" y="290"/>
                  </a:lnTo>
                  <a:lnTo>
                    <a:pt x="486" y="289"/>
                  </a:lnTo>
                  <a:lnTo>
                    <a:pt x="480" y="287"/>
                  </a:lnTo>
                  <a:lnTo>
                    <a:pt x="476" y="286"/>
                  </a:lnTo>
                  <a:lnTo>
                    <a:pt x="469" y="286"/>
                  </a:lnTo>
                  <a:lnTo>
                    <a:pt x="463" y="288"/>
                  </a:lnTo>
                  <a:lnTo>
                    <a:pt x="458" y="293"/>
                  </a:lnTo>
                  <a:lnTo>
                    <a:pt x="457" y="300"/>
                  </a:lnTo>
                  <a:lnTo>
                    <a:pt x="457" y="304"/>
                  </a:lnTo>
                  <a:lnTo>
                    <a:pt x="457" y="309"/>
                  </a:lnTo>
                  <a:lnTo>
                    <a:pt x="457" y="315"/>
                  </a:lnTo>
                  <a:lnTo>
                    <a:pt x="458" y="319"/>
                  </a:lnTo>
                  <a:lnTo>
                    <a:pt x="452" y="317"/>
                  </a:lnTo>
                  <a:lnTo>
                    <a:pt x="445" y="315"/>
                  </a:lnTo>
                  <a:lnTo>
                    <a:pt x="439" y="313"/>
                  </a:lnTo>
                  <a:lnTo>
                    <a:pt x="432" y="311"/>
                  </a:lnTo>
                  <a:lnTo>
                    <a:pt x="425" y="310"/>
                  </a:lnTo>
                  <a:lnTo>
                    <a:pt x="418" y="308"/>
                  </a:lnTo>
                  <a:lnTo>
                    <a:pt x="411" y="306"/>
                  </a:lnTo>
                  <a:lnTo>
                    <a:pt x="404" y="305"/>
                  </a:lnTo>
                  <a:lnTo>
                    <a:pt x="397" y="305"/>
                  </a:lnTo>
                  <a:lnTo>
                    <a:pt x="392" y="309"/>
                  </a:lnTo>
                  <a:lnTo>
                    <a:pt x="387" y="313"/>
                  </a:lnTo>
                  <a:lnTo>
                    <a:pt x="386" y="319"/>
                  </a:lnTo>
                  <a:lnTo>
                    <a:pt x="386" y="320"/>
                  </a:lnTo>
                  <a:lnTo>
                    <a:pt x="386" y="321"/>
                  </a:lnTo>
                  <a:lnTo>
                    <a:pt x="386" y="323"/>
                  </a:lnTo>
                  <a:lnTo>
                    <a:pt x="386" y="324"/>
                  </a:lnTo>
                  <a:lnTo>
                    <a:pt x="377" y="320"/>
                  </a:lnTo>
                  <a:lnTo>
                    <a:pt x="367" y="316"/>
                  </a:lnTo>
                  <a:lnTo>
                    <a:pt x="359" y="312"/>
                  </a:lnTo>
                  <a:lnTo>
                    <a:pt x="350" y="308"/>
                  </a:lnTo>
                  <a:lnTo>
                    <a:pt x="341" y="303"/>
                  </a:lnTo>
                  <a:lnTo>
                    <a:pt x="333" y="298"/>
                  </a:lnTo>
                  <a:lnTo>
                    <a:pt x="324" y="294"/>
                  </a:lnTo>
                  <a:lnTo>
                    <a:pt x="314" y="289"/>
                  </a:lnTo>
                  <a:lnTo>
                    <a:pt x="310" y="288"/>
                  </a:lnTo>
                  <a:lnTo>
                    <a:pt x="305" y="288"/>
                  </a:lnTo>
                  <a:lnTo>
                    <a:pt x="301" y="289"/>
                  </a:lnTo>
                  <a:lnTo>
                    <a:pt x="297" y="293"/>
                  </a:lnTo>
                  <a:lnTo>
                    <a:pt x="280" y="290"/>
                  </a:lnTo>
                  <a:lnTo>
                    <a:pt x="263" y="288"/>
                  </a:lnTo>
                  <a:lnTo>
                    <a:pt x="244" y="285"/>
                  </a:lnTo>
                  <a:lnTo>
                    <a:pt x="227" y="281"/>
                  </a:lnTo>
                  <a:lnTo>
                    <a:pt x="208" y="278"/>
                  </a:lnTo>
                  <a:lnTo>
                    <a:pt x="191" y="273"/>
                  </a:lnTo>
                  <a:lnTo>
                    <a:pt x="173" y="267"/>
                  </a:lnTo>
                  <a:lnTo>
                    <a:pt x="157" y="262"/>
                  </a:lnTo>
                  <a:lnTo>
                    <a:pt x="139" y="255"/>
                  </a:lnTo>
                  <a:lnTo>
                    <a:pt x="123" y="247"/>
                  </a:lnTo>
                  <a:lnTo>
                    <a:pt x="107" y="238"/>
                  </a:lnTo>
                  <a:lnTo>
                    <a:pt x="92" y="229"/>
                  </a:lnTo>
                  <a:lnTo>
                    <a:pt x="77" y="219"/>
                  </a:lnTo>
                  <a:lnTo>
                    <a:pt x="63" y="207"/>
                  </a:lnTo>
                  <a:lnTo>
                    <a:pt x="51" y="196"/>
                  </a:lnTo>
                  <a:lnTo>
                    <a:pt x="39" y="182"/>
                  </a:lnTo>
                  <a:lnTo>
                    <a:pt x="38" y="182"/>
                  </a:lnTo>
                  <a:lnTo>
                    <a:pt x="38" y="181"/>
                  </a:lnTo>
                  <a:lnTo>
                    <a:pt x="38" y="181"/>
                  </a:lnTo>
                  <a:lnTo>
                    <a:pt x="37" y="180"/>
                  </a:lnTo>
                  <a:lnTo>
                    <a:pt x="38" y="160"/>
                  </a:lnTo>
                  <a:lnTo>
                    <a:pt x="39" y="140"/>
                  </a:lnTo>
                  <a:lnTo>
                    <a:pt x="38" y="122"/>
                  </a:lnTo>
                  <a:lnTo>
                    <a:pt x="37" y="102"/>
                  </a:lnTo>
                  <a:lnTo>
                    <a:pt x="32" y="92"/>
                  </a:lnTo>
                  <a:lnTo>
                    <a:pt x="22" y="89"/>
                  </a:lnTo>
                  <a:lnTo>
                    <a:pt x="13" y="92"/>
                  </a:lnTo>
                  <a:lnTo>
                    <a:pt x="9" y="102"/>
                  </a:lnTo>
                  <a:lnTo>
                    <a:pt x="10" y="145"/>
                  </a:lnTo>
                  <a:lnTo>
                    <a:pt x="8" y="187"/>
                  </a:lnTo>
                  <a:lnTo>
                    <a:pt x="5" y="229"/>
                  </a:lnTo>
                  <a:lnTo>
                    <a:pt x="0" y="272"/>
                  </a:lnTo>
                  <a:lnTo>
                    <a:pt x="3" y="282"/>
                  </a:lnTo>
                  <a:lnTo>
                    <a:pt x="13" y="286"/>
                  </a:lnTo>
                  <a:lnTo>
                    <a:pt x="22" y="282"/>
                  </a:lnTo>
                  <a:lnTo>
                    <a:pt x="28" y="272"/>
                  </a:lnTo>
                  <a:lnTo>
                    <a:pt x="29" y="259"/>
                  </a:lnTo>
                  <a:lnTo>
                    <a:pt x="31" y="245"/>
                  </a:lnTo>
                  <a:lnTo>
                    <a:pt x="32" y="232"/>
                  </a:lnTo>
                  <a:lnTo>
                    <a:pt x="33" y="219"/>
                  </a:lnTo>
                  <a:lnTo>
                    <a:pt x="51" y="235"/>
                  </a:lnTo>
                  <a:lnTo>
                    <a:pt x="70" y="250"/>
                  </a:lnTo>
                  <a:lnTo>
                    <a:pt x="91" y="263"/>
                  </a:lnTo>
                  <a:lnTo>
                    <a:pt x="113" y="274"/>
                  </a:lnTo>
                  <a:lnTo>
                    <a:pt x="135" y="283"/>
                  </a:lnTo>
                  <a:lnTo>
                    <a:pt x="158" y="293"/>
                  </a:lnTo>
                  <a:lnTo>
                    <a:pt x="182" y="300"/>
                  </a:lnTo>
                  <a:lnTo>
                    <a:pt x="206" y="306"/>
                  </a:lnTo>
                  <a:lnTo>
                    <a:pt x="193" y="309"/>
                  </a:lnTo>
                  <a:lnTo>
                    <a:pt x="182" y="310"/>
                  </a:lnTo>
                  <a:lnTo>
                    <a:pt x="169" y="312"/>
                  </a:lnTo>
                  <a:lnTo>
                    <a:pt x="157" y="313"/>
                  </a:lnTo>
                  <a:lnTo>
                    <a:pt x="144" y="316"/>
                  </a:lnTo>
                  <a:lnTo>
                    <a:pt x="131" y="318"/>
                  </a:lnTo>
                  <a:lnTo>
                    <a:pt x="119" y="319"/>
                  </a:lnTo>
                  <a:lnTo>
                    <a:pt x="106" y="321"/>
                  </a:lnTo>
                  <a:lnTo>
                    <a:pt x="97" y="327"/>
                  </a:lnTo>
                  <a:lnTo>
                    <a:pt x="96" y="336"/>
                  </a:lnTo>
                  <a:lnTo>
                    <a:pt x="101" y="346"/>
                  </a:lnTo>
                  <a:lnTo>
                    <a:pt x="113" y="349"/>
                  </a:lnTo>
                  <a:lnTo>
                    <a:pt x="135" y="346"/>
                  </a:lnTo>
                  <a:lnTo>
                    <a:pt x="157" y="343"/>
                  </a:lnTo>
                  <a:lnTo>
                    <a:pt x="178" y="340"/>
                  </a:lnTo>
                  <a:lnTo>
                    <a:pt x="202" y="336"/>
                  </a:lnTo>
                  <a:lnTo>
                    <a:pt x="223" y="332"/>
                  </a:lnTo>
                  <a:lnTo>
                    <a:pt x="246" y="328"/>
                  </a:lnTo>
                  <a:lnTo>
                    <a:pt x="268" y="325"/>
                  </a:lnTo>
                  <a:lnTo>
                    <a:pt x="291" y="320"/>
                  </a:lnTo>
                  <a:lnTo>
                    <a:pt x="297" y="321"/>
                  </a:lnTo>
                  <a:lnTo>
                    <a:pt x="302" y="321"/>
                  </a:lnTo>
                  <a:lnTo>
                    <a:pt x="307" y="321"/>
                  </a:lnTo>
                  <a:lnTo>
                    <a:pt x="313" y="323"/>
                  </a:lnTo>
                  <a:lnTo>
                    <a:pt x="314" y="323"/>
                  </a:lnTo>
                  <a:lnTo>
                    <a:pt x="314" y="323"/>
                  </a:lnTo>
                  <a:lnTo>
                    <a:pt x="314" y="323"/>
                  </a:lnTo>
                  <a:lnTo>
                    <a:pt x="316" y="323"/>
                  </a:lnTo>
                  <a:lnTo>
                    <a:pt x="326" y="327"/>
                  </a:lnTo>
                  <a:lnTo>
                    <a:pt x="335" y="333"/>
                  </a:lnTo>
                  <a:lnTo>
                    <a:pt x="346" y="338"/>
                  </a:lnTo>
                  <a:lnTo>
                    <a:pt x="355" y="342"/>
                  </a:lnTo>
                  <a:lnTo>
                    <a:pt x="365" y="346"/>
                  </a:lnTo>
                  <a:lnTo>
                    <a:pt x="375" y="350"/>
                  </a:lnTo>
                  <a:lnTo>
                    <a:pt x="386" y="355"/>
                  </a:lnTo>
                  <a:lnTo>
                    <a:pt x="396" y="358"/>
                  </a:lnTo>
                  <a:lnTo>
                    <a:pt x="403" y="358"/>
                  </a:lnTo>
                  <a:lnTo>
                    <a:pt x="409" y="355"/>
                  </a:lnTo>
                  <a:lnTo>
                    <a:pt x="413" y="350"/>
                  </a:lnTo>
                  <a:lnTo>
                    <a:pt x="415" y="345"/>
                  </a:lnTo>
                  <a:lnTo>
                    <a:pt x="415" y="342"/>
                  </a:lnTo>
                  <a:lnTo>
                    <a:pt x="415" y="340"/>
                  </a:lnTo>
                  <a:lnTo>
                    <a:pt x="415" y="339"/>
                  </a:lnTo>
                  <a:lnTo>
                    <a:pt x="415" y="336"/>
                  </a:lnTo>
                  <a:lnTo>
                    <a:pt x="422" y="339"/>
                  </a:lnTo>
                  <a:lnTo>
                    <a:pt x="428" y="340"/>
                  </a:lnTo>
                  <a:lnTo>
                    <a:pt x="435" y="342"/>
                  </a:lnTo>
                  <a:lnTo>
                    <a:pt x="442" y="343"/>
                  </a:lnTo>
                  <a:lnTo>
                    <a:pt x="448" y="346"/>
                  </a:lnTo>
                  <a:lnTo>
                    <a:pt x="455" y="348"/>
                  </a:lnTo>
                  <a:lnTo>
                    <a:pt x="462" y="350"/>
                  </a:lnTo>
                  <a:lnTo>
                    <a:pt x="469" y="353"/>
                  </a:lnTo>
                  <a:lnTo>
                    <a:pt x="476" y="354"/>
                  </a:lnTo>
                  <a:lnTo>
                    <a:pt x="481" y="350"/>
                  </a:lnTo>
                  <a:lnTo>
                    <a:pt x="486" y="346"/>
                  </a:lnTo>
                  <a:lnTo>
                    <a:pt x="487" y="339"/>
                  </a:lnTo>
                  <a:lnTo>
                    <a:pt x="487" y="334"/>
                  </a:lnTo>
                  <a:lnTo>
                    <a:pt x="487" y="330"/>
                  </a:lnTo>
                  <a:lnTo>
                    <a:pt x="487" y="324"/>
                  </a:lnTo>
                  <a:lnTo>
                    <a:pt x="486" y="319"/>
                  </a:lnTo>
                  <a:lnTo>
                    <a:pt x="492" y="320"/>
                  </a:lnTo>
                  <a:lnTo>
                    <a:pt x="498" y="323"/>
                  </a:lnTo>
                  <a:lnTo>
                    <a:pt x="502" y="324"/>
                  </a:lnTo>
                  <a:lnTo>
                    <a:pt x="508" y="326"/>
                  </a:lnTo>
                  <a:lnTo>
                    <a:pt x="515" y="326"/>
                  </a:lnTo>
                  <a:lnTo>
                    <a:pt x="521" y="324"/>
                  </a:lnTo>
                  <a:lnTo>
                    <a:pt x="525" y="319"/>
                  </a:lnTo>
                  <a:lnTo>
                    <a:pt x="526" y="312"/>
                  </a:lnTo>
                  <a:lnTo>
                    <a:pt x="525" y="304"/>
                  </a:lnTo>
                  <a:lnTo>
                    <a:pt x="525" y="296"/>
                  </a:lnTo>
                  <a:lnTo>
                    <a:pt x="524" y="289"/>
                  </a:lnTo>
                  <a:lnTo>
                    <a:pt x="523" y="2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37"/>
            <p:cNvSpPr>
              <a:spLocks/>
            </p:cNvSpPr>
            <p:nvPr/>
          </p:nvSpPr>
          <p:spPr bwMode="auto">
            <a:xfrm>
              <a:off x="7024688" y="2576513"/>
              <a:ext cx="1588" cy="1588"/>
            </a:xfrm>
            <a:custGeom>
              <a:avLst/>
              <a:gdLst/>
              <a:ahLst/>
              <a:cxnLst>
                <a:cxn ang="0">
                  <a:pos x="0" y="0"/>
                </a:cxn>
                <a:cxn ang="0">
                  <a:pos x="0" y="1"/>
                </a:cxn>
                <a:cxn ang="0">
                  <a:pos x="0" y="1"/>
                </a:cxn>
                <a:cxn ang="0">
                  <a:pos x="0" y="1"/>
                </a:cxn>
                <a:cxn ang="0">
                  <a:pos x="0" y="0"/>
                </a:cxn>
                <a:cxn ang="0">
                  <a:pos x="0" y="0"/>
                </a:cxn>
              </a:cxnLst>
              <a:rect l="0" t="0" r="r" b="b"/>
              <a:pathLst>
                <a:path h="1">
                  <a:moveTo>
                    <a:pt x="0" y="0"/>
                  </a:moveTo>
                  <a:lnTo>
                    <a:pt x="0" y="1"/>
                  </a:lnTo>
                  <a:lnTo>
                    <a:pt x="0" y="1"/>
                  </a:lnTo>
                  <a:lnTo>
                    <a:pt x="0" y="1"/>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7040563" y="1295400"/>
            <a:ext cx="842963" cy="1066800"/>
            <a:chOff x="7212013" y="2257425"/>
            <a:chExt cx="842963" cy="1066800"/>
          </a:xfrm>
        </p:grpSpPr>
        <p:sp>
          <p:nvSpPr>
            <p:cNvPr id="103" name="Freeform 158"/>
            <p:cNvSpPr>
              <a:spLocks/>
            </p:cNvSpPr>
            <p:nvPr/>
          </p:nvSpPr>
          <p:spPr bwMode="auto">
            <a:xfrm>
              <a:off x="7442201" y="2316163"/>
              <a:ext cx="144463" cy="184150"/>
            </a:xfrm>
            <a:custGeom>
              <a:avLst/>
              <a:gdLst/>
              <a:ahLst/>
              <a:cxnLst>
                <a:cxn ang="0">
                  <a:pos x="176" y="166"/>
                </a:cxn>
                <a:cxn ang="0">
                  <a:pos x="76" y="18"/>
                </a:cxn>
                <a:cxn ang="0">
                  <a:pos x="76" y="18"/>
                </a:cxn>
                <a:cxn ang="0">
                  <a:pos x="71" y="11"/>
                </a:cxn>
                <a:cxn ang="0">
                  <a:pos x="65" y="7"/>
                </a:cxn>
                <a:cxn ang="0">
                  <a:pos x="58" y="2"/>
                </a:cxn>
                <a:cxn ang="0">
                  <a:pos x="50" y="0"/>
                </a:cxn>
                <a:cxn ang="0">
                  <a:pos x="42" y="0"/>
                </a:cxn>
                <a:cxn ang="0">
                  <a:pos x="34" y="1"/>
                </a:cxn>
                <a:cxn ang="0">
                  <a:pos x="26" y="3"/>
                </a:cxn>
                <a:cxn ang="0">
                  <a:pos x="19" y="7"/>
                </a:cxn>
                <a:cxn ang="0">
                  <a:pos x="7" y="18"/>
                </a:cxn>
                <a:cxn ang="0">
                  <a:pos x="0" y="33"/>
                </a:cxn>
                <a:cxn ang="0">
                  <a:pos x="0" y="49"/>
                </a:cxn>
                <a:cxn ang="0">
                  <a:pos x="7" y="64"/>
                </a:cxn>
                <a:cxn ang="0">
                  <a:pos x="7" y="64"/>
                </a:cxn>
                <a:cxn ang="0">
                  <a:pos x="105" y="212"/>
                </a:cxn>
                <a:cxn ang="0">
                  <a:pos x="105" y="212"/>
                </a:cxn>
                <a:cxn ang="0">
                  <a:pos x="111" y="219"/>
                </a:cxn>
                <a:cxn ang="0">
                  <a:pos x="117" y="223"/>
                </a:cxn>
                <a:cxn ang="0">
                  <a:pos x="124" y="228"/>
                </a:cxn>
                <a:cxn ang="0">
                  <a:pos x="132" y="230"/>
                </a:cxn>
                <a:cxn ang="0">
                  <a:pos x="140" y="231"/>
                </a:cxn>
                <a:cxn ang="0">
                  <a:pos x="148" y="230"/>
                </a:cxn>
                <a:cxn ang="0">
                  <a:pos x="156" y="228"/>
                </a:cxn>
                <a:cxn ang="0">
                  <a:pos x="163" y="223"/>
                </a:cxn>
                <a:cxn ang="0">
                  <a:pos x="174" y="212"/>
                </a:cxn>
                <a:cxn ang="0">
                  <a:pos x="181" y="197"/>
                </a:cxn>
                <a:cxn ang="0">
                  <a:pos x="181" y="181"/>
                </a:cxn>
                <a:cxn ang="0">
                  <a:pos x="176" y="166"/>
                </a:cxn>
                <a:cxn ang="0">
                  <a:pos x="176" y="166"/>
                </a:cxn>
              </a:cxnLst>
              <a:rect l="0" t="0" r="r" b="b"/>
              <a:pathLst>
                <a:path w="181" h="231">
                  <a:moveTo>
                    <a:pt x="176" y="166"/>
                  </a:moveTo>
                  <a:lnTo>
                    <a:pt x="76" y="18"/>
                  </a:lnTo>
                  <a:lnTo>
                    <a:pt x="76" y="18"/>
                  </a:lnTo>
                  <a:lnTo>
                    <a:pt x="71" y="11"/>
                  </a:lnTo>
                  <a:lnTo>
                    <a:pt x="65" y="7"/>
                  </a:lnTo>
                  <a:lnTo>
                    <a:pt x="58" y="2"/>
                  </a:lnTo>
                  <a:lnTo>
                    <a:pt x="50" y="0"/>
                  </a:lnTo>
                  <a:lnTo>
                    <a:pt x="42" y="0"/>
                  </a:lnTo>
                  <a:lnTo>
                    <a:pt x="34" y="1"/>
                  </a:lnTo>
                  <a:lnTo>
                    <a:pt x="26" y="3"/>
                  </a:lnTo>
                  <a:lnTo>
                    <a:pt x="19" y="7"/>
                  </a:lnTo>
                  <a:lnTo>
                    <a:pt x="7" y="18"/>
                  </a:lnTo>
                  <a:lnTo>
                    <a:pt x="0" y="33"/>
                  </a:lnTo>
                  <a:lnTo>
                    <a:pt x="0" y="49"/>
                  </a:lnTo>
                  <a:lnTo>
                    <a:pt x="7" y="64"/>
                  </a:lnTo>
                  <a:lnTo>
                    <a:pt x="7" y="64"/>
                  </a:lnTo>
                  <a:lnTo>
                    <a:pt x="105" y="212"/>
                  </a:lnTo>
                  <a:lnTo>
                    <a:pt x="105" y="212"/>
                  </a:lnTo>
                  <a:lnTo>
                    <a:pt x="111" y="219"/>
                  </a:lnTo>
                  <a:lnTo>
                    <a:pt x="117" y="223"/>
                  </a:lnTo>
                  <a:lnTo>
                    <a:pt x="124" y="228"/>
                  </a:lnTo>
                  <a:lnTo>
                    <a:pt x="132" y="230"/>
                  </a:lnTo>
                  <a:lnTo>
                    <a:pt x="140" y="231"/>
                  </a:lnTo>
                  <a:lnTo>
                    <a:pt x="148" y="230"/>
                  </a:lnTo>
                  <a:lnTo>
                    <a:pt x="156" y="228"/>
                  </a:lnTo>
                  <a:lnTo>
                    <a:pt x="163" y="223"/>
                  </a:lnTo>
                  <a:lnTo>
                    <a:pt x="174" y="212"/>
                  </a:lnTo>
                  <a:lnTo>
                    <a:pt x="181" y="197"/>
                  </a:lnTo>
                  <a:lnTo>
                    <a:pt x="181" y="181"/>
                  </a:lnTo>
                  <a:lnTo>
                    <a:pt x="176" y="166"/>
                  </a:lnTo>
                  <a:lnTo>
                    <a:pt x="176" y="1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59"/>
            <p:cNvSpPr>
              <a:spLocks/>
            </p:cNvSpPr>
            <p:nvPr/>
          </p:nvSpPr>
          <p:spPr bwMode="auto">
            <a:xfrm>
              <a:off x="7650163" y="2257425"/>
              <a:ext cx="66675" cy="236538"/>
            </a:xfrm>
            <a:custGeom>
              <a:avLst/>
              <a:gdLst/>
              <a:ahLst/>
              <a:cxnLst>
                <a:cxn ang="0">
                  <a:pos x="84" y="256"/>
                </a:cxn>
                <a:cxn ang="0">
                  <a:pos x="84" y="43"/>
                </a:cxn>
                <a:cxn ang="0">
                  <a:pos x="84" y="43"/>
                </a:cxn>
                <a:cxn ang="0">
                  <a:pos x="83" y="35"/>
                </a:cxn>
                <a:cxn ang="0">
                  <a:pos x="81" y="26"/>
                </a:cxn>
                <a:cxn ang="0">
                  <a:pos x="77" y="20"/>
                </a:cxn>
                <a:cxn ang="0">
                  <a:pos x="73" y="13"/>
                </a:cxn>
                <a:cxn ang="0">
                  <a:pos x="66" y="7"/>
                </a:cxn>
                <a:cxn ang="0">
                  <a:pos x="59" y="3"/>
                </a:cxn>
                <a:cxn ang="0">
                  <a:pos x="51" y="1"/>
                </a:cxn>
                <a:cxn ang="0">
                  <a:pos x="43" y="0"/>
                </a:cxn>
                <a:cxn ang="0">
                  <a:pos x="34" y="1"/>
                </a:cxn>
                <a:cxn ang="0">
                  <a:pos x="25" y="3"/>
                </a:cxn>
                <a:cxn ang="0">
                  <a:pos x="19" y="7"/>
                </a:cxn>
                <a:cxn ang="0">
                  <a:pos x="13" y="13"/>
                </a:cxn>
                <a:cxn ang="0">
                  <a:pos x="7" y="20"/>
                </a:cxn>
                <a:cxn ang="0">
                  <a:pos x="4" y="26"/>
                </a:cxn>
                <a:cxn ang="0">
                  <a:pos x="1" y="35"/>
                </a:cxn>
                <a:cxn ang="0">
                  <a:pos x="0" y="43"/>
                </a:cxn>
                <a:cxn ang="0">
                  <a:pos x="0" y="43"/>
                </a:cxn>
                <a:cxn ang="0">
                  <a:pos x="0" y="256"/>
                </a:cxn>
                <a:cxn ang="0">
                  <a:pos x="0" y="256"/>
                </a:cxn>
                <a:cxn ang="0">
                  <a:pos x="1" y="264"/>
                </a:cxn>
                <a:cxn ang="0">
                  <a:pos x="4" y="272"/>
                </a:cxn>
                <a:cxn ang="0">
                  <a:pos x="7" y="279"/>
                </a:cxn>
                <a:cxn ang="0">
                  <a:pos x="13" y="284"/>
                </a:cxn>
                <a:cxn ang="0">
                  <a:pos x="19" y="290"/>
                </a:cxn>
                <a:cxn ang="0">
                  <a:pos x="25" y="294"/>
                </a:cxn>
                <a:cxn ang="0">
                  <a:pos x="34" y="296"/>
                </a:cxn>
                <a:cxn ang="0">
                  <a:pos x="42" y="297"/>
                </a:cxn>
                <a:cxn ang="0">
                  <a:pos x="51" y="296"/>
                </a:cxn>
                <a:cxn ang="0">
                  <a:pos x="59" y="294"/>
                </a:cxn>
                <a:cxn ang="0">
                  <a:pos x="66" y="290"/>
                </a:cxn>
                <a:cxn ang="0">
                  <a:pos x="72" y="284"/>
                </a:cxn>
                <a:cxn ang="0">
                  <a:pos x="77" y="279"/>
                </a:cxn>
                <a:cxn ang="0">
                  <a:pos x="81" y="272"/>
                </a:cxn>
                <a:cxn ang="0">
                  <a:pos x="83" y="264"/>
                </a:cxn>
                <a:cxn ang="0">
                  <a:pos x="84" y="256"/>
                </a:cxn>
                <a:cxn ang="0">
                  <a:pos x="84" y="256"/>
                </a:cxn>
              </a:cxnLst>
              <a:rect l="0" t="0" r="r" b="b"/>
              <a:pathLst>
                <a:path w="84" h="297">
                  <a:moveTo>
                    <a:pt x="84" y="256"/>
                  </a:moveTo>
                  <a:lnTo>
                    <a:pt x="84" y="43"/>
                  </a:lnTo>
                  <a:lnTo>
                    <a:pt x="84" y="43"/>
                  </a:lnTo>
                  <a:lnTo>
                    <a:pt x="83" y="35"/>
                  </a:lnTo>
                  <a:lnTo>
                    <a:pt x="81" y="26"/>
                  </a:lnTo>
                  <a:lnTo>
                    <a:pt x="77" y="20"/>
                  </a:lnTo>
                  <a:lnTo>
                    <a:pt x="73" y="13"/>
                  </a:lnTo>
                  <a:lnTo>
                    <a:pt x="66" y="7"/>
                  </a:lnTo>
                  <a:lnTo>
                    <a:pt x="59" y="3"/>
                  </a:lnTo>
                  <a:lnTo>
                    <a:pt x="51" y="1"/>
                  </a:lnTo>
                  <a:lnTo>
                    <a:pt x="43" y="0"/>
                  </a:lnTo>
                  <a:lnTo>
                    <a:pt x="34" y="1"/>
                  </a:lnTo>
                  <a:lnTo>
                    <a:pt x="25" y="3"/>
                  </a:lnTo>
                  <a:lnTo>
                    <a:pt x="19" y="7"/>
                  </a:lnTo>
                  <a:lnTo>
                    <a:pt x="13" y="13"/>
                  </a:lnTo>
                  <a:lnTo>
                    <a:pt x="7" y="20"/>
                  </a:lnTo>
                  <a:lnTo>
                    <a:pt x="4" y="26"/>
                  </a:lnTo>
                  <a:lnTo>
                    <a:pt x="1" y="35"/>
                  </a:lnTo>
                  <a:lnTo>
                    <a:pt x="0" y="43"/>
                  </a:lnTo>
                  <a:lnTo>
                    <a:pt x="0" y="43"/>
                  </a:lnTo>
                  <a:lnTo>
                    <a:pt x="0" y="256"/>
                  </a:lnTo>
                  <a:lnTo>
                    <a:pt x="0" y="256"/>
                  </a:lnTo>
                  <a:lnTo>
                    <a:pt x="1" y="264"/>
                  </a:lnTo>
                  <a:lnTo>
                    <a:pt x="4" y="272"/>
                  </a:lnTo>
                  <a:lnTo>
                    <a:pt x="7" y="279"/>
                  </a:lnTo>
                  <a:lnTo>
                    <a:pt x="13" y="284"/>
                  </a:lnTo>
                  <a:lnTo>
                    <a:pt x="19" y="290"/>
                  </a:lnTo>
                  <a:lnTo>
                    <a:pt x="25" y="294"/>
                  </a:lnTo>
                  <a:lnTo>
                    <a:pt x="34" y="296"/>
                  </a:lnTo>
                  <a:lnTo>
                    <a:pt x="42" y="297"/>
                  </a:lnTo>
                  <a:lnTo>
                    <a:pt x="51" y="296"/>
                  </a:lnTo>
                  <a:lnTo>
                    <a:pt x="59" y="294"/>
                  </a:lnTo>
                  <a:lnTo>
                    <a:pt x="66" y="290"/>
                  </a:lnTo>
                  <a:lnTo>
                    <a:pt x="72" y="284"/>
                  </a:lnTo>
                  <a:lnTo>
                    <a:pt x="77" y="279"/>
                  </a:lnTo>
                  <a:lnTo>
                    <a:pt x="81" y="272"/>
                  </a:lnTo>
                  <a:lnTo>
                    <a:pt x="83" y="264"/>
                  </a:lnTo>
                  <a:lnTo>
                    <a:pt x="84" y="256"/>
                  </a:lnTo>
                  <a:lnTo>
                    <a:pt x="84" y="2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60"/>
            <p:cNvSpPr>
              <a:spLocks/>
            </p:cNvSpPr>
            <p:nvPr/>
          </p:nvSpPr>
          <p:spPr bwMode="auto">
            <a:xfrm>
              <a:off x="7796213" y="2314575"/>
              <a:ext cx="127000" cy="187325"/>
            </a:xfrm>
            <a:custGeom>
              <a:avLst/>
              <a:gdLst/>
              <a:ahLst/>
              <a:cxnLst>
                <a:cxn ang="0">
                  <a:pos x="80" y="215"/>
                </a:cxn>
                <a:cxn ang="0">
                  <a:pos x="157" y="61"/>
                </a:cxn>
                <a:cxn ang="0">
                  <a:pos x="157" y="61"/>
                </a:cxn>
                <a:cxn ang="0">
                  <a:pos x="162" y="45"/>
                </a:cxn>
                <a:cxn ang="0">
                  <a:pos x="160" y="29"/>
                </a:cxn>
                <a:cxn ang="0">
                  <a:pos x="151" y="15"/>
                </a:cxn>
                <a:cxn ang="0">
                  <a:pos x="139" y="5"/>
                </a:cxn>
                <a:cxn ang="0">
                  <a:pos x="131" y="2"/>
                </a:cxn>
                <a:cxn ang="0">
                  <a:pos x="123" y="0"/>
                </a:cxn>
                <a:cxn ang="0">
                  <a:pos x="115" y="0"/>
                </a:cxn>
                <a:cxn ang="0">
                  <a:pos x="106" y="3"/>
                </a:cxn>
                <a:cxn ang="0">
                  <a:pos x="100" y="6"/>
                </a:cxn>
                <a:cxn ang="0">
                  <a:pos x="93" y="11"/>
                </a:cxn>
                <a:cxn ang="0">
                  <a:pos x="87" y="17"/>
                </a:cxn>
                <a:cxn ang="0">
                  <a:pos x="82" y="23"/>
                </a:cxn>
                <a:cxn ang="0">
                  <a:pos x="82" y="23"/>
                </a:cxn>
                <a:cxn ang="0">
                  <a:pos x="5" y="177"/>
                </a:cxn>
                <a:cxn ang="0">
                  <a:pos x="5" y="177"/>
                </a:cxn>
                <a:cxn ang="0">
                  <a:pos x="0" y="193"/>
                </a:cxn>
                <a:cxn ang="0">
                  <a:pos x="3" y="209"/>
                </a:cxn>
                <a:cxn ang="0">
                  <a:pos x="11" y="223"/>
                </a:cxn>
                <a:cxn ang="0">
                  <a:pos x="23" y="233"/>
                </a:cxn>
                <a:cxn ang="0">
                  <a:pos x="32" y="236"/>
                </a:cxn>
                <a:cxn ang="0">
                  <a:pos x="40" y="238"/>
                </a:cxn>
                <a:cxn ang="0">
                  <a:pos x="48" y="238"/>
                </a:cxn>
                <a:cxn ang="0">
                  <a:pos x="56" y="235"/>
                </a:cxn>
                <a:cxn ang="0">
                  <a:pos x="63" y="232"/>
                </a:cxn>
                <a:cxn ang="0">
                  <a:pos x="70" y="227"/>
                </a:cxn>
                <a:cxn ang="0">
                  <a:pos x="75" y="222"/>
                </a:cxn>
                <a:cxn ang="0">
                  <a:pos x="80" y="215"/>
                </a:cxn>
                <a:cxn ang="0">
                  <a:pos x="80" y="215"/>
                </a:cxn>
              </a:cxnLst>
              <a:rect l="0" t="0" r="r" b="b"/>
              <a:pathLst>
                <a:path w="162" h="238">
                  <a:moveTo>
                    <a:pt x="80" y="215"/>
                  </a:moveTo>
                  <a:lnTo>
                    <a:pt x="157" y="61"/>
                  </a:lnTo>
                  <a:lnTo>
                    <a:pt x="157" y="61"/>
                  </a:lnTo>
                  <a:lnTo>
                    <a:pt x="162" y="45"/>
                  </a:lnTo>
                  <a:lnTo>
                    <a:pt x="160" y="29"/>
                  </a:lnTo>
                  <a:lnTo>
                    <a:pt x="151" y="15"/>
                  </a:lnTo>
                  <a:lnTo>
                    <a:pt x="139" y="5"/>
                  </a:lnTo>
                  <a:lnTo>
                    <a:pt x="131" y="2"/>
                  </a:lnTo>
                  <a:lnTo>
                    <a:pt x="123" y="0"/>
                  </a:lnTo>
                  <a:lnTo>
                    <a:pt x="115" y="0"/>
                  </a:lnTo>
                  <a:lnTo>
                    <a:pt x="106" y="3"/>
                  </a:lnTo>
                  <a:lnTo>
                    <a:pt x="100" y="6"/>
                  </a:lnTo>
                  <a:lnTo>
                    <a:pt x="93" y="11"/>
                  </a:lnTo>
                  <a:lnTo>
                    <a:pt x="87" y="17"/>
                  </a:lnTo>
                  <a:lnTo>
                    <a:pt x="82" y="23"/>
                  </a:lnTo>
                  <a:lnTo>
                    <a:pt x="82" y="23"/>
                  </a:lnTo>
                  <a:lnTo>
                    <a:pt x="5" y="177"/>
                  </a:lnTo>
                  <a:lnTo>
                    <a:pt x="5" y="177"/>
                  </a:lnTo>
                  <a:lnTo>
                    <a:pt x="0" y="193"/>
                  </a:lnTo>
                  <a:lnTo>
                    <a:pt x="3" y="209"/>
                  </a:lnTo>
                  <a:lnTo>
                    <a:pt x="11" y="223"/>
                  </a:lnTo>
                  <a:lnTo>
                    <a:pt x="23" y="233"/>
                  </a:lnTo>
                  <a:lnTo>
                    <a:pt x="32" y="236"/>
                  </a:lnTo>
                  <a:lnTo>
                    <a:pt x="40" y="238"/>
                  </a:lnTo>
                  <a:lnTo>
                    <a:pt x="48" y="238"/>
                  </a:lnTo>
                  <a:lnTo>
                    <a:pt x="56" y="235"/>
                  </a:lnTo>
                  <a:lnTo>
                    <a:pt x="63" y="232"/>
                  </a:lnTo>
                  <a:lnTo>
                    <a:pt x="70" y="227"/>
                  </a:lnTo>
                  <a:lnTo>
                    <a:pt x="75" y="222"/>
                  </a:lnTo>
                  <a:lnTo>
                    <a:pt x="80" y="215"/>
                  </a:lnTo>
                  <a:lnTo>
                    <a:pt x="80" y="2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63"/>
            <p:cNvSpPr>
              <a:spLocks/>
            </p:cNvSpPr>
            <p:nvPr/>
          </p:nvSpPr>
          <p:spPr bwMode="auto">
            <a:xfrm>
              <a:off x="7419976" y="2719388"/>
              <a:ext cx="263525" cy="260350"/>
            </a:xfrm>
            <a:custGeom>
              <a:avLst/>
              <a:gdLst/>
              <a:ahLst/>
              <a:cxnLst>
                <a:cxn ang="0">
                  <a:pos x="331" y="165"/>
                </a:cxn>
                <a:cxn ang="0">
                  <a:pos x="329" y="149"/>
                </a:cxn>
                <a:cxn ang="0">
                  <a:pos x="327" y="132"/>
                </a:cxn>
                <a:cxn ang="0">
                  <a:pos x="324" y="117"/>
                </a:cxn>
                <a:cxn ang="0">
                  <a:pos x="318" y="101"/>
                </a:cxn>
                <a:cxn ang="0">
                  <a:pos x="311" y="87"/>
                </a:cxn>
                <a:cxn ang="0">
                  <a:pos x="303" y="73"/>
                </a:cxn>
                <a:cxn ang="0">
                  <a:pos x="294" y="61"/>
                </a:cxn>
                <a:cxn ang="0">
                  <a:pos x="282" y="48"/>
                </a:cxn>
                <a:cxn ang="0">
                  <a:pos x="269" y="36"/>
                </a:cxn>
                <a:cxn ang="0">
                  <a:pos x="257" y="27"/>
                </a:cxn>
                <a:cxn ang="0">
                  <a:pos x="243" y="19"/>
                </a:cxn>
                <a:cxn ang="0">
                  <a:pos x="229" y="12"/>
                </a:cxn>
                <a:cxn ang="0">
                  <a:pos x="213" y="7"/>
                </a:cxn>
                <a:cxn ang="0">
                  <a:pos x="198" y="3"/>
                </a:cxn>
                <a:cxn ang="0">
                  <a:pos x="181" y="1"/>
                </a:cxn>
                <a:cxn ang="0">
                  <a:pos x="165" y="0"/>
                </a:cxn>
                <a:cxn ang="0">
                  <a:pos x="131" y="3"/>
                </a:cxn>
                <a:cxn ang="0">
                  <a:pos x="100" y="12"/>
                </a:cxn>
                <a:cxn ang="0">
                  <a:pos x="72" y="28"/>
                </a:cxn>
                <a:cxn ang="0">
                  <a:pos x="48" y="48"/>
                </a:cxn>
                <a:cxn ang="0">
                  <a:pos x="27" y="73"/>
                </a:cxn>
                <a:cxn ang="0">
                  <a:pos x="12" y="101"/>
                </a:cxn>
                <a:cxn ang="0">
                  <a:pos x="3" y="132"/>
                </a:cxn>
                <a:cxn ang="0">
                  <a:pos x="0" y="165"/>
                </a:cxn>
                <a:cxn ang="0">
                  <a:pos x="1" y="182"/>
                </a:cxn>
                <a:cxn ang="0">
                  <a:pos x="3" y="197"/>
                </a:cxn>
                <a:cxn ang="0">
                  <a:pos x="7" y="213"/>
                </a:cxn>
                <a:cxn ang="0">
                  <a:pos x="12" y="228"/>
                </a:cxn>
                <a:cxn ang="0">
                  <a:pos x="19" y="241"/>
                </a:cxn>
                <a:cxn ang="0">
                  <a:pos x="27" y="255"/>
                </a:cxn>
                <a:cxn ang="0">
                  <a:pos x="37" y="268"/>
                </a:cxn>
                <a:cxn ang="0">
                  <a:pos x="48" y="281"/>
                </a:cxn>
                <a:cxn ang="0">
                  <a:pos x="61" y="292"/>
                </a:cxn>
                <a:cxn ang="0">
                  <a:pos x="73" y="301"/>
                </a:cxn>
                <a:cxn ang="0">
                  <a:pos x="87" y="309"/>
                </a:cxn>
                <a:cxn ang="0">
                  <a:pos x="101" y="316"/>
                </a:cxn>
                <a:cxn ang="0">
                  <a:pos x="116" y="322"/>
                </a:cxn>
                <a:cxn ang="0">
                  <a:pos x="132" y="326"/>
                </a:cxn>
                <a:cxn ang="0">
                  <a:pos x="148" y="328"/>
                </a:cxn>
                <a:cxn ang="0">
                  <a:pos x="165" y="329"/>
                </a:cxn>
                <a:cxn ang="0">
                  <a:pos x="181" y="328"/>
                </a:cxn>
                <a:cxn ang="0">
                  <a:pos x="198" y="326"/>
                </a:cxn>
                <a:cxn ang="0">
                  <a:pos x="213" y="322"/>
                </a:cxn>
                <a:cxn ang="0">
                  <a:pos x="229" y="316"/>
                </a:cxn>
                <a:cxn ang="0">
                  <a:pos x="243" y="309"/>
                </a:cxn>
                <a:cxn ang="0">
                  <a:pos x="257" y="301"/>
                </a:cxn>
                <a:cxn ang="0">
                  <a:pos x="269" y="292"/>
                </a:cxn>
                <a:cxn ang="0">
                  <a:pos x="282" y="281"/>
                </a:cxn>
                <a:cxn ang="0">
                  <a:pos x="294" y="268"/>
                </a:cxn>
                <a:cxn ang="0">
                  <a:pos x="303" y="255"/>
                </a:cxn>
                <a:cxn ang="0">
                  <a:pos x="311" y="241"/>
                </a:cxn>
                <a:cxn ang="0">
                  <a:pos x="318" y="228"/>
                </a:cxn>
                <a:cxn ang="0">
                  <a:pos x="324" y="213"/>
                </a:cxn>
                <a:cxn ang="0">
                  <a:pos x="327" y="197"/>
                </a:cxn>
                <a:cxn ang="0">
                  <a:pos x="329" y="182"/>
                </a:cxn>
                <a:cxn ang="0">
                  <a:pos x="331" y="165"/>
                </a:cxn>
              </a:cxnLst>
              <a:rect l="0" t="0" r="r" b="b"/>
              <a:pathLst>
                <a:path w="331" h="329">
                  <a:moveTo>
                    <a:pt x="331" y="165"/>
                  </a:moveTo>
                  <a:lnTo>
                    <a:pt x="329" y="149"/>
                  </a:lnTo>
                  <a:lnTo>
                    <a:pt x="327" y="132"/>
                  </a:lnTo>
                  <a:lnTo>
                    <a:pt x="324" y="117"/>
                  </a:lnTo>
                  <a:lnTo>
                    <a:pt x="318" y="101"/>
                  </a:lnTo>
                  <a:lnTo>
                    <a:pt x="311" y="87"/>
                  </a:lnTo>
                  <a:lnTo>
                    <a:pt x="303" y="73"/>
                  </a:lnTo>
                  <a:lnTo>
                    <a:pt x="294" y="61"/>
                  </a:lnTo>
                  <a:lnTo>
                    <a:pt x="282" y="48"/>
                  </a:lnTo>
                  <a:lnTo>
                    <a:pt x="269" y="36"/>
                  </a:lnTo>
                  <a:lnTo>
                    <a:pt x="257" y="27"/>
                  </a:lnTo>
                  <a:lnTo>
                    <a:pt x="243" y="19"/>
                  </a:lnTo>
                  <a:lnTo>
                    <a:pt x="229" y="12"/>
                  </a:lnTo>
                  <a:lnTo>
                    <a:pt x="213" y="7"/>
                  </a:lnTo>
                  <a:lnTo>
                    <a:pt x="198" y="3"/>
                  </a:lnTo>
                  <a:lnTo>
                    <a:pt x="181" y="1"/>
                  </a:lnTo>
                  <a:lnTo>
                    <a:pt x="165" y="0"/>
                  </a:lnTo>
                  <a:lnTo>
                    <a:pt x="131" y="3"/>
                  </a:lnTo>
                  <a:lnTo>
                    <a:pt x="100" y="12"/>
                  </a:lnTo>
                  <a:lnTo>
                    <a:pt x="72" y="28"/>
                  </a:lnTo>
                  <a:lnTo>
                    <a:pt x="48" y="48"/>
                  </a:lnTo>
                  <a:lnTo>
                    <a:pt x="27" y="73"/>
                  </a:lnTo>
                  <a:lnTo>
                    <a:pt x="12" y="101"/>
                  </a:lnTo>
                  <a:lnTo>
                    <a:pt x="3" y="132"/>
                  </a:lnTo>
                  <a:lnTo>
                    <a:pt x="0" y="165"/>
                  </a:lnTo>
                  <a:lnTo>
                    <a:pt x="1" y="182"/>
                  </a:lnTo>
                  <a:lnTo>
                    <a:pt x="3" y="197"/>
                  </a:lnTo>
                  <a:lnTo>
                    <a:pt x="7" y="213"/>
                  </a:lnTo>
                  <a:lnTo>
                    <a:pt x="12" y="228"/>
                  </a:lnTo>
                  <a:lnTo>
                    <a:pt x="19" y="241"/>
                  </a:lnTo>
                  <a:lnTo>
                    <a:pt x="27" y="255"/>
                  </a:lnTo>
                  <a:lnTo>
                    <a:pt x="37" y="268"/>
                  </a:lnTo>
                  <a:lnTo>
                    <a:pt x="48" y="281"/>
                  </a:lnTo>
                  <a:lnTo>
                    <a:pt x="61" y="292"/>
                  </a:lnTo>
                  <a:lnTo>
                    <a:pt x="73" y="301"/>
                  </a:lnTo>
                  <a:lnTo>
                    <a:pt x="87" y="309"/>
                  </a:lnTo>
                  <a:lnTo>
                    <a:pt x="101" y="316"/>
                  </a:lnTo>
                  <a:lnTo>
                    <a:pt x="116" y="322"/>
                  </a:lnTo>
                  <a:lnTo>
                    <a:pt x="132" y="326"/>
                  </a:lnTo>
                  <a:lnTo>
                    <a:pt x="148" y="328"/>
                  </a:lnTo>
                  <a:lnTo>
                    <a:pt x="165" y="329"/>
                  </a:lnTo>
                  <a:lnTo>
                    <a:pt x="181" y="328"/>
                  </a:lnTo>
                  <a:lnTo>
                    <a:pt x="198" y="326"/>
                  </a:lnTo>
                  <a:lnTo>
                    <a:pt x="213" y="322"/>
                  </a:lnTo>
                  <a:lnTo>
                    <a:pt x="229" y="316"/>
                  </a:lnTo>
                  <a:lnTo>
                    <a:pt x="243" y="309"/>
                  </a:lnTo>
                  <a:lnTo>
                    <a:pt x="257" y="301"/>
                  </a:lnTo>
                  <a:lnTo>
                    <a:pt x="269" y="292"/>
                  </a:lnTo>
                  <a:lnTo>
                    <a:pt x="282" y="281"/>
                  </a:lnTo>
                  <a:lnTo>
                    <a:pt x="294" y="268"/>
                  </a:lnTo>
                  <a:lnTo>
                    <a:pt x="303" y="255"/>
                  </a:lnTo>
                  <a:lnTo>
                    <a:pt x="311" y="241"/>
                  </a:lnTo>
                  <a:lnTo>
                    <a:pt x="318" y="228"/>
                  </a:lnTo>
                  <a:lnTo>
                    <a:pt x="324" y="213"/>
                  </a:lnTo>
                  <a:lnTo>
                    <a:pt x="327" y="197"/>
                  </a:lnTo>
                  <a:lnTo>
                    <a:pt x="329" y="182"/>
                  </a:lnTo>
                  <a:lnTo>
                    <a:pt x="331" y="1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64"/>
            <p:cNvSpPr>
              <a:spLocks/>
            </p:cNvSpPr>
            <p:nvPr/>
          </p:nvSpPr>
          <p:spPr bwMode="auto">
            <a:xfrm>
              <a:off x="7488238" y="2786063"/>
              <a:ext cx="127000" cy="127000"/>
            </a:xfrm>
            <a:custGeom>
              <a:avLst/>
              <a:gdLst/>
              <a:ahLst/>
              <a:cxnLst>
                <a:cxn ang="0">
                  <a:pos x="80" y="159"/>
                </a:cxn>
                <a:cxn ang="0">
                  <a:pos x="71" y="159"/>
                </a:cxn>
                <a:cxn ang="0">
                  <a:pos x="65" y="158"/>
                </a:cxn>
                <a:cxn ang="0">
                  <a:pos x="56" y="155"/>
                </a:cxn>
                <a:cxn ang="0">
                  <a:pos x="50" y="153"/>
                </a:cxn>
                <a:cxn ang="0">
                  <a:pos x="42" y="150"/>
                </a:cxn>
                <a:cxn ang="0">
                  <a:pos x="36" y="146"/>
                </a:cxn>
                <a:cxn ang="0">
                  <a:pos x="29" y="141"/>
                </a:cxn>
                <a:cxn ang="0">
                  <a:pos x="23" y="136"/>
                </a:cxn>
                <a:cxn ang="0">
                  <a:pos x="13" y="123"/>
                </a:cxn>
                <a:cxn ang="0">
                  <a:pos x="6" y="109"/>
                </a:cxn>
                <a:cxn ang="0">
                  <a:pos x="1" y="95"/>
                </a:cxn>
                <a:cxn ang="0">
                  <a:pos x="0" y="80"/>
                </a:cxn>
                <a:cxn ang="0">
                  <a:pos x="1" y="64"/>
                </a:cxn>
                <a:cxn ang="0">
                  <a:pos x="6" y="49"/>
                </a:cxn>
                <a:cxn ang="0">
                  <a:pos x="13" y="36"/>
                </a:cxn>
                <a:cxn ang="0">
                  <a:pos x="23" y="24"/>
                </a:cxn>
                <a:cxn ang="0">
                  <a:pos x="29" y="18"/>
                </a:cxn>
                <a:cxn ang="0">
                  <a:pos x="36" y="14"/>
                </a:cxn>
                <a:cxn ang="0">
                  <a:pos x="42" y="9"/>
                </a:cxn>
                <a:cxn ang="0">
                  <a:pos x="50" y="6"/>
                </a:cxn>
                <a:cxn ang="0">
                  <a:pos x="56" y="3"/>
                </a:cxn>
                <a:cxn ang="0">
                  <a:pos x="65" y="1"/>
                </a:cxn>
                <a:cxn ang="0">
                  <a:pos x="71" y="0"/>
                </a:cxn>
                <a:cxn ang="0">
                  <a:pos x="80" y="0"/>
                </a:cxn>
                <a:cxn ang="0">
                  <a:pos x="88" y="0"/>
                </a:cxn>
                <a:cxn ang="0">
                  <a:pos x="96" y="1"/>
                </a:cxn>
                <a:cxn ang="0">
                  <a:pos x="103" y="3"/>
                </a:cxn>
                <a:cxn ang="0">
                  <a:pos x="111" y="6"/>
                </a:cxn>
                <a:cxn ang="0">
                  <a:pos x="118" y="9"/>
                </a:cxn>
                <a:cxn ang="0">
                  <a:pos x="125" y="14"/>
                </a:cxn>
                <a:cxn ang="0">
                  <a:pos x="131" y="18"/>
                </a:cxn>
                <a:cxn ang="0">
                  <a:pos x="137" y="24"/>
                </a:cxn>
                <a:cxn ang="0">
                  <a:pos x="148" y="36"/>
                </a:cxn>
                <a:cxn ang="0">
                  <a:pos x="154" y="49"/>
                </a:cxn>
                <a:cxn ang="0">
                  <a:pos x="159" y="64"/>
                </a:cxn>
                <a:cxn ang="0">
                  <a:pos x="160" y="80"/>
                </a:cxn>
                <a:cxn ang="0">
                  <a:pos x="159" y="97"/>
                </a:cxn>
                <a:cxn ang="0">
                  <a:pos x="154" y="110"/>
                </a:cxn>
                <a:cxn ang="0">
                  <a:pos x="146" y="124"/>
                </a:cxn>
                <a:cxn ang="0">
                  <a:pos x="137" y="136"/>
                </a:cxn>
                <a:cxn ang="0">
                  <a:pos x="125" y="145"/>
                </a:cxn>
                <a:cxn ang="0">
                  <a:pos x="111" y="153"/>
                </a:cxn>
                <a:cxn ang="0">
                  <a:pos x="96" y="158"/>
                </a:cxn>
                <a:cxn ang="0">
                  <a:pos x="80" y="159"/>
                </a:cxn>
              </a:cxnLst>
              <a:rect l="0" t="0" r="r" b="b"/>
              <a:pathLst>
                <a:path w="160" h="159">
                  <a:moveTo>
                    <a:pt x="80" y="159"/>
                  </a:moveTo>
                  <a:lnTo>
                    <a:pt x="71" y="159"/>
                  </a:lnTo>
                  <a:lnTo>
                    <a:pt x="65" y="158"/>
                  </a:lnTo>
                  <a:lnTo>
                    <a:pt x="56" y="155"/>
                  </a:lnTo>
                  <a:lnTo>
                    <a:pt x="50" y="153"/>
                  </a:lnTo>
                  <a:lnTo>
                    <a:pt x="42" y="150"/>
                  </a:lnTo>
                  <a:lnTo>
                    <a:pt x="36" y="146"/>
                  </a:lnTo>
                  <a:lnTo>
                    <a:pt x="29" y="141"/>
                  </a:lnTo>
                  <a:lnTo>
                    <a:pt x="23" y="136"/>
                  </a:lnTo>
                  <a:lnTo>
                    <a:pt x="13" y="123"/>
                  </a:lnTo>
                  <a:lnTo>
                    <a:pt x="6" y="109"/>
                  </a:lnTo>
                  <a:lnTo>
                    <a:pt x="1" y="95"/>
                  </a:lnTo>
                  <a:lnTo>
                    <a:pt x="0" y="80"/>
                  </a:lnTo>
                  <a:lnTo>
                    <a:pt x="1" y="64"/>
                  </a:lnTo>
                  <a:lnTo>
                    <a:pt x="6" y="49"/>
                  </a:lnTo>
                  <a:lnTo>
                    <a:pt x="13" y="36"/>
                  </a:lnTo>
                  <a:lnTo>
                    <a:pt x="23" y="24"/>
                  </a:lnTo>
                  <a:lnTo>
                    <a:pt x="29" y="18"/>
                  </a:lnTo>
                  <a:lnTo>
                    <a:pt x="36" y="14"/>
                  </a:lnTo>
                  <a:lnTo>
                    <a:pt x="42" y="9"/>
                  </a:lnTo>
                  <a:lnTo>
                    <a:pt x="50" y="6"/>
                  </a:lnTo>
                  <a:lnTo>
                    <a:pt x="56" y="3"/>
                  </a:lnTo>
                  <a:lnTo>
                    <a:pt x="65" y="1"/>
                  </a:lnTo>
                  <a:lnTo>
                    <a:pt x="71" y="0"/>
                  </a:lnTo>
                  <a:lnTo>
                    <a:pt x="80" y="0"/>
                  </a:lnTo>
                  <a:lnTo>
                    <a:pt x="88" y="0"/>
                  </a:lnTo>
                  <a:lnTo>
                    <a:pt x="96" y="1"/>
                  </a:lnTo>
                  <a:lnTo>
                    <a:pt x="103" y="3"/>
                  </a:lnTo>
                  <a:lnTo>
                    <a:pt x="111" y="6"/>
                  </a:lnTo>
                  <a:lnTo>
                    <a:pt x="118" y="9"/>
                  </a:lnTo>
                  <a:lnTo>
                    <a:pt x="125" y="14"/>
                  </a:lnTo>
                  <a:lnTo>
                    <a:pt x="131" y="18"/>
                  </a:lnTo>
                  <a:lnTo>
                    <a:pt x="137" y="24"/>
                  </a:lnTo>
                  <a:lnTo>
                    <a:pt x="148" y="36"/>
                  </a:lnTo>
                  <a:lnTo>
                    <a:pt x="154" y="49"/>
                  </a:lnTo>
                  <a:lnTo>
                    <a:pt x="159" y="64"/>
                  </a:lnTo>
                  <a:lnTo>
                    <a:pt x="160" y="80"/>
                  </a:lnTo>
                  <a:lnTo>
                    <a:pt x="159" y="97"/>
                  </a:lnTo>
                  <a:lnTo>
                    <a:pt x="154" y="110"/>
                  </a:lnTo>
                  <a:lnTo>
                    <a:pt x="146" y="124"/>
                  </a:lnTo>
                  <a:lnTo>
                    <a:pt x="137" y="136"/>
                  </a:lnTo>
                  <a:lnTo>
                    <a:pt x="125" y="145"/>
                  </a:lnTo>
                  <a:lnTo>
                    <a:pt x="111" y="153"/>
                  </a:lnTo>
                  <a:lnTo>
                    <a:pt x="96" y="158"/>
                  </a:lnTo>
                  <a:lnTo>
                    <a:pt x="80" y="1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65"/>
            <p:cNvSpPr>
              <a:spLocks/>
            </p:cNvSpPr>
            <p:nvPr/>
          </p:nvSpPr>
          <p:spPr bwMode="auto">
            <a:xfrm>
              <a:off x="7312026" y="2527300"/>
              <a:ext cx="742950" cy="796925"/>
            </a:xfrm>
            <a:custGeom>
              <a:avLst/>
              <a:gdLst/>
              <a:ahLst/>
              <a:cxnLst>
                <a:cxn ang="0">
                  <a:pos x="909" y="651"/>
                </a:cxn>
                <a:cxn ang="0">
                  <a:pos x="826" y="622"/>
                </a:cxn>
                <a:cxn ang="0">
                  <a:pos x="777" y="503"/>
                </a:cxn>
                <a:cxn ang="0">
                  <a:pos x="800" y="449"/>
                </a:cxn>
                <a:cxn ang="0">
                  <a:pos x="849" y="349"/>
                </a:cxn>
                <a:cxn ang="0">
                  <a:pos x="847" y="205"/>
                </a:cxn>
                <a:cxn ang="0">
                  <a:pos x="770" y="84"/>
                </a:cxn>
                <a:cxn ang="0">
                  <a:pos x="704" y="39"/>
                </a:cxn>
                <a:cxn ang="0">
                  <a:pos x="628" y="17"/>
                </a:cxn>
                <a:cxn ang="0">
                  <a:pos x="545" y="17"/>
                </a:cxn>
                <a:cxn ang="0">
                  <a:pos x="460" y="29"/>
                </a:cxn>
                <a:cxn ang="0">
                  <a:pos x="350" y="1"/>
                </a:cxn>
                <a:cxn ang="0">
                  <a:pos x="198" y="33"/>
                </a:cxn>
                <a:cxn ang="0">
                  <a:pos x="86" y="144"/>
                </a:cxn>
                <a:cxn ang="0">
                  <a:pos x="54" y="286"/>
                </a:cxn>
                <a:cxn ang="0">
                  <a:pos x="90" y="320"/>
                </a:cxn>
                <a:cxn ang="0">
                  <a:pos x="136" y="302"/>
                </a:cxn>
                <a:cxn ang="0">
                  <a:pos x="152" y="222"/>
                </a:cxn>
                <a:cxn ang="0">
                  <a:pos x="212" y="132"/>
                </a:cxn>
                <a:cxn ang="0">
                  <a:pos x="312" y="91"/>
                </a:cxn>
                <a:cxn ang="0">
                  <a:pos x="407" y="105"/>
                </a:cxn>
                <a:cxn ang="0">
                  <a:pos x="463" y="133"/>
                </a:cxn>
                <a:cxn ang="0">
                  <a:pos x="506" y="123"/>
                </a:cxn>
                <a:cxn ang="0">
                  <a:pos x="576" y="105"/>
                </a:cxn>
                <a:cxn ang="0">
                  <a:pos x="673" y="125"/>
                </a:cxn>
                <a:cxn ang="0">
                  <a:pos x="747" y="199"/>
                </a:cxn>
                <a:cxn ang="0">
                  <a:pos x="766" y="298"/>
                </a:cxn>
                <a:cxn ang="0">
                  <a:pos x="736" y="382"/>
                </a:cxn>
                <a:cxn ang="0">
                  <a:pos x="717" y="411"/>
                </a:cxn>
                <a:cxn ang="0">
                  <a:pos x="687" y="505"/>
                </a:cxn>
                <a:cxn ang="0">
                  <a:pos x="734" y="657"/>
                </a:cxn>
                <a:cxn ang="0">
                  <a:pos x="768" y="729"/>
                </a:cxn>
                <a:cxn ang="0">
                  <a:pos x="704" y="739"/>
                </a:cxn>
                <a:cxn ang="0">
                  <a:pos x="670" y="736"/>
                </a:cxn>
                <a:cxn ang="0">
                  <a:pos x="590" y="697"/>
                </a:cxn>
                <a:cxn ang="0">
                  <a:pos x="530" y="607"/>
                </a:cxn>
                <a:cxn ang="0">
                  <a:pos x="528" y="507"/>
                </a:cxn>
                <a:cxn ang="0">
                  <a:pos x="561" y="435"/>
                </a:cxn>
                <a:cxn ang="0">
                  <a:pos x="568" y="421"/>
                </a:cxn>
                <a:cxn ang="0">
                  <a:pos x="597" y="389"/>
                </a:cxn>
                <a:cxn ang="0">
                  <a:pos x="578" y="343"/>
                </a:cxn>
                <a:cxn ang="0">
                  <a:pos x="524" y="342"/>
                </a:cxn>
                <a:cxn ang="0">
                  <a:pos x="454" y="362"/>
                </a:cxn>
                <a:cxn ang="0">
                  <a:pos x="408" y="389"/>
                </a:cxn>
                <a:cxn ang="0">
                  <a:pos x="415" y="436"/>
                </a:cxn>
                <a:cxn ang="0">
                  <a:pos x="441" y="477"/>
                </a:cxn>
                <a:cxn ang="0">
                  <a:pos x="444" y="633"/>
                </a:cxn>
                <a:cxn ang="0">
                  <a:pos x="524" y="760"/>
                </a:cxn>
                <a:cxn ang="0">
                  <a:pos x="593" y="805"/>
                </a:cxn>
                <a:cxn ang="0">
                  <a:pos x="410" y="854"/>
                </a:cxn>
                <a:cxn ang="0">
                  <a:pos x="320" y="717"/>
                </a:cxn>
                <a:cxn ang="0">
                  <a:pos x="154" y="596"/>
                </a:cxn>
                <a:cxn ang="0">
                  <a:pos x="194" y="459"/>
                </a:cxn>
                <a:cxn ang="0">
                  <a:pos x="114" y="372"/>
                </a:cxn>
                <a:cxn ang="0">
                  <a:pos x="79" y="540"/>
                </a:cxn>
                <a:cxn ang="0">
                  <a:pos x="0" y="659"/>
                </a:cxn>
                <a:cxn ang="0">
                  <a:pos x="220" y="778"/>
                </a:cxn>
                <a:cxn ang="0">
                  <a:pos x="297" y="812"/>
                </a:cxn>
                <a:cxn ang="0">
                  <a:pos x="702" y="830"/>
                </a:cxn>
                <a:cxn ang="0">
                  <a:pos x="770" y="822"/>
                </a:cxn>
                <a:cxn ang="0">
                  <a:pos x="856" y="784"/>
                </a:cxn>
                <a:cxn ang="0">
                  <a:pos x="925" y="719"/>
                </a:cxn>
              </a:cxnLst>
              <a:rect l="0" t="0" r="r" b="b"/>
              <a:pathLst>
                <a:path w="935" h="1003">
                  <a:moveTo>
                    <a:pt x="930" y="672"/>
                  </a:moveTo>
                  <a:lnTo>
                    <a:pt x="927" y="667"/>
                  </a:lnTo>
                  <a:lnTo>
                    <a:pt x="923" y="662"/>
                  </a:lnTo>
                  <a:lnTo>
                    <a:pt x="920" y="657"/>
                  </a:lnTo>
                  <a:lnTo>
                    <a:pt x="915" y="654"/>
                  </a:lnTo>
                  <a:lnTo>
                    <a:pt x="909" y="651"/>
                  </a:lnTo>
                  <a:lnTo>
                    <a:pt x="905" y="648"/>
                  </a:lnTo>
                  <a:lnTo>
                    <a:pt x="898" y="647"/>
                  </a:lnTo>
                  <a:lnTo>
                    <a:pt x="892" y="646"/>
                  </a:lnTo>
                  <a:lnTo>
                    <a:pt x="869" y="643"/>
                  </a:lnTo>
                  <a:lnTo>
                    <a:pt x="847" y="633"/>
                  </a:lnTo>
                  <a:lnTo>
                    <a:pt x="826" y="622"/>
                  </a:lnTo>
                  <a:lnTo>
                    <a:pt x="810" y="606"/>
                  </a:lnTo>
                  <a:lnTo>
                    <a:pt x="795" y="588"/>
                  </a:lnTo>
                  <a:lnTo>
                    <a:pt x="785" y="568"/>
                  </a:lnTo>
                  <a:lnTo>
                    <a:pt x="778" y="546"/>
                  </a:lnTo>
                  <a:lnTo>
                    <a:pt x="776" y="522"/>
                  </a:lnTo>
                  <a:lnTo>
                    <a:pt x="777" y="503"/>
                  </a:lnTo>
                  <a:lnTo>
                    <a:pt x="782" y="485"/>
                  </a:lnTo>
                  <a:lnTo>
                    <a:pt x="791" y="465"/>
                  </a:lnTo>
                  <a:lnTo>
                    <a:pt x="801" y="448"/>
                  </a:lnTo>
                  <a:lnTo>
                    <a:pt x="800" y="449"/>
                  </a:lnTo>
                  <a:lnTo>
                    <a:pt x="800" y="449"/>
                  </a:lnTo>
                  <a:lnTo>
                    <a:pt x="800" y="449"/>
                  </a:lnTo>
                  <a:lnTo>
                    <a:pt x="799" y="450"/>
                  </a:lnTo>
                  <a:lnTo>
                    <a:pt x="812" y="432"/>
                  </a:lnTo>
                  <a:lnTo>
                    <a:pt x="824" y="412"/>
                  </a:lnTo>
                  <a:lnTo>
                    <a:pt x="834" y="393"/>
                  </a:lnTo>
                  <a:lnTo>
                    <a:pt x="842" y="371"/>
                  </a:lnTo>
                  <a:lnTo>
                    <a:pt x="849" y="349"/>
                  </a:lnTo>
                  <a:lnTo>
                    <a:pt x="855" y="327"/>
                  </a:lnTo>
                  <a:lnTo>
                    <a:pt x="857" y="305"/>
                  </a:lnTo>
                  <a:lnTo>
                    <a:pt x="859" y="283"/>
                  </a:lnTo>
                  <a:lnTo>
                    <a:pt x="857" y="257"/>
                  </a:lnTo>
                  <a:lnTo>
                    <a:pt x="854" y="230"/>
                  </a:lnTo>
                  <a:lnTo>
                    <a:pt x="847" y="205"/>
                  </a:lnTo>
                  <a:lnTo>
                    <a:pt x="839" y="180"/>
                  </a:lnTo>
                  <a:lnTo>
                    <a:pt x="827" y="157"/>
                  </a:lnTo>
                  <a:lnTo>
                    <a:pt x="814" y="133"/>
                  </a:lnTo>
                  <a:lnTo>
                    <a:pt x="799" y="113"/>
                  </a:lnTo>
                  <a:lnTo>
                    <a:pt x="780" y="93"/>
                  </a:lnTo>
                  <a:lnTo>
                    <a:pt x="770" y="84"/>
                  </a:lnTo>
                  <a:lnTo>
                    <a:pt x="759" y="75"/>
                  </a:lnTo>
                  <a:lnTo>
                    <a:pt x="749" y="67"/>
                  </a:lnTo>
                  <a:lnTo>
                    <a:pt x="739" y="59"/>
                  </a:lnTo>
                  <a:lnTo>
                    <a:pt x="727" y="52"/>
                  </a:lnTo>
                  <a:lnTo>
                    <a:pt x="716" y="45"/>
                  </a:lnTo>
                  <a:lnTo>
                    <a:pt x="704" y="39"/>
                  </a:lnTo>
                  <a:lnTo>
                    <a:pt x="691" y="34"/>
                  </a:lnTo>
                  <a:lnTo>
                    <a:pt x="680" y="30"/>
                  </a:lnTo>
                  <a:lnTo>
                    <a:pt x="667" y="25"/>
                  </a:lnTo>
                  <a:lnTo>
                    <a:pt x="655" y="22"/>
                  </a:lnTo>
                  <a:lnTo>
                    <a:pt x="642" y="18"/>
                  </a:lnTo>
                  <a:lnTo>
                    <a:pt x="628" y="17"/>
                  </a:lnTo>
                  <a:lnTo>
                    <a:pt x="615" y="15"/>
                  </a:lnTo>
                  <a:lnTo>
                    <a:pt x="603" y="14"/>
                  </a:lnTo>
                  <a:lnTo>
                    <a:pt x="589" y="14"/>
                  </a:lnTo>
                  <a:lnTo>
                    <a:pt x="574" y="14"/>
                  </a:lnTo>
                  <a:lnTo>
                    <a:pt x="560" y="15"/>
                  </a:lnTo>
                  <a:lnTo>
                    <a:pt x="545" y="17"/>
                  </a:lnTo>
                  <a:lnTo>
                    <a:pt x="531" y="19"/>
                  </a:lnTo>
                  <a:lnTo>
                    <a:pt x="516" y="23"/>
                  </a:lnTo>
                  <a:lnTo>
                    <a:pt x="502" y="26"/>
                  </a:lnTo>
                  <a:lnTo>
                    <a:pt x="488" y="31"/>
                  </a:lnTo>
                  <a:lnTo>
                    <a:pt x="476" y="37"/>
                  </a:lnTo>
                  <a:lnTo>
                    <a:pt x="460" y="29"/>
                  </a:lnTo>
                  <a:lnTo>
                    <a:pt x="442" y="21"/>
                  </a:lnTo>
                  <a:lnTo>
                    <a:pt x="424" y="15"/>
                  </a:lnTo>
                  <a:lnTo>
                    <a:pt x="407" y="9"/>
                  </a:lnTo>
                  <a:lnTo>
                    <a:pt x="387" y="6"/>
                  </a:lnTo>
                  <a:lnTo>
                    <a:pt x="369" y="2"/>
                  </a:lnTo>
                  <a:lnTo>
                    <a:pt x="350" y="1"/>
                  </a:lnTo>
                  <a:lnTo>
                    <a:pt x="331" y="0"/>
                  </a:lnTo>
                  <a:lnTo>
                    <a:pt x="302" y="1"/>
                  </a:lnTo>
                  <a:lnTo>
                    <a:pt x="274" y="6"/>
                  </a:lnTo>
                  <a:lnTo>
                    <a:pt x="248" y="13"/>
                  </a:lnTo>
                  <a:lnTo>
                    <a:pt x="222" y="22"/>
                  </a:lnTo>
                  <a:lnTo>
                    <a:pt x="198" y="33"/>
                  </a:lnTo>
                  <a:lnTo>
                    <a:pt x="175" y="47"/>
                  </a:lnTo>
                  <a:lnTo>
                    <a:pt x="154" y="63"/>
                  </a:lnTo>
                  <a:lnTo>
                    <a:pt x="135" y="81"/>
                  </a:lnTo>
                  <a:lnTo>
                    <a:pt x="116" y="100"/>
                  </a:lnTo>
                  <a:lnTo>
                    <a:pt x="100" y="122"/>
                  </a:lnTo>
                  <a:lnTo>
                    <a:pt x="86" y="144"/>
                  </a:lnTo>
                  <a:lnTo>
                    <a:pt x="75" y="168"/>
                  </a:lnTo>
                  <a:lnTo>
                    <a:pt x="65" y="193"/>
                  </a:lnTo>
                  <a:lnTo>
                    <a:pt x="58" y="221"/>
                  </a:lnTo>
                  <a:lnTo>
                    <a:pt x="54" y="248"/>
                  </a:lnTo>
                  <a:lnTo>
                    <a:pt x="53" y="276"/>
                  </a:lnTo>
                  <a:lnTo>
                    <a:pt x="54" y="286"/>
                  </a:lnTo>
                  <a:lnTo>
                    <a:pt x="56" y="294"/>
                  </a:lnTo>
                  <a:lnTo>
                    <a:pt x="61" y="302"/>
                  </a:lnTo>
                  <a:lnTo>
                    <a:pt x="66" y="309"/>
                  </a:lnTo>
                  <a:lnTo>
                    <a:pt x="73" y="313"/>
                  </a:lnTo>
                  <a:lnTo>
                    <a:pt x="80" y="318"/>
                  </a:lnTo>
                  <a:lnTo>
                    <a:pt x="90" y="320"/>
                  </a:lnTo>
                  <a:lnTo>
                    <a:pt x="99" y="321"/>
                  </a:lnTo>
                  <a:lnTo>
                    <a:pt x="108" y="320"/>
                  </a:lnTo>
                  <a:lnTo>
                    <a:pt x="116" y="318"/>
                  </a:lnTo>
                  <a:lnTo>
                    <a:pt x="124" y="313"/>
                  </a:lnTo>
                  <a:lnTo>
                    <a:pt x="130" y="309"/>
                  </a:lnTo>
                  <a:lnTo>
                    <a:pt x="136" y="302"/>
                  </a:lnTo>
                  <a:lnTo>
                    <a:pt x="140" y="294"/>
                  </a:lnTo>
                  <a:lnTo>
                    <a:pt x="143" y="286"/>
                  </a:lnTo>
                  <a:lnTo>
                    <a:pt x="144" y="276"/>
                  </a:lnTo>
                  <a:lnTo>
                    <a:pt x="145" y="258"/>
                  </a:lnTo>
                  <a:lnTo>
                    <a:pt x="147" y="239"/>
                  </a:lnTo>
                  <a:lnTo>
                    <a:pt x="152" y="222"/>
                  </a:lnTo>
                  <a:lnTo>
                    <a:pt x="158" y="205"/>
                  </a:lnTo>
                  <a:lnTo>
                    <a:pt x="166" y="189"/>
                  </a:lnTo>
                  <a:lnTo>
                    <a:pt x="175" y="173"/>
                  </a:lnTo>
                  <a:lnTo>
                    <a:pt x="185" y="159"/>
                  </a:lnTo>
                  <a:lnTo>
                    <a:pt x="198" y="145"/>
                  </a:lnTo>
                  <a:lnTo>
                    <a:pt x="212" y="132"/>
                  </a:lnTo>
                  <a:lnTo>
                    <a:pt x="227" y="121"/>
                  </a:lnTo>
                  <a:lnTo>
                    <a:pt x="243" y="112"/>
                  </a:lnTo>
                  <a:lnTo>
                    <a:pt x="259" y="104"/>
                  </a:lnTo>
                  <a:lnTo>
                    <a:pt x="276" y="98"/>
                  </a:lnTo>
                  <a:lnTo>
                    <a:pt x="294" y="93"/>
                  </a:lnTo>
                  <a:lnTo>
                    <a:pt x="312" y="91"/>
                  </a:lnTo>
                  <a:lnTo>
                    <a:pt x="331" y="90"/>
                  </a:lnTo>
                  <a:lnTo>
                    <a:pt x="347" y="91"/>
                  </a:lnTo>
                  <a:lnTo>
                    <a:pt x="362" y="92"/>
                  </a:lnTo>
                  <a:lnTo>
                    <a:pt x="378" y="95"/>
                  </a:lnTo>
                  <a:lnTo>
                    <a:pt x="393" y="99"/>
                  </a:lnTo>
                  <a:lnTo>
                    <a:pt x="407" y="105"/>
                  </a:lnTo>
                  <a:lnTo>
                    <a:pt x="420" y="110"/>
                  </a:lnTo>
                  <a:lnTo>
                    <a:pt x="433" y="117"/>
                  </a:lnTo>
                  <a:lnTo>
                    <a:pt x="446" y="125"/>
                  </a:lnTo>
                  <a:lnTo>
                    <a:pt x="452" y="129"/>
                  </a:lnTo>
                  <a:lnTo>
                    <a:pt x="457" y="131"/>
                  </a:lnTo>
                  <a:lnTo>
                    <a:pt x="463" y="133"/>
                  </a:lnTo>
                  <a:lnTo>
                    <a:pt x="470" y="133"/>
                  </a:lnTo>
                  <a:lnTo>
                    <a:pt x="476" y="133"/>
                  </a:lnTo>
                  <a:lnTo>
                    <a:pt x="483" y="133"/>
                  </a:lnTo>
                  <a:lnTo>
                    <a:pt x="490" y="131"/>
                  </a:lnTo>
                  <a:lnTo>
                    <a:pt x="495" y="129"/>
                  </a:lnTo>
                  <a:lnTo>
                    <a:pt x="506" y="123"/>
                  </a:lnTo>
                  <a:lnTo>
                    <a:pt x="516" y="119"/>
                  </a:lnTo>
                  <a:lnTo>
                    <a:pt x="528" y="115"/>
                  </a:lnTo>
                  <a:lnTo>
                    <a:pt x="540" y="112"/>
                  </a:lnTo>
                  <a:lnTo>
                    <a:pt x="552" y="108"/>
                  </a:lnTo>
                  <a:lnTo>
                    <a:pt x="565" y="106"/>
                  </a:lnTo>
                  <a:lnTo>
                    <a:pt x="576" y="105"/>
                  </a:lnTo>
                  <a:lnTo>
                    <a:pt x="589" y="105"/>
                  </a:lnTo>
                  <a:lnTo>
                    <a:pt x="606" y="106"/>
                  </a:lnTo>
                  <a:lnTo>
                    <a:pt x="623" y="108"/>
                  </a:lnTo>
                  <a:lnTo>
                    <a:pt x="641" y="113"/>
                  </a:lnTo>
                  <a:lnTo>
                    <a:pt x="657" y="119"/>
                  </a:lnTo>
                  <a:lnTo>
                    <a:pt x="673" y="125"/>
                  </a:lnTo>
                  <a:lnTo>
                    <a:pt x="688" y="135"/>
                  </a:lnTo>
                  <a:lnTo>
                    <a:pt x="702" y="145"/>
                  </a:lnTo>
                  <a:lnTo>
                    <a:pt x="716" y="157"/>
                  </a:lnTo>
                  <a:lnTo>
                    <a:pt x="727" y="170"/>
                  </a:lnTo>
                  <a:lnTo>
                    <a:pt x="738" y="184"/>
                  </a:lnTo>
                  <a:lnTo>
                    <a:pt x="747" y="199"/>
                  </a:lnTo>
                  <a:lnTo>
                    <a:pt x="754" y="215"/>
                  </a:lnTo>
                  <a:lnTo>
                    <a:pt x="759" y="231"/>
                  </a:lnTo>
                  <a:lnTo>
                    <a:pt x="764" y="249"/>
                  </a:lnTo>
                  <a:lnTo>
                    <a:pt x="766" y="266"/>
                  </a:lnTo>
                  <a:lnTo>
                    <a:pt x="768" y="283"/>
                  </a:lnTo>
                  <a:lnTo>
                    <a:pt x="766" y="298"/>
                  </a:lnTo>
                  <a:lnTo>
                    <a:pt x="765" y="313"/>
                  </a:lnTo>
                  <a:lnTo>
                    <a:pt x="762" y="327"/>
                  </a:lnTo>
                  <a:lnTo>
                    <a:pt x="757" y="342"/>
                  </a:lnTo>
                  <a:lnTo>
                    <a:pt x="751" y="356"/>
                  </a:lnTo>
                  <a:lnTo>
                    <a:pt x="744" y="370"/>
                  </a:lnTo>
                  <a:lnTo>
                    <a:pt x="736" y="382"/>
                  </a:lnTo>
                  <a:lnTo>
                    <a:pt x="727" y="395"/>
                  </a:lnTo>
                  <a:lnTo>
                    <a:pt x="727" y="396"/>
                  </a:lnTo>
                  <a:lnTo>
                    <a:pt x="727" y="396"/>
                  </a:lnTo>
                  <a:lnTo>
                    <a:pt x="726" y="397"/>
                  </a:lnTo>
                  <a:lnTo>
                    <a:pt x="726" y="397"/>
                  </a:lnTo>
                  <a:lnTo>
                    <a:pt x="717" y="411"/>
                  </a:lnTo>
                  <a:lnTo>
                    <a:pt x="709" y="426"/>
                  </a:lnTo>
                  <a:lnTo>
                    <a:pt x="702" y="441"/>
                  </a:lnTo>
                  <a:lnTo>
                    <a:pt x="696" y="457"/>
                  </a:lnTo>
                  <a:lnTo>
                    <a:pt x="691" y="473"/>
                  </a:lnTo>
                  <a:lnTo>
                    <a:pt x="688" y="489"/>
                  </a:lnTo>
                  <a:lnTo>
                    <a:pt x="687" y="505"/>
                  </a:lnTo>
                  <a:lnTo>
                    <a:pt x="686" y="522"/>
                  </a:lnTo>
                  <a:lnTo>
                    <a:pt x="688" y="552"/>
                  </a:lnTo>
                  <a:lnTo>
                    <a:pt x="694" y="580"/>
                  </a:lnTo>
                  <a:lnTo>
                    <a:pt x="704" y="608"/>
                  </a:lnTo>
                  <a:lnTo>
                    <a:pt x="718" y="633"/>
                  </a:lnTo>
                  <a:lnTo>
                    <a:pt x="734" y="657"/>
                  </a:lnTo>
                  <a:lnTo>
                    <a:pt x="754" y="678"/>
                  </a:lnTo>
                  <a:lnTo>
                    <a:pt x="776" y="697"/>
                  </a:lnTo>
                  <a:lnTo>
                    <a:pt x="801" y="712"/>
                  </a:lnTo>
                  <a:lnTo>
                    <a:pt x="791" y="719"/>
                  </a:lnTo>
                  <a:lnTo>
                    <a:pt x="779" y="723"/>
                  </a:lnTo>
                  <a:lnTo>
                    <a:pt x="768" y="729"/>
                  </a:lnTo>
                  <a:lnTo>
                    <a:pt x="756" y="732"/>
                  </a:lnTo>
                  <a:lnTo>
                    <a:pt x="743" y="736"/>
                  </a:lnTo>
                  <a:lnTo>
                    <a:pt x="732" y="737"/>
                  </a:lnTo>
                  <a:lnTo>
                    <a:pt x="719" y="739"/>
                  </a:lnTo>
                  <a:lnTo>
                    <a:pt x="706" y="739"/>
                  </a:lnTo>
                  <a:lnTo>
                    <a:pt x="704" y="739"/>
                  </a:lnTo>
                  <a:lnTo>
                    <a:pt x="702" y="739"/>
                  </a:lnTo>
                  <a:lnTo>
                    <a:pt x="699" y="739"/>
                  </a:lnTo>
                  <a:lnTo>
                    <a:pt x="697" y="739"/>
                  </a:lnTo>
                  <a:lnTo>
                    <a:pt x="697" y="738"/>
                  </a:lnTo>
                  <a:lnTo>
                    <a:pt x="684" y="738"/>
                  </a:lnTo>
                  <a:lnTo>
                    <a:pt x="670" y="736"/>
                  </a:lnTo>
                  <a:lnTo>
                    <a:pt x="655" y="732"/>
                  </a:lnTo>
                  <a:lnTo>
                    <a:pt x="641" y="728"/>
                  </a:lnTo>
                  <a:lnTo>
                    <a:pt x="627" y="721"/>
                  </a:lnTo>
                  <a:lnTo>
                    <a:pt x="614" y="714"/>
                  </a:lnTo>
                  <a:lnTo>
                    <a:pt x="601" y="706"/>
                  </a:lnTo>
                  <a:lnTo>
                    <a:pt x="590" y="697"/>
                  </a:lnTo>
                  <a:lnTo>
                    <a:pt x="578" y="686"/>
                  </a:lnTo>
                  <a:lnTo>
                    <a:pt x="566" y="672"/>
                  </a:lnTo>
                  <a:lnTo>
                    <a:pt x="554" y="657"/>
                  </a:lnTo>
                  <a:lnTo>
                    <a:pt x="545" y="641"/>
                  </a:lnTo>
                  <a:lnTo>
                    <a:pt x="537" y="624"/>
                  </a:lnTo>
                  <a:lnTo>
                    <a:pt x="530" y="607"/>
                  </a:lnTo>
                  <a:lnTo>
                    <a:pt x="525" y="588"/>
                  </a:lnTo>
                  <a:lnTo>
                    <a:pt x="523" y="570"/>
                  </a:lnTo>
                  <a:lnTo>
                    <a:pt x="522" y="550"/>
                  </a:lnTo>
                  <a:lnTo>
                    <a:pt x="523" y="535"/>
                  </a:lnTo>
                  <a:lnTo>
                    <a:pt x="524" y="520"/>
                  </a:lnTo>
                  <a:lnTo>
                    <a:pt x="528" y="507"/>
                  </a:lnTo>
                  <a:lnTo>
                    <a:pt x="531" y="492"/>
                  </a:lnTo>
                  <a:lnTo>
                    <a:pt x="536" y="478"/>
                  </a:lnTo>
                  <a:lnTo>
                    <a:pt x="543" y="465"/>
                  </a:lnTo>
                  <a:lnTo>
                    <a:pt x="550" y="453"/>
                  </a:lnTo>
                  <a:lnTo>
                    <a:pt x="558" y="440"/>
                  </a:lnTo>
                  <a:lnTo>
                    <a:pt x="561" y="435"/>
                  </a:lnTo>
                  <a:lnTo>
                    <a:pt x="563" y="431"/>
                  </a:lnTo>
                  <a:lnTo>
                    <a:pt x="565" y="427"/>
                  </a:lnTo>
                  <a:lnTo>
                    <a:pt x="566" y="423"/>
                  </a:lnTo>
                  <a:lnTo>
                    <a:pt x="567" y="421"/>
                  </a:lnTo>
                  <a:lnTo>
                    <a:pt x="568" y="421"/>
                  </a:lnTo>
                  <a:lnTo>
                    <a:pt x="568" y="421"/>
                  </a:lnTo>
                  <a:lnTo>
                    <a:pt x="569" y="421"/>
                  </a:lnTo>
                  <a:lnTo>
                    <a:pt x="577" y="417"/>
                  </a:lnTo>
                  <a:lnTo>
                    <a:pt x="584" y="412"/>
                  </a:lnTo>
                  <a:lnTo>
                    <a:pt x="590" y="405"/>
                  </a:lnTo>
                  <a:lnTo>
                    <a:pt x="595" y="397"/>
                  </a:lnTo>
                  <a:lnTo>
                    <a:pt x="597" y="389"/>
                  </a:lnTo>
                  <a:lnTo>
                    <a:pt x="598" y="381"/>
                  </a:lnTo>
                  <a:lnTo>
                    <a:pt x="597" y="373"/>
                  </a:lnTo>
                  <a:lnTo>
                    <a:pt x="595" y="364"/>
                  </a:lnTo>
                  <a:lnTo>
                    <a:pt x="590" y="356"/>
                  </a:lnTo>
                  <a:lnTo>
                    <a:pt x="584" y="349"/>
                  </a:lnTo>
                  <a:lnTo>
                    <a:pt x="578" y="343"/>
                  </a:lnTo>
                  <a:lnTo>
                    <a:pt x="570" y="338"/>
                  </a:lnTo>
                  <a:lnTo>
                    <a:pt x="562" y="336"/>
                  </a:lnTo>
                  <a:lnTo>
                    <a:pt x="553" y="335"/>
                  </a:lnTo>
                  <a:lnTo>
                    <a:pt x="545" y="335"/>
                  </a:lnTo>
                  <a:lnTo>
                    <a:pt x="536" y="337"/>
                  </a:lnTo>
                  <a:lnTo>
                    <a:pt x="524" y="342"/>
                  </a:lnTo>
                  <a:lnTo>
                    <a:pt x="513" y="347"/>
                  </a:lnTo>
                  <a:lnTo>
                    <a:pt x="501" y="350"/>
                  </a:lnTo>
                  <a:lnTo>
                    <a:pt x="490" y="353"/>
                  </a:lnTo>
                  <a:lnTo>
                    <a:pt x="478" y="356"/>
                  </a:lnTo>
                  <a:lnTo>
                    <a:pt x="465" y="359"/>
                  </a:lnTo>
                  <a:lnTo>
                    <a:pt x="454" y="362"/>
                  </a:lnTo>
                  <a:lnTo>
                    <a:pt x="441" y="364"/>
                  </a:lnTo>
                  <a:lnTo>
                    <a:pt x="432" y="366"/>
                  </a:lnTo>
                  <a:lnTo>
                    <a:pt x="425" y="370"/>
                  </a:lnTo>
                  <a:lnTo>
                    <a:pt x="418" y="375"/>
                  </a:lnTo>
                  <a:lnTo>
                    <a:pt x="412" y="381"/>
                  </a:lnTo>
                  <a:lnTo>
                    <a:pt x="408" y="389"/>
                  </a:lnTo>
                  <a:lnTo>
                    <a:pt x="404" y="397"/>
                  </a:lnTo>
                  <a:lnTo>
                    <a:pt x="403" y="405"/>
                  </a:lnTo>
                  <a:lnTo>
                    <a:pt x="404" y="414"/>
                  </a:lnTo>
                  <a:lnTo>
                    <a:pt x="407" y="423"/>
                  </a:lnTo>
                  <a:lnTo>
                    <a:pt x="410" y="429"/>
                  </a:lnTo>
                  <a:lnTo>
                    <a:pt x="415" y="436"/>
                  </a:lnTo>
                  <a:lnTo>
                    <a:pt x="420" y="442"/>
                  </a:lnTo>
                  <a:lnTo>
                    <a:pt x="426" y="447"/>
                  </a:lnTo>
                  <a:lnTo>
                    <a:pt x="433" y="450"/>
                  </a:lnTo>
                  <a:lnTo>
                    <a:pt x="441" y="451"/>
                  </a:lnTo>
                  <a:lnTo>
                    <a:pt x="449" y="453"/>
                  </a:lnTo>
                  <a:lnTo>
                    <a:pt x="441" y="477"/>
                  </a:lnTo>
                  <a:lnTo>
                    <a:pt x="437" y="501"/>
                  </a:lnTo>
                  <a:lnTo>
                    <a:pt x="433" y="525"/>
                  </a:lnTo>
                  <a:lnTo>
                    <a:pt x="432" y="550"/>
                  </a:lnTo>
                  <a:lnTo>
                    <a:pt x="433" y="578"/>
                  </a:lnTo>
                  <a:lnTo>
                    <a:pt x="438" y="606"/>
                  </a:lnTo>
                  <a:lnTo>
                    <a:pt x="444" y="633"/>
                  </a:lnTo>
                  <a:lnTo>
                    <a:pt x="453" y="659"/>
                  </a:lnTo>
                  <a:lnTo>
                    <a:pt x="464" y="683"/>
                  </a:lnTo>
                  <a:lnTo>
                    <a:pt x="479" y="707"/>
                  </a:lnTo>
                  <a:lnTo>
                    <a:pt x="495" y="729"/>
                  </a:lnTo>
                  <a:lnTo>
                    <a:pt x="514" y="750"/>
                  </a:lnTo>
                  <a:lnTo>
                    <a:pt x="524" y="760"/>
                  </a:lnTo>
                  <a:lnTo>
                    <a:pt x="535" y="769"/>
                  </a:lnTo>
                  <a:lnTo>
                    <a:pt x="546" y="777"/>
                  </a:lnTo>
                  <a:lnTo>
                    <a:pt x="558" y="785"/>
                  </a:lnTo>
                  <a:lnTo>
                    <a:pt x="569" y="792"/>
                  </a:lnTo>
                  <a:lnTo>
                    <a:pt x="582" y="799"/>
                  </a:lnTo>
                  <a:lnTo>
                    <a:pt x="593" y="805"/>
                  </a:lnTo>
                  <a:lnTo>
                    <a:pt x="606" y="811"/>
                  </a:lnTo>
                  <a:lnTo>
                    <a:pt x="606" y="912"/>
                  </a:lnTo>
                  <a:lnTo>
                    <a:pt x="230" y="912"/>
                  </a:lnTo>
                  <a:lnTo>
                    <a:pt x="230" y="891"/>
                  </a:lnTo>
                  <a:lnTo>
                    <a:pt x="414" y="891"/>
                  </a:lnTo>
                  <a:lnTo>
                    <a:pt x="410" y="854"/>
                  </a:lnTo>
                  <a:lnTo>
                    <a:pt x="408" y="833"/>
                  </a:lnTo>
                  <a:lnTo>
                    <a:pt x="401" y="810"/>
                  </a:lnTo>
                  <a:lnTo>
                    <a:pt x="390" y="785"/>
                  </a:lnTo>
                  <a:lnTo>
                    <a:pt x="374" y="761"/>
                  </a:lnTo>
                  <a:lnTo>
                    <a:pt x="351" y="738"/>
                  </a:lnTo>
                  <a:lnTo>
                    <a:pt x="320" y="717"/>
                  </a:lnTo>
                  <a:lnTo>
                    <a:pt x="280" y="700"/>
                  </a:lnTo>
                  <a:lnTo>
                    <a:pt x="230" y="689"/>
                  </a:lnTo>
                  <a:lnTo>
                    <a:pt x="231" y="634"/>
                  </a:lnTo>
                  <a:lnTo>
                    <a:pt x="136" y="634"/>
                  </a:lnTo>
                  <a:lnTo>
                    <a:pt x="145" y="616"/>
                  </a:lnTo>
                  <a:lnTo>
                    <a:pt x="154" y="596"/>
                  </a:lnTo>
                  <a:lnTo>
                    <a:pt x="162" y="577"/>
                  </a:lnTo>
                  <a:lnTo>
                    <a:pt x="170" y="555"/>
                  </a:lnTo>
                  <a:lnTo>
                    <a:pt x="177" y="533"/>
                  </a:lnTo>
                  <a:lnTo>
                    <a:pt x="183" y="509"/>
                  </a:lnTo>
                  <a:lnTo>
                    <a:pt x="190" y="485"/>
                  </a:lnTo>
                  <a:lnTo>
                    <a:pt x="194" y="459"/>
                  </a:lnTo>
                  <a:lnTo>
                    <a:pt x="199" y="432"/>
                  </a:lnTo>
                  <a:lnTo>
                    <a:pt x="203" y="404"/>
                  </a:lnTo>
                  <a:lnTo>
                    <a:pt x="204" y="376"/>
                  </a:lnTo>
                  <a:lnTo>
                    <a:pt x="205" y="350"/>
                  </a:lnTo>
                  <a:lnTo>
                    <a:pt x="115" y="349"/>
                  </a:lnTo>
                  <a:lnTo>
                    <a:pt x="114" y="372"/>
                  </a:lnTo>
                  <a:lnTo>
                    <a:pt x="113" y="396"/>
                  </a:lnTo>
                  <a:lnTo>
                    <a:pt x="109" y="419"/>
                  </a:lnTo>
                  <a:lnTo>
                    <a:pt x="106" y="443"/>
                  </a:lnTo>
                  <a:lnTo>
                    <a:pt x="98" y="478"/>
                  </a:lnTo>
                  <a:lnTo>
                    <a:pt x="90" y="510"/>
                  </a:lnTo>
                  <a:lnTo>
                    <a:pt x="79" y="540"/>
                  </a:lnTo>
                  <a:lnTo>
                    <a:pt x="68" y="567"/>
                  </a:lnTo>
                  <a:lnTo>
                    <a:pt x="56" y="592"/>
                  </a:lnTo>
                  <a:lnTo>
                    <a:pt x="43" y="613"/>
                  </a:lnTo>
                  <a:lnTo>
                    <a:pt x="30" y="631"/>
                  </a:lnTo>
                  <a:lnTo>
                    <a:pt x="16" y="645"/>
                  </a:lnTo>
                  <a:lnTo>
                    <a:pt x="0" y="659"/>
                  </a:lnTo>
                  <a:lnTo>
                    <a:pt x="0" y="724"/>
                  </a:lnTo>
                  <a:lnTo>
                    <a:pt x="139" y="725"/>
                  </a:lnTo>
                  <a:lnTo>
                    <a:pt x="139" y="772"/>
                  </a:lnTo>
                  <a:lnTo>
                    <a:pt x="182" y="774"/>
                  </a:lnTo>
                  <a:lnTo>
                    <a:pt x="201" y="776"/>
                  </a:lnTo>
                  <a:lnTo>
                    <a:pt x="220" y="778"/>
                  </a:lnTo>
                  <a:lnTo>
                    <a:pt x="237" y="782"/>
                  </a:lnTo>
                  <a:lnTo>
                    <a:pt x="252" y="786"/>
                  </a:lnTo>
                  <a:lnTo>
                    <a:pt x="266" y="792"/>
                  </a:lnTo>
                  <a:lnTo>
                    <a:pt x="277" y="798"/>
                  </a:lnTo>
                  <a:lnTo>
                    <a:pt x="288" y="805"/>
                  </a:lnTo>
                  <a:lnTo>
                    <a:pt x="297" y="812"/>
                  </a:lnTo>
                  <a:lnTo>
                    <a:pt x="139" y="812"/>
                  </a:lnTo>
                  <a:lnTo>
                    <a:pt x="140" y="1002"/>
                  </a:lnTo>
                  <a:lnTo>
                    <a:pt x="697" y="1003"/>
                  </a:lnTo>
                  <a:lnTo>
                    <a:pt x="697" y="829"/>
                  </a:lnTo>
                  <a:lnTo>
                    <a:pt x="699" y="830"/>
                  </a:lnTo>
                  <a:lnTo>
                    <a:pt x="702" y="830"/>
                  </a:lnTo>
                  <a:lnTo>
                    <a:pt x="704" y="830"/>
                  </a:lnTo>
                  <a:lnTo>
                    <a:pt x="706" y="830"/>
                  </a:lnTo>
                  <a:lnTo>
                    <a:pt x="723" y="830"/>
                  </a:lnTo>
                  <a:lnTo>
                    <a:pt x="739" y="828"/>
                  </a:lnTo>
                  <a:lnTo>
                    <a:pt x="755" y="826"/>
                  </a:lnTo>
                  <a:lnTo>
                    <a:pt x="770" y="822"/>
                  </a:lnTo>
                  <a:lnTo>
                    <a:pt x="785" y="819"/>
                  </a:lnTo>
                  <a:lnTo>
                    <a:pt x="800" y="813"/>
                  </a:lnTo>
                  <a:lnTo>
                    <a:pt x="815" y="807"/>
                  </a:lnTo>
                  <a:lnTo>
                    <a:pt x="829" y="800"/>
                  </a:lnTo>
                  <a:lnTo>
                    <a:pt x="842" y="793"/>
                  </a:lnTo>
                  <a:lnTo>
                    <a:pt x="856" y="784"/>
                  </a:lnTo>
                  <a:lnTo>
                    <a:pt x="869" y="776"/>
                  </a:lnTo>
                  <a:lnTo>
                    <a:pt x="882" y="766"/>
                  </a:lnTo>
                  <a:lnTo>
                    <a:pt x="893" y="755"/>
                  </a:lnTo>
                  <a:lnTo>
                    <a:pt x="905" y="744"/>
                  </a:lnTo>
                  <a:lnTo>
                    <a:pt x="915" y="731"/>
                  </a:lnTo>
                  <a:lnTo>
                    <a:pt x="925" y="719"/>
                  </a:lnTo>
                  <a:lnTo>
                    <a:pt x="931" y="708"/>
                  </a:lnTo>
                  <a:lnTo>
                    <a:pt x="935" y="696"/>
                  </a:lnTo>
                  <a:lnTo>
                    <a:pt x="934" y="684"/>
                  </a:lnTo>
                  <a:lnTo>
                    <a:pt x="930" y="6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66"/>
            <p:cNvSpPr>
              <a:spLocks/>
            </p:cNvSpPr>
            <p:nvPr/>
          </p:nvSpPr>
          <p:spPr bwMode="auto">
            <a:xfrm>
              <a:off x="7212013" y="2719388"/>
              <a:ext cx="263525" cy="260350"/>
            </a:xfrm>
            <a:custGeom>
              <a:avLst/>
              <a:gdLst/>
              <a:ahLst/>
              <a:cxnLst>
                <a:cxn ang="0">
                  <a:pos x="331" y="165"/>
                </a:cxn>
                <a:cxn ang="0">
                  <a:pos x="330" y="149"/>
                </a:cxn>
                <a:cxn ang="0">
                  <a:pos x="327" y="132"/>
                </a:cxn>
                <a:cxn ang="0">
                  <a:pos x="324" y="117"/>
                </a:cxn>
                <a:cxn ang="0">
                  <a:pos x="318" y="101"/>
                </a:cxn>
                <a:cxn ang="0">
                  <a:pos x="311" y="87"/>
                </a:cxn>
                <a:cxn ang="0">
                  <a:pos x="303" y="73"/>
                </a:cxn>
                <a:cxn ang="0">
                  <a:pos x="294" y="61"/>
                </a:cxn>
                <a:cxn ang="0">
                  <a:pos x="282" y="48"/>
                </a:cxn>
                <a:cxn ang="0">
                  <a:pos x="270" y="36"/>
                </a:cxn>
                <a:cxn ang="0">
                  <a:pos x="257" y="27"/>
                </a:cxn>
                <a:cxn ang="0">
                  <a:pos x="243" y="19"/>
                </a:cxn>
                <a:cxn ang="0">
                  <a:pos x="229" y="12"/>
                </a:cxn>
                <a:cxn ang="0">
                  <a:pos x="213" y="7"/>
                </a:cxn>
                <a:cxn ang="0">
                  <a:pos x="198" y="3"/>
                </a:cxn>
                <a:cxn ang="0">
                  <a:pos x="181" y="1"/>
                </a:cxn>
                <a:cxn ang="0">
                  <a:pos x="165" y="0"/>
                </a:cxn>
                <a:cxn ang="0">
                  <a:pos x="131" y="3"/>
                </a:cxn>
                <a:cxn ang="0">
                  <a:pos x="100" y="12"/>
                </a:cxn>
                <a:cxn ang="0">
                  <a:pos x="73" y="28"/>
                </a:cxn>
                <a:cxn ang="0">
                  <a:pos x="48" y="48"/>
                </a:cxn>
                <a:cxn ang="0">
                  <a:pos x="28" y="73"/>
                </a:cxn>
                <a:cxn ang="0">
                  <a:pos x="13" y="101"/>
                </a:cxn>
                <a:cxn ang="0">
                  <a:pos x="3" y="132"/>
                </a:cxn>
                <a:cxn ang="0">
                  <a:pos x="0" y="165"/>
                </a:cxn>
                <a:cxn ang="0">
                  <a:pos x="1" y="182"/>
                </a:cxn>
                <a:cxn ang="0">
                  <a:pos x="3" y="197"/>
                </a:cxn>
                <a:cxn ang="0">
                  <a:pos x="7" y="213"/>
                </a:cxn>
                <a:cxn ang="0">
                  <a:pos x="13" y="228"/>
                </a:cxn>
                <a:cxn ang="0">
                  <a:pos x="20" y="241"/>
                </a:cxn>
                <a:cxn ang="0">
                  <a:pos x="28" y="255"/>
                </a:cxn>
                <a:cxn ang="0">
                  <a:pos x="37" y="268"/>
                </a:cxn>
                <a:cxn ang="0">
                  <a:pos x="48" y="281"/>
                </a:cxn>
                <a:cxn ang="0">
                  <a:pos x="61" y="292"/>
                </a:cxn>
                <a:cxn ang="0">
                  <a:pos x="74" y="301"/>
                </a:cxn>
                <a:cxn ang="0">
                  <a:pos x="88" y="309"/>
                </a:cxn>
                <a:cxn ang="0">
                  <a:pos x="101" y="316"/>
                </a:cxn>
                <a:cxn ang="0">
                  <a:pos x="116" y="322"/>
                </a:cxn>
                <a:cxn ang="0">
                  <a:pos x="133" y="326"/>
                </a:cxn>
                <a:cxn ang="0">
                  <a:pos x="149" y="328"/>
                </a:cxn>
                <a:cxn ang="0">
                  <a:pos x="165" y="329"/>
                </a:cxn>
                <a:cxn ang="0">
                  <a:pos x="181" y="328"/>
                </a:cxn>
                <a:cxn ang="0">
                  <a:pos x="198" y="326"/>
                </a:cxn>
                <a:cxn ang="0">
                  <a:pos x="213" y="322"/>
                </a:cxn>
                <a:cxn ang="0">
                  <a:pos x="229" y="316"/>
                </a:cxn>
                <a:cxn ang="0">
                  <a:pos x="243" y="309"/>
                </a:cxn>
                <a:cxn ang="0">
                  <a:pos x="257" y="301"/>
                </a:cxn>
                <a:cxn ang="0">
                  <a:pos x="270" y="292"/>
                </a:cxn>
                <a:cxn ang="0">
                  <a:pos x="282" y="281"/>
                </a:cxn>
                <a:cxn ang="0">
                  <a:pos x="294" y="268"/>
                </a:cxn>
                <a:cxn ang="0">
                  <a:pos x="303" y="255"/>
                </a:cxn>
                <a:cxn ang="0">
                  <a:pos x="311" y="241"/>
                </a:cxn>
                <a:cxn ang="0">
                  <a:pos x="318" y="228"/>
                </a:cxn>
                <a:cxn ang="0">
                  <a:pos x="324" y="213"/>
                </a:cxn>
                <a:cxn ang="0">
                  <a:pos x="327" y="197"/>
                </a:cxn>
                <a:cxn ang="0">
                  <a:pos x="330" y="182"/>
                </a:cxn>
                <a:cxn ang="0">
                  <a:pos x="331" y="165"/>
                </a:cxn>
              </a:cxnLst>
              <a:rect l="0" t="0" r="r" b="b"/>
              <a:pathLst>
                <a:path w="331" h="329">
                  <a:moveTo>
                    <a:pt x="331" y="165"/>
                  </a:moveTo>
                  <a:lnTo>
                    <a:pt x="330" y="149"/>
                  </a:lnTo>
                  <a:lnTo>
                    <a:pt x="327" y="132"/>
                  </a:lnTo>
                  <a:lnTo>
                    <a:pt x="324" y="117"/>
                  </a:lnTo>
                  <a:lnTo>
                    <a:pt x="318" y="101"/>
                  </a:lnTo>
                  <a:lnTo>
                    <a:pt x="311" y="87"/>
                  </a:lnTo>
                  <a:lnTo>
                    <a:pt x="303" y="73"/>
                  </a:lnTo>
                  <a:lnTo>
                    <a:pt x="294" y="61"/>
                  </a:lnTo>
                  <a:lnTo>
                    <a:pt x="282" y="48"/>
                  </a:lnTo>
                  <a:lnTo>
                    <a:pt x="270" y="36"/>
                  </a:lnTo>
                  <a:lnTo>
                    <a:pt x="257" y="27"/>
                  </a:lnTo>
                  <a:lnTo>
                    <a:pt x="243" y="19"/>
                  </a:lnTo>
                  <a:lnTo>
                    <a:pt x="229" y="12"/>
                  </a:lnTo>
                  <a:lnTo>
                    <a:pt x="213" y="7"/>
                  </a:lnTo>
                  <a:lnTo>
                    <a:pt x="198" y="3"/>
                  </a:lnTo>
                  <a:lnTo>
                    <a:pt x="181" y="1"/>
                  </a:lnTo>
                  <a:lnTo>
                    <a:pt x="165" y="0"/>
                  </a:lnTo>
                  <a:lnTo>
                    <a:pt x="131" y="3"/>
                  </a:lnTo>
                  <a:lnTo>
                    <a:pt x="100" y="12"/>
                  </a:lnTo>
                  <a:lnTo>
                    <a:pt x="73" y="28"/>
                  </a:lnTo>
                  <a:lnTo>
                    <a:pt x="48" y="48"/>
                  </a:lnTo>
                  <a:lnTo>
                    <a:pt x="28" y="73"/>
                  </a:lnTo>
                  <a:lnTo>
                    <a:pt x="13" y="101"/>
                  </a:lnTo>
                  <a:lnTo>
                    <a:pt x="3" y="132"/>
                  </a:lnTo>
                  <a:lnTo>
                    <a:pt x="0" y="165"/>
                  </a:lnTo>
                  <a:lnTo>
                    <a:pt x="1" y="182"/>
                  </a:lnTo>
                  <a:lnTo>
                    <a:pt x="3" y="197"/>
                  </a:lnTo>
                  <a:lnTo>
                    <a:pt x="7" y="213"/>
                  </a:lnTo>
                  <a:lnTo>
                    <a:pt x="13" y="228"/>
                  </a:lnTo>
                  <a:lnTo>
                    <a:pt x="20" y="241"/>
                  </a:lnTo>
                  <a:lnTo>
                    <a:pt x="28" y="255"/>
                  </a:lnTo>
                  <a:lnTo>
                    <a:pt x="37" y="268"/>
                  </a:lnTo>
                  <a:lnTo>
                    <a:pt x="48" y="281"/>
                  </a:lnTo>
                  <a:lnTo>
                    <a:pt x="61" y="292"/>
                  </a:lnTo>
                  <a:lnTo>
                    <a:pt x="74" y="301"/>
                  </a:lnTo>
                  <a:lnTo>
                    <a:pt x="88" y="309"/>
                  </a:lnTo>
                  <a:lnTo>
                    <a:pt x="101" y="316"/>
                  </a:lnTo>
                  <a:lnTo>
                    <a:pt x="116" y="322"/>
                  </a:lnTo>
                  <a:lnTo>
                    <a:pt x="133" y="326"/>
                  </a:lnTo>
                  <a:lnTo>
                    <a:pt x="149" y="328"/>
                  </a:lnTo>
                  <a:lnTo>
                    <a:pt x="165" y="329"/>
                  </a:lnTo>
                  <a:lnTo>
                    <a:pt x="181" y="328"/>
                  </a:lnTo>
                  <a:lnTo>
                    <a:pt x="198" y="326"/>
                  </a:lnTo>
                  <a:lnTo>
                    <a:pt x="213" y="322"/>
                  </a:lnTo>
                  <a:lnTo>
                    <a:pt x="229" y="316"/>
                  </a:lnTo>
                  <a:lnTo>
                    <a:pt x="243" y="309"/>
                  </a:lnTo>
                  <a:lnTo>
                    <a:pt x="257" y="301"/>
                  </a:lnTo>
                  <a:lnTo>
                    <a:pt x="270" y="292"/>
                  </a:lnTo>
                  <a:lnTo>
                    <a:pt x="282" y="281"/>
                  </a:lnTo>
                  <a:lnTo>
                    <a:pt x="294" y="268"/>
                  </a:lnTo>
                  <a:lnTo>
                    <a:pt x="303" y="255"/>
                  </a:lnTo>
                  <a:lnTo>
                    <a:pt x="311" y="241"/>
                  </a:lnTo>
                  <a:lnTo>
                    <a:pt x="318" y="228"/>
                  </a:lnTo>
                  <a:lnTo>
                    <a:pt x="324" y="213"/>
                  </a:lnTo>
                  <a:lnTo>
                    <a:pt x="327" y="197"/>
                  </a:lnTo>
                  <a:lnTo>
                    <a:pt x="330" y="182"/>
                  </a:lnTo>
                  <a:lnTo>
                    <a:pt x="331" y="1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67"/>
            <p:cNvSpPr>
              <a:spLocks/>
            </p:cNvSpPr>
            <p:nvPr/>
          </p:nvSpPr>
          <p:spPr bwMode="auto">
            <a:xfrm>
              <a:off x="7280276" y="2786063"/>
              <a:ext cx="127000" cy="127000"/>
            </a:xfrm>
            <a:custGeom>
              <a:avLst/>
              <a:gdLst/>
              <a:ahLst/>
              <a:cxnLst>
                <a:cxn ang="0">
                  <a:pos x="80" y="159"/>
                </a:cxn>
                <a:cxn ang="0">
                  <a:pos x="72" y="159"/>
                </a:cxn>
                <a:cxn ang="0">
                  <a:pos x="65" y="158"/>
                </a:cxn>
                <a:cxn ang="0">
                  <a:pos x="57" y="155"/>
                </a:cxn>
                <a:cxn ang="0">
                  <a:pos x="50" y="153"/>
                </a:cxn>
                <a:cxn ang="0">
                  <a:pos x="42" y="150"/>
                </a:cxn>
                <a:cxn ang="0">
                  <a:pos x="36" y="146"/>
                </a:cxn>
                <a:cxn ang="0">
                  <a:pos x="29" y="141"/>
                </a:cxn>
                <a:cxn ang="0">
                  <a:pos x="23" y="136"/>
                </a:cxn>
                <a:cxn ang="0">
                  <a:pos x="13" y="123"/>
                </a:cxn>
                <a:cxn ang="0">
                  <a:pos x="6" y="109"/>
                </a:cxn>
                <a:cxn ang="0">
                  <a:pos x="1" y="95"/>
                </a:cxn>
                <a:cxn ang="0">
                  <a:pos x="0" y="80"/>
                </a:cxn>
                <a:cxn ang="0">
                  <a:pos x="1" y="64"/>
                </a:cxn>
                <a:cxn ang="0">
                  <a:pos x="6" y="49"/>
                </a:cxn>
                <a:cxn ang="0">
                  <a:pos x="13" y="36"/>
                </a:cxn>
                <a:cxn ang="0">
                  <a:pos x="23" y="24"/>
                </a:cxn>
                <a:cxn ang="0">
                  <a:pos x="29" y="18"/>
                </a:cxn>
                <a:cxn ang="0">
                  <a:pos x="36" y="14"/>
                </a:cxn>
                <a:cxn ang="0">
                  <a:pos x="42" y="9"/>
                </a:cxn>
                <a:cxn ang="0">
                  <a:pos x="50" y="6"/>
                </a:cxn>
                <a:cxn ang="0">
                  <a:pos x="57" y="3"/>
                </a:cxn>
                <a:cxn ang="0">
                  <a:pos x="65" y="1"/>
                </a:cxn>
                <a:cxn ang="0">
                  <a:pos x="72" y="0"/>
                </a:cxn>
                <a:cxn ang="0">
                  <a:pos x="80" y="0"/>
                </a:cxn>
                <a:cxn ang="0">
                  <a:pos x="88" y="0"/>
                </a:cxn>
                <a:cxn ang="0">
                  <a:pos x="96" y="1"/>
                </a:cxn>
                <a:cxn ang="0">
                  <a:pos x="103" y="3"/>
                </a:cxn>
                <a:cxn ang="0">
                  <a:pos x="111" y="6"/>
                </a:cxn>
                <a:cxn ang="0">
                  <a:pos x="118" y="9"/>
                </a:cxn>
                <a:cxn ang="0">
                  <a:pos x="125" y="14"/>
                </a:cxn>
                <a:cxn ang="0">
                  <a:pos x="131" y="18"/>
                </a:cxn>
                <a:cxn ang="0">
                  <a:pos x="136" y="24"/>
                </a:cxn>
                <a:cxn ang="0">
                  <a:pos x="147" y="36"/>
                </a:cxn>
                <a:cxn ang="0">
                  <a:pos x="155" y="49"/>
                </a:cxn>
                <a:cxn ang="0">
                  <a:pos x="159" y="64"/>
                </a:cxn>
                <a:cxn ang="0">
                  <a:pos x="161" y="80"/>
                </a:cxn>
                <a:cxn ang="0">
                  <a:pos x="159" y="97"/>
                </a:cxn>
                <a:cxn ang="0">
                  <a:pos x="155" y="110"/>
                </a:cxn>
                <a:cxn ang="0">
                  <a:pos x="147" y="124"/>
                </a:cxn>
                <a:cxn ang="0">
                  <a:pos x="137" y="136"/>
                </a:cxn>
                <a:cxn ang="0">
                  <a:pos x="125" y="145"/>
                </a:cxn>
                <a:cxn ang="0">
                  <a:pos x="111" y="153"/>
                </a:cxn>
                <a:cxn ang="0">
                  <a:pos x="96" y="158"/>
                </a:cxn>
                <a:cxn ang="0">
                  <a:pos x="80" y="159"/>
                </a:cxn>
              </a:cxnLst>
              <a:rect l="0" t="0" r="r" b="b"/>
              <a:pathLst>
                <a:path w="161" h="159">
                  <a:moveTo>
                    <a:pt x="80" y="159"/>
                  </a:moveTo>
                  <a:lnTo>
                    <a:pt x="72" y="159"/>
                  </a:lnTo>
                  <a:lnTo>
                    <a:pt x="65" y="158"/>
                  </a:lnTo>
                  <a:lnTo>
                    <a:pt x="57" y="155"/>
                  </a:lnTo>
                  <a:lnTo>
                    <a:pt x="50" y="153"/>
                  </a:lnTo>
                  <a:lnTo>
                    <a:pt x="42" y="150"/>
                  </a:lnTo>
                  <a:lnTo>
                    <a:pt x="36" y="146"/>
                  </a:lnTo>
                  <a:lnTo>
                    <a:pt x="29" y="141"/>
                  </a:lnTo>
                  <a:lnTo>
                    <a:pt x="23" y="136"/>
                  </a:lnTo>
                  <a:lnTo>
                    <a:pt x="13" y="123"/>
                  </a:lnTo>
                  <a:lnTo>
                    <a:pt x="6" y="109"/>
                  </a:lnTo>
                  <a:lnTo>
                    <a:pt x="1" y="95"/>
                  </a:lnTo>
                  <a:lnTo>
                    <a:pt x="0" y="80"/>
                  </a:lnTo>
                  <a:lnTo>
                    <a:pt x="1" y="64"/>
                  </a:lnTo>
                  <a:lnTo>
                    <a:pt x="6" y="49"/>
                  </a:lnTo>
                  <a:lnTo>
                    <a:pt x="13" y="36"/>
                  </a:lnTo>
                  <a:lnTo>
                    <a:pt x="23" y="24"/>
                  </a:lnTo>
                  <a:lnTo>
                    <a:pt x="29" y="18"/>
                  </a:lnTo>
                  <a:lnTo>
                    <a:pt x="36" y="14"/>
                  </a:lnTo>
                  <a:lnTo>
                    <a:pt x="42" y="9"/>
                  </a:lnTo>
                  <a:lnTo>
                    <a:pt x="50" y="6"/>
                  </a:lnTo>
                  <a:lnTo>
                    <a:pt x="57" y="3"/>
                  </a:lnTo>
                  <a:lnTo>
                    <a:pt x="65" y="1"/>
                  </a:lnTo>
                  <a:lnTo>
                    <a:pt x="72" y="0"/>
                  </a:lnTo>
                  <a:lnTo>
                    <a:pt x="80" y="0"/>
                  </a:lnTo>
                  <a:lnTo>
                    <a:pt x="88" y="0"/>
                  </a:lnTo>
                  <a:lnTo>
                    <a:pt x="96" y="1"/>
                  </a:lnTo>
                  <a:lnTo>
                    <a:pt x="103" y="3"/>
                  </a:lnTo>
                  <a:lnTo>
                    <a:pt x="111" y="6"/>
                  </a:lnTo>
                  <a:lnTo>
                    <a:pt x="118" y="9"/>
                  </a:lnTo>
                  <a:lnTo>
                    <a:pt x="125" y="14"/>
                  </a:lnTo>
                  <a:lnTo>
                    <a:pt x="131" y="18"/>
                  </a:lnTo>
                  <a:lnTo>
                    <a:pt x="136" y="24"/>
                  </a:lnTo>
                  <a:lnTo>
                    <a:pt x="147" y="36"/>
                  </a:lnTo>
                  <a:lnTo>
                    <a:pt x="155" y="49"/>
                  </a:lnTo>
                  <a:lnTo>
                    <a:pt x="159" y="64"/>
                  </a:lnTo>
                  <a:lnTo>
                    <a:pt x="161" y="80"/>
                  </a:lnTo>
                  <a:lnTo>
                    <a:pt x="159" y="97"/>
                  </a:lnTo>
                  <a:lnTo>
                    <a:pt x="155" y="110"/>
                  </a:lnTo>
                  <a:lnTo>
                    <a:pt x="147" y="124"/>
                  </a:lnTo>
                  <a:lnTo>
                    <a:pt x="137" y="136"/>
                  </a:lnTo>
                  <a:lnTo>
                    <a:pt x="125" y="145"/>
                  </a:lnTo>
                  <a:lnTo>
                    <a:pt x="111" y="153"/>
                  </a:lnTo>
                  <a:lnTo>
                    <a:pt x="96" y="158"/>
                  </a:lnTo>
                  <a:lnTo>
                    <a:pt x="80" y="1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68"/>
            <p:cNvSpPr>
              <a:spLocks/>
            </p:cNvSpPr>
            <p:nvPr/>
          </p:nvSpPr>
          <p:spPr bwMode="auto">
            <a:xfrm>
              <a:off x="7534276" y="2833688"/>
              <a:ext cx="34925" cy="33338"/>
            </a:xfrm>
            <a:custGeom>
              <a:avLst/>
              <a:gdLst/>
              <a:ahLst/>
              <a:cxnLst>
                <a:cxn ang="0">
                  <a:pos x="22" y="42"/>
                </a:cxn>
                <a:cxn ang="0">
                  <a:pos x="13" y="40"/>
                </a:cxn>
                <a:cxn ang="0">
                  <a:pos x="7" y="35"/>
                </a:cxn>
                <a:cxn ang="0">
                  <a:pos x="2" y="29"/>
                </a:cxn>
                <a:cxn ang="0">
                  <a:pos x="0" y="21"/>
                </a:cxn>
                <a:cxn ang="0">
                  <a:pos x="2" y="12"/>
                </a:cxn>
                <a:cxn ang="0">
                  <a:pos x="7" y="5"/>
                </a:cxn>
                <a:cxn ang="0">
                  <a:pos x="13" y="1"/>
                </a:cxn>
                <a:cxn ang="0">
                  <a:pos x="22" y="0"/>
                </a:cxn>
                <a:cxn ang="0">
                  <a:pos x="31" y="1"/>
                </a:cxn>
                <a:cxn ang="0">
                  <a:pos x="38" y="5"/>
                </a:cxn>
                <a:cxn ang="0">
                  <a:pos x="42" y="12"/>
                </a:cxn>
                <a:cxn ang="0">
                  <a:pos x="43" y="21"/>
                </a:cxn>
                <a:cxn ang="0">
                  <a:pos x="42" y="29"/>
                </a:cxn>
                <a:cxn ang="0">
                  <a:pos x="38" y="35"/>
                </a:cxn>
                <a:cxn ang="0">
                  <a:pos x="31" y="40"/>
                </a:cxn>
                <a:cxn ang="0">
                  <a:pos x="22" y="42"/>
                </a:cxn>
              </a:cxnLst>
              <a:rect l="0" t="0" r="r" b="b"/>
              <a:pathLst>
                <a:path w="43" h="42">
                  <a:moveTo>
                    <a:pt x="22" y="42"/>
                  </a:moveTo>
                  <a:lnTo>
                    <a:pt x="13" y="40"/>
                  </a:lnTo>
                  <a:lnTo>
                    <a:pt x="7" y="35"/>
                  </a:lnTo>
                  <a:lnTo>
                    <a:pt x="2" y="29"/>
                  </a:lnTo>
                  <a:lnTo>
                    <a:pt x="0" y="21"/>
                  </a:lnTo>
                  <a:lnTo>
                    <a:pt x="2" y="12"/>
                  </a:lnTo>
                  <a:lnTo>
                    <a:pt x="7" y="5"/>
                  </a:lnTo>
                  <a:lnTo>
                    <a:pt x="13" y="1"/>
                  </a:lnTo>
                  <a:lnTo>
                    <a:pt x="22" y="0"/>
                  </a:lnTo>
                  <a:lnTo>
                    <a:pt x="31" y="1"/>
                  </a:lnTo>
                  <a:lnTo>
                    <a:pt x="38" y="5"/>
                  </a:lnTo>
                  <a:lnTo>
                    <a:pt x="42" y="12"/>
                  </a:lnTo>
                  <a:lnTo>
                    <a:pt x="43" y="21"/>
                  </a:lnTo>
                  <a:lnTo>
                    <a:pt x="42" y="29"/>
                  </a:lnTo>
                  <a:lnTo>
                    <a:pt x="38" y="35"/>
                  </a:lnTo>
                  <a:lnTo>
                    <a:pt x="31" y="40"/>
                  </a:lnTo>
                  <a:lnTo>
                    <a:pt x="22"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69"/>
            <p:cNvSpPr>
              <a:spLocks/>
            </p:cNvSpPr>
            <p:nvPr/>
          </p:nvSpPr>
          <p:spPr bwMode="auto">
            <a:xfrm>
              <a:off x="7326313" y="2833688"/>
              <a:ext cx="34925" cy="33338"/>
            </a:xfrm>
            <a:custGeom>
              <a:avLst/>
              <a:gdLst/>
              <a:ahLst/>
              <a:cxnLst>
                <a:cxn ang="0">
                  <a:pos x="22" y="42"/>
                </a:cxn>
                <a:cxn ang="0">
                  <a:pos x="14" y="40"/>
                </a:cxn>
                <a:cxn ang="0">
                  <a:pos x="7" y="35"/>
                </a:cxn>
                <a:cxn ang="0">
                  <a:pos x="2" y="29"/>
                </a:cxn>
                <a:cxn ang="0">
                  <a:pos x="0" y="21"/>
                </a:cxn>
                <a:cxn ang="0">
                  <a:pos x="2" y="12"/>
                </a:cxn>
                <a:cxn ang="0">
                  <a:pos x="7" y="5"/>
                </a:cxn>
                <a:cxn ang="0">
                  <a:pos x="14" y="1"/>
                </a:cxn>
                <a:cxn ang="0">
                  <a:pos x="22" y="0"/>
                </a:cxn>
                <a:cxn ang="0">
                  <a:pos x="31" y="1"/>
                </a:cxn>
                <a:cxn ang="0">
                  <a:pos x="38" y="5"/>
                </a:cxn>
                <a:cxn ang="0">
                  <a:pos x="43" y="12"/>
                </a:cxn>
                <a:cxn ang="0">
                  <a:pos x="44" y="21"/>
                </a:cxn>
                <a:cxn ang="0">
                  <a:pos x="43" y="29"/>
                </a:cxn>
                <a:cxn ang="0">
                  <a:pos x="38" y="35"/>
                </a:cxn>
                <a:cxn ang="0">
                  <a:pos x="31" y="40"/>
                </a:cxn>
                <a:cxn ang="0">
                  <a:pos x="22" y="42"/>
                </a:cxn>
              </a:cxnLst>
              <a:rect l="0" t="0" r="r" b="b"/>
              <a:pathLst>
                <a:path w="44" h="42">
                  <a:moveTo>
                    <a:pt x="22" y="42"/>
                  </a:moveTo>
                  <a:lnTo>
                    <a:pt x="14" y="40"/>
                  </a:lnTo>
                  <a:lnTo>
                    <a:pt x="7" y="35"/>
                  </a:lnTo>
                  <a:lnTo>
                    <a:pt x="2" y="29"/>
                  </a:lnTo>
                  <a:lnTo>
                    <a:pt x="0" y="21"/>
                  </a:lnTo>
                  <a:lnTo>
                    <a:pt x="2" y="12"/>
                  </a:lnTo>
                  <a:lnTo>
                    <a:pt x="7" y="5"/>
                  </a:lnTo>
                  <a:lnTo>
                    <a:pt x="14" y="1"/>
                  </a:lnTo>
                  <a:lnTo>
                    <a:pt x="22" y="0"/>
                  </a:lnTo>
                  <a:lnTo>
                    <a:pt x="31" y="1"/>
                  </a:lnTo>
                  <a:lnTo>
                    <a:pt x="38" y="5"/>
                  </a:lnTo>
                  <a:lnTo>
                    <a:pt x="43" y="12"/>
                  </a:lnTo>
                  <a:lnTo>
                    <a:pt x="44" y="21"/>
                  </a:lnTo>
                  <a:lnTo>
                    <a:pt x="43" y="29"/>
                  </a:lnTo>
                  <a:lnTo>
                    <a:pt x="38" y="35"/>
                  </a:lnTo>
                  <a:lnTo>
                    <a:pt x="31" y="40"/>
                  </a:lnTo>
                  <a:lnTo>
                    <a:pt x="22"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3" name="Picture 112" descr="nicubunu_Stick_figure_female.png"/>
          <p:cNvPicPr>
            <a:picLocks noChangeAspect="1"/>
          </p:cNvPicPr>
          <p:nvPr/>
        </p:nvPicPr>
        <p:blipFill>
          <a:blip r:embed="rId4" cstate="print"/>
          <a:stretch>
            <a:fillRect/>
          </a:stretch>
        </p:blipFill>
        <p:spPr>
          <a:xfrm>
            <a:off x="7248524" y="1295400"/>
            <a:ext cx="2219325" cy="2914649"/>
          </a:xfrm>
          <a:prstGeom prst="rect">
            <a:avLst/>
          </a:prstGeom>
        </p:spPr>
      </p:pic>
      <p:sp>
        <p:nvSpPr>
          <p:cNvPr id="114" name="TextBox 113"/>
          <p:cNvSpPr txBox="1"/>
          <p:nvPr/>
        </p:nvSpPr>
        <p:spPr>
          <a:xfrm>
            <a:off x="127591" y="5348179"/>
            <a:ext cx="2690037" cy="369332"/>
          </a:xfrm>
          <a:prstGeom prst="rect">
            <a:avLst/>
          </a:prstGeom>
          <a:noFill/>
        </p:spPr>
        <p:txBody>
          <a:bodyPr wrap="square" rtlCol="0">
            <a:spAutoFit/>
          </a:bodyPr>
          <a:lstStyle/>
          <a:p>
            <a:r>
              <a:rPr lang="en-US" dirty="0" smtClean="0"/>
              <a:t>Representational</a:t>
            </a:r>
            <a:endParaRPr lang="en-US" dirty="0"/>
          </a:p>
        </p:txBody>
      </p:sp>
      <p:sp>
        <p:nvSpPr>
          <p:cNvPr id="115" name="TextBox 114"/>
          <p:cNvSpPr txBox="1"/>
          <p:nvPr/>
        </p:nvSpPr>
        <p:spPr>
          <a:xfrm>
            <a:off x="5809844" y="5341084"/>
            <a:ext cx="2690037" cy="369332"/>
          </a:xfrm>
          <a:prstGeom prst="rect">
            <a:avLst/>
          </a:prstGeom>
          <a:noFill/>
        </p:spPr>
        <p:txBody>
          <a:bodyPr wrap="square" rtlCol="0">
            <a:spAutoFit/>
          </a:bodyPr>
          <a:lstStyle/>
          <a:p>
            <a:pPr algn="r"/>
            <a:r>
              <a:rPr lang="en-US" dirty="0" smtClean="0"/>
              <a:t>Interpretive</a:t>
            </a:r>
            <a:endParaRPr lang="en-US" dirty="0"/>
          </a:p>
        </p:txBody>
      </p:sp>
      <p:sp>
        <p:nvSpPr>
          <p:cNvPr id="116"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Abstraction</a:t>
            </a:r>
            <a:endParaRPr lang="en-US" sz="4400" dirty="0">
              <a:solidFill>
                <a:srgbClr val="FFFF99"/>
              </a:solidFill>
            </a:endParaRPr>
          </a:p>
        </p:txBody>
      </p:sp>
    </p:spTree>
    <p:extLst>
      <p:ext uri="{BB962C8B-B14F-4D97-AF65-F5344CB8AC3E}">
        <p14:creationId xmlns:p14="http://schemas.microsoft.com/office/powerpoint/2010/main" val="4238342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813715"/>
          </a:xfrm>
        </p:spPr>
        <p:txBody>
          <a:bodyPr/>
          <a:lstStyle/>
          <a:p>
            <a:pPr eaLnBrk="1" hangingPunct="1"/>
            <a:r>
              <a:rPr lang="en-US" sz="4000" dirty="0" smtClean="0"/>
              <a:t>This Week:</a:t>
            </a:r>
            <a:br>
              <a:rPr lang="en-US" sz="4000" dirty="0" smtClean="0"/>
            </a:br>
            <a:r>
              <a:rPr lang="en-US" sz="4000" dirty="0" smtClean="0"/>
              <a:t>A </a:t>
            </a:r>
            <a:r>
              <a:rPr lang="en-US" sz="4000" dirty="0" smtClean="0"/>
              <a:t>Divide and Conquer Approach to E-learning Design and Production</a:t>
            </a:r>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35938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1285875"/>
            <a:ext cx="8105775" cy="923330"/>
          </a:xfrm>
          <a:prstGeom prst="rect">
            <a:avLst/>
          </a:prstGeom>
          <a:noFill/>
        </p:spPr>
        <p:txBody>
          <a:bodyPr wrap="square" rtlCol="0">
            <a:spAutoFit/>
          </a:bodyPr>
          <a:lstStyle/>
          <a:p>
            <a:r>
              <a:rPr lang="en-US" dirty="0" smtClean="0"/>
              <a:t>PowerPoint comes with a small repository of images.</a:t>
            </a:r>
          </a:p>
          <a:p>
            <a:r>
              <a:rPr lang="en-US" dirty="0" smtClean="0"/>
              <a:t>From the </a:t>
            </a:r>
            <a:r>
              <a:rPr lang="en-US" b="1" dirty="0" smtClean="0"/>
              <a:t>Insert</a:t>
            </a:r>
            <a:r>
              <a:rPr lang="en-US" dirty="0"/>
              <a:t> </a:t>
            </a:r>
            <a:r>
              <a:rPr lang="en-US" dirty="0" smtClean="0"/>
              <a:t>ribbon, click </a:t>
            </a:r>
            <a:r>
              <a:rPr lang="en-US" b="1" dirty="0" smtClean="0"/>
              <a:t>Clip Art</a:t>
            </a:r>
            <a:r>
              <a:rPr lang="en-US" dirty="0" smtClean="0"/>
              <a:t>. A </a:t>
            </a:r>
            <a:r>
              <a:rPr lang="en-US" b="1" dirty="0" smtClean="0"/>
              <a:t>Clip Art</a:t>
            </a:r>
            <a:r>
              <a:rPr lang="en-US" dirty="0" smtClean="0"/>
              <a:t> panel appears on the right side of your screen: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970" y="2319762"/>
            <a:ext cx="5826033" cy="3547638"/>
          </a:xfrm>
          <a:prstGeom prst="rect">
            <a:avLst/>
          </a:prstGeom>
          <a:ln>
            <a:solidFill>
              <a:schemeClr val="tx1"/>
            </a:solidFill>
          </a:ln>
        </p:spPr>
      </p:pic>
      <p:sp>
        <p:nvSpPr>
          <p:cNvPr id="4" name="Rounded Rectangle 3"/>
          <p:cNvSpPr/>
          <p:nvPr/>
        </p:nvSpPr>
        <p:spPr>
          <a:xfrm>
            <a:off x="6362700" y="2657475"/>
            <a:ext cx="1123950" cy="32861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PowerPoint Clip Art</a:t>
            </a:r>
            <a:endParaRPr lang="en-US" sz="4400" dirty="0">
              <a:solidFill>
                <a:srgbClr val="FFFF99"/>
              </a:solidFill>
            </a:endParaRPr>
          </a:p>
        </p:txBody>
      </p:sp>
    </p:spTree>
    <p:extLst>
      <p:ext uri="{BB962C8B-B14F-4D97-AF65-F5344CB8AC3E}">
        <p14:creationId xmlns:p14="http://schemas.microsoft.com/office/powerpoint/2010/main" val="36863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smtClean="0">
                <a:solidFill>
                  <a:srgbClr val="FFFF99"/>
                </a:solidFill>
              </a:rPr>
              <a:t>A Challenge to E-learning Designers</a:t>
            </a:r>
            <a:endParaRPr lang="en-US" sz="3600" dirty="0">
              <a:solidFill>
                <a:srgbClr val="FFFF99"/>
              </a:solidFill>
            </a:endParaRPr>
          </a:p>
        </p:txBody>
      </p:sp>
      <p:sp>
        <p:nvSpPr>
          <p:cNvPr id="5" name="TextBox 4"/>
          <p:cNvSpPr txBox="1"/>
          <p:nvPr/>
        </p:nvSpPr>
        <p:spPr>
          <a:xfrm>
            <a:off x="414670" y="1477926"/>
            <a:ext cx="8424530" cy="4247317"/>
          </a:xfrm>
          <a:prstGeom prst="rect">
            <a:avLst/>
          </a:prstGeom>
          <a:noFill/>
        </p:spPr>
        <p:txBody>
          <a:bodyPr wrap="square" rtlCol="0">
            <a:spAutoFit/>
          </a:bodyPr>
          <a:lstStyle/>
          <a:p>
            <a:r>
              <a:rPr lang="en-US" dirty="0"/>
              <a:t>Common reactions to e-learning:</a:t>
            </a:r>
          </a:p>
          <a:p>
            <a:pPr marL="233363" indent="0">
              <a:buNone/>
            </a:pPr>
            <a:endParaRPr lang="en-US" dirty="0"/>
          </a:p>
          <a:p>
            <a:pPr marL="233363" indent="0">
              <a:buNone/>
            </a:pPr>
            <a:r>
              <a:rPr lang="en-US" dirty="0" smtClean="0"/>
              <a:t>“Overcoming </a:t>
            </a:r>
            <a:r>
              <a:rPr lang="en-US" dirty="0"/>
              <a:t>my boredom is the hardest part of most e-learning I take</a:t>
            </a:r>
            <a:r>
              <a:rPr lang="en-US" dirty="0" smtClean="0"/>
              <a:t>.”</a:t>
            </a:r>
          </a:p>
          <a:p>
            <a:pPr marL="233363" indent="0">
              <a:buNone/>
            </a:pPr>
            <a:endParaRPr lang="en-US" dirty="0"/>
          </a:p>
          <a:p>
            <a:pPr marL="233363" indent="0">
              <a:buNone/>
            </a:pPr>
            <a:r>
              <a:rPr lang="en-US" dirty="0" smtClean="0"/>
              <a:t>“I </a:t>
            </a:r>
            <a:r>
              <a:rPr lang="en-US" dirty="0"/>
              <a:t>typically read e-mail or do other tasks while the voice of the e-learning narrator drones on</a:t>
            </a:r>
            <a:r>
              <a:rPr lang="en-US" dirty="0" smtClean="0"/>
              <a:t>.”</a:t>
            </a:r>
          </a:p>
          <a:p>
            <a:pPr marL="233363" indent="0">
              <a:buNone/>
            </a:pPr>
            <a:endParaRPr lang="en-US" dirty="0"/>
          </a:p>
          <a:p>
            <a:pPr marL="233363" indent="0">
              <a:buNone/>
            </a:pPr>
            <a:r>
              <a:rPr lang="en-US" dirty="0" smtClean="0"/>
              <a:t>“At </a:t>
            </a:r>
            <a:r>
              <a:rPr lang="en-US" dirty="0"/>
              <a:t>the quiz, I guess randomly until I get the right answer</a:t>
            </a:r>
            <a:r>
              <a:rPr lang="en-US" dirty="0" smtClean="0"/>
              <a:t>.”</a:t>
            </a:r>
          </a:p>
          <a:p>
            <a:pPr marL="233363" indent="0">
              <a:buNone/>
            </a:pPr>
            <a:endParaRPr lang="en-US" dirty="0"/>
          </a:p>
          <a:p>
            <a:pPr marL="233363" indent="0">
              <a:buNone/>
            </a:pPr>
            <a:r>
              <a:rPr lang="en-US" dirty="0" smtClean="0"/>
              <a:t>“After </a:t>
            </a:r>
            <a:r>
              <a:rPr lang="en-US" dirty="0"/>
              <a:t>taking a typical e-learning course, I haven’t learned much, and I retain even less</a:t>
            </a:r>
            <a:r>
              <a:rPr lang="en-US" dirty="0" smtClean="0"/>
              <a:t>.”</a:t>
            </a:r>
            <a:endParaRPr lang="en-US" dirty="0"/>
          </a:p>
          <a:p>
            <a:pPr marL="233363" indent="0">
              <a:buNone/>
            </a:pPr>
            <a:endParaRPr lang="en-US" dirty="0"/>
          </a:p>
          <a:p>
            <a:pPr marL="233363" indent="0">
              <a:buNone/>
            </a:pPr>
            <a:endParaRPr lang="en-US" dirty="0"/>
          </a:p>
          <a:p>
            <a:pPr>
              <a:buNone/>
            </a:pPr>
            <a:r>
              <a:rPr lang="en-US" dirty="0"/>
              <a:t>What can we do to avoid creating courses that generate responses like these?</a:t>
            </a:r>
          </a:p>
          <a:p>
            <a:endParaRPr lang="en-US" dirty="0"/>
          </a:p>
        </p:txBody>
      </p:sp>
    </p:spTree>
    <p:extLst>
      <p:ext uri="{BB962C8B-B14F-4D97-AF65-F5344CB8AC3E}">
        <p14:creationId xmlns:p14="http://schemas.microsoft.com/office/powerpoint/2010/main" val="1066273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smtClean="0">
                <a:solidFill>
                  <a:srgbClr val="FFFF99"/>
                </a:solidFill>
              </a:rPr>
              <a:t>Why Design </a:t>
            </a:r>
            <a:r>
              <a:rPr lang="en-US" sz="3600" dirty="0" err="1" smtClean="0">
                <a:solidFill>
                  <a:srgbClr val="FFFF99"/>
                </a:solidFill>
              </a:rPr>
              <a:t>Internactions</a:t>
            </a:r>
            <a:r>
              <a:rPr lang="en-US" sz="3600" dirty="0" smtClean="0">
                <a:solidFill>
                  <a:srgbClr val="FFFF99"/>
                </a:solidFill>
              </a:rPr>
              <a:t>?</a:t>
            </a:r>
            <a:endParaRPr lang="en-US" sz="3600" dirty="0">
              <a:solidFill>
                <a:srgbClr val="FFFF99"/>
              </a:solidFill>
            </a:endParaRPr>
          </a:p>
        </p:txBody>
      </p:sp>
      <p:sp>
        <p:nvSpPr>
          <p:cNvPr id="5" name="TextBox 4"/>
          <p:cNvSpPr txBox="1"/>
          <p:nvPr/>
        </p:nvSpPr>
        <p:spPr>
          <a:xfrm>
            <a:off x="414670" y="1477926"/>
            <a:ext cx="8424530" cy="3323987"/>
          </a:xfrm>
          <a:prstGeom prst="rect">
            <a:avLst/>
          </a:prstGeom>
          <a:noFill/>
        </p:spPr>
        <p:txBody>
          <a:bodyPr wrap="square" rtlCol="0">
            <a:spAutoFit/>
          </a:bodyPr>
          <a:lstStyle/>
          <a:p>
            <a:pPr>
              <a:buNone/>
            </a:pPr>
            <a:r>
              <a:rPr lang="en-US" sz="2400" dirty="0">
                <a:latin typeface="Arial" pitchFamily="34" charset="0"/>
                <a:cs typeface="Arial" pitchFamily="34" charset="0"/>
              </a:rPr>
              <a:t>Driving Principles (Instructional)</a:t>
            </a:r>
          </a:p>
          <a:p>
            <a:pPr marL="285750" indent="-285750">
              <a:buFont typeface="Arial" pitchFamily="34" charset="0"/>
              <a:buChar char="•"/>
            </a:pPr>
            <a:r>
              <a:rPr lang="en-US" sz="2000" dirty="0"/>
              <a:t>Improve learner engagement because bored learners tune out</a:t>
            </a:r>
          </a:p>
          <a:p>
            <a:pPr marL="285750" indent="-285750">
              <a:buFont typeface="Arial" pitchFamily="34" charset="0"/>
              <a:buChar char="•"/>
            </a:pPr>
            <a:r>
              <a:rPr lang="en-US" sz="2000" dirty="0"/>
              <a:t>Learners retain more when they work with the material</a:t>
            </a:r>
          </a:p>
          <a:p>
            <a:pPr>
              <a:buNone/>
            </a:pP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Driving Principles (Economic)</a:t>
            </a:r>
          </a:p>
          <a:p>
            <a:pPr marL="285750" indent="-285750">
              <a:buFont typeface="Arial" pitchFamily="34" charset="0"/>
              <a:buChar char="•"/>
            </a:pPr>
            <a:r>
              <a:rPr lang="en-US" sz="2000" dirty="0"/>
              <a:t>Don’t reinvent the wheel</a:t>
            </a:r>
          </a:p>
          <a:p>
            <a:pPr marL="285750" indent="-285750">
              <a:buFont typeface="Arial" pitchFamily="34" charset="0"/>
              <a:buChar char="•"/>
            </a:pPr>
            <a:r>
              <a:rPr lang="en-US" sz="2000" dirty="0"/>
              <a:t>Breaking a complex task into smaller chunks makes designing easier (and faster)</a:t>
            </a:r>
          </a:p>
          <a:p>
            <a:pPr marL="285750" indent="-285750">
              <a:buFont typeface="Arial" pitchFamily="34" charset="0"/>
              <a:buChar char="•"/>
            </a:pPr>
            <a:r>
              <a:rPr lang="en-US" sz="2000" dirty="0"/>
              <a:t>Time is money</a:t>
            </a:r>
          </a:p>
          <a:p>
            <a:endParaRPr lang="en-US" sz="1600" dirty="0"/>
          </a:p>
        </p:txBody>
      </p:sp>
    </p:spTree>
    <p:extLst>
      <p:ext uri="{BB962C8B-B14F-4D97-AF65-F5344CB8AC3E}">
        <p14:creationId xmlns:p14="http://schemas.microsoft.com/office/powerpoint/2010/main" val="27876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smtClean="0">
                <a:solidFill>
                  <a:srgbClr val="FFFF99"/>
                </a:solidFill>
              </a:rPr>
              <a:t>Interaction Design</a:t>
            </a:r>
            <a:endParaRPr lang="en-US" sz="3600" dirty="0">
              <a:solidFill>
                <a:srgbClr val="FFFF99"/>
              </a:solidFill>
            </a:endParaRPr>
          </a:p>
        </p:txBody>
      </p:sp>
      <p:sp>
        <p:nvSpPr>
          <p:cNvPr id="5" name="TextBox 4"/>
          <p:cNvSpPr txBox="1"/>
          <p:nvPr/>
        </p:nvSpPr>
        <p:spPr>
          <a:xfrm>
            <a:off x="414670" y="1477926"/>
            <a:ext cx="8424530" cy="3724096"/>
          </a:xfrm>
          <a:prstGeom prst="rect">
            <a:avLst/>
          </a:prstGeom>
          <a:noFill/>
        </p:spPr>
        <p:txBody>
          <a:bodyPr wrap="square" rtlCol="0">
            <a:spAutoFit/>
          </a:bodyPr>
          <a:lstStyle/>
          <a:p>
            <a:pPr>
              <a:buNone/>
            </a:pPr>
            <a:r>
              <a:rPr lang="en-US" sz="2800" dirty="0">
                <a:latin typeface="Arial" pitchFamily="34" charset="0"/>
                <a:cs typeface="Arial" pitchFamily="34" charset="0"/>
              </a:rPr>
              <a:t>Page </a:t>
            </a:r>
            <a:r>
              <a:rPr lang="en-US" sz="2800" dirty="0" smtClean="0">
                <a:latin typeface="Arial" pitchFamily="34" charset="0"/>
                <a:cs typeface="Arial" pitchFamily="34" charset="0"/>
              </a:rPr>
              <a:t>Types</a:t>
            </a:r>
          </a:p>
          <a:p>
            <a:pPr>
              <a:buNone/>
            </a:pPr>
            <a:endParaRPr lang="en-US" sz="2400" dirty="0"/>
          </a:p>
          <a:p>
            <a:pPr lvl="1"/>
            <a:r>
              <a:rPr lang="en-US" sz="2400" dirty="0">
                <a:latin typeface="+mn-lt"/>
                <a:cs typeface="Arial" pitchFamily="34" charset="0"/>
              </a:rPr>
              <a:t>Definition: A “page type” is a formalized </a:t>
            </a:r>
            <a:r>
              <a:rPr lang="en-US" sz="2400" dirty="0" err="1">
                <a:latin typeface="+mn-lt"/>
                <a:cs typeface="Arial" pitchFamily="34" charset="0"/>
              </a:rPr>
              <a:t>templated</a:t>
            </a:r>
            <a:r>
              <a:rPr lang="en-US" sz="2400" dirty="0">
                <a:latin typeface="+mn-lt"/>
                <a:cs typeface="Arial" pitchFamily="34" charset="0"/>
              </a:rPr>
              <a:t> combination of page layout and interactivity.</a:t>
            </a:r>
          </a:p>
          <a:p>
            <a:pPr lvl="1"/>
            <a:endParaRPr lang="en-US" sz="2400" dirty="0">
              <a:latin typeface="+mn-lt"/>
              <a:cs typeface="Arial" pitchFamily="34" charset="0"/>
            </a:endParaRPr>
          </a:p>
          <a:p>
            <a:pPr lvl="1"/>
            <a:r>
              <a:rPr lang="en-US" sz="2400" dirty="0">
                <a:latin typeface="+mn-lt"/>
                <a:cs typeface="Arial" pitchFamily="34" charset="0"/>
              </a:rPr>
              <a:t>Page layout = how elements are arranged on the page</a:t>
            </a:r>
          </a:p>
          <a:p>
            <a:pPr lvl="1"/>
            <a:r>
              <a:rPr lang="en-US" sz="2400" dirty="0">
                <a:latin typeface="+mn-lt"/>
                <a:cs typeface="Arial" pitchFamily="34" charset="0"/>
              </a:rPr>
              <a:t>Interactivity = how the learner interacts with the page</a:t>
            </a:r>
          </a:p>
          <a:p>
            <a:pPr lvl="1"/>
            <a:endParaRPr lang="en-US" sz="2400" dirty="0">
              <a:latin typeface="+mn-lt"/>
              <a:cs typeface="Arial" pitchFamily="34" charset="0"/>
            </a:endParaRPr>
          </a:p>
          <a:p>
            <a:pPr lvl="1"/>
            <a:r>
              <a:rPr lang="en-US" sz="2400" dirty="0">
                <a:latin typeface="+mn-lt"/>
                <a:cs typeface="Arial" pitchFamily="34" charset="0"/>
              </a:rPr>
              <a:t>NOTE: Basic navigation doesn’t count as interactivity!</a:t>
            </a:r>
          </a:p>
          <a:p>
            <a:endParaRPr lang="en-US" sz="1600" dirty="0"/>
          </a:p>
        </p:txBody>
      </p:sp>
    </p:spTree>
    <p:extLst>
      <p:ext uri="{BB962C8B-B14F-4D97-AF65-F5344CB8AC3E}">
        <p14:creationId xmlns:p14="http://schemas.microsoft.com/office/powerpoint/2010/main" val="2170059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813715"/>
          </a:xfrm>
        </p:spPr>
        <p:txBody>
          <a:bodyPr/>
          <a:lstStyle/>
          <a:p>
            <a:pPr eaLnBrk="1" hangingPunct="1"/>
            <a:r>
              <a:rPr lang="en-US" sz="4000" dirty="0" smtClean="0"/>
              <a:t>Page Type Examples</a:t>
            </a:r>
            <a:endParaRPr lang="en-US" sz="4000" dirty="0" smtClean="0"/>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21272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p:txBody>
          <a:bodyPr/>
          <a:lstStyle/>
          <a:p>
            <a:pPr eaLnBrk="1" hangingPunct="1"/>
            <a:r>
              <a:rPr lang="en-US" smtClean="0"/>
              <a:t>ITEC 715</a:t>
            </a:r>
          </a:p>
        </p:txBody>
      </p:sp>
      <p:sp>
        <p:nvSpPr>
          <p:cNvPr id="2048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048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048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Text With Graphic</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Helpdesk</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You can reach the company helpdesk at any time, day or night, by calling x1700. Please have the following information ready when you call the helpdesk:</a:t>
            </a:r>
          </a:p>
          <a:p>
            <a:pPr marL="233363" indent="-115888">
              <a:spcBef>
                <a:spcPct val="50000"/>
              </a:spcBef>
              <a:buClr>
                <a:srgbClr val="4A81B8"/>
              </a:buClr>
              <a:buSzPct val="80000"/>
              <a:buFont typeface="Arial" pitchFamily="34" charset="0"/>
              <a:buChar char="•"/>
              <a:defRPr/>
            </a:pPr>
            <a:r>
              <a:rPr lang="en-US" sz="1400" kern="0" dirty="0">
                <a:latin typeface="+mn-lt"/>
              </a:rPr>
              <a:t>Your employee number</a:t>
            </a:r>
          </a:p>
          <a:p>
            <a:pPr marL="233363" indent="-115888">
              <a:spcBef>
                <a:spcPct val="50000"/>
              </a:spcBef>
              <a:buClr>
                <a:srgbClr val="4A81B8"/>
              </a:buClr>
              <a:buSzPct val="80000"/>
              <a:buFont typeface="Arial" pitchFamily="34" charset="0"/>
              <a:buChar char="•"/>
              <a:defRPr/>
            </a:pPr>
            <a:r>
              <a:rPr lang="en-US" sz="1400" kern="0" dirty="0">
                <a:latin typeface="+mn-lt"/>
              </a:rPr>
              <a:t>Your location (campus and building)</a:t>
            </a:r>
          </a:p>
          <a:p>
            <a:pPr marL="233363" indent="-115888">
              <a:spcBef>
                <a:spcPct val="50000"/>
              </a:spcBef>
              <a:buClr>
                <a:srgbClr val="4A81B8"/>
              </a:buClr>
              <a:buSzPct val="80000"/>
              <a:buFont typeface="Arial" pitchFamily="34" charset="0"/>
              <a:buChar char="•"/>
              <a:defRPr/>
            </a:pPr>
            <a:r>
              <a:rPr lang="en-US" sz="1400" kern="0" dirty="0">
                <a:latin typeface="+mn-lt"/>
              </a:rPr>
              <a:t>Your computer’s asset number (located on a sticker the underside of most laptops)</a:t>
            </a:r>
          </a:p>
          <a:p>
            <a:pPr marL="233363" indent="-115888">
              <a:spcBef>
                <a:spcPct val="50000"/>
              </a:spcBef>
              <a:buClr>
                <a:srgbClr val="4A81B8"/>
              </a:buClr>
              <a:buSzPct val="80000"/>
              <a:buFont typeface="Arial" pitchFamily="34" charset="0"/>
              <a:buChar char="•"/>
              <a:defRPr/>
            </a:pPr>
            <a:r>
              <a:rPr lang="en-US" sz="1400" kern="0" dirty="0">
                <a:latin typeface="+mn-lt"/>
              </a:rPr>
              <a:t>Whether this is a new issue or an existing issue. If it’s an existing issue, please have the ticket number available.</a:t>
            </a:r>
          </a:p>
        </p:txBody>
      </p:sp>
      <p:pic>
        <p:nvPicPr>
          <p:cNvPr id="13" name="Picture 2" descr="C:\Users\colera\AppData\Local\Microsoft\Windows\Temporary Internet Files\Content.IE5\QO5WDRIR\MP900409288[1].jpg"/>
          <p:cNvPicPr>
            <a:picLocks noChangeAspect="1" noChangeArrowheads="1"/>
          </p:cNvPicPr>
          <p:nvPr/>
        </p:nvPicPr>
        <p:blipFill>
          <a:blip r:embed="rId2"/>
          <a:srcRect/>
          <a:stretch>
            <a:fillRect/>
          </a:stretch>
        </p:blipFill>
        <p:spPr bwMode="auto">
          <a:xfrm>
            <a:off x="5561013" y="1720850"/>
            <a:ext cx="3063875" cy="3065463"/>
          </a:xfrm>
          <a:prstGeom prst="rect">
            <a:avLst/>
          </a:prstGeom>
          <a:noFill/>
          <a:ln>
            <a:solidFill>
              <a:srgbClr val="91C4FC"/>
            </a:solidFill>
          </a:ln>
          <a:effectLst>
            <a:outerShdw blurRad="50800" dist="38100" dir="2700000" algn="tl" rotWithShape="0">
              <a:prstClr val="black">
                <a:alpha val="40000"/>
              </a:prstClr>
            </a:outerShdw>
          </a:effectLst>
        </p:spPr>
      </p:pic>
      <p:sp>
        <p:nvSpPr>
          <p:cNvPr id="20491" name="TextBox 13"/>
          <p:cNvSpPr txBox="1">
            <a:spLocks noChangeArrowheads="1"/>
          </p:cNvSpPr>
          <p:nvPr/>
        </p:nvSpPr>
        <p:spPr bwMode="auto">
          <a:xfrm>
            <a:off x="5513388" y="4819650"/>
            <a:ext cx="3303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a:t>Call x1700 to reach the helpdesk at any time</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95" name="TextBox 36">
            <a:hlinkClick r:id="" action="ppaction://hlinkshowjump?jump=previousslide"/>
          </p:cNvPr>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0496"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0497"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0498"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t>
            </a:r>
            <a:r>
              <a:rPr lang="en-US" sz="1200" b="1"/>
              <a:t>Next</a:t>
            </a:r>
            <a:r>
              <a:rPr lang="en-US" sz="1200"/>
              <a:t> to continue.</a:t>
            </a:r>
          </a:p>
        </p:txBody>
      </p:sp>
      <p:sp>
        <p:nvSpPr>
          <p:cNvPr id="19" name="Rectangle 18">
            <a:hlinkClick r:id="" action="ppaction://hlinkshowjump?jump=nextslide"/>
          </p:cNvPr>
          <p:cNvSpPr/>
          <p:nvPr/>
        </p:nvSpPr>
        <p:spPr>
          <a:xfrm>
            <a:off x="8229600" y="5905500"/>
            <a:ext cx="45720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pPr eaLnBrk="1" hangingPunct="1"/>
            <a:r>
              <a:rPr lang="en-US" smtClean="0"/>
              <a:t>ITEC 715</a:t>
            </a:r>
          </a:p>
        </p:txBody>
      </p:sp>
      <p:sp>
        <p:nvSpPr>
          <p:cNvPr id="2150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150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150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7"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1518"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1519"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1520"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process step. Then click </a:t>
            </a:r>
            <a:r>
              <a:rPr lang="en-US" sz="1200" b="1"/>
              <a:t>Next</a:t>
            </a:r>
            <a:r>
              <a:rPr lang="en-US" sz="1200"/>
              <a:t> to continue.</a:t>
            </a:r>
          </a:p>
        </p:txBody>
      </p:sp>
      <p:sp>
        <p:nvSpPr>
          <p:cNvPr id="17" name="Rectangle 1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hlinkClick r:id="rId4"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hlinkClick r:id="rId5"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hlinkClick r:id="rId6"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rId7"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pPr eaLnBrk="1" hangingPunct="1"/>
            <a:r>
              <a:rPr lang="en-US" smtClean="0"/>
              <a:t>ITEC 715</a:t>
            </a:r>
          </a:p>
        </p:txBody>
      </p:sp>
      <p:sp>
        <p:nvSpPr>
          <p:cNvPr id="2253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253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253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3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3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1"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2542"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2543"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2544"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process step. Then click </a:t>
            </a:r>
            <a:r>
              <a:rPr lang="en-US" sz="1200" b="1"/>
              <a:t>Next</a:t>
            </a:r>
            <a:r>
              <a:rPr 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3905250" y="2371725"/>
            <a:ext cx="112395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4094163"/>
          </a:xfrm>
          <a:prstGeom prst="rect">
            <a:avLst/>
          </a:prstGeom>
          <a:noFill/>
        </p:spPr>
        <p:txBody>
          <a:bodyPr>
            <a:spAutoFit/>
          </a:bodyPr>
          <a:lstStyle/>
          <a:p>
            <a:pPr>
              <a:defRPr/>
            </a:pPr>
            <a:r>
              <a:rPr lang="en-US" dirty="0">
                <a:latin typeface="+mj-lt"/>
              </a:rPr>
              <a:t>Research the Competitive Landscape</a:t>
            </a:r>
          </a:p>
          <a:p>
            <a:pPr>
              <a:defRPr/>
            </a:pPr>
            <a:endParaRPr lang="en-US" sz="1400" dirty="0">
              <a:latin typeface="+mn-lt"/>
            </a:endParaRPr>
          </a:p>
          <a:p>
            <a:pPr>
              <a:defRPr/>
            </a:pPr>
            <a:r>
              <a:rPr lang="en-US" sz="1400" dirty="0">
                <a:latin typeface="+mn-lt"/>
              </a:rPr>
              <a:t>In this step, you must determine if there are any competitors who are already engaged in the new business opportunity you see for your company. If so, you need to identify which competitor is doing the best in this market.</a:t>
            </a:r>
          </a:p>
          <a:p>
            <a:pPr>
              <a:defRPr/>
            </a:pPr>
            <a:endParaRPr lang="en-US" sz="1400" dirty="0">
              <a:latin typeface="+mn-lt"/>
            </a:endParaRPr>
          </a:p>
          <a:p>
            <a:pPr>
              <a:defRPr/>
            </a:pPr>
            <a:r>
              <a:rPr lang="en-US" sz="1400" dirty="0">
                <a:latin typeface="+mn-lt"/>
              </a:rPr>
              <a:t>“Best” can be a tricky concept. Sometimes it means earning the largest gross margins. Sometimes is means capturing the largest share of the market. Be careful how you define “best” at this stage!</a:t>
            </a:r>
          </a:p>
        </p:txBody>
      </p:sp>
      <p:sp>
        <p:nvSpPr>
          <p:cNvPr id="20" name="Rectangle 19">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hlinkClick r:id="rId4"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5"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6"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7"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en-US" smtClean="0"/>
              <a:t>ITEC 715</a:t>
            </a:r>
          </a:p>
        </p:txBody>
      </p:sp>
      <p:sp>
        <p:nvSpPr>
          <p:cNvPr id="2355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355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355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5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5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5"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3566"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3567"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3568"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process step. Then click </a:t>
            </a:r>
            <a:r>
              <a:rPr lang="en-US" sz="1200" b="1"/>
              <a:t>Next</a:t>
            </a:r>
            <a:r>
              <a:rPr 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229100" y="2647950"/>
            <a:ext cx="80010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4094163"/>
          </a:xfrm>
          <a:prstGeom prst="rect">
            <a:avLst/>
          </a:prstGeom>
          <a:noFill/>
        </p:spPr>
        <p:txBody>
          <a:bodyPr>
            <a:spAutoFit/>
          </a:bodyPr>
          <a:lstStyle/>
          <a:p>
            <a:pPr>
              <a:defRPr/>
            </a:pPr>
            <a:r>
              <a:rPr lang="en-US" dirty="0">
                <a:latin typeface="+mj-lt"/>
              </a:rPr>
              <a:t>Estimate Costs Required to “Beat the Best”</a:t>
            </a:r>
          </a:p>
          <a:p>
            <a:pPr>
              <a:defRPr/>
            </a:pPr>
            <a:endParaRPr lang="en-US" sz="1400" dirty="0">
              <a:latin typeface="+mn-lt"/>
            </a:endParaRPr>
          </a:p>
          <a:p>
            <a:pPr>
              <a:defRPr/>
            </a:pPr>
            <a:r>
              <a:rPr lang="en-US" sz="1400" dirty="0">
                <a:latin typeface="+mn-lt"/>
              </a:rPr>
              <a:t>Having identified the competitor who is doing best in this market, you next need to figure out how much it will cost your company to enter the market and beat the best player.</a:t>
            </a:r>
          </a:p>
          <a:p>
            <a:pPr>
              <a:defRPr/>
            </a:pPr>
            <a:endParaRPr lang="en-US" sz="1400" dirty="0">
              <a:latin typeface="+mn-lt"/>
            </a:endParaRPr>
          </a:p>
          <a:p>
            <a:pPr>
              <a:defRPr/>
            </a:pPr>
            <a:r>
              <a:rPr lang="en-US" sz="1400" dirty="0">
                <a:latin typeface="+mn-lt"/>
              </a:rPr>
              <a:t>Some factors to consider:</a:t>
            </a:r>
          </a:p>
          <a:p>
            <a:pPr>
              <a:defRPr/>
            </a:pPr>
            <a:endParaRPr lang="en-US" sz="1000" dirty="0">
              <a:latin typeface="+mn-lt"/>
            </a:endParaRPr>
          </a:p>
          <a:p>
            <a:pPr marL="228600" indent="-114300">
              <a:buFont typeface="Arial" pitchFamily="34" charset="0"/>
              <a:buChar char="•"/>
              <a:defRPr/>
            </a:pPr>
            <a:r>
              <a:rPr lang="en-US" sz="1400" dirty="0">
                <a:latin typeface="+mn-lt"/>
              </a:rPr>
              <a:t>Existing brand loyalties you may have to overcome</a:t>
            </a:r>
          </a:p>
          <a:p>
            <a:pPr marL="228600" indent="-114300">
              <a:buFont typeface="Arial" pitchFamily="34" charset="0"/>
              <a:buChar char="•"/>
              <a:defRPr/>
            </a:pPr>
            <a:r>
              <a:rPr lang="en-US" sz="1400" dirty="0">
                <a:latin typeface="+mn-lt"/>
              </a:rPr>
              <a:t>Marketing costs</a:t>
            </a:r>
          </a:p>
          <a:p>
            <a:pPr marL="228600" indent="-114300">
              <a:buFont typeface="Arial" pitchFamily="34" charset="0"/>
              <a:buChar char="•"/>
              <a:defRPr/>
            </a:pPr>
            <a:r>
              <a:rPr lang="en-US" sz="1400" dirty="0">
                <a:latin typeface="+mn-lt"/>
              </a:rPr>
              <a:t>Any import duties on parts or subcomponents</a:t>
            </a:r>
          </a:p>
          <a:p>
            <a:pPr marL="228600" indent="-114300">
              <a:buFont typeface="Arial" pitchFamily="34" charset="0"/>
              <a:buChar char="•"/>
              <a:defRPr/>
            </a:pPr>
            <a:r>
              <a:rPr lang="en-US" sz="1400" dirty="0">
                <a:latin typeface="+mn-lt"/>
              </a:rPr>
              <a:t>Taxes and other fees</a:t>
            </a:r>
          </a:p>
        </p:txBody>
      </p:sp>
      <p:sp>
        <p:nvSpPr>
          <p:cNvPr id="20" name="Rectangle 19">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hlinkClick r:id="rId4"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5"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6"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7"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p:txBody>
          <a:bodyPr/>
          <a:lstStyle/>
          <a:p>
            <a:pPr eaLnBrk="1" hangingPunct="1"/>
            <a:r>
              <a:rPr lang="en-US" smtClean="0"/>
              <a:t>ITEC 715</a:t>
            </a:r>
          </a:p>
        </p:txBody>
      </p:sp>
      <p:sp>
        <p:nvSpPr>
          <p:cNvPr id="2457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458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458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9"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4590"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4591"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4592"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process step. Then click </a:t>
            </a:r>
            <a:r>
              <a:rPr lang="en-US" sz="1200" b="1"/>
              <a:t>Next</a:t>
            </a:r>
            <a:r>
              <a:rPr 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229100" y="2943225"/>
            <a:ext cx="80010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1292225"/>
          </a:xfrm>
          <a:prstGeom prst="rect">
            <a:avLst/>
          </a:prstGeom>
          <a:noFill/>
        </p:spPr>
        <p:txBody>
          <a:bodyPr>
            <a:spAutoFit/>
          </a:bodyPr>
          <a:lstStyle/>
          <a:p>
            <a:pPr>
              <a:defRPr/>
            </a:pPr>
            <a:r>
              <a:rPr lang="en-US" dirty="0">
                <a:latin typeface="+mj-lt"/>
              </a:rPr>
              <a:t>Estimate the Return on Investment (ROI)</a:t>
            </a:r>
          </a:p>
          <a:p>
            <a:pPr>
              <a:defRPr/>
            </a:pPr>
            <a:endParaRPr lang="en-US" sz="1400" dirty="0">
              <a:latin typeface="+mn-lt"/>
            </a:endParaRPr>
          </a:p>
          <a:p>
            <a:pPr>
              <a:defRPr/>
            </a:pPr>
            <a:r>
              <a:rPr lang="en-US" sz="1400" dirty="0">
                <a:latin typeface="+mn-lt"/>
              </a:rPr>
              <a:t>To compute the ROI, &lt;blah </a:t>
            </a:r>
            <a:r>
              <a:rPr lang="en-US" sz="1400" dirty="0" err="1">
                <a:latin typeface="+mn-lt"/>
              </a:rPr>
              <a:t>blah</a:t>
            </a:r>
            <a:r>
              <a:rPr lang="en-US" sz="1400" dirty="0">
                <a:latin typeface="+mn-lt"/>
              </a:rPr>
              <a:t> </a:t>
            </a:r>
            <a:r>
              <a:rPr lang="en-US" sz="1400" dirty="0" err="1">
                <a:latin typeface="+mn-lt"/>
              </a:rPr>
              <a:t>blah</a:t>
            </a:r>
            <a:r>
              <a:rPr lang="en-US" sz="1400" dirty="0">
                <a:latin typeface="+mn-lt"/>
              </a:rPr>
              <a:t> etc. etc. etc.&gt;</a:t>
            </a:r>
          </a:p>
        </p:txBody>
      </p:sp>
      <p:sp>
        <p:nvSpPr>
          <p:cNvPr id="20" name="Rectangle 19">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hlinkClick r:id="rId4"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5"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6"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7"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pPr eaLnBrk="1" hangingPunct="1"/>
            <a:r>
              <a:rPr lang="en-US" smtClean="0"/>
              <a:t>ITEC 715</a:t>
            </a:r>
          </a:p>
        </p:txBody>
      </p:sp>
      <p:sp>
        <p:nvSpPr>
          <p:cNvPr id="2560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560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560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0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0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13"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5614"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5615"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5616"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process step. Then click </a:t>
            </a:r>
            <a:r>
              <a:rPr lang="en-US" sz="1200" b="1"/>
              <a:t>Next</a:t>
            </a:r>
            <a:r>
              <a:rPr 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3438525" y="3238500"/>
            <a:ext cx="1590675"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2800350"/>
          </a:xfrm>
          <a:prstGeom prst="rect">
            <a:avLst/>
          </a:prstGeom>
          <a:noFill/>
        </p:spPr>
        <p:txBody>
          <a:bodyPr>
            <a:spAutoFit/>
          </a:bodyPr>
          <a:lstStyle/>
          <a:p>
            <a:pPr>
              <a:defRPr/>
            </a:pPr>
            <a:r>
              <a:rPr lang="en-US" dirty="0">
                <a:latin typeface="+mj-lt"/>
              </a:rPr>
              <a:t>Make a “Build vs. Buy” Decision</a:t>
            </a:r>
          </a:p>
          <a:p>
            <a:pPr>
              <a:defRPr/>
            </a:pPr>
            <a:endParaRPr lang="en-US" sz="1400" dirty="0">
              <a:latin typeface="+mn-lt"/>
            </a:endParaRPr>
          </a:p>
          <a:p>
            <a:pPr>
              <a:defRPr/>
            </a:pPr>
            <a:r>
              <a:rPr lang="en-US" sz="1400" dirty="0">
                <a:latin typeface="+mn-lt"/>
              </a:rPr>
              <a:t>Factors to consider in making this decision include:</a:t>
            </a:r>
          </a:p>
          <a:p>
            <a:pPr>
              <a:defRPr/>
            </a:pPr>
            <a:endParaRPr lang="en-US" sz="1400" dirty="0">
              <a:latin typeface="+mn-lt"/>
            </a:endParaRPr>
          </a:p>
          <a:p>
            <a:pPr marL="228600" indent="-114300">
              <a:buFont typeface="Arial" pitchFamily="34" charset="0"/>
              <a:buChar char="•"/>
              <a:defRPr/>
            </a:pPr>
            <a:r>
              <a:rPr lang="en-US" sz="1400" dirty="0">
                <a:latin typeface="+mn-lt"/>
              </a:rPr>
              <a:t>Blah</a:t>
            </a:r>
          </a:p>
          <a:p>
            <a:pPr marL="228600" indent="-114300">
              <a:buFont typeface="Arial" pitchFamily="34" charset="0"/>
              <a:buChar char="•"/>
              <a:defRPr/>
            </a:pPr>
            <a:r>
              <a:rPr lang="en-US" sz="1400" dirty="0">
                <a:latin typeface="+mn-lt"/>
              </a:rPr>
              <a:t>Blah</a:t>
            </a:r>
          </a:p>
          <a:p>
            <a:pPr marL="228600" indent="-114300">
              <a:buFont typeface="Arial" pitchFamily="34" charset="0"/>
              <a:buChar char="•"/>
              <a:defRPr/>
            </a:pPr>
            <a:r>
              <a:rPr lang="en-US" sz="1400" dirty="0">
                <a:latin typeface="+mn-lt"/>
              </a:rPr>
              <a:t>Blah</a:t>
            </a:r>
          </a:p>
          <a:p>
            <a:pPr marL="228600" indent="-114300">
              <a:buFont typeface="Arial" pitchFamily="34" charset="0"/>
              <a:buChar char="•"/>
              <a:defRPr/>
            </a:pPr>
            <a:r>
              <a:rPr lang="en-US" sz="1400" dirty="0" err="1">
                <a:latin typeface="+mn-lt"/>
              </a:rPr>
              <a:t>Yadda</a:t>
            </a:r>
            <a:endParaRPr lang="en-US" sz="1400" dirty="0">
              <a:latin typeface="+mn-lt"/>
            </a:endParaRPr>
          </a:p>
          <a:p>
            <a:pPr marL="228600" indent="-114300">
              <a:buFont typeface="Arial" pitchFamily="34" charset="0"/>
              <a:buChar char="•"/>
              <a:defRPr/>
            </a:pPr>
            <a:r>
              <a:rPr lang="en-US" sz="1400" dirty="0" err="1">
                <a:latin typeface="+mn-lt"/>
              </a:rPr>
              <a:t>Yadda</a:t>
            </a:r>
            <a:endParaRPr lang="en-US" sz="1400" dirty="0">
              <a:latin typeface="+mn-lt"/>
            </a:endParaRPr>
          </a:p>
          <a:p>
            <a:pPr marL="228600" indent="-114300">
              <a:buFont typeface="Arial" pitchFamily="34" charset="0"/>
              <a:buChar char="•"/>
              <a:defRPr/>
            </a:pPr>
            <a:r>
              <a:rPr lang="en-US" sz="1400" dirty="0" err="1">
                <a:latin typeface="+mn-lt"/>
              </a:rPr>
              <a:t>Yadda</a:t>
            </a:r>
            <a:endParaRPr lang="en-US" sz="1400" dirty="0">
              <a:latin typeface="+mn-lt"/>
            </a:endParaRPr>
          </a:p>
        </p:txBody>
      </p:sp>
      <p:sp>
        <p:nvSpPr>
          <p:cNvPr id="20" name="Rectangle 19">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hlinkClick r:id="rId4"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5"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6"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7"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1285875"/>
            <a:ext cx="8105775" cy="923330"/>
          </a:xfrm>
          <a:prstGeom prst="rect">
            <a:avLst/>
          </a:prstGeom>
          <a:noFill/>
        </p:spPr>
        <p:txBody>
          <a:bodyPr wrap="square" rtlCol="0">
            <a:spAutoFit/>
          </a:bodyPr>
          <a:lstStyle/>
          <a:p>
            <a:r>
              <a:rPr lang="en-US" dirty="0" smtClean="0"/>
              <a:t>PowerPoint comes with a small repository of images.</a:t>
            </a:r>
          </a:p>
          <a:p>
            <a:r>
              <a:rPr lang="en-US" dirty="0" smtClean="0"/>
              <a:t>From the </a:t>
            </a:r>
            <a:r>
              <a:rPr lang="en-US" b="1" dirty="0" smtClean="0"/>
              <a:t>Insert</a:t>
            </a:r>
            <a:r>
              <a:rPr lang="en-US" dirty="0"/>
              <a:t> </a:t>
            </a:r>
            <a:r>
              <a:rPr lang="en-US" dirty="0" smtClean="0"/>
              <a:t>ribbon, click </a:t>
            </a:r>
            <a:r>
              <a:rPr lang="en-US" b="1" dirty="0" smtClean="0"/>
              <a:t>Clip Art</a:t>
            </a:r>
            <a:r>
              <a:rPr lang="en-US" dirty="0" smtClean="0"/>
              <a:t>. A </a:t>
            </a:r>
            <a:r>
              <a:rPr lang="en-US" b="1" dirty="0" smtClean="0"/>
              <a:t>Clip Art</a:t>
            </a:r>
            <a:r>
              <a:rPr lang="en-US" dirty="0" smtClean="0"/>
              <a:t> panel appears on the right side of your screen: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970" y="2319762"/>
            <a:ext cx="5826033" cy="3547638"/>
          </a:xfrm>
          <a:prstGeom prst="rect">
            <a:avLst/>
          </a:prstGeom>
          <a:ln>
            <a:solidFill>
              <a:schemeClr val="tx1"/>
            </a:solidFill>
          </a:ln>
        </p:spPr>
      </p:pic>
      <p:sp>
        <p:nvSpPr>
          <p:cNvPr id="4" name="Rounded Rectangle 3"/>
          <p:cNvSpPr/>
          <p:nvPr/>
        </p:nvSpPr>
        <p:spPr>
          <a:xfrm>
            <a:off x="6400800" y="5572125"/>
            <a:ext cx="1005840" cy="914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PowerPoint Clip Art</a:t>
            </a:r>
            <a:endParaRPr lang="en-US" sz="4400" dirty="0">
              <a:solidFill>
                <a:srgbClr val="FFFF99"/>
              </a:solidFill>
            </a:endParaRPr>
          </a:p>
        </p:txBody>
      </p:sp>
      <p:sp>
        <p:nvSpPr>
          <p:cNvPr id="6" name="Rectangle 5"/>
          <p:cNvSpPr/>
          <p:nvPr/>
        </p:nvSpPr>
        <p:spPr>
          <a:xfrm>
            <a:off x="1143000" y="2209205"/>
            <a:ext cx="5219700" cy="3658195"/>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380" y="4093581"/>
            <a:ext cx="3667070" cy="1524264"/>
          </a:xfrm>
          <a:prstGeom prst="rect">
            <a:avLst/>
          </a:prstGeom>
          <a:ln>
            <a:solidFill>
              <a:schemeClr val="tx1"/>
            </a:solidFill>
          </a:ln>
          <a:effectLst>
            <a:outerShdw blurRad="50800" dist="38100" dir="2700000" algn="tl" rotWithShape="0">
              <a:prstClr val="black">
                <a:alpha val="40000"/>
              </a:prstClr>
            </a:outerShdw>
          </a:effectLst>
        </p:spPr>
      </p:pic>
      <p:sp>
        <p:nvSpPr>
          <p:cNvPr id="8" name="Rounded Rectangle 7"/>
          <p:cNvSpPr/>
          <p:nvPr/>
        </p:nvSpPr>
        <p:spPr>
          <a:xfrm>
            <a:off x="3181349" y="4738687"/>
            <a:ext cx="3108960" cy="2381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87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pPr eaLnBrk="1" hangingPunct="1"/>
            <a:r>
              <a:rPr lang="en-US" smtClean="0"/>
              <a:t>ITEC 715</a:t>
            </a:r>
          </a:p>
        </p:txBody>
      </p:sp>
      <p:sp>
        <p:nvSpPr>
          <p:cNvPr id="2662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662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662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6"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6637"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6638"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6639"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astronaut. Then click </a:t>
            </a:r>
            <a:r>
              <a:rPr lang="en-US" sz="1200" b="1"/>
              <a:t>Next</a:t>
            </a:r>
            <a:r>
              <a:rPr lang="en-US" sz="1200"/>
              <a:t> to continue.</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26641" name="Picture 21" descr="800px-STS-7_Astronauts_-_GPN-2002-000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a:hlinkClick r:id="rId3"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hlinkClick r:id="rId4"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hlinkClick r:id="rId5" action="ppaction://hlinksldjump"/>
            <a:hlinkHover r:id="" action="ppaction://noaction" highlightClick="1"/>
          </p:cNvPr>
          <p:cNvSpPr/>
          <p:nvPr/>
        </p:nvSpPr>
        <p:spPr>
          <a:xfrm>
            <a:off x="2790825" y="3752850"/>
            <a:ext cx="561975" cy="676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rId6" action="ppaction://hlinksldjump"/>
            <a:hlinkHover r:id="" action="ppaction://noaction" highlightClick="1"/>
          </p:cNvPr>
          <p:cNvSpPr/>
          <p:nvPr/>
        </p:nvSpPr>
        <p:spPr>
          <a:xfrm>
            <a:off x="1952625"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hlinkClick r:id="rId7"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8" action="ppaction://hlinksldjump"/>
          </p:cNvPr>
          <p:cNvSpPr/>
          <p:nvPr/>
        </p:nvSpPr>
        <p:spPr>
          <a:xfrm>
            <a:off x="7467600"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9" action="ppaction://hlinksldjump"/>
          </p:cNvPr>
          <p:cNvSpPr/>
          <p:nvPr/>
        </p:nvSpPr>
        <p:spPr>
          <a:xfrm>
            <a:off x="8248650" y="5943600"/>
            <a:ext cx="409575" cy="2762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r>
              <a:rPr lang="en-US" smtClean="0"/>
              <a:t>ITEC 715</a:t>
            </a:r>
          </a:p>
        </p:txBody>
      </p:sp>
      <p:sp>
        <p:nvSpPr>
          <p:cNvPr id="2765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60"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7661"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7662"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7663"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astronaut. Then click </a:t>
            </a:r>
            <a:r>
              <a:rPr lang="en-US" sz="1200" b="1"/>
              <a:t>Next</a:t>
            </a:r>
            <a:r>
              <a:rPr lang="en-US" sz="1200"/>
              <a:t> to continue.</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27665" name="Picture 21" descr="800px-STS-7_Astronauts_-_GPN-2002-000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67" name="Picture 18" descr="Sally_K_R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5413" y="1757363"/>
            <a:ext cx="714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Sally K. Ride</a:t>
            </a:r>
            <a:br>
              <a:rPr lang="en-US" dirty="0">
                <a:latin typeface="+mj-lt"/>
              </a:rPr>
            </a:br>
            <a:r>
              <a:rPr lang="en-US" dirty="0">
                <a:latin typeface="+mj-lt"/>
              </a:rPr>
              <a:t>(Mission Specialist)</a:t>
            </a:r>
          </a:p>
        </p:txBody>
      </p:sp>
      <p:sp>
        <p:nvSpPr>
          <p:cNvPr id="27669" name="TextBox 23"/>
          <p:cNvSpPr txBox="1">
            <a:spLocks noChangeArrowheads="1"/>
          </p:cNvSpPr>
          <p:nvPr/>
        </p:nvSpPr>
        <p:spPr bwMode="auto">
          <a:xfrm>
            <a:off x="5219700" y="2705100"/>
            <a:ext cx="34861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Dr. Sally Kristen Ride (born May 26, 1951) from Los Angeles, California, is an American physicist and a former NASA astronaut. She studied at Portola Middle School, Westlake School for Girls, Swarthmore College and Stanford University, and earned a master's degree and PhD. Ride joined NASA in 1978, and in 1983, became the first American woman, and then-youngest American, to enter space. In 1987 she left NASA to work at Stanford University Center for International Security and Arms Control.</a:t>
            </a:r>
          </a:p>
        </p:txBody>
      </p:sp>
      <p:sp>
        <p:nvSpPr>
          <p:cNvPr id="27" name="Rectangle 26"/>
          <p:cNvSpPr/>
          <p:nvPr/>
        </p:nvSpPr>
        <p:spPr>
          <a:xfrm>
            <a:off x="733425" y="4467225"/>
            <a:ext cx="1057275" cy="1362075"/>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4" action="ppaction://hlinksldjump"/>
          </p:cNvPr>
          <p:cNvSpPr/>
          <p:nvPr/>
        </p:nvSpPr>
        <p:spPr>
          <a:xfrm>
            <a:off x="7467600"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5" action="ppaction://hlinksldjump"/>
          </p:cNvPr>
          <p:cNvSpPr/>
          <p:nvPr/>
        </p:nvSpPr>
        <p:spPr>
          <a:xfrm>
            <a:off x="8248650" y="5943600"/>
            <a:ext cx="409575" cy="2762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hlinkClick r:id="rId6" action="ppaction://hlinksldjump"/>
          </p:cNvPr>
          <p:cNvSpPr/>
          <p:nvPr/>
        </p:nvSpPr>
        <p:spPr>
          <a:xfrm>
            <a:off x="733425" y="4486275"/>
            <a:ext cx="1057275" cy="13430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hlinkClick r:id="rId7"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8" action="ppaction://hlinksldjump"/>
            <a:hlinkHover r:id="" action="ppaction://noaction" highlightClick="1"/>
          </p:cNvPr>
          <p:cNvSpPr/>
          <p:nvPr/>
        </p:nvSpPr>
        <p:spPr>
          <a:xfrm>
            <a:off x="2790825" y="3752850"/>
            <a:ext cx="561975" cy="676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9" action="ppaction://hlinksldjump"/>
            <a:hlinkHover r:id="" action="ppaction://noaction" highlightClick="1"/>
          </p:cNvPr>
          <p:cNvSpPr/>
          <p:nvPr/>
        </p:nvSpPr>
        <p:spPr>
          <a:xfrm>
            <a:off x="1952625"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10"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p:txBody>
          <a:bodyPr/>
          <a:lstStyle/>
          <a:p>
            <a:pPr eaLnBrk="1" hangingPunct="1"/>
            <a:r>
              <a:rPr lang="en-US" smtClean="0"/>
              <a:t>ITEC 715</a:t>
            </a:r>
          </a:p>
        </p:txBody>
      </p:sp>
      <p:sp>
        <p:nvSpPr>
          <p:cNvPr id="2867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867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867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7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7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4"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8685"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8686"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8687"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astronaut. Then click </a:t>
            </a:r>
            <a:r>
              <a:rPr lang="en-US" sz="1200" b="1"/>
              <a:t>Next</a:t>
            </a:r>
            <a:r>
              <a:rPr lang="en-US" sz="1200"/>
              <a:t> to continue.</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28689" name="Picture 21" descr="800px-STS-7_Astronauts_-_GPN-2002-000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Robert L. </a:t>
            </a:r>
            <a:r>
              <a:rPr lang="en-US" dirty="0" err="1">
                <a:latin typeface="+mj-lt"/>
              </a:rPr>
              <a:t>Crippen</a:t>
            </a:r>
            <a:r>
              <a:rPr lang="en-US" dirty="0">
                <a:latin typeface="+mj-lt"/>
              </a:rPr>
              <a:t/>
            </a:r>
            <a:br>
              <a:rPr lang="en-US" dirty="0">
                <a:latin typeface="+mj-lt"/>
              </a:rPr>
            </a:br>
            <a:r>
              <a:rPr lang="en-US" dirty="0">
                <a:latin typeface="+mj-lt"/>
              </a:rPr>
              <a:t>(Mission Commander)</a:t>
            </a:r>
          </a:p>
        </p:txBody>
      </p:sp>
      <p:sp>
        <p:nvSpPr>
          <p:cNvPr id="28692" name="TextBox 23"/>
          <p:cNvSpPr txBox="1">
            <a:spLocks noChangeArrowheads="1"/>
          </p:cNvSpPr>
          <p:nvPr/>
        </p:nvSpPr>
        <p:spPr bwMode="auto">
          <a:xfrm>
            <a:off x="5219700" y="2705100"/>
            <a:ext cx="34861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Robert Laurel Crippen (born September 11, 1937 in Beaumont, Texas) is an engineer, retired United States Navy Captain and a former NASA astronaut. He flew on four Space Shuttle missions, including three as commander.[1] Crippen is a recipient of the Congressional Space Medal of Honor.</a:t>
            </a:r>
          </a:p>
        </p:txBody>
      </p:sp>
      <p:sp>
        <p:nvSpPr>
          <p:cNvPr id="27" name="Rectangle 26"/>
          <p:cNvSpPr/>
          <p:nvPr/>
        </p:nvSpPr>
        <p:spPr>
          <a:xfrm>
            <a:off x="1838325" y="4467225"/>
            <a:ext cx="1057275" cy="1362075"/>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97" name="Picture 25" descr="Robert_L_Cripp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1781175"/>
            <a:ext cx="60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hlinkClick r:id="rId4" action="ppaction://hlinksldjump"/>
          </p:cNvPr>
          <p:cNvSpPr/>
          <p:nvPr/>
        </p:nvSpPr>
        <p:spPr>
          <a:xfrm>
            <a:off x="7467600"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hlinkClick r:id="rId5" action="ppaction://hlinksldjump"/>
          </p:cNvPr>
          <p:cNvSpPr/>
          <p:nvPr/>
        </p:nvSpPr>
        <p:spPr>
          <a:xfrm>
            <a:off x="8248650" y="5943600"/>
            <a:ext cx="409575" cy="2762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hlinkClick r:id="rId6"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7"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8" action="ppaction://hlinksldjump"/>
            <a:hlinkHover r:id="" action="ppaction://noaction" highlightClick="1"/>
          </p:cNvPr>
          <p:cNvSpPr/>
          <p:nvPr/>
        </p:nvSpPr>
        <p:spPr>
          <a:xfrm>
            <a:off x="2790825" y="3752850"/>
            <a:ext cx="561975" cy="6381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9" action="ppaction://hlinksldjump"/>
          </p:cNvPr>
          <p:cNvSpPr/>
          <p:nvPr/>
        </p:nvSpPr>
        <p:spPr>
          <a:xfrm>
            <a:off x="1847850"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10"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699" name="Picture 24" descr="Frederick_H_Hau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3038" y="1757363"/>
            <a:ext cx="6381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Grp="1" noChangeArrowheads="1"/>
          </p:cNvSpPr>
          <p:nvPr>
            <p:ph type="title"/>
          </p:nvPr>
        </p:nvSpPr>
        <p:spPr/>
        <p:txBody>
          <a:bodyPr/>
          <a:lstStyle/>
          <a:p>
            <a:pPr eaLnBrk="1" hangingPunct="1"/>
            <a:r>
              <a:rPr lang="en-US" smtClean="0"/>
              <a:t>ITEC 715</a:t>
            </a:r>
          </a:p>
        </p:txBody>
      </p:sp>
      <p:sp>
        <p:nvSpPr>
          <p:cNvPr id="2970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970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970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10"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29711"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29712"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9713"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astronaut. Then click </a:t>
            </a:r>
            <a:r>
              <a:rPr lang="en-US" sz="1200" b="1"/>
              <a:t>Next</a:t>
            </a:r>
            <a:r>
              <a:rPr lang="en-US" sz="1200"/>
              <a:t> to continue.</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29715" name="Picture 21" descr="800px-STS-7_Astronauts_-_GPN-2002-0002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Frederick H. Hauck</a:t>
            </a:r>
            <a:br>
              <a:rPr lang="en-US" dirty="0">
                <a:latin typeface="+mj-lt"/>
              </a:rPr>
            </a:br>
            <a:r>
              <a:rPr lang="en-US" dirty="0">
                <a:latin typeface="+mj-lt"/>
              </a:rPr>
              <a:t>(Pilot)</a:t>
            </a:r>
          </a:p>
        </p:txBody>
      </p:sp>
      <p:sp>
        <p:nvSpPr>
          <p:cNvPr id="29717" name="TextBox 23"/>
          <p:cNvSpPr txBox="1">
            <a:spLocks noChangeArrowheads="1"/>
          </p:cNvSpPr>
          <p:nvPr/>
        </p:nvSpPr>
        <p:spPr bwMode="auto">
          <a:xfrm>
            <a:off x="5219700" y="2705100"/>
            <a:ext cx="34861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Frederick H. Hauck was born April 11, 1941 in Long Beach, California, but considers Winchester, Massachusetts and Washington, D.C. to be his hometowns. NASA selected Hauck as an astronaut candidate in January 1978. He was pilot for STS-7, the seventh flight of the Space Shuttle, which launched from Kennedy Space Center, Florida, on June 18, 1983. This was the second flight for the orbiter Challenger and the first mission with a 5-person crew. </a:t>
            </a:r>
          </a:p>
        </p:txBody>
      </p:sp>
      <p:sp>
        <p:nvSpPr>
          <p:cNvPr id="27" name="Rectangle 26"/>
          <p:cNvSpPr/>
          <p:nvPr/>
        </p:nvSpPr>
        <p:spPr>
          <a:xfrm>
            <a:off x="3190875" y="4133850"/>
            <a:ext cx="1285875" cy="1695450"/>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4" action="ppaction://hlinksldjump"/>
          </p:cNvPr>
          <p:cNvSpPr/>
          <p:nvPr/>
        </p:nvSpPr>
        <p:spPr>
          <a:xfrm>
            <a:off x="7467600"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5" action="ppaction://hlinksldjump"/>
          </p:cNvPr>
          <p:cNvSpPr/>
          <p:nvPr/>
        </p:nvSpPr>
        <p:spPr>
          <a:xfrm>
            <a:off x="8248650" y="5943600"/>
            <a:ext cx="409575" cy="2762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hlinkClick r:id="rId6"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hlinkClick r:id="rId7"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8" action="ppaction://hlinksldjump"/>
            <a:hlinkHover r:id="" action="ppaction://noaction" highlightClick="1"/>
          </p:cNvPr>
          <p:cNvSpPr/>
          <p:nvPr/>
        </p:nvSpPr>
        <p:spPr>
          <a:xfrm>
            <a:off x="2822724" y="3752850"/>
            <a:ext cx="342900" cy="695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9" action="ppaction://hlinksldjump"/>
            <a:hlinkHover r:id="" action="ppaction://noaction" highlightClick="1"/>
          </p:cNvPr>
          <p:cNvSpPr/>
          <p:nvPr/>
        </p:nvSpPr>
        <p:spPr>
          <a:xfrm>
            <a:off x="1952625"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10" action="ppaction://hlinksldjump"/>
          </p:cNvPr>
          <p:cNvSpPr/>
          <p:nvPr/>
        </p:nvSpPr>
        <p:spPr>
          <a:xfrm>
            <a:off x="3181350" y="4152900"/>
            <a:ext cx="1295400" cy="16764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3" name="Rectangle 3"/>
          <p:cNvSpPr>
            <a:spLocks noGrp="1" noChangeArrowheads="1"/>
          </p:cNvSpPr>
          <p:nvPr>
            <p:ph type="title"/>
          </p:nvPr>
        </p:nvSpPr>
        <p:spPr/>
        <p:txBody>
          <a:bodyPr/>
          <a:lstStyle/>
          <a:p>
            <a:pPr eaLnBrk="1" hangingPunct="1"/>
            <a:r>
              <a:rPr lang="en-US" smtClean="0"/>
              <a:t>ITEC 715</a:t>
            </a:r>
          </a:p>
        </p:txBody>
      </p:sp>
      <p:sp>
        <p:nvSpPr>
          <p:cNvPr id="3072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072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072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33"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0734"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0735"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0736"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astronaut. Then click </a:t>
            </a:r>
            <a:r>
              <a:rPr lang="en-US" sz="1200" b="1"/>
              <a:t>Next</a:t>
            </a:r>
            <a:r>
              <a:rPr lang="en-US" sz="1200"/>
              <a:t> to continue.</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30738" name="Picture 21" descr="800px-STS-7_Astronauts_-_GPN-2002-000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John M. Fabian</a:t>
            </a:r>
            <a:br>
              <a:rPr lang="en-US" dirty="0">
                <a:latin typeface="+mj-lt"/>
              </a:rPr>
            </a:br>
            <a:r>
              <a:rPr lang="en-US" dirty="0">
                <a:latin typeface="+mj-lt"/>
              </a:rPr>
              <a:t>(Mission Specialist)</a:t>
            </a:r>
          </a:p>
        </p:txBody>
      </p:sp>
      <p:sp>
        <p:nvSpPr>
          <p:cNvPr id="30740" name="TextBox 23"/>
          <p:cNvSpPr txBox="1">
            <a:spLocks noChangeArrowheads="1"/>
          </p:cNvSpPr>
          <p:nvPr/>
        </p:nvSpPr>
        <p:spPr bwMode="auto">
          <a:xfrm>
            <a:off x="5219700" y="2705100"/>
            <a:ext cx="3486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John McCreary Fabian (born January 28, 1939, in Goose Creek, Texas) is a former NASA Astronaut and Air Force officer who flew two space shuttle missions and worked on the development of the shuttle's robotic arm. He later led the Air Force's space operations.</a:t>
            </a:r>
          </a:p>
        </p:txBody>
      </p:sp>
      <p:sp>
        <p:nvSpPr>
          <p:cNvPr id="27" name="Rectangle 26"/>
          <p:cNvSpPr/>
          <p:nvPr/>
        </p:nvSpPr>
        <p:spPr>
          <a:xfrm>
            <a:off x="1400175" y="3486150"/>
            <a:ext cx="704850" cy="923925"/>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46" name="Picture 30" descr="John_M_Fabi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1795463"/>
            <a:ext cx="4953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hlinkClick r:id="rId4" action="ppaction://hlinksldjump"/>
          </p:cNvPr>
          <p:cNvSpPr/>
          <p:nvPr/>
        </p:nvSpPr>
        <p:spPr>
          <a:xfrm>
            <a:off x="7467600"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5" action="ppaction://hlinksldjump"/>
          </p:cNvPr>
          <p:cNvSpPr/>
          <p:nvPr/>
        </p:nvSpPr>
        <p:spPr>
          <a:xfrm>
            <a:off x="8248650" y="5943600"/>
            <a:ext cx="409575" cy="2762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6"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7" action="ppaction://hlinksldjump"/>
          </p:cNvPr>
          <p:cNvSpPr/>
          <p:nvPr/>
        </p:nvSpPr>
        <p:spPr>
          <a:xfrm>
            <a:off x="1419225" y="3505200"/>
            <a:ext cx="676275" cy="8953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8" action="ppaction://hlinksldjump"/>
            <a:hlinkHover r:id="" action="ppaction://noaction" highlightClick="1"/>
          </p:cNvPr>
          <p:cNvSpPr/>
          <p:nvPr/>
        </p:nvSpPr>
        <p:spPr>
          <a:xfrm>
            <a:off x="2790825" y="3752850"/>
            <a:ext cx="561975" cy="676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hlinkClick r:id="rId9" action="ppaction://hlinksldjump"/>
            <a:hlinkHover r:id="" action="ppaction://noaction" highlightClick="1"/>
          </p:cNvPr>
          <p:cNvSpPr/>
          <p:nvPr/>
        </p:nvSpPr>
        <p:spPr>
          <a:xfrm>
            <a:off x="1952625"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hlinkClick r:id="rId10"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47" name="Picture 31" descr="Norman_E_Thagar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1843088"/>
            <a:ext cx="581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p:cNvSpPr>
            <a:spLocks noGrp="1" noChangeArrowheads="1"/>
          </p:cNvSpPr>
          <p:nvPr>
            <p:ph type="title"/>
          </p:nvPr>
        </p:nvSpPr>
        <p:spPr/>
        <p:txBody>
          <a:bodyPr/>
          <a:lstStyle/>
          <a:p>
            <a:pPr eaLnBrk="1" hangingPunct="1"/>
            <a:r>
              <a:rPr lang="en-US" smtClean="0"/>
              <a:t>ITEC 715</a:t>
            </a:r>
          </a:p>
        </p:txBody>
      </p:sp>
      <p:sp>
        <p:nvSpPr>
          <p:cNvPr id="3174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75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75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8"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1759"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1760"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1761"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astronaut. Then click </a:t>
            </a:r>
            <a:r>
              <a:rPr lang="en-US" sz="1200" b="1"/>
              <a:t>Next</a:t>
            </a:r>
            <a:r>
              <a:rPr lang="en-US" sz="1200"/>
              <a:t> to continue.</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31763" name="Picture 21" descr="800px-STS-7_Astronauts_-_GPN-2002-0002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Norman E. </a:t>
            </a:r>
            <a:r>
              <a:rPr lang="en-US" dirty="0" err="1">
                <a:latin typeface="+mj-lt"/>
              </a:rPr>
              <a:t>Thagard</a:t>
            </a:r>
            <a:r>
              <a:rPr lang="en-US" dirty="0">
                <a:latin typeface="+mj-lt"/>
              </a:rPr>
              <a:t/>
            </a:r>
            <a:br>
              <a:rPr lang="en-US" dirty="0">
                <a:latin typeface="+mj-lt"/>
              </a:rPr>
            </a:br>
            <a:r>
              <a:rPr lang="en-US" dirty="0">
                <a:latin typeface="+mj-lt"/>
              </a:rPr>
              <a:t>(Mission Specialist)</a:t>
            </a:r>
          </a:p>
        </p:txBody>
      </p:sp>
      <p:sp>
        <p:nvSpPr>
          <p:cNvPr id="31765" name="TextBox 23"/>
          <p:cNvSpPr txBox="1">
            <a:spLocks noChangeArrowheads="1"/>
          </p:cNvSpPr>
          <p:nvPr/>
        </p:nvSpPr>
        <p:spPr bwMode="auto">
          <a:xfrm>
            <a:off x="5219700" y="2705100"/>
            <a:ext cx="34861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Dr. Norman Earl Thagard first flew on STS-7, which launched from Kennedy Space Center, Florida, on June 18, 1983. During the flight Dr. Thagard conducted various medical tests and collected data on physiological changes associated with astronaut adaptation to space. He also retrieved the rotating SPAS-01 using the RMS. Mission duration was 147 hours before landing at Edwards Air Force Base, California, on June 24, 1983.</a:t>
            </a:r>
          </a:p>
        </p:txBody>
      </p:sp>
      <p:sp>
        <p:nvSpPr>
          <p:cNvPr id="27" name="Rectangle 26"/>
          <p:cNvSpPr/>
          <p:nvPr/>
        </p:nvSpPr>
        <p:spPr>
          <a:xfrm>
            <a:off x="2695575" y="3676650"/>
            <a:ext cx="704850" cy="923925"/>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hlinkClick r:id="rId4" action="ppaction://hlinksldjump"/>
          </p:cNvPr>
          <p:cNvSpPr/>
          <p:nvPr/>
        </p:nvSpPr>
        <p:spPr>
          <a:xfrm>
            <a:off x="7467600"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5" action="ppaction://hlinksldjump"/>
          </p:cNvPr>
          <p:cNvSpPr/>
          <p:nvPr/>
        </p:nvSpPr>
        <p:spPr>
          <a:xfrm>
            <a:off x="8248650" y="5943600"/>
            <a:ext cx="409575" cy="2762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6"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7"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8" action="ppaction://hlinksldjump"/>
          </p:cNvPr>
          <p:cNvSpPr/>
          <p:nvPr/>
        </p:nvSpPr>
        <p:spPr>
          <a:xfrm>
            <a:off x="2705100" y="3676650"/>
            <a:ext cx="676275" cy="8953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hlinkClick r:id="rId9" action="ppaction://hlinksldjump"/>
            <a:hlinkHover r:id="" action="ppaction://noaction" highlightClick="1"/>
          </p:cNvPr>
          <p:cNvSpPr/>
          <p:nvPr/>
        </p:nvSpPr>
        <p:spPr>
          <a:xfrm>
            <a:off x="1952625" y="4467225"/>
            <a:ext cx="68580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hlinkClick r:id="rId10"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1" name="Rectangle 3"/>
          <p:cNvSpPr>
            <a:spLocks noGrp="1" noChangeArrowheads="1"/>
          </p:cNvSpPr>
          <p:nvPr>
            <p:ph type="title"/>
          </p:nvPr>
        </p:nvSpPr>
        <p:spPr/>
        <p:txBody>
          <a:bodyPr/>
          <a:lstStyle/>
          <a:p>
            <a:pPr eaLnBrk="1" hangingPunct="1"/>
            <a:r>
              <a:rPr lang="en-US" smtClean="0"/>
              <a:t>ITEC 715</a:t>
            </a:r>
          </a:p>
        </p:txBody>
      </p:sp>
      <p:sp>
        <p:nvSpPr>
          <p:cNvPr id="32772"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773"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774"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5"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6"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Two Character Dialog</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Preparing for Launch</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1"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2782"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2783"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2784"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t>
            </a:r>
            <a:r>
              <a:rPr lang="en-US" sz="1200" b="1"/>
              <a:t>Start</a:t>
            </a:r>
            <a:r>
              <a:rPr lang="en-US" sz="1200"/>
              <a:t> to begin the activity.</a:t>
            </a:r>
          </a:p>
        </p:txBody>
      </p:sp>
      <p:sp>
        <p:nvSpPr>
          <p:cNvPr id="32785" name="TextBox 41"/>
          <p:cNvSpPr txBox="1">
            <a:spLocks noChangeArrowheads="1"/>
          </p:cNvSpPr>
          <p:nvPr/>
        </p:nvSpPr>
        <p:spPr bwMode="auto">
          <a:xfrm>
            <a:off x="523875" y="32385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2786" name="TextBox 42"/>
          <p:cNvSpPr txBox="1">
            <a:spLocks noChangeArrowheads="1"/>
          </p:cNvSpPr>
          <p:nvPr/>
        </p:nvSpPr>
        <p:spPr bwMode="auto">
          <a:xfrm>
            <a:off x="523875" y="525145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2787" name="Rounded Rectangle 43"/>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32788" name="Rounded Rectangle 44"/>
          <p:cNvSpPr>
            <a:spLocks noChangeArrowheads="1"/>
          </p:cNvSpPr>
          <p:nvPr/>
        </p:nvSpPr>
        <p:spPr bwMode="auto">
          <a:xfrm>
            <a:off x="533400" y="375602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32789" name="TextBox 45"/>
          <p:cNvSpPr txBox="1">
            <a:spLocks noChangeArrowheads="1"/>
          </p:cNvSpPr>
          <p:nvPr/>
        </p:nvSpPr>
        <p:spPr bwMode="auto">
          <a:xfrm>
            <a:off x="2247900" y="196215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Sally is a Mission Specialist on STS-7.</a:t>
            </a:r>
          </a:p>
        </p:txBody>
      </p:sp>
      <p:sp>
        <p:nvSpPr>
          <p:cNvPr id="32790" name="TextBox 46"/>
          <p:cNvSpPr txBox="1">
            <a:spLocks noChangeArrowheads="1"/>
          </p:cNvSpPr>
          <p:nvPr/>
        </p:nvSpPr>
        <p:spPr bwMode="auto">
          <a:xfrm>
            <a:off x="2247900" y="3984625"/>
            <a:ext cx="2667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Norman is a physician on the STS-7 flight.</a:t>
            </a:r>
          </a:p>
        </p:txBody>
      </p:sp>
      <p:sp>
        <p:nvSpPr>
          <p:cNvPr id="49" name="Rectangle 8"/>
          <p:cNvSpPr txBox="1">
            <a:spLocks noChangeArrowheads="1"/>
          </p:cNvSpPr>
          <p:nvPr/>
        </p:nvSpPr>
        <p:spPr bwMode="auto">
          <a:xfrm>
            <a:off x="5334000" y="1541463"/>
            <a:ext cx="3276600" cy="4125912"/>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Meet Sally and Norman</a:t>
            </a:r>
          </a:p>
          <a:p>
            <a:pPr>
              <a:spcBef>
                <a:spcPct val="50000"/>
              </a:spcBef>
              <a:buClr>
                <a:srgbClr val="4A81B8"/>
              </a:buClr>
              <a:buSzPct val="80000"/>
              <a:buFont typeface="Wingdings" pitchFamily="2" charset="2"/>
              <a:buNone/>
              <a:defRPr/>
            </a:pPr>
            <a:r>
              <a:rPr lang="en-US" sz="1400" kern="0" dirty="0">
                <a:latin typeface="+mn-lt"/>
              </a:rPr>
              <a:t>As you listen to Sally and Norman’s dialog, see if you can find the answers to the following questions:</a:t>
            </a:r>
          </a:p>
          <a:p>
            <a:pPr marL="228600" indent="-114300">
              <a:spcBef>
                <a:spcPct val="50000"/>
              </a:spcBef>
              <a:buClr>
                <a:srgbClr val="4A81B8"/>
              </a:buClr>
              <a:buSzPct val="80000"/>
              <a:buFont typeface="Arial" pitchFamily="34" charset="0"/>
              <a:buChar char="•"/>
              <a:defRPr/>
            </a:pPr>
            <a:r>
              <a:rPr lang="en-US" sz="1400" kern="0" dirty="0">
                <a:latin typeface="+mn-lt"/>
              </a:rPr>
              <a:t>What is Sally’s chief concern about the mission?</a:t>
            </a:r>
          </a:p>
          <a:p>
            <a:pPr marL="228600" indent="-114300">
              <a:spcBef>
                <a:spcPct val="50000"/>
              </a:spcBef>
              <a:buClr>
                <a:srgbClr val="4A81B8"/>
              </a:buClr>
              <a:buSzPct val="80000"/>
              <a:buFont typeface="Arial" pitchFamily="34" charset="0"/>
              <a:buChar char="•"/>
              <a:defRPr/>
            </a:pPr>
            <a:r>
              <a:rPr lang="en-US" sz="1400" kern="0" dirty="0">
                <a:latin typeface="+mn-lt"/>
              </a:rPr>
              <a:t>What is Norman’s chief concern?</a:t>
            </a:r>
          </a:p>
          <a:p>
            <a:pPr>
              <a:spcBef>
                <a:spcPct val="50000"/>
              </a:spcBef>
              <a:buClr>
                <a:srgbClr val="4A81B8"/>
              </a:buClr>
              <a:buSzPct val="80000"/>
              <a:buFont typeface="Wingdings" pitchFamily="2" charset="2"/>
              <a:buNone/>
              <a:defRPr/>
            </a:pPr>
            <a:endParaRPr lang="en-US" sz="1400" kern="0" dirty="0">
              <a:latin typeface="+mn-lt"/>
            </a:endParaRPr>
          </a:p>
          <a:p>
            <a:pPr>
              <a:spcBef>
                <a:spcPct val="50000"/>
              </a:spcBef>
              <a:buClr>
                <a:srgbClr val="4A81B8"/>
              </a:buClr>
              <a:buSzPct val="80000"/>
              <a:defRPr/>
            </a:pPr>
            <a:r>
              <a:rPr lang="en-US" sz="1400" kern="0" dirty="0">
                <a:latin typeface="+mn-lt"/>
              </a:rPr>
              <a:t>Click Start to begin listening to their conversation.</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50" name="Flowchart: Process 49">
            <a:hlinkClick r:id="" action="ppaction://hlinkshowjump?jump=nextslide"/>
          </p:cNvPr>
          <p:cNvSpPr/>
          <p:nvPr>
            <p:custDataLst>
              <p:tags r:id="rId1"/>
            </p:custDataLst>
          </p:nvPr>
        </p:nvSpPr>
        <p:spPr bwMode="auto">
          <a:xfrm>
            <a:off x="3124200" y="5591175"/>
            <a:ext cx="762000" cy="304800"/>
          </a:xfrm>
          <a:prstGeom prst="flowChartProcess">
            <a:avLst/>
          </a:prstGeom>
          <a:solidFill>
            <a:srgbClr val="91C4FC"/>
          </a:solidFill>
          <a:ln w="1905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a:spAutoFit/>
          </a:bodyPr>
          <a:lstStyle/>
          <a:p>
            <a:pPr algn="ctr">
              <a:spcBef>
                <a:spcPct val="50000"/>
              </a:spcBef>
              <a:defRPr/>
            </a:pPr>
            <a:endParaRPr lang="en-US" b="1">
              <a:latin typeface="Arial Narrow" pitchFamily="34" charset="0"/>
            </a:endParaRPr>
          </a:p>
        </p:txBody>
      </p:sp>
      <p:sp>
        <p:nvSpPr>
          <p:cNvPr id="32795" name="TextBox 50">
            <a:hlinkClick r:id="" action="ppaction://hlinkshowjump?jump=nextslide"/>
          </p:cNvPr>
          <p:cNvSpPr txBox="1">
            <a:spLocks noChangeArrowheads="1"/>
          </p:cNvSpPr>
          <p:nvPr/>
        </p:nvSpPr>
        <p:spPr bwMode="auto">
          <a:xfrm>
            <a:off x="3200400" y="55880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Start</a:t>
            </a:r>
          </a:p>
        </p:txBody>
      </p:sp>
      <p:sp>
        <p:nvSpPr>
          <p:cNvPr id="32796" name="Rectangle 51">
            <a:hlinkClick r:id="" action="ppaction://hlinkshowjump?jump=nextslide"/>
          </p:cNvPr>
          <p:cNvSpPr>
            <a:spLocks noChangeArrowheads="1"/>
          </p:cNvSpPr>
          <p:nvPr/>
        </p:nvSpPr>
        <p:spPr bwMode="auto">
          <a:xfrm>
            <a:off x="3124200" y="5514975"/>
            <a:ext cx="762000" cy="381000"/>
          </a:xfrm>
          <a:prstGeom prst="rect">
            <a:avLst/>
          </a:prstGeom>
          <a:solidFill>
            <a:schemeClr val="bg1">
              <a:alpha val="0"/>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spAutoFit/>
          </a:bodyPr>
          <a:lstStyle/>
          <a:p>
            <a:pPr algn="ctr" eaLnBrk="0" hangingPunct="0"/>
            <a:endParaRPr lang="en-US" sz="1600" b="1">
              <a:latin typeface="Arial Narrow" pitchFamily="34" charset="0"/>
            </a:endParaRPr>
          </a:p>
        </p:txBody>
      </p:sp>
      <p:pic>
        <p:nvPicPr>
          <p:cNvPr id="32797" name="Picture 54" descr="Sally_K_R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881188"/>
            <a:ext cx="1270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8" name="Picture 55" descr="Norman_E_Thag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862388"/>
            <a:ext cx="11763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hlinkClick r:id="" action="ppaction://hlinkshowjump?jump=nextslide"/>
          </p:cNvPr>
          <p:cNvSpPr/>
          <p:nvPr/>
        </p:nvSpPr>
        <p:spPr>
          <a:xfrm>
            <a:off x="3086100" y="5553075"/>
            <a:ext cx="828675" cy="361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hlinkClick r:id="rId5" action="ppaction://hlinksldjump"/>
          </p:cNvPr>
          <p:cNvSpPr/>
          <p:nvPr/>
        </p:nvSpPr>
        <p:spPr>
          <a:xfrm>
            <a:off x="7439025" y="5934075"/>
            <a:ext cx="419100" cy="323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hlinkClick r:id="rId6" action="ppaction://hlinksldjump"/>
          </p:cNvPr>
          <p:cNvSpPr/>
          <p:nvPr/>
        </p:nvSpPr>
        <p:spPr>
          <a:xfrm>
            <a:off x="8277225"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n-US" smtClean="0"/>
              <a:t>ITEC 715</a:t>
            </a:r>
          </a:p>
        </p:txBody>
      </p:sp>
      <p:sp>
        <p:nvSpPr>
          <p:cNvPr id="3379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79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79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Two Character Dialog</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4"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3805"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3806"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3807"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t>
            </a:r>
            <a:r>
              <a:rPr lang="en-US" sz="1200" b="1"/>
              <a:t>Start</a:t>
            </a:r>
            <a:r>
              <a:rPr lang="en-US" sz="1200"/>
              <a:t> to begin the activity.</a:t>
            </a:r>
          </a:p>
        </p:txBody>
      </p:sp>
      <p:grpSp>
        <p:nvGrpSpPr>
          <p:cNvPr id="33808" name="Group 29"/>
          <p:cNvGrpSpPr>
            <a:grpSpLocks/>
          </p:cNvGrpSpPr>
          <p:nvPr/>
        </p:nvGrpSpPr>
        <p:grpSpPr bwMode="auto">
          <a:xfrm>
            <a:off x="1057275" y="2495550"/>
            <a:ext cx="1885950" cy="2071688"/>
            <a:chOff x="523875" y="1743075"/>
            <a:chExt cx="1647825" cy="1809750"/>
          </a:xfrm>
        </p:grpSpPr>
        <p:sp>
          <p:nvSpPr>
            <p:cNvPr id="33823" name="TextBox 41"/>
            <p:cNvSpPr txBox="1">
              <a:spLocks noChangeArrowheads="1"/>
            </p:cNvSpPr>
            <p:nvPr/>
          </p:nvSpPr>
          <p:spPr bwMode="auto">
            <a:xfrm>
              <a:off x="523875" y="3238500"/>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3824" name="Rounded Rectangle 43"/>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3825" name="Picture 54" descr="Sally_K_R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512" y="1881187"/>
              <a:ext cx="127050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09" name="Group 28"/>
          <p:cNvGrpSpPr>
            <a:grpSpLocks/>
          </p:cNvGrpSpPr>
          <p:nvPr/>
        </p:nvGrpSpPr>
        <p:grpSpPr bwMode="auto">
          <a:xfrm>
            <a:off x="6219825" y="2565400"/>
            <a:ext cx="1647825" cy="1809750"/>
            <a:chOff x="523875" y="3755827"/>
            <a:chExt cx="1647825" cy="1809750"/>
          </a:xfrm>
        </p:grpSpPr>
        <p:sp>
          <p:nvSpPr>
            <p:cNvPr id="33820" name="TextBox 42"/>
            <p:cNvSpPr txBox="1">
              <a:spLocks noChangeArrowheads="1"/>
            </p:cNvSpPr>
            <p:nvPr/>
          </p:nvSpPr>
          <p:spPr bwMode="auto">
            <a:xfrm>
              <a:off x="523875" y="5251252"/>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3821" name="Rounded Rectangle 44"/>
            <p:cNvSpPr>
              <a:spLocks noChangeArrowheads="1"/>
            </p:cNvSpPr>
            <p:nvPr/>
          </p:nvSpPr>
          <p:spPr bwMode="auto">
            <a:xfrm>
              <a:off x="533400" y="3755827"/>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3822" name="Picture 55" descr="Norman_E_Thagar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 y="3862387"/>
              <a:ext cx="1176338" cy="13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ight Arrow 30"/>
          <p:cNvSpPr/>
          <p:nvPr/>
        </p:nvSpPr>
        <p:spPr>
          <a:xfrm>
            <a:off x="4721225" y="558006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Left Arrow 31"/>
          <p:cNvSpPr/>
          <p:nvPr/>
        </p:nvSpPr>
        <p:spPr>
          <a:xfrm>
            <a:off x="4279900" y="557530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12" name="TextBox 40"/>
          <p:cNvSpPr txBox="1">
            <a:spLocks noChangeArrowheads="1"/>
          </p:cNvSpPr>
          <p:nvPr/>
        </p:nvSpPr>
        <p:spPr bwMode="auto">
          <a:xfrm>
            <a:off x="4181475" y="559593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3813" name="TextBox 53"/>
          <p:cNvSpPr txBox="1">
            <a:spLocks noChangeArrowheads="1"/>
          </p:cNvSpPr>
          <p:nvPr/>
        </p:nvSpPr>
        <p:spPr bwMode="auto">
          <a:xfrm>
            <a:off x="4652963" y="559593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8" name="Rounded Rectangular Callout 27"/>
          <p:cNvSpPr/>
          <p:nvPr/>
        </p:nvSpPr>
        <p:spPr>
          <a:xfrm>
            <a:off x="3238500" y="1847850"/>
            <a:ext cx="2714625" cy="2943225"/>
          </a:xfrm>
          <a:prstGeom prst="wedgeRoundRectCallout">
            <a:avLst>
              <a:gd name="adj1" fmla="val -84342"/>
              <a:gd name="adj2" fmla="val 9749"/>
              <a:gd name="adj3" fmla="val 16667"/>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15" name="TextBox 28"/>
          <p:cNvSpPr txBox="1">
            <a:spLocks noChangeArrowheads="1"/>
          </p:cNvSpPr>
          <p:nvPr/>
        </p:nvSpPr>
        <p:spPr bwMode="auto">
          <a:xfrm>
            <a:off x="3524250" y="2085975"/>
            <a:ext cx="208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Blah blah blah etc etc etc yadda yadda yadda.</a:t>
            </a:r>
          </a:p>
        </p:txBody>
      </p:sp>
      <p:sp>
        <p:nvSpPr>
          <p:cNvPr id="30" name="Rectangle 29">
            <a:hlinkClick r:id="" action="ppaction://hlinkshowjump?jump=previousslide"/>
          </p:cNvPr>
          <p:cNvSpPr/>
          <p:nvPr/>
        </p:nvSpPr>
        <p:spPr>
          <a:xfrm>
            <a:off x="4200525" y="5514975"/>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 action="ppaction://hlinkshowjump?jump=nextslide"/>
          </p:cNvPr>
          <p:cNvSpPr/>
          <p:nvPr/>
        </p:nvSpPr>
        <p:spPr>
          <a:xfrm>
            <a:off x="4686300" y="5543550"/>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4" action="ppaction://hlinksldjump"/>
          </p:cNvPr>
          <p:cNvSpPr/>
          <p:nvPr/>
        </p:nvSpPr>
        <p:spPr>
          <a:xfrm>
            <a:off x="7439025" y="5934075"/>
            <a:ext cx="419100" cy="323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5" action="ppaction://hlinksldjump"/>
          </p:cNvPr>
          <p:cNvSpPr/>
          <p:nvPr/>
        </p:nvSpPr>
        <p:spPr>
          <a:xfrm>
            <a:off x="8277225"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lstStyle/>
          <a:p>
            <a:pPr eaLnBrk="1" hangingPunct="1"/>
            <a:r>
              <a:rPr lang="en-US" smtClean="0"/>
              <a:t>ITEC 715</a:t>
            </a:r>
          </a:p>
        </p:txBody>
      </p:sp>
      <p:sp>
        <p:nvSpPr>
          <p:cNvPr id="3481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482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482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Two Character Dialog</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8"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4829"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4830"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4831"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t>
            </a:r>
            <a:r>
              <a:rPr lang="en-US" sz="1200" b="1"/>
              <a:t>Start</a:t>
            </a:r>
            <a:r>
              <a:rPr lang="en-US" sz="1200"/>
              <a:t> to begin the activity.</a:t>
            </a:r>
          </a:p>
        </p:txBody>
      </p:sp>
      <p:grpSp>
        <p:nvGrpSpPr>
          <p:cNvPr id="34832" name="Group 29"/>
          <p:cNvGrpSpPr>
            <a:grpSpLocks/>
          </p:cNvGrpSpPr>
          <p:nvPr/>
        </p:nvGrpSpPr>
        <p:grpSpPr bwMode="auto">
          <a:xfrm>
            <a:off x="1238250" y="2562225"/>
            <a:ext cx="1647825" cy="1809750"/>
            <a:chOff x="523875" y="1743075"/>
            <a:chExt cx="1647825" cy="1809750"/>
          </a:xfrm>
        </p:grpSpPr>
        <p:sp>
          <p:nvSpPr>
            <p:cNvPr id="34847" name="TextBox 41"/>
            <p:cNvSpPr txBox="1">
              <a:spLocks noChangeArrowheads="1"/>
            </p:cNvSpPr>
            <p:nvPr/>
          </p:nvSpPr>
          <p:spPr bwMode="auto">
            <a:xfrm>
              <a:off x="523875" y="3238500"/>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4848" name="Rounded Rectangle 43"/>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4849" name="Picture 54" descr="Sally_K_R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512" y="1881187"/>
              <a:ext cx="127050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ight Arrow 30"/>
          <p:cNvSpPr/>
          <p:nvPr/>
        </p:nvSpPr>
        <p:spPr>
          <a:xfrm>
            <a:off x="4721225" y="558006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Left Arrow 31"/>
          <p:cNvSpPr/>
          <p:nvPr/>
        </p:nvSpPr>
        <p:spPr>
          <a:xfrm>
            <a:off x="4279900" y="557530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5" name="TextBox 40"/>
          <p:cNvSpPr txBox="1">
            <a:spLocks noChangeArrowheads="1"/>
          </p:cNvSpPr>
          <p:nvPr/>
        </p:nvSpPr>
        <p:spPr bwMode="auto">
          <a:xfrm>
            <a:off x="4181475" y="559593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4836" name="TextBox 53"/>
          <p:cNvSpPr txBox="1">
            <a:spLocks noChangeArrowheads="1"/>
          </p:cNvSpPr>
          <p:nvPr/>
        </p:nvSpPr>
        <p:spPr bwMode="auto">
          <a:xfrm>
            <a:off x="4652963" y="559593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grpSp>
        <p:nvGrpSpPr>
          <p:cNvPr id="34837" name="Group 57"/>
          <p:cNvGrpSpPr>
            <a:grpSpLocks/>
          </p:cNvGrpSpPr>
          <p:nvPr/>
        </p:nvGrpSpPr>
        <p:grpSpPr bwMode="auto">
          <a:xfrm>
            <a:off x="6219825" y="2432050"/>
            <a:ext cx="1887538" cy="2073275"/>
            <a:chOff x="523875" y="3755827"/>
            <a:chExt cx="1647825" cy="1809750"/>
          </a:xfrm>
        </p:grpSpPr>
        <p:sp>
          <p:nvSpPr>
            <p:cNvPr id="34844" name="TextBox 58"/>
            <p:cNvSpPr txBox="1">
              <a:spLocks noChangeArrowheads="1"/>
            </p:cNvSpPr>
            <p:nvPr/>
          </p:nvSpPr>
          <p:spPr bwMode="auto">
            <a:xfrm>
              <a:off x="523875" y="5251252"/>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4845" name="Rounded Rectangle 59"/>
            <p:cNvSpPr>
              <a:spLocks noChangeArrowheads="1"/>
            </p:cNvSpPr>
            <p:nvPr/>
          </p:nvSpPr>
          <p:spPr bwMode="auto">
            <a:xfrm>
              <a:off x="533400" y="3755827"/>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4846" name="Picture 60" descr="Norman_E_Thagar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 y="3862387"/>
              <a:ext cx="1176338" cy="13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Rounded Rectangular Callout 56"/>
          <p:cNvSpPr/>
          <p:nvPr/>
        </p:nvSpPr>
        <p:spPr>
          <a:xfrm>
            <a:off x="3238500" y="1847850"/>
            <a:ext cx="2714625" cy="2943225"/>
          </a:xfrm>
          <a:prstGeom prst="wedgeRoundRectCallout">
            <a:avLst>
              <a:gd name="adj1" fmla="val 78465"/>
              <a:gd name="adj2" fmla="val 8455"/>
              <a:gd name="adj3" fmla="val 16667"/>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9" name="TextBox 61"/>
          <p:cNvSpPr txBox="1">
            <a:spLocks noChangeArrowheads="1"/>
          </p:cNvSpPr>
          <p:nvPr/>
        </p:nvSpPr>
        <p:spPr bwMode="auto">
          <a:xfrm>
            <a:off x="3524250" y="2085975"/>
            <a:ext cx="208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Yadda yadda yadda etc etc etc blah blah blah.</a:t>
            </a:r>
          </a:p>
        </p:txBody>
      </p:sp>
      <p:sp>
        <p:nvSpPr>
          <p:cNvPr id="30" name="Rectangle 29">
            <a:hlinkClick r:id="rId4" action="ppaction://hlinksldjump"/>
          </p:cNvPr>
          <p:cNvSpPr/>
          <p:nvPr/>
        </p:nvSpPr>
        <p:spPr>
          <a:xfrm>
            <a:off x="7439025" y="5934075"/>
            <a:ext cx="419100" cy="323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5" action="ppaction://hlinksldjump"/>
          </p:cNvPr>
          <p:cNvSpPr/>
          <p:nvPr/>
        </p:nvSpPr>
        <p:spPr>
          <a:xfrm>
            <a:off x="8277225"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 action="ppaction://hlinkshowjump?jump=previousslide"/>
          </p:cNvPr>
          <p:cNvSpPr/>
          <p:nvPr/>
        </p:nvSpPr>
        <p:spPr>
          <a:xfrm>
            <a:off x="4200525" y="5514975"/>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 action="ppaction://hlinkshowjump?jump=nextslide"/>
          </p:cNvPr>
          <p:cNvSpPr/>
          <p:nvPr/>
        </p:nvSpPr>
        <p:spPr>
          <a:xfrm>
            <a:off x="4686300" y="5543550"/>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p:txBody>
          <a:bodyPr/>
          <a:lstStyle/>
          <a:p>
            <a:pPr eaLnBrk="1" hangingPunct="1"/>
            <a:r>
              <a:rPr lang="en-US" smtClean="0"/>
              <a:t>ITEC 715</a:t>
            </a:r>
          </a:p>
        </p:txBody>
      </p:sp>
      <p:sp>
        <p:nvSpPr>
          <p:cNvPr id="3584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584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584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Two Character Dialog</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52"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5853"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5854"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5855"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t>
            </a:r>
            <a:r>
              <a:rPr lang="en-US" sz="1200" b="1"/>
              <a:t>Start</a:t>
            </a:r>
            <a:r>
              <a:rPr lang="en-US" sz="1200"/>
              <a:t> to begin the activity.</a:t>
            </a:r>
          </a:p>
        </p:txBody>
      </p:sp>
      <p:grpSp>
        <p:nvGrpSpPr>
          <p:cNvPr id="35856" name="Group 29"/>
          <p:cNvGrpSpPr>
            <a:grpSpLocks/>
          </p:cNvGrpSpPr>
          <p:nvPr/>
        </p:nvGrpSpPr>
        <p:grpSpPr bwMode="auto">
          <a:xfrm>
            <a:off x="1057275" y="2495550"/>
            <a:ext cx="1885950" cy="2071688"/>
            <a:chOff x="523875" y="1743075"/>
            <a:chExt cx="1647825" cy="1809750"/>
          </a:xfrm>
        </p:grpSpPr>
        <p:sp>
          <p:nvSpPr>
            <p:cNvPr id="35871" name="TextBox 41"/>
            <p:cNvSpPr txBox="1">
              <a:spLocks noChangeArrowheads="1"/>
            </p:cNvSpPr>
            <p:nvPr/>
          </p:nvSpPr>
          <p:spPr bwMode="auto">
            <a:xfrm>
              <a:off x="523875" y="3238500"/>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5872" name="Rounded Rectangle 43"/>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5873" name="Picture 54" descr="Sally_K_R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512" y="1881187"/>
              <a:ext cx="127050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7" name="Group 28"/>
          <p:cNvGrpSpPr>
            <a:grpSpLocks/>
          </p:cNvGrpSpPr>
          <p:nvPr/>
        </p:nvGrpSpPr>
        <p:grpSpPr bwMode="auto">
          <a:xfrm>
            <a:off x="6219825" y="2565400"/>
            <a:ext cx="1647825" cy="1809750"/>
            <a:chOff x="523875" y="3755827"/>
            <a:chExt cx="1647825" cy="1809750"/>
          </a:xfrm>
        </p:grpSpPr>
        <p:sp>
          <p:nvSpPr>
            <p:cNvPr id="35868" name="TextBox 42"/>
            <p:cNvSpPr txBox="1">
              <a:spLocks noChangeArrowheads="1"/>
            </p:cNvSpPr>
            <p:nvPr/>
          </p:nvSpPr>
          <p:spPr bwMode="auto">
            <a:xfrm>
              <a:off x="523875" y="5251252"/>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5869" name="Rounded Rectangle 44"/>
            <p:cNvSpPr>
              <a:spLocks noChangeArrowheads="1"/>
            </p:cNvSpPr>
            <p:nvPr/>
          </p:nvSpPr>
          <p:spPr bwMode="auto">
            <a:xfrm>
              <a:off x="533400" y="3755827"/>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5870" name="Picture 55" descr="Norman_E_Thagar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 y="3862387"/>
              <a:ext cx="1176338" cy="13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ight Arrow 30"/>
          <p:cNvSpPr/>
          <p:nvPr/>
        </p:nvSpPr>
        <p:spPr>
          <a:xfrm>
            <a:off x="4721225" y="558006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Left Arrow 31"/>
          <p:cNvSpPr/>
          <p:nvPr/>
        </p:nvSpPr>
        <p:spPr>
          <a:xfrm>
            <a:off x="4279900" y="557530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60" name="TextBox 40"/>
          <p:cNvSpPr txBox="1">
            <a:spLocks noChangeArrowheads="1"/>
          </p:cNvSpPr>
          <p:nvPr/>
        </p:nvSpPr>
        <p:spPr bwMode="auto">
          <a:xfrm>
            <a:off x="4181475" y="559593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5861" name="TextBox 53"/>
          <p:cNvSpPr txBox="1">
            <a:spLocks noChangeArrowheads="1"/>
          </p:cNvSpPr>
          <p:nvPr/>
        </p:nvSpPr>
        <p:spPr bwMode="auto">
          <a:xfrm>
            <a:off x="4652963" y="559593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28" name="Rounded Rectangular Callout 27"/>
          <p:cNvSpPr/>
          <p:nvPr/>
        </p:nvSpPr>
        <p:spPr>
          <a:xfrm>
            <a:off x="3238500" y="1847850"/>
            <a:ext cx="2714625" cy="2943225"/>
          </a:xfrm>
          <a:prstGeom prst="wedgeRoundRectCallout">
            <a:avLst>
              <a:gd name="adj1" fmla="val -84342"/>
              <a:gd name="adj2" fmla="val 9749"/>
              <a:gd name="adj3" fmla="val 16667"/>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63" name="TextBox 28"/>
          <p:cNvSpPr txBox="1">
            <a:spLocks noChangeArrowheads="1"/>
          </p:cNvSpPr>
          <p:nvPr/>
        </p:nvSpPr>
        <p:spPr bwMode="auto">
          <a:xfrm>
            <a:off x="3524250" y="2085975"/>
            <a:ext cx="208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Blah blah blah etc etc etc yadda yadda yadda.</a:t>
            </a:r>
          </a:p>
        </p:txBody>
      </p:sp>
      <p:sp>
        <p:nvSpPr>
          <p:cNvPr id="30" name="Rectangle 29">
            <a:hlinkClick r:id="rId4" action="ppaction://hlinksldjump"/>
          </p:cNvPr>
          <p:cNvSpPr/>
          <p:nvPr/>
        </p:nvSpPr>
        <p:spPr>
          <a:xfrm>
            <a:off x="7439025" y="5934075"/>
            <a:ext cx="419100" cy="323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5" action="ppaction://hlinksldjump"/>
          </p:cNvPr>
          <p:cNvSpPr/>
          <p:nvPr/>
        </p:nvSpPr>
        <p:spPr>
          <a:xfrm>
            <a:off x="8277225"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 action="ppaction://hlinkshowjump?jump=previousslide"/>
          </p:cNvPr>
          <p:cNvSpPr/>
          <p:nvPr/>
        </p:nvSpPr>
        <p:spPr>
          <a:xfrm>
            <a:off x="4200525" y="5514975"/>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 action="ppaction://hlinkshowjump?jump=nextslide"/>
          </p:cNvPr>
          <p:cNvSpPr/>
          <p:nvPr/>
        </p:nvSpPr>
        <p:spPr>
          <a:xfrm>
            <a:off x="4686300" y="5543550"/>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5" y="933449"/>
            <a:ext cx="5709298" cy="5648326"/>
          </a:xfrm>
          <a:prstGeom prst="rect">
            <a:avLst/>
          </a:prstGeom>
          <a:effectLst>
            <a:outerShdw blurRad="50800" dist="76200" dir="2700000" algn="tl" rotWithShape="0">
              <a:prstClr val="black">
                <a:alpha val="40000"/>
              </a:prstClr>
            </a:outerShdw>
          </a:effectLst>
        </p:spPr>
      </p:pic>
      <p:sp>
        <p:nvSpPr>
          <p:cNvPr id="3" name="Rounded Rectangle 2"/>
          <p:cNvSpPr/>
          <p:nvPr/>
        </p:nvSpPr>
        <p:spPr>
          <a:xfrm>
            <a:off x="1114425" y="1771650"/>
            <a:ext cx="2019300" cy="2571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85775" y="3581400"/>
            <a:ext cx="990600" cy="18192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81750" y="1666875"/>
            <a:ext cx="2600325" cy="338554"/>
          </a:xfrm>
          <a:prstGeom prst="rect">
            <a:avLst/>
          </a:prstGeom>
          <a:noFill/>
        </p:spPr>
        <p:txBody>
          <a:bodyPr wrap="square" rtlCol="0">
            <a:spAutoFit/>
          </a:bodyPr>
          <a:lstStyle/>
          <a:p>
            <a:r>
              <a:rPr lang="en-US" sz="1600" dirty="0" smtClean="0"/>
              <a:t>Enter your search term(s).</a:t>
            </a:r>
            <a:endParaRPr lang="en-US" sz="1600" dirty="0"/>
          </a:p>
        </p:txBody>
      </p:sp>
      <p:sp>
        <p:nvSpPr>
          <p:cNvPr id="6" name="TextBox 5"/>
          <p:cNvSpPr txBox="1"/>
          <p:nvPr/>
        </p:nvSpPr>
        <p:spPr>
          <a:xfrm>
            <a:off x="6381750" y="3967579"/>
            <a:ext cx="2533649" cy="830997"/>
          </a:xfrm>
          <a:prstGeom prst="rect">
            <a:avLst/>
          </a:prstGeom>
          <a:noFill/>
        </p:spPr>
        <p:txBody>
          <a:bodyPr wrap="square" rtlCol="0">
            <a:spAutoFit/>
          </a:bodyPr>
          <a:lstStyle/>
          <a:p>
            <a:r>
              <a:rPr lang="en-US" sz="1600" dirty="0" smtClean="0"/>
              <a:t>Use filters to restrict your search by media type or image size.</a:t>
            </a:r>
            <a:endParaRPr lang="en-US" sz="1600" dirty="0"/>
          </a:p>
        </p:txBody>
      </p:sp>
      <p:cxnSp>
        <p:nvCxnSpPr>
          <p:cNvPr id="8" name="Straight Arrow Connector 7"/>
          <p:cNvCxnSpPr>
            <a:stCxn id="5" idx="1"/>
          </p:cNvCxnSpPr>
          <p:nvPr/>
        </p:nvCxnSpPr>
        <p:spPr>
          <a:xfrm flipH="1">
            <a:off x="3133725" y="1836152"/>
            <a:ext cx="3248025"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476375" y="4372956"/>
            <a:ext cx="4905376"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Searching</a:t>
            </a:r>
            <a:endParaRPr lang="en-US" sz="4400" dirty="0">
              <a:solidFill>
                <a:srgbClr val="FFFF99"/>
              </a:solidFill>
            </a:endParaRPr>
          </a:p>
        </p:txBody>
      </p:sp>
    </p:spTree>
    <p:extLst>
      <p:ext uri="{BB962C8B-B14F-4D97-AF65-F5344CB8AC3E}">
        <p14:creationId xmlns:p14="http://schemas.microsoft.com/office/powerpoint/2010/main" val="3576880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p:txBody>
          <a:bodyPr/>
          <a:lstStyle/>
          <a:p>
            <a:pPr eaLnBrk="1" hangingPunct="1"/>
            <a:r>
              <a:rPr lang="en-US" smtClean="0"/>
              <a:t>ITEC 715</a:t>
            </a:r>
          </a:p>
        </p:txBody>
      </p:sp>
      <p:sp>
        <p:nvSpPr>
          <p:cNvPr id="3686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686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686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7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7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Two Character Dialog</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76"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6877"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6878"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6879"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t>
            </a:r>
            <a:r>
              <a:rPr lang="en-US" sz="1200" b="1"/>
              <a:t>Start</a:t>
            </a:r>
            <a:r>
              <a:rPr lang="en-US" sz="1200"/>
              <a:t> to begin the activity.</a:t>
            </a:r>
          </a:p>
        </p:txBody>
      </p:sp>
      <p:grpSp>
        <p:nvGrpSpPr>
          <p:cNvPr id="36880" name="Group 29"/>
          <p:cNvGrpSpPr>
            <a:grpSpLocks/>
          </p:cNvGrpSpPr>
          <p:nvPr/>
        </p:nvGrpSpPr>
        <p:grpSpPr bwMode="auto">
          <a:xfrm>
            <a:off x="1238250" y="2562225"/>
            <a:ext cx="1647825" cy="1809750"/>
            <a:chOff x="523875" y="1743075"/>
            <a:chExt cx="1647825" cy="1809750"/>
          </a:xfrm>
        </p:grpSpPr>
        <p:sp>
          <p:nvSpPr>
            <p:cNvPr id="36894" name="TextBox 41"/>
            <p:cNvSpPr txBox="1">
              <a:spLocks noChangeArrowheads="1"/>
            </p:cNvSpPr>
            <p:nvPr/>
          </p:nvSpPr>
          <p:spPr bwMode="auto">
            <a:xfrm>
              <a:off x="523875" y="3238500"/>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6895" name="Rounded Rectangle 43"/>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6896" name="Picture 54" descr="Sally_K_R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512" y="1881187"/>
              <a:ext cx="127050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ight Arrow 30"/>
          <p:cNvSpPr/>
          <p:nvPr/>
        </p:nvSpPr>
        <p:spPr>
          <a:xfrm>
            <a:off x="4721225" y="5580063"/>
            <a:ext cx="381000" cy="2286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Left Arrow 31"/>
          <p:cNvSpPr/>
          <p:nvPr/>
        </p:nvSpPr>
        <p:spPr>
          <a:xfrm>
            <a:off x="4279900" y="557530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83" name="TextBox 40"/>
          <p:cNvSpPr txBox="1">
            <a:spLocks noChangeArrowheads="1"/>
          </p:cNvSpPr>
          <p:nvPr/>
        </p:nvSpPr>
        <p:spPr bwMode="auto">
          <a:xfrm>
            <a:off x="4181475" y="559593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6884" name="TextBox 53"/>
          <p:cNvSpPr txBox="1">
            <a:spLocks noChangeArrowheads="1"/>
          </p:cNvSpPr>
          <p:nvPr/>
        </p:nvSpPr>
        <p:spPr bwMode="auto">
          <a:xfrm>
            <a:off x="4652963" y="559593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grpSp>
        <p:nvGrpSpPr>
          <p:cNvPr id="36885" name="Group 57"/>
          <p:cNvGrpSpPr>
            <a:grpSpLocks/>
          </p:cNvGrpSpPr>
          <p:nvPr/>
        </p:nvGrpSpPr>
        <p:grpSpPr bwMode="auto">
          <a:xfrm>
            <a:off x="6219825" y="2432050"/>
            <a:ext cx="1887538" cy="2073275"/>
            <a:chOff x="523875" y="3755827"/>
            <a:chExt cx="1647825" cy="1809750"/>
          </a:xfrm>
        </p:grpSpPr>
        <p:sp>
          <p:nvSpPr>
            <p:cNvPr id="36891" name="TextBox 58"/>
            <p:cNvSpPr txBox="1">
              <a:spLocks noChangeArrowheads="1"/>
            </p:cNvSpPr>
            <p:nvPr/>
          </p:nvSpPr>
          <p:spPr bwMode="auto">
            <a:xfrm>
              <a:off x="523875" y="5251252"/>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6892" name="Rounded Rectangle 59"/>
            <p:cNvSpPr>
              <a:spLocks noChangeArrowheads="1"/>
            </p:cNvSpPr>
            <p:nvPr/>
          </p:nvSpPr>
          <p:spPr bwMode="auto">
            <a:xfrm>
              <a:off x="533400" y="3755827"/>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6893" name="Picture 60" descr="Norman_E_Thagar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7" y="3862387"/>
              <a:ext cx="1176338" cy="13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Rounded Rectangular Callout 56"/>
          <p:cNvSpPr/>
          <p:nvPr/>
        </p:nvSpPr>
        <p:spPr>
          <a:xfrm>
            <a:off x="3238500" y="1847850"/>
            <a:ext cx="2714625" cy="2943225"/>
          </a:xfrm>
          <a:prstGeom prst="wedgeRoundRectCallout">
            <a:avLst>
              <a:gd name="adj1" fmla="val 78465"/>
              <a:gd name="adj2" fmla="val 8455"/>
              <a:gd name="adj3" fmla="val 16667"/>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87" name="TextBox 61"/>
          <p:cNvSpPr txBox="1">
            <a:spLocks noChangeArrowheads="1"/>
          </p:cNvSpPr>
          <p:nvPr/>
        </p:nvSpPr>
        <p:spPr bwMode="auto">
          <a:xfrm>
            <a:off x="3524250" y="2085975"/>
            <a:ext cx="208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Yadda yadda yadda etc etc etc blah blah blah.</a:t>
            </a:r>
          </a:p>
        </p:txBody>
      </p:sp>
      <p:sp>
        <p:nvSpPr>
          <p:cNvPr id="30" name="Rectangle 29">
            <a:hlinkClick r:id="rId4" action="ppaction://hlinksldjump"/>
          </p:cNvPr>
          <p:cNvSpPr/>
          <p:nvPr/>
        </p:nvSpPr>
        <p:spPr>
          <a:xfrm>
            <a:off x="7439025" y="5934075"/>
            <a:ext cx="419100" cy="323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5" action="ppaction://hlinksldjump"/>
          </p:cNvPr>
          <p:cNvSpPr/>
          <p:nvPr/>
        </p:nvSpPr>
        <p:spPr>
          <a:xfrm>
            <a:off x="8277225"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 action="ppaction://hlinkshowjump?jump=previousslide"/>
          </p:cNvPr>
          <p:cNvSpPr/>
          <p:nvPr/>
        </p:nvSpPr>
        <p:spPr>
          <a:xfrm>
            <a:off x="4200525" y="5514975"/>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hlinkClick r:id="rId2" action="ppaction://hlinksldjump"/>
          </p:cNvPr>
          <p:cNvSpPr/>
          <p:nvPr/>
        </p:nvSpPr>
        <p:spPr>
          <a:xfrm>
            <a:off x="447675" y="3438525"/>
            <a:ext cx="1771650" cy="19335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3" action="ppaction://hlinksldjump"/>
          </p:cNvPr>
          <p:cNvSpPr/>
          <p:nvPr/>
        </p:nvSpPr>
        <p:spPr>
          <a:xfrm>
            <a:off x="2466975" y="3409950"/>
            <a:ext cx="1781175" cy="1981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2" name="Rectangle 3"/>
          <p:cNvSpPr>
            <a:spLocks noGrp="1" noChangeArrowheads="1"/>
          </p:cNvSpPr>
          <p:nvPr>
            <p:ph type="title"/>
          </p:nvPr>
        </p:nvSpPr>
        <p:spPr/>
        <p:txBody>
          <a:bodyPr/>
          <a:lstStyle/>
          <a:p>
            <a:pPr eaLnBrk="1" hangingPunct="1"/>
            <a:r>
              <a:rPr lang="en-US" smtClean="0"/>
              <a:t>ITEC 715</a:t>
            </a:r>
          </a:p>
        </p:txBody>
      </p:sp>
      <p:sp>
        <p:nvSpPr>
          <p:cNvPr id="3789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789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789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89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89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Expert Perspective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Seeing the Solution in Different Ways</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02"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7903"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7904"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7905"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character to hear his perspective. Then click </a:t>
            </a:r>
            <a:r>
              <a:rPr lang="en-US" sz="1200" b="1"/>
              <a:t>Next </a:t>
            </a:r>
            <a:r>
              <a:rPr lang="en-US" sz="1200"/>
              <a:t>to continue.</a:t>
            </a:r>
          </a:p>
        </p:txBody>
      </p:sp>
      <p:sp>
        <p:nvSpPr>
          <p:cNvPr id="37906" name="TextBox 41"/>
          <p:cNvSpPr txBox="1">
            <a:spLocks noChangeArrowheads="1"/>
          </p:cNvSpPr>
          <p:nvPr/>
        </p:nvSpPr>
        <p:spPr bwMode="auto">
          <a:xfrm>
            <a:off x="495300" y="49911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Dr. McCoy</a:t>
            </a:r>
          </a:p>
        </p:txBody>
      </p:sp>
      <p:sp>
        <p:nvSpPr>
          <p:cNvPr id="37907" name="Rounded Rectangle 43"/>
          <p:cNvSpPr>
            <a:spLocks noChangeArrowheads="1"/>
          </p:cNvSpPr>
          <p:nvPr/>
        </p:nvSpPr>
        <p:spPr bwMode="auto">
          <a:xfrm>
            <a:off x="504825" y="34956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37908" name="TextBox 42"/>
          <p:cNvSpPr txBox="1">
            <a:spLocks noChangeArrowheads="1"/>
          </p:cNvSpPr>
          <p:nvPr/>
        </p:nvSpPr>
        <p:spPr bwMode="auto">
          <a:xfrm>
            <a:off x="2524125" y="4994275"/>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Mr. Spock</a:t>
            </a:r>
          </a:p>
        </p:txBody>
      </p:sp>
      <p:sp>
        <p:nvSpPr>
          <p:cNvPr id="37909" name="Rounded Rectangle 44"/>
          <p:cNvSpPr>
            <a:spLocks noChangeArrowheads="1"/>
          </p:cNvSpPr>
          <p:nvPr/>
        </p:nvSpPr>
        <p:spPr bwMode="auto">
          <a:xfrm>
            <a:off x="2533650" y="3498850"/>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42" name="Rectangle 8"/>
          <p:cNvSpPr txBox="1">
            <a:spLocks noChangeArrowheads="1"/>
          </p:cNvSpPr>
          <p:nvPr/>
        </p:nvSpPr>
        <p:spPr bwMode="auto">
          <a:xfrm>
            <a:off x="455613" y="1695450"/>
            <a:ext cx="4440237"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Captain Kirk has asked Dr. McCoy and Mr. Spock for advice. Each has a different perspective. Dr. McCoy offers a human, emotional point of view. Mr. Spock offers a logical, rational point of view. </a:t>
            </a:r>
          </a:p>
          <a:p>
            <a:pPr>
              <a:spcBef>
                <a:spcPct val="50000"/>
              </a:spcBef>
              <a:buClr>
                <a:srgbClr val="4A81B8"/>
              </a:buClr>
              <a:buSzPct val="80000"/>
              <a:defRPr/>
            </a:pPr>
            <a:r>
              <a:rPr lang="en-US" sz="1400" kern="0" dirty="0"/>
              <a:t>Click each character to hear what he has to say. </a:t>
            </a:r>
            <a:r>
              <a:rPr lang="en-US" sz="1400" kern="0" dirty="0">
                <a:latin typeface="+mn-lt"/>
              </a:rPr>
              <a:t>If you were in Captain Kirk’s position, who’s advice would you take?</a:t>
            </a:r>
          </a:p>
        </p:txBody>
      </p:sp>
      <p:pic>
        <p:nvPicPr>
          <p:cNvPr id="37911" name="Picture 24" descr="McCo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5350"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25" descr="Spoc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hlinkClick r:id="rId6"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7"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2" action="ppaction://hlinksldjump"/>
          </p:cNvPr>
          <p:cNvSpPr/>
          <p:nvPr/>
        </p:nvSpPr>
        <p:spPr>
          <a:xfrm>
            <a:off x="495300" y="3457575"/>
            <a:ext cx="1685925" cy="1885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3" action="ppaction://hlinksldjump"/>
          </p:cNvPr>
          <p:cNvSpPr/>
          <p:nvPr/>
        </p:nvSpPr>
        <p:spPr>
          <a:xfrm>
            <a:off x="2428875" y="3381375"/>
            <a:ext cx="1828800" cy="20478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43"/>
          <p:cNvSpPr>
            <a:spLocks noChangeArrowheads="1"/>
          </p:cNvSpPr>
          <p:nvPr/>
        </p:nvSpPr>
        <p:spPr bwMode="auto">
          <a:xfrm>
            <a:off x="504825" y="3495675"/>
            <a:ext cx="1638300" cy="1809750"/>
          </a:xfrm>
          <a:prstGeom prst="roundRect">
            <a:avLst>
              <a:gd name="adj" fmla="val 16667"/>
            </a:avLst>
          </a:prstGeom>
          <a:solidFill>
            <a:srgbClr val="FFFF99"/>
          </a:solidFill>
          <a:ln w="25400" algn="ctr">
            <a:solidFill>
              <a:schemeClr val="tx1"/>
            </a:solidFill>
            <a:round/>
            <a:headEnd/>
            <a:tailEnd/>
          </a:ln>
        </p:spPr>
        <p:txBody>
          <a:bodyPr>
            <a:spAutoFit/>
          </a:bodyPr>
          <a:lstStyle/>
          <a:p>
            <a:pPr algn="ctr">
              <a:spcBef>
                <a:spcPct val="50000"/>
              </a:spcBef>
            </a:pPr>
            <a:endParaRPr lang="en-US" b="1">
              <a:latin typeface="Arial Narrow" pitchFamily="34" charset="0"/>
            </a:endParaRPr>
          </a:p>
        </p:txBody>
      </p:sp>
      <p:sp>
        <p:nvSpPr>
          <p:cNvPr id="38915" name="Rectangle 3"/>
          <p:cNvSpPr>
            <a:spLocks noGrp="1" noChangeArrowheads="1"/>
          </p:cNvSpPr>
          <p:nvPr>
            <p:ph type="title"/>
          </p:nvPr>
        </p:nvSpPr>
        <p:spPr/>
        <p:txBody>
          <a:bodyPr/>
          <a:lstStyle/>
          <a:p>
            <a:pPr eaLnBrk="1" hangingPunct="1"/>
            <a:r>
              <a:rPr lang="en-US" smtClean="0"/>
              <a:t>ITEC 715</a:t>
            </a:r>
          </a:p>
        </p:txBody>
      </p:sp>
      <p:sp>
        <p:nvSpPr>
          <p:cNvPr id="3891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891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891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891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892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Expert Perspective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Seeing the Solution in Different Ways</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25"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8926"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8927"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8928"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character to hear his perspective. Then click </a:t>
            </a:r>
            <a:r>
              <a:rPr lang="en-US" sz="1200" b="1"/>
              <a:t>Next </a:t>
            </a:r>
            <a:r>
              <a:rPr lang="en-US" sz="1200"/>
              <a:t>to continue.</a:t>
            </a:r>
          </a:p>
        </p:txBody>
      </p:sp>
      <p:sp>
        <p:nvSpPr>
          <p:cNvPr id="38929" name="TextBox 41"/>
          <p:cNvSpPr txBox="1">
            <a:spLocks noChangeArrowheads="1"/>
          </p:cNvSpPr>
          <p:nvPr/>
        </p:nvSpPr>
        <p:spPr bwMode="auto">
          <a:xfrm>
            <a:off x="495300" y="49911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Dr. McCoy</a:t>
            </a:r>
          </a:p>
        </p:txBody>
      </p:sp>
      <p:sp>
        <p:nvSpPr>
          <p:cNvPr id="38930" name="TextBox 42"/>
          <p:cNvSpPr txBox="1">
            <a:spLocks noChangeArrowheads="1"/>
          </p:cNvSpPr>
          <p:nvPr/>
        </p:nvSpPr>
        <p:spPr bwMode="auto">
          <a:xfrm>
            <a:off x="2524125" y="4994275"/>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Mr. Spock</a:t>
            </a:r>
          </a:p>
        </p:txBody>
      </p:sp>
      <p:sp>
        <p:nvSpPr>
          <p:cNvPr id="38931" name="Rounded Rectangle 44"/>
          <p:cNvSpPr>
            <a:spLocks noChangeArrowheads="1"/>
          </p:cNvSpPr>
          <p:nvPr/>
        </p:nvSpPr>
        <p:spPr bwMode="auto">
          <a:xfrm>
            <a:off x="2533650" y="3498850"/>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42" name="Rectangle 8"/>
          <p:cNvSpPr txBox="1">
            <a:spLocks noChangeArrowheads="1"/>
          </p:cNvSpPr>
          <p:nvPr/>
        </p:nvSpPr>
        <p:spPr bwMode="auto">
          <a:xfrm>
            <a:off x="455613" y="1695450"/>
            <a:ext cx="4440237"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Captain Kirk has asked Dr. McCoy and Mr. Spock for advice. Each has a different perspective. Dr. McCoy offers a human, emotional point of view. Mr. Spock offers a logical, rational point of view. </a:t>
            </a:r>
          </a:p>
          <a:p>
            <a:pPr>
              <a:spcBef>
                <a:spcPct val="50000"/>
              </a:spcBef>
              <a:buClr>
                <a:srgbClr val="4A81B8"/>
              </a:buClr>
              <a:buSzPct val="80000"/>
              <a:defRPr/>
            </a:pPr>
            <a:r>
              <a:rPr lang="en-US" sz="1400" kern="0" dirty="0">
                <a:latin typeface="+mn-lt"/>
              </a:rPr>
              <a:t>Click each character to hear what he has to say. If you were in Captain Kirk’s position, who’s advice would you take?</a:t>
            </a:r>
          </a:p>
        </p:txBody>
      </p:sp>
      <p:pic>
        <p:nvPicPr>
          <p:cNvPr id="38933" name="Picture 24" descr="McCo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25" descr="Spo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22" descr="McCoys_advic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4275" y="1790700"/>
            <a:ext cx="37877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6" name="TextBox 27"/>
          <p:cNvSpPr txBox="1">
            <a:spLocks noChangeArrowheads="1"/>
          </p:cNvSpPr>
          <p:nvPr/>
        </p:nvSpPr>
        <p:spPr bwMode="auto">
          <a:xfrm>
            <a:off x="5000625" y="4705350"/>
            <a:ext cx="376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t>Dr. McCoy’s Perspective</a:t>
            </a:r>
          </a:p>
        </p:txBody>
      </p:sp>
      <p:sp>
        <p:nvSpPr>
          <p:cNvPr id="25" name="Rectangle 24">
            <a:hlinkClick r:id="rId5"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6"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7" action="ppaction://hlinksldjump"/>
          </p:cNvPr>
          <p:cNvSpPr/>
          <p:nvPr/>
        </p:nvSpPr>
        <p:spPr>
          <a:xfrm>
            <a:off x="495300" y="3457575"/>
            <a:ext cx="1685925" cy="1885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8" action="ppaction://hlinksldjump"/>
          </p:cNvPr>
          <p:cNvSpPr/>
          <p:nvPr/>
        </p:nvSpPr>
        <p:spPr>
          <a:xfrm>
            <a:off x="2428875" y="3381375"/>
            <a:ext cx="1828800" cy="20478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44"/>
          <p:cNvSpPr>
            <a:spLocks noChangeArrowheads="1"/>
          </p:cNvSpPr>
          <p:nvPr/>
        </p:nvSpPr>
        <p:spPr bwMode="auto">
          <a:xfrm>
            <a:off x="2533650" y="3498850"/>
            <a:ext cx="1638300" cy="1809750"/>
          </a:xfrm>
          <a:prstGeom prst="roundRect">
            <a:avLst>
              <a:gd name="adj" fmla="val 16667"/>
            </a:avLst>
          </a:prstGeom>
          <a:solidFill>
            <a:srgbClr val="FFFF99"/>
          </a:solidFill>
          <a:ln w="25400" algn="ctr">
            <a:solidFill>
              <a:schemeClr val="tx1"/>
            </a:solidFill>
            <a:round/>
            <a:headEnd/>
            <a:tailEnd/>
          </a:ln>
        </p:spPr>
        <p:txBody>
          <a:bodyPr>
            <a:spAutoFit/>
          </a:bodyPr>
          <a:lstStyle/>
          <a:p>
            <a:pPr algn="ctr">
              <a:spcBef>
                <a:spcPct val="50000"/>
              </a:spcBef>
            </a:pPr>
            <a:endParaRPr lang="en-US" b="1">
              <a:latin typeface="Arial Narrow" pitchFamily="34" charset="0"/>
            </a:endParaRPr>
          </a:p>
        </p:txBody>
      </p:sp>
      <p:pic>
        <p:nvPicPr>
          <p:cNvPr id="39939" name="Picture 27" descr="Spocks_advice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790700"/>
            <a:ext cx="37719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3"/>
          <p:cNvSpPr>
            <a:spLocks noGrp="1" noChangeArrowheads="1"/>
          </p:cNvSpPr>
          <p:nvPr>
            <p:ph type="title"/>
          </p:nvPr>
        </p:nvSpPr>
        <p:spPr/>
        <p:txBody>
          <a:bodyPr/>
          <a:lstStyle/>
          <a:p>
            <a:pPr eaLnBrk="1" hangingPunct="1"/>
            <a:r>
              <a:rPr lang="en-US" smtClean="0"/>
              <a:t>ITEC 715</a:t>
            </a:r>
          </a:p>
        </p:txBody>
      </p:sp>
      <p:sp>
        <p:nvSpPr>
          <p:cNvPr id="3994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994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994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4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4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Expert Perspective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Seeing the Solution in Different Ways</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50"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39951"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39952"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39953"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each character to hear his perspective. Then click </a:t>
            </a:r>
            <a:r>
              <a:rPr lang="en-US" sz="1200" b="1"/>
              <a:t>Next </a:t>
            </a:r>
            <a:r>
              <a:rPr lang="en-US" sz="1200"/>
              <a:t>to continue.</a:t>
            </a:r>
          </a:p>
        </p:txBody>
      </p:sp>
      <p:sp>
        <p:nvSpPr>
          <p:cNvPr id="39954" name="TextBox 41"/>
          <p:cNvSpPr txBox="1">
            <a:spLocks noChangeArrowheads="1"/>
          </p:cNvSpPr>
          <p:nvPr/>
        </p:nvSpPr>
        <p:spPr bwMode="auto">
          <a:xfrm>
            <a:off x="495300" y="49911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Dr. McCoy</a:t>
            </a:r>
          </a:p>
        </p:txBody>
      </p:sp>
      <p:sp>
        <p:nvSpPr>
          <p:cNvPr id="39955" name="Rounded Rectangle 43"/>
          <p:cNvSpPr>
            <a:spLocks noChangeArrowheads="1"/>
          </p:cNvSpPr>
          <p:nvPr/>
        </p:nvSpPr>
        <p:spPr bwMode="auto">
          <a:xfrm>
            <a:off x="504825" y="34956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39956" name="TextBox 42"/>
          <p:cNvSpPr txBox="1">
            <a:spLocks noChangeArrowheads="1"/>
          </p:cNvSpPr>
          <p:nvPr/>
        </p:nvSpPr>
        <p:spPr bwMode="auto">
          <a:xfrm>
            <a:off x="2524125" y="4994275"/>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Mr. Spock</a:t>
            </a:r>
          </a:p>
        </p:txBody>
      </p:sp>
      <p:sp>
        <p:nvSpPr>
          <p:cNvPr id="42" name="Rectangle 8"/>
          <p:cNvSpPr txBox="1">
            <a:spLocks noChangeArrowheads="1"/>
          </p:cNvSpPr>
          <p:nvPr/>
        </p:nvSpPr>
        <p:spPr bwMode="auto">
          <a:xfrm>
            <a:off x="455613" y="1695450"/>
            <a:ext cx="4440237"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Captain Kirk has asked Dr. McCoy and Mr. Spock for advice. Each has a different perspective. Dr. McCoy offers a human, emotional point of view. Mr. Spock offers a logical, rational point of view. </a:t>
            </a:r>
          </a:p>
          <a:p>
            <a:pPr>
              <a:spcBef>
                <a:spcPct val="50000"/>
              </a:spcBef>
              <a:buClr>
                <a:srgbClr val="4A81B8"/>
              </a:buClr>
              <a:buSzPct val="80000"/>
              <a:defRPr/>
            </a:pPr>
            <a:r>
              <a:rPr lang="en-US" sz="1400" kern="0" dirty="0"/>
              <a:t>Click each character to hear what he has to say. </a:t>
            </a:r>
            <a:r>
              <a:rPr lang="en-US" sz="1400" kern="0" dirty="0">
                <a:latin typeface="+mn-lt"/>
              </a:rPr>
              <a:t>If you were in Captain Kirk’s position, who’s advice would you take?</a:t>
            </a:r>
          </a:p>
        </p:txBody>
      </p:sp>
      <p:pic>
        <p:nvPicPr>
          <p:cNvPr id="39958" name="Picture 24" descr="McCo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9" name="Picture 25" descr="Spoc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0" name="TextBox 26"/>
          <p:cNvSpPr txBox="1">
            <a:spLocks noChangeArrowheads="1"/>
          </p:cNvSpPr>
          <p:nvPr/>
        </p:nvSpPr>
        <p:spPr bwMode="auto">
          <a:xfrm>
            <a:off x="5000625" y="4705350"/>
            <a:ext cx="376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t>Mr. Spock’s Perspective</a:t>
            </a:r>
          </a:p>
        </p:txBody>
      </p:sp>
      <p:sp>
        <p:nvSpPr>
          <p:cNvPr id="25" name="Rectangle 24">
            <a:hlinkClick r:id="rId5"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6"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7" action="ppaction://hlinksldjump"/>
          </p:cNvPr>
          <p:cNvSpPr/>
          <p:nvPr/>
        </p:nvSpPr>
        <p:spPr>
          <a:xfrm>
            <a:off x="495300" y="3457575"/>
            <a:ext cx="1685925" cy="1885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8" action="ppaction://hlinksldjump"/>
          </p:cNvPr>
          <p:cNvSpPr/>
          <p:nvPr/>
        </p:nvSpPr>
        <p:spPr>
          <a:xfrm>
            <a:off x="2428875" y="3381375"/>
            <a:ext cx="1828800" cy="20478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hlinkClick r:id="rId2" action="ppaction://hlinksldjump"/>
          </p:cNvPr>
          <p:cNvSpPr/>
          <p:nvPr/>
        </p:nvSpPr>
        <p:spPr>
          <a:xfrm>
            <a:off x="2466975" y="3409950"/>
            <a:ext cx="1781175" cy="1981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3" name="Rectangle 3"/>
          <p:cNvSpPr>
            <a:spLocks noGrp="1" noChangeArrowheads="1"/>
          </p:cNvSpPr>
          <p:nvPr>
            <p:ph type="title"/>
          </p:nvPr>
        </p:nvSpPr>
        <p:spPr/>
        <p:txBody>
          <a:bodyPr/>
          <a:lstStyle/>
          <a:p>
            <a:pPr eaLnBrk="1" hangingPunct="1"/>
            <a:r>
              <a:rPr lang="en-US" smtClean="0"/>
              <a:t>ITEC 715</a:t>
            </a:r>
          </a:p>
        </p:txBody>
      </p:sp>
      <p:sp>
        <p:nvSpPr>
          <p:cNvPr id="4096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096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096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6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6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Meet Joe and Anna Li</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3"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40974"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40975"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40976"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t>
            </a:r>
            <a:r>
              <a:rPr lang="en-US" sz="1200" b="1"/>
              <a:t>Start </a:t>
            </a:r>
            <a:r>
              <a:rPr lang="en-US" sz="1200"/>
              <a:t>to begin the activity.</a:t>
            </a:r>
          </a:p>
        </p:txBody>
      </p:sp>
      <p:sp>
        <p:nvSpPr>
          <p:cNvPr id="25" name="Rectangle 24">
            <a:hlinkClick r:id="rId3"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4"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79" name="Picture 31" descr="joe-s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8557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32" descr="anna_li-s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1800" y="39401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TextBox 36"/>
          <p:cNvSpPr txBox="1">
            <a:spLocks noChangeArrowheads="1"/>
          </p:cNvSpPr>
          <p:nvPr/>
        </p:nvSpPr>
        <p:spPr bwMode="auto">
          <a:xfrm>
            <a:off x="2528888" y="2289175"/>
            <a:ext cx="25765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Joe is a new intern student at ABC Sound Design. He’s working under the supervision of Anna Li.</a:t>
            </a:r>
          </a:p>
        </p:txBody>
      </p:sp>
      <p:sp>
        <p:nvSpPr>
          <p:cNvPr id="40982" name="TextBox 37"/>
          <p:cNvSpPr txBox="1">
            <a:spLocks noChangeArrowheads="1"/>
          </p:cNvSpPr>
          <p:nvPr/>
        </p:nvSpPr>
        <p:spPr bwMode="auto">
          <a:xfrm>
            <a:off x="2530475" y="4294188"/>
            <a:ext cx="27749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Anna Li is a new audio engineer at the sound effects department at ABC Sound. She’s helping Joe edit sound effects into an action movie.</a:t>
            </a:r>
          </a:p>
        </p:txBody>
      </p:sp>
      <p:sp>
        <p:nvSpPr>
          <p:cNvPr id="39" name="Rounded Rectangle 38"/>
          <p:cNvSpPr/>
          <p:nvPr/>
        </p:nvSpPr>
        <p:spPr>
          <a:xfrm>
            <a:off x="5645150" y="1408113"/>
            <a:ext cx="3181350" cy="4348162"/>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84" name="TextBox 39"/>
          <p:cNvSpPr txBox="1">
            <a:spLocks noChangeArrowheads="1"/>
          </p:cNvSpPr>
          <p:nvPr/>
        </p:nvSpPr>
        <p:spPr bwMode="auto">
          <a:xfrm>
            <a:off x="5835650" y="1558925"/>
            <a:ext cx="28067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Emphasizing an Effect</a:t>
            </a:r>
          </a:p>
          <a:p>
            <a:pPr eaLnBrk="1" hangingPunct="1"/>
            <a:endParaRPr lang="en-US" sz="1400"/>
          </a:p>
          <a:p>
            <a:pPr eaLnBrk="1" hangingPunct="1"/>
            <a:r>
              <a:rPr lang="en-US" sz="1400"/>
              <a:t>ABC Sound Design has been hired to create the sound effects for an action movie, and mix them into the film’s soundtrack.</a:t>
            </a:r>
          </a:p>
          <a:p>
            <a:pPr eaLnBrk="1" hangingPunct="1"/>
            <a:endParaRPr lang="en-US" sz="1400"/>
          </a:p>
          <a:p>
            <a:pPr eaLnBrk="1" hangingPunct="1"/>
            <a:r>
              <a:rPr lang="en-US" sz="1400"/>
              <a:t>Anna Li created most of the sound effects, but she has asked her intern, Joe, to insert them into the film’s final audio mix.</a:t>
            </a:r>
          </a:p>
          <a:p>
            <a:pPr eaLnBrk="1" hangingPunct="1"/>
            <a:endParaRPr lang="en-US" sz="1400"/>
          </a:p>
          <a:p>
            <a:pPr eaLnBrk="1" hangingPunct="1"/>
            <a:r>
              <a:rPr lang="en-US" sz="1400"/>
              <a:t>In this activity, you will coach Anna Li as she answers Joe’s questions. </a:t>
            </a:r>
          </a:p>
          <a:p>
            <a:pPr eaLnBrk="1" hangingPunct="1"/>
            <a:endParaRPr lang="en-US" sz="1400"/>
          </a:p>
          <a:p>
            <a:pPr eaLnBrk="1" hangingPunct="1"/>
            <a:r>
              <a:rPr lang="en-US" sz="1400"/>
              <a:t>Click </a:t>
            </a:r>
            <a:r>
              <a:rPr lang="en-US" sz="1400" b="1"/>
              <a:t>Start</a:t>
            </a:r>
            <a:r>
              <a:rPr lang="en-US" sz="1400"/>
              <a:t> to begin the activity.</a:t>
            </a:r>
          </a:p>
        </p:txBody>
      </p:sp>
      <p:sp>
        <p:nvSpPr>
          <p:cNvPr id="41" name="Rectangle 40"/>
          <p:cNvSpPr/>
          <p:nvPr/>
        </p:nvSpPr>
        <p:spPr>
          <a:xfrm>
            <a:off x="3697288" y="5526088"/>
            <a:ext cx="630237" cy="206375"/>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86" name="TextBox 37"/>
          <p:cNvSpPr txBox="1">
            <a:spLocks noChangeArrowheads="1"/>
          </p:cNvSpPr>
          <p:nvPr/>
        </p:nvSpPr>
        <p:spPr bwMode="auto">
          <a:xfrm>
            <a:off x="3743325" y="5491163"/>
            <a:ext cx="51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solidFill>
                  <a:srgbClr val="FFFF99"/>
                </a:solidFill>
              </a:rPr>
              <a:t>Start</a:t>
            </a:r>
            <a:endParaRPr lang="en-US" sz="700">
              <a:solidFill>
                <a:srgbClr val="FFFF99"/>
              </a:solidFill>
            </a:endParaRPr>
          </a:p>
        </p:txBody>
      </p:sp>
      <p:sp>
        <p:nvSpPr>
          <p:cNvPr id="40987" name="TextBox 43"/>
          <p:cNvSpPr txBox="1">
            <a:spLocks noChangeArrowheads="1"/>
          </p:cNvSpPr>
          <p:nvPr/>
        </p:nvSpPr>
        <p:spPr bwMode="auto">
          <a:xfrm>
            <a:off x="466725" y="6391275"/>
            <a:ext cx="803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Note: Character images available for free at http://www.designcomics.com/</a:t>
            </a:r>
          </a:p>
        </p:txBody>
      </p:sp>
      <p:sp>
        <p:nvSpPr>
          <p:cNvPr id="45" name="Rectangle 44">
            <a:hlinkClick r:id="" action="ppaction://hlinkshowjump?jump=nextslide"/>
          </p:cNvPr>
          <p:cNvSpPr/>
          <p:nvPr/>
        </p:nvSpPr>
        <p:spPr>
          <a:xfrm>
            <a:off x="3629025" y="5486400"/>
            <a:ext cx="781050"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p:txBody>
          <a:bodyPr/>
          <a:lstStyle/>
          <a:p>
            <a:pPr eaLnBrk="1" hangingPunct="1"/>
            <a:r>
              <a:rPr lang="en-US" smtClean="0"/>
              <a:t>ITEC 715</a:t>
            </a:r>
          </a:p>
        </p:txBody>
      </p:sp>
      <p:sp>
        <p:nvSpPr>
          <p:cNvPr id="4198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198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198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9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9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lstStyle/>
          <a:p>
            <a:pPr marL="228600" indent="-228600">
              <a:spcBef>
                <a:spcPts val="600"/>
              </a:spcBef>
              <a:buClr>
                <a:schemeClr val="accent1"/>
              </a:buClr>
              <a:buSzPct val="80000"/>
              <a:buFont typeface="Wingdings" pitchFamily="2" charset="2"/>
              <a:buNone/>
              <a:defRPr/>
            </a:pPr>
            <a:r>
              <a:rPr lang="en-US" sz="2400" b="1" kern="0" dirty="0">
                <a:latin typeface="+mn-lt"/>
              </a:rPr>
              <a:t>Emphasizing an Effect</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6"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41997"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41998"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41999"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 response for Anna Li. Then click </a:t>
            </a:r>
            <a:r>
              <a:rPr lang="en-US" sz="1200" b="1"/>
              <a:t>Next </a:t>
            </a:r>
            <a:r>
              <a:rPr lang="en-US" sz="1200"/>
              <a:t>to continue.</a:t>
            </a:r>
          </a:p>
        </p:txBody>
      </p:sp>
      <p:sp>
        <p:nvSpPr>
          <p:cNvPr id="25" name="Rectangle 24">
            <a:hlinkClick r:id="rId2"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3"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2002" name="Picture 28" descr="anna_li-1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 y="40513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29" descr="joe-1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8" y="187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4" name="TextBox 41"/>
          <p:cNvSpPr txBox="1">
            <a:spLocks noChangeArrowheads="1"/>
          </p:cNvSpPr>
          <p:nvPr/>
        </p:nvSpPr>
        <p:spPr bwMode="auto">
          <a:xfrm>
            <a:off x="1662113" y="1749425"/>
            <a:ext cx="33956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At the climax of the film, the heroes blow up the bad guys’ space station. I’ve put in the explosion sound effect, but it just doesn’t have the impact I want. Do you have any suggestions?</a:t>
            </a:r>
          </a:p>
        </p:txBody>
      </p:sp>
      <p:sp>
        <p:nvSpPr>
          <p:cNvPr id="42005" name="TextBox 43"/>
          <p:cNvSpPr txBox="1">
            <a:spLocks noChangeArrowheads="1"/>
          </p:cNvSpPr>
          <p:nvPr/>
        </p:nvSpPr>
        <p:spPr bwMode="auto">
          <a:xfrm>
            <a:off x="1663700" y="3938588"/>
            <a:ext cx="3394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Raise the gain on the explosion sound to make it louder.</a:t>
            </a:r>
          </a:p>
          <a:p>
            <a:pPr eaLnBrk="1" hangingPunct="1"/>
            <a:endParaRPr lang="en-US" sz="1000">
              <a:solidFill>
                <a:srgbClr val="0070C0"/>
              </a:solidFill>
            </a:endParaRPr>
          </a:p>
          <a:p>
            <a:pPr eaLnBrk="1" hangingPunct="1"/>
            <a:r>
              <a:rPr lang="en-US" sz="1400">
                <a:solidFill>
                  <a:srgbClr val="0070C0"/>
                </a:solidFill>
              </a:rPr>
              <a:t>Put a half-second or so of absolute silence right before the explosion.</a:t>
            </a:r>
          </a:p>
        </p:txBody>
      </p:sp>
      <p:cxnSp>
        <p:nvCxnSpPr>
          <p:cNvPr id="46" name="Straight Connector 45"/>
          <p:cNvCxnSpPr/>
          <p:nvPr/>
        </p:nvCxnSpPr>
        <p:spPr>
          <a:xfrm>
            <a:off x="501650" y="3005138"/>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2125" y="391001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2008" name="TextBox 47"/>
          <p:cNvSpPr txBox="1">
            <a:spLocks noChangeArrowheads="1"/>
          </p:cNvSpPr>
          <p:nvPr/>
        </p:nvSpPr>
        <p:spPr bwMode="auto">
          <a:xfrm>
            <a:off x="485775" y="3076575"/>
            <a:ext cx="4638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t>How should Ann Li respond? If you know, click the correct response below. If you’re not sure, you can call an expert for help.</a:t>
            </a:r>
          </a:p>
        </p:txBody>
      </p:sp>
      <p:sp>
        <p:nvSpPr>
          <p:cNvPr id="42009" name="phone3"/>
          <p:cNvSpPr>
            <a:spLocks noEditPoints="1" noChangeArrowheads="1"/>
          </p:cNvSpPr>
          <p:nvPr/>
        </p:nvSpPr>
        <p:spPr bwMode="auto">
          <a:xfrm>
            <a:off x="647700" y="5419725"/>
            <a:ext cx="457200" cy="457200"/>
          </a:xfrm>
          <a:custGeom>
            <a:avLst/>
            <a:gdLst>
              <a:gd name="T0" fmla="*/ 0 w 21600"/>
              <a:gd name="T1" fmla="*/ 0 h 21600"/>
              <a:gd name="T2" fmla="*/ 228600 w 21600"/>
              <a:gd name="T3" fmla="*/ 0 h 21600"/>
              <a:gd name="T4" fmla="*/ 457200 w 21600"/>
              <a:gd name="T5" fmla="*/ 0 h 21600"/>
              <a:gd name="T6" fmla="*/ 457200 w 21600"/>
              <a:gd name="T7" fmla="*/ 228600 h 21600"/>
              <a:gd name="T8" fmla="*/ 457200 w 21600"/>
              <a:gd name="T9" fmla="*/ 457200 h 21600"/>
              <a:gd name="T10" fmla="*/ 228600 w 21600"/>
              <a:gd name="T11" fmla="*/ 457200 h 21600"/>
              <a:gd name="T12" fmla="*/ 0 w 21600"/>
              <a:gd name="T13" fmla="*/ 457200 h 21600"/>
              <a:gd name="T14" fmla="*/ 0 w 21600"/>
              <a:gd name="T15" fmla="*/ 22860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tx1"/>
          </a:solidFill>
          <a:ln w="9525">
            <a:solidFill>
              <a:schemeClr val="bg1"/>
            </a:solidFill>
            <a:miter lim="800000"/>
            <a:headEnd/>
            <a:tailEnd/>
          </a:ln>
        </p:spPr>
        <p:txBody>
          <a:bodyPr/>
          <a:lstStyle/>
          <a:p>
            <a:endParaRPr lang="en-US"/>
          </a:p>
        </p:txBody>
      </p:sp>
      <p:cxnSp>
        <p:nvCxnSpPr>
          <p:cNvPr id="49" name="Straight Connector 48"/>
          <p:cNvCxnSpPr/>
          <p:nvPr/>
        </p:nvCxnSpPr>
        <p:spPr>
          <a:xfrm>
            <a:off x="492125" y="533876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2011" name="TextBox 49"/>
          <p:cNvSpPr txBox="1">
            <a:spLocks noChangeArrowheads="1"/>
          </p:cNvSpPr>
          <p:nvPr/>
        </p:nvSpPr>
        <p:spPr bwMode="auto">
          <a:xfrm>
            <a:off x="1663700" y="5424488"/>
            <a:ext cx="339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Call an expert for a hint.</a:t>
            </a:r>
          </a:p>
        </p:txBody>
      </p:sp>
      <p:sp>
        <p:nvSpPr>
          <p:cNvPr id="51" name="Oval 50"/>
          <p:cNvSpPr/>
          <p:nvPr/>
        </p:nvSpPr>
        <p:spPr>
          <a:xfrm>
            <a:off x="1590675" y="4049713"/>
            <a:ext cx="93663" cy="9366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1590675" y="4629150"/>
            <a:ext cx="93663" cy="9207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1590675" y="5540375"/>
            <a:ext cx="93663" cy="9366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a:hlinkClick r:id="rId6" action="ppaction://hlinksldjump"/>
          </p:cNvPr>
          <p:cNvSpPr/>
          <p:nvPr/>
        </p:nvSpPr>
        <p:spPr>
          <a:xfrm>
            <a:off x="1524000" y="3981450"/>
            <a:ext cx="3524250" cy="4286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a:hlinkClick r:id="rId7" action="ppaction://hlinksldjump"/>
          </p:cNvPr>
          <p:cNvSpPr/>
          <p:nvPr/>
        </p:nvSpPr>
        <p:spPr>
          <a:xfrm>
            <a:off x="1495425" y="4495800"/>
            <a:ext cx="3533775" cy="552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a:hlinkClick r:id="rId8" action="ppaction://hlinksldjump"/>
          </p:cNvPr>
          <p:cNvSpPr/>
          <p:nvPr/>
        </p:nvSpPr>
        <p:spPr>
          <a:xfrm>
            <a:off x="1533525" y="5429250"/>
            <a:ext cx="2219325"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647700" y="5419725"/>
            <a:ext cx="457200" cy="4667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p:txBody>
          <a:bodyPr/>
          <a:lstStyle/>
          <a:p>
            <a:pPr eaLnBrk="1" hangingPunct="1"/>
            <a:r>
              <a:rPr lang="en-US" smtClean="0"/>
              <a:t>ITEC 715</a:t>
            </a:r>
          </a:p>
        </p:txBody>
      </p:sp>
      <p:sp>
        <p:nvSpPr>
          <p:cNvPr id="4301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301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301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lstStyle/>
          <a:p>
            <a:pPr marL="228600" indent="-228600">
              <a:spcBef>
                <a:spcPts val="600"/>
              </a:spcBef>
              <a:buClr>
                <a:schemeClr val="accent1"/>
              </a:buClr>
              <a:buSzPct val="80000"/>
              <a:buFont typeface="Wingdings" pitchFamily="2" charset="2"/>
              <a:buNone/>
              <a:defRPr/>
            </a:pPr>
            <a:r>
              <a:rPr lang="en-US" sz="2400" b="1" kern="0" dirty="0">
                <a:latin typeface="+mn-lt"/>
              </a:rPr>
              <a:t>Emphasizing an Effect</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0"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43021"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43022"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43023"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 response for Anna Li. Then click </a:t>
            </a:r>
            <a:r>
              <a:rPr lang="en-US" sz="1200" b="1"/>
              <a:t>Next </a:t>
            </a:r>
            <a:r>
              <a:rPr lang="en-US" sz="1200"/>
              <a:t>to continue.</a:t>
            </a:r>
          </a:p>
        </p:txBody>
      </p:sp>
      <p:sp>
        <p:nvSpPr>
          <p:cNvPr id="25" name="Rectangle 24">
            <a:hlinkClick r:id="rId2"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3"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26" name="Picture 28" descr="anna_li-1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 y="40513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29" descr="joe-1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8" y="187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8" name="TextBox 41"/>
          <p:cNvSpPr txBox="1">
            <a:spLocks noChangeArrowheads="1"/>
          </p:cNvSpPr>
          <p:nvPr/>
        </p:nvSpPr>
        <p:spPr bwMode="auto">
          <a:xfrm>
            <a:off x="1662113" y="1749425"/>
            <a:ext cx="33956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At the climax of the film, the heroes blow up the bad guys’ space station. I’ve put in the explosion sound effect, but it just doesn’t have the impact I want. Do you have any suggestions?</a:t>
            </a:r>
          </a:p>
        </p:txBody>
      </p:sp>
      <p:sp>
        <p:nvSpPr>
          <p:cNvPr id="43029" name="TextBox 43"/>
          <p:cNvSpPr txBox="1">
            <a:spLocks noChangeArrowheads="1"/>
          </p:cNvSpPr>
          <p:nvPr/>
        </p:nvSpPr>
        <p:spPr bwMode="auto">
          <a:xfrm>
            <a:off x="1663700" y="3938588"/>
            <a:ext cx="3394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Raise the gain on the explosion sound to make it louder.</a:t>
            </a:r>
          </a:p>
          <a:p>
            <a:pPr eaLnBrk="1" hangingPunct="1"/>
            <a:endParaRPr lang="en-US" sz="1000">
              <a:solidFill>
                <a:srgbClr val="0070C0"/>
              </a:solidFill>
            </a:endParaRPr>
          </a:p>
          <a:p>
            <a:pPr eaLnBrk="1" hangingPunct="1"/>
            <a:r>
              <a:rPr lang="en-US" sz="1400">
                <a:solidFill>
                  <a:srgbClr val="0070C0"/>
                </a:solidFill>
              </a:rPr>
              <a:t>Put a half-second or so of absolute silence right before the explosion.</a:t>
            </a:r>
          </a:p>
        </p:txBody>
      </p:sp>
      <p:cxnSp>
        <p:nvCxnSpPr>
          <p:cNvPr id="46" name="Straight Connector 45"/>
          <p:cNvCxnSpPr/>
          <p:nvPr/>
        </p:nvCxnSpPr>
        <p:spPr>
          <a:xfrm>
            <a:off x="501650" y="3005138"/>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2125" y="391001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3032" name="TextBox 47"/>
          <p:cNvSpPr txBox="1">
            <a:spLocks noChangeArrowheads="1"/>
          </p:cNvSpPr>
          <p:nvPr/>
        </p:nvSpPr>
        <p:spPr bwMode="auto">
          <a:xfrm>
            <a:off x="485775" y="3076575"/>
            <a:ext cx="4638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t>How should Ann Li respond? If you know, click the correct response below. If you’re not sure, you can call an expert for help.</a:t>
            </a:r>
          </a:p>
        </p:txBody>
      </p:sp>
      <p:sp>
        <p:nvSpPr>
          <p:cNvPr id="43033" name="phone3"/>
          <p:cNvSpPr>
            <a:spLocks noEditPoints="1" noChangeArrowheads="1"/>
          </p:cNvSpPr>
          <p:nvPr/>
        </p:nvSpPr>
        <p:spPr bwMode="auto">
          <a:xfrm>
            <a:off x="647700" y="5419725"/>
            <a:ext cx="457200" cy="457200"/>
          </a:xfrm>
          <a:custGeom>
            <a:avLst/>
            <a:gdLst>
              <a:gd name="T0" fmla="*/ 0 w 21600"/>
              <a:gd name="T1" fmla="*/ 0 h 21600"/>
              <a:gd name="T2" fmla="*/ 228600 w 21600"/>
              <a:gd name="T3" fmla="*/ 0 h 21600"/>
              <a:gd name="T4" fmla="*/ 457200 w 21600"/>
              <a:gd name="T5" fmla="*/ 0 h 21600"/>
              <a:gd name="T6" fmla="*/ 457200 w 21600"/>
              <a:gd name="T7" fmla="*/ 228600 h 21600"/>
              <a:gd name="T8" fmla="*/ 457200 w 21600"/>
              <a:gd name="T9" fmla="*/ 457200 h 21600"/>
              <a:gd name="T10" fmla="*/ 228600 w 21600"/>
              <a:gd name="T11" fmla="*/ 457200 h 21600"/>
              <a:gd name="T12" fmla="*/ 0 w 21600"/>
              <a:gd name="T13" fmla="*/ 457200 h 21600"/>
              <a:gd name="T14" fmla="*/ 0 w 21600"/>
              <a:gd name="T15" fmla="*/ 22860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tx1"/>
          </a:solidFill>
          <a:ln w="9525">
            <a:solidFill>
              <a:schemeClr val="bg1"/>
            </a:solidFill>
            <a:miter lim="800000"/>
            <a:headEnd/>
            <a:tailEnd/>
          </a:ln>
        </p:spPr>
        <p:txBody>
          <a:bodyPr/>
          <a:lstStyle/>
          <a:p>
            <a:endParaRPr lang="en-US"/>
          </a:p>
        </p:txBody>
      </p:sp>
      <p:cxnSp>
        <p:nvCxnSpPr>
          <p:cNvPr id="49" name="Straight Connector 48"/>
          <p:cNvCxnSpPr/>
          <p:nvPr/>
        </p:nvCxnSpPr>
        <p:spPr>
          <a:xfrm>
            <a:off x="492125" y="533876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3035" name="TextBox 49"/>
          <p:cNvSpPr txBox="1">
            <a:spLocks noChangeArrowheads="1"/>
          </p:cNvSpPr>
          <p:nvPr/>
        </p:nvSpPr>
        <p:spPr bwMode="auto">
          <a:xfrm>
            <a:off x="1663700" y="5424488"/>
            <a:ext cx="339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Call an expert for a hint.</a:t>
            </a:r>
          </a:p>
        </p:txBody>
      </p:sp>
      <p:sp>
        <p:nvSpPr>
          <p:cNvPr id="51" name="Oval 50"/>
          <p:cNvSpPr/>
          <p:nvPr/>
        </p:nvSpPr>
        <p:spPr>
          <a:xfrm>
            <a:off x="1565275" y="4025900"/>
            <a:ext cx="142875" cy="142875"/>
          </a:xfrm>
          <a:prstGeom prst="ellipse">
            <a:avLst/>
          </a:prstGeom>
          <a:solidFill>
            <a:srgbClr val="FFC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1590675" y="4629150"/>
            <a:ext cx="93663" cy="9207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1590675" y="5540375"/>
            <a:ext cx="93663" cy="9366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ounded Rectangle 30"/>
          <p:cNvSpPr/>
          <p:nvPr/>
        </p:nvSpPr>
        <p:spPr>
          <a:xfrm>
            <a:off x="5645150" y="1408113"/>
            <a:ext cx="3181350" cy="4348162"/>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40" name="TextBox 31"/>
          <p:cNvSpPr txBox="1">
            <a:spLocks noChangeArrowheads="1"/>
          </p:cNvSpPr>
          <p:nvPr/>
        </p:nvSpPr>
        <p:spPr bwMode="auto">
          <a:xfrm>
            <a:off x="5835650" y="1558925"/>
            <a:ext cx="28067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Raising the Gain Probably Won’t Work</a:t>
            </a:r>
          </a:p>
          <a:p>
            <a:pPr eaLnBrk="1" hangingPunct="1"/>
            <a:endParaRPr lang="en-US" sz="1400"/>
          </a:p>
          <a:p>
            <a:pPr eaLnBrk="1" hangingPunct="1"/>
            <a:r>
              <a:rPr lang="en-US" sz="1400"/>
              <a:t>Turning up the volume on the explosion sound probably isn’t an option. The explosion sound effect is most likely already at maximum gain. Raising it any more would cause </a:t>
            </a:r>
            <a:r>
              <a:rPr lang="en-US" sz="1400" i="1"/>
              <a:t>clipping</a:t>
            </a:r>
            <a:r>
              <a:rPr lang="en-US" sz="1400"/>
              <a:t>, a kind of distortion that would make the sound effect even less satisfactory than it is now.</a:t>
            </a:r>
          </a:p>
        </p:txBody>
      </p:sp>
      <p:sp>
        <p:nvSpPr>
          <p:cNvPr id="33" name="Rectangle 32">
            <a:hlinkClick r:id="rId6" action="ppaction://hlinksldjump"/>
          </p:cNvPr>
          <p:cNvSpPr/>
          <p:nvPr/>
        </p:nvSpPr>
        <p:spPr>
          <a:xfrm>
            <a:off x="1524000" y="3981450"/>
            <a:ext cx="3524250" cy="4286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7" action="ppaction://hlinksldjump"/>
          </p:cNvPr>
          <p:cNvSpPr/>
          <p:nvPr/>
        </p:nvSpPr>
        <p:spPr>
          <a:xfrm>
            <a:off x="1495425" y="4495800"/>
            <a:ext cx="3533775" cy="552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8" action="ppaction://hlinksldjump"/>
          </p:cNvPr>
          <p:cNvSpPr/>
          <p:nvPr/>
        </p:nvSpPr>
        <p:spPr>
          <a:xfrm>
            <a:off x="1533525" y="5429250"/>
            <a:ext cx="2219325"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647700" y="5419725"/>
            <a:ext cx="457200" cy="4667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1565275" y="4602163"/>
            <a:ext cx="142875" cy="142875"/>
          </a:xfrm>
          <a:prstGeom prst="ellipse">
            <a:avLst/>
          </a:prstGeom>
          <a:solidFill>
            <a:srgbClr val="FFC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35" name="Rectangle 3"/>
          <p:cNvSpPr>
            <a:spLocks noGrp="1" noChangeArrowheads="1"/>
          </p:cNvSpPr>
          <p:nvPr>
            <p:ph type="title"/>
          </p:nvPr>
        </p:nvSpPr>
        <p:spPr/>
        <p:txBody>
          <a:bodyPr/>
          <a:lstStyle/>
          <a:p>
            <a:pPr eaLnBrk="1" hangingPunct="1"/>
            <a:r>
              <a:rPr lang="en-US" smtClean="0"/>
              <a:t>ITEC 715</a:t>
            </a:r>
          </a:p>
        </p:txBody>
      </p:sp>
      <p:sp>
        <p:nvSpPr>
          <p:cNvPr id="4403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403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403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3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lstStyle/>
          <a:p>
            <a:pPr marL="228600" indent="-228600">
              <a:spcBef>
                <a:spcPts val="600"/>
              </a:spcBef>
              <a:buClr>
                <a:schemeClr val="accent1"/>
              </a:buClr>
              <a:buSzPct val="80000"/>
              <a:buFont typeface="Wingdings" pitchFamily="2" charset="2"/>
              <a:buNone/>
              <a:defRPr/>
            </a:pPr>
            <a:r>
              <a:rPr lang="en-US" sz="2400" b="1" kern="0" dirty="0">
                <a:latin typeface="+mn-lt"/>
              </a:rPr>
              <a:t>Emphasizing an Effect</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45"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44046"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44047"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44048"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 response for Anna Li. Then click </a:t>
            </a:r>
            <a:r>
              <a:rPr lang="en-US" sz="1200" b="1"/>
              <a:t>Next </a:t>
            </a:r>
            <a:r>
              <a:rPr lang="en-US" sz="1200"/>
              <a:t>to continue.</a:t>
            </a:r>
          </a:p>
        </p:txBody>
      </p:sp>
      <p:sp>
        <p:nvSpPr>
          <p:cNvPr id="25" name="Rectangle 24">
            <a:hlinkClick r:id="rId2"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3"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51" name="Picture 28" descr="anna_li-1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 y="40513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29" descr="joe-1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8" y="187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3" name="TextBox 41"/>
          <p:cNvSpPr txBox="1">
            <a:spLocks noChangeArrowheads="1"/>
          </p:cNvSpPr>
          <p:nvPr/>
        </p:nvSpPr>
        <p:spPr bwMode="auto">
          <a:xfrm>
            <a:off x="1662113" y="1749425"/>
            <a:ext cx="33956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At the climax of the film, the heroes blow up the bad guys’ space station. I’ve put in the explosion sound effect, but it just doesn’t have the impact I want. Do you have any suggestions?</a:t>
            </a:r>
          </a:p>
        </p:txBody>
      </p:sp>
      <p:sp>
        <p:nvSpPr>
          <p:cNvPr id="44054" name="TextBox 43"/>
          <p:cNvSpPr txBox="1">
            <a:spLocks noChangeArrowheads="1"/>
          </p:cNvSpPr>
          <p:nvPr/>
        </p:nvSpPr>
        <p:spPr bwMode="auto">
          <a:xfrm>
            <a:off x="1663700" y="3938588"/>
            <a:ext cx="3394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Raise the gain on the explosion sound to make it louder.</a:t>
            </a:r>
          </a:p>
          <a:p>
            <a:pPr eaLnBrk="1" hangingPunct="1"/>
            <a:endParaRPr lang="en-US" sz="1000">
              <a:solidFill>
                <a:srgbClr val="0070C0"/>
              </a:solidFill>
            </a:endParaRPr>
          </a:p>
          <a:p>
            <a:pPr eaLnBrk="1" hangingPunct="1"/>
            <a:r>
              <a:rPr lang="en-US" sz="1400">
                <a:solidFill>
                  <a:srgbClr val="0070C0"/>
                </a:solidFill>
              </a:rPr>
              <a:t>Put a half-second or so of absolute silence right before the explosion.</a:t>
            </a:r>
          </a:p>
        </p:txBody>
      </p:sp>
      <p:cxnSp>
        <p:nvCxnSpPr>
          <p:cNvPr id="46" name="Straight Connector 45"/>
          <p:cNvCxnSpPr/>
          <p:nvPr/>
        </p:nvCxnSpPr>
        <p:spPr>
          <a:xfrm>
            <a:off x="501650" y="3005138"/>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2125" y="391001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4057" name="TextBox 47"/>
          <p:cNvSpPr txBox="1">
            <a:spLocks noChangeArrowheads="1"/>
          </p:cNvSpPr>
          <p:nvPr/>
        </p:nvSpPr>
        <p:spPr bwMode="auto">
          <a:xfrm>
            <a:off x="485775" y="3076575"/>
            <a:ext cx="4638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t>How should Ann Li respond? If you know, click the correct response below. If you’re not sure, you can call an expert for help.</a:t>
            </a:r>
          </a:p>
        </p:txBody>
      </p:sp>
      <p:sp>
        <p:nvSpPr>
          <p:cNvPr id="44058" name="phone3"/>
          <p:cNvSpPr>
            <a:spLocks noEditPoints="1" noChangeArrowheads="1"/>
          </p:cNvSpPr>
          <p:nvPr/>
        </p:nvSpPr>
        <p:spPr bwMode="auto">
          <a:xfrm>
            <a:off x="647700" y="5419725"/>
            <a:ext cx="457200" cy="457200"/>
          </a:xfrm>
          <a:custGeom>
            <a:avLst/>
            <a:gdLst>
              <a:gd name="T0" fmla="*/ 0 w 21600"/>
              <a:gd name="T1" fmla="*/ 0 h 21600"/>
              <a:gd name="T2" fmla="*/ 228600 w 21600"/>
              <a:gd name="T3" fmla="*/ 0 h 21600"/>
              <a:gd name="T4" fmla="*/ 457200 w 21600"/>
              <a:gd name="T5" fmla="*/ 0 h 21600"/>
              <a:gd name="T6" fmla="*/ 457200 w 21600"/>
              <a:gd name="T7" fmla="*/ 228600 h 21600"/>
              <a:gd name="T8" fmla="*/ 457200 w 21600"/>
              <a:gd name="T9" fmla="*/ 457200 h 21600"/>
              <a:gd name="T10" fmla="*/ 228600 w 21600"/>
              <a:gd name="T11" fmla="*/ 457200 h 21600"/>
              <a:gd name="T12" fmla="*/ 0 w 21600"/>
              <a:gd name="T13" fmla="*/ 457200 h 21600"/>
              <a:gd name="T14" fmla="*/ 0 w 21600"/>
              <a:gd name="T15" fmla="*/ 22860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tx1"/>
          </a:solidFill>
          <a:ln w="9525">
            <a:solidFill>
              <a:schemeClr val="bg1"/>
            </a:solidFill>
            <a:miter lim="800000"/>
            <a:headEnd/>
            <a:tailEnd/>
          </a:ln>
        </p:spPr>
        <p:txBody>
          <a:bodyPr/>
          <a:lstStyle/>
          <a:p>
            <a:endParaRPr lang="en-US"/>
          </a:p>
        </p:txBody>
      </p:sp>
      <p:cxnSp>
        <p:nvCxnSpPr>
          <p:cNvPr id="49" name="Straight Connector 48"/>
          <p:cNvCxnSpPr/>
          <p:nvPr/>
        </p:nvCxnSpPr>
        <p:spPr>
          <a:xfrm>
            <a:off x="492125" y="533876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4060" name="TextBox 49"/>
          <p:cNvSpPr txBox="1">
            <a:spLocks noChangeArrowheads="1"/>
          </p:cNvSpPr>
          <p:nvPr/>
        </p:nvSpPr>
        <p:spPr bwMode="auto">
          <a:xfrm>
            <a:off x="1663700" y="5424488"/>
            <a:ext cx="339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Call an expert for a hint.</a:t>
            </a:r>
          </a:p>
        </p:txBody>
      </p:sp>
      <p:sp>
        <p:nvSpPr>
          <p:cNvPr id="53" name="Oval 52"/>
          <p:cNvSpPr/>
          <p:nvPr/>
        </p:nvSpPr>
        <p:spPr>
          <a:xfrm>
            <a:off x="1590675" y="5540375"/>
            <a:ext cx="93663" cy="9366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ounded Rectangle 30"/>
          <p:cNvSpPr/>
          <p:nvPr/>
        </p:nvSpPr>
        <p:spPr>
          <a:xfrm>
            <a:off x="5645150" y="1408113"/>
            <a:ext cx="3181350" cy="4348162"/>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63" name="TextBox 31"/>
          <p:cNvSpPr txBox="1">
            <a:spLocks noChangeArrowheads="1"/>
          </p:cNvSpPr>
          <p:nvPr/>
        </p:nvSpPr>
        <p:spPr bwMode="auto">
          <a:xfrm>
            <a:off x="5835650" y="1558925"/>
            <a:ext cx="28067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Correct!</a:t>
            </a:r>
          </a:p>
          <a:p>
            <a:pPr eaLnBrk="1" hangingPunct="1"/>
            <a:endParaRPr lang="en-US" sz="1400"/>
          </a:p>
          <a:p>
            <a:pPr eaLnBrk="1" hangingPunct="1"/>
            <a:r>
              <a:rPr lang="en-US" sz="1400"/>
              <a:t>Legendary sound effects professional Ben Burtt calls the fractional second of absolute silence that precedes a loud sound effect an “audio black hole.” It increases the contrast in sound levels and makes the explosion that follows it seem much more intense. </a:t>
            </a:r>
          </a:p>
        </p:txBody>
      </p:sp>
      <p:sp>
        <p:nvSpPr>
          <p:cNvPr id="37" name="Oval 36"/>
          <p:cNvSpPr/>
          <p:nvPr/>
        </p:nvSpPr>
        <p:spPr>
          <a:xfrm>
            <a:off x="1590675" y="4049713"/>
            <a:ext cx="93663" cy="9366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6" action="ppaction://hlinksldjump"/>
          </p:cNvPr>
          <p:cNvSpPr/>
          <p:nvPr/>
        </p:nvSpPr>
        <p:spPr>
          <a:xfrm>
            <a:off x="1524000" y="3981450"/>
            <a:ext cx="3524250" cy="4286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hlinkClick r:id="rId7" action="ppaction://hlinksldjump"/>
          </p:cNvPr>
          <p:cNvSpPr/>
          <p:nvPr/>
        </p:nvSpPr>
        <p:spPr>
          <a:xfrm>
            <a:off x="1495425" y="4495800"/>
            <a:ext cx="3533775" cy="552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hlinkClick r:id="rId8" action="ppaction://hlinksldjump"/>
          </p:cNvPr>
          <p:cNvSpPr/>
          <p:nvPr/>
        </p:nvSpPr>
        <p:spPr>
          <a:xfrm>
            <a:off x="1533525" y="5429250"/>
            <a:ext cx="2219325"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647700" y="5419725"/>
            <a:ext cx="457200" cy="4667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a:off x="1565275" y="5516563"/>
            <a:ext cx="142875" cy="142875"/>
          </a:xfrm>
          <a:prstGeom prst="ellipse">
            <a:avLst/>
          </a:prstGeom>
          <a:solidFill>
            <a:srgbClr val="FFC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59" name="Rectangle 3"/>
          <p:cNvSpPr>
            <a:spLocks noGrp="1" noChangeArrowheads="1"/>
          </p:cNvSpPr>
          <p:nvPr>
            <p:ph type="title"/>
          </p:nvPr>
        </p:nvSpPr>
        <p:spPr/>
        <p:txBody>
          <a:bodyPr/>
          <a:lstStyle/>
          <a:p>
            <a:pPr eaLnBrk="1" hangingPunct="1"/>
            <a:r>
              <a:rPr lang="en-US" smtClean="0"/>
              <a:t>ITEC 715</a:t>
            </a:r>
          </a:p>
        </p:txBody>
      </p:sp>
      <p:sp>
        <p:nvSpPr>
          <p:cNvPr id="4506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506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506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06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06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lstStyle/>
          <a:p>
            <a:pPr marL="228600" indent="-228600">
              <a:spcBef>
                <a:spcPts val="600"/>
              </a:spcBef>
              <a:buClr>
                <a:schemeClr val="accent1"/>
              </a:buClr>
              <a:buSzPct val="80000"/>
              <a:buFont typeface="Wingdings" pitchFamily="2" charset="2"/>
              <a:buNone/>
              <a:defRPr/>
            </a:pPr>
            <a:r>
              <a:rPr lang="en-US" sz="2400" b="1" kern="0" dirty="0">
                <a:latin typeface="+mn-lt"/>
              </a:rPr>
              <a:t>Emphasizing an Effect</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69"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45070"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45071"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45072"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 response for Anna Li. Then click </a:t>
            </a:r>
            <a:r>
              <a:rPr lang="en-US" sz="1200" b="1"/>
              <a:t>Next </a:t>
            </a:r>
            <a:r>
              <a:rPr lang="en-US" sz="1200"/>
              <a:t>to continue.</a:t>
            </a:r>
          </a:p>
        </p:txBody>
      </p:sp>
      <p:sp>
        <p:nvSpPr>
          <p:cNvPr id="25" name="Rectangle 24">
            <a:hlinkClick r:id="rId2"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3"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075" name="Picture 28" descr="anna_li-1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 y="40513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9" descr="joe-1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8" y="187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7" name="TextBox 41"/>
          <p:cNvSpPr txBox="1">
            <a:spLocks noChangeArrowheads="1"/>
          </p:cNvSpPr>
          <p:nvPr/>
        </p:nvSpPr>
        <p:spPr bwMode="auto">
          <a:xfrm>
            <a:off x="1662113" y="1749425"/>
            <a:ext cx="33956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At the climax of the film, the heroes blow up the bad guys’ space station. I’ve put in the explosion sound effect, but it just doesn’t have the impact I want. Do you have any suggestions?</a:t>
            </a:r>
          </a:p>
        </p:txBody>
      </p:sp>
      <p:sp>
        <p:nvSpPr>
          <p:cNvPr id="45078" name="TextBox 43"/>
          <p:cNvSpPr txBox="1">
            <a:spLocks noChangeArrowheads="1"/>
          </p:cNvSpPr>
          <p:nvPr/>
        </p:nvSpPr>
        <p:spPr bwMode="auto">
          <a:xfrm>
            <a:off x="1663700" y="3938588"/>
            <a:ext cx="3394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Raise the gain on the explosion sound to make it louder.</a:t>
            </a:r>
          </a:p>
          <a:p>
            <a:pPr eaLnBrk="1" hangingPunct="1"/>
            <a:endParaRPr lang="en-US" sz="1000">
              <a:solidFill>
                <a:srgbClr val="0070C0"/>
              </a:solidFill>
            </a:endParaRPr>
          </a:p>
          <a:p>
            <a:pPr eaLnBrk="1" hangingPunct="1"/>
            <a:r>
              <a:rPr lang="en-US" sz="1400">
                <a:solidFill>
                  <a:srgbClr val="0070C0"/>
                </a:solidFill>
              </a:rPr>
              <a:t>Put a half-second or so of absolute silence right before the explosion.</a:t>
            </a:r>
          </a:p>
        </p:txBody>
      </p:sp>
      <p:cxnSp>
        <p:nvCxnSpPr>
          <p:cNvPr id="46" name="Straight Connector 45"/>
          <p:cNvCxnSpPr/>
          <p:nvPr/>
        </p:nvCxnSpPr>
        <p:spPr>
          <a:xfrm>
            <a:off x="501650" y="3005138"/>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2125" y="391001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5081" name="TextBox 47"/>
          <p:cNvSpPr txBox="1">
            <a:spLocks noChangeArrowheads="1"/>
          </p:cNvSpPr>
          <p:nvPr/>
        </p:nvSpPr>
        <p:spPr bwMode="auto">
          <a:xfrm>
            <a:off x="485775" y="3076575"/>
            <a:ext cx="4638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t>How should Ann Li respond? If you know, click the correct response below. If you’re not sure, you can call an expert for help.</a:t>
            </a:r>
          </a:p>
        </p:txBody>
      </p:sp>
      <p:sp>
        <p:nvSpPr>
          <p:cNvPr id="45082" name="phone3"/>
          <p:cNvSpPr>
            <a:spLocks noEditPoints="1" noChangeArrowheads="1"/>
          </p:cNvSpPr>
          <p:nvPr/>
        </p:nvSpPr>
        <p:spPr bwMode="auto">
          <a:xfrm>
            <a:off x="647700" y="5419725"/>
            <a:ext cx="457200" cy="457200"/>
          </a:xfrm>
          <a:custGeom>
            <a:avLst/>
            <a:gdLst>
              <a:gd name="T0" fmla="*/ 0 w 21600"/>
              <a:gd name="T1" fmla="*/ 0 h 21600"/>
              <a:gd name="T2" fmla="*/ 228600 w 21600"/>
              <a:gd name="T3" fmla="*/ 0 h 21600"/>
              <a:gd name="T4" fmla="*/ 457200 w 21600"/>
              <a:gd name="T5" fmla="*/ 0 h 21600"/>
              <a:gd name="T6" fmla="*/ 457200 w 21600"/>
              <a:gd name="T7" fmla="*/ 228600 h 21600"/>
              <a:gd name="T8" fmla="*/ 457200 w 21600"/>
              <a:gd name="T9" fmla="*/ 457200 h 21600"/>
              <a:gd name="T10" fmla="*/ 228600 w 21600"/>
              <a:gd name="T11" fmla="*/ 457200 h 21600"/>
              <a:gd name="T12" fmla="*/ 0 w 21600"/>
              <a:gd name="T13" fmla="*/ 457200 h 21600"/>
              <a:gd name="T14" fmla="*/ 0 w 21600"/>
              <a:gd name="T15" fmla="*/ 22860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tx1"/>
          </a:solidFill>
          <a:ln w="9525">
            <a:solidFill>
              <a:schemeClr val="bg1"/>
            </a:solidFill>
            <a:miter lim="800000"/>
            <a:headEnd/>
            <a:tailEnd/>
          </a:ln>
        </p:spPr>
        <p:txBody>
          <a:bodyPr/>
          <a:lstStyle/>
          <a:p>
            <a:endParaRPr lang="en-US"/>
          </a:p>
        </p:txBody>
      </p:sp>
      <p:cxnSp>
        <p:nvCxnSpPr>
          <p:cNvPr id="49" name="Straight Connector 48"/>
          <p:cNvCxnSpPr/>
          <p:nvPr/>
        </p:nvCxnSpPr>
        <p:spPr>
          <a:xfrm>
            <a:off x="492125" y="533876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5084" name="TextBox 49"/>
          <p:cNvSpPr txBox="1">
            <a:spLocks noChangeArrowheads="1"/>
          </p:cNvSpPr>
          <p:nvPr/>
        </p:nvSpPr>
        <p:spPr bwMode="auto">
          <a:xfrm>
            <a:off x="1663700" y="5424488"/>
            <a:ext cx="339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Call an expert for a hint.</a:t>
            </a:r>
          </a:p>
        </p:txBody>
      </p:sp>
      <p:sp>
        <p:nvSpPr>
          <p:cNvPr id="31" name="Rounded Rectangle 30"/>
          <p:cNvSpPr/>
          <p:nvPr/>
        </p:nvSpPr>
        <p:spPr>
          <a:xfrm>
            <a:off x="5645150" y="1408113"/>
            <a:ext cx="3181350" cy="4348162"/>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86" name="TextBox 31"/>
          <p:cNvSpPr txBox="1">
            <a:spLocks noChangeArrowheads="1"/>
          </p:cNvSpPr>
          <p:nvPr/>
        </p:nvSpPr>
        <p:spPr bwMode="auto">
          <a:xfrm>
            <a:off x="5835650" y="1558925"/>
            <a:ext cx="2806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Hint</a:t>
            </a:r>
          </a:p>
          <a:p>
            <a:pPr eaLnBrk="1" hangingPunct="1"/>
            <a:endParaRPr lang="en-US" sz="1400"/>
          </a:p>
          <a:p>
            <a:pPr eaLnBrk="1" hangingPunct="1"/>
            <a:r>
              <a:rPr lang="en-US" sz="1400"/>
              <a:t>Remember that there are limits to how loud you can make a recorded sound. You want the effect to come through clearly and not be distorted. Only one of Anna Li’s possible responses avoids the risk of clipping. Can you figure out which one?</a:t>
            </a:r>
          </a:p>
        </p:txBody>
      </p:sp>
      <p:sp>
        <p:nvSpPr>
          <p:cNvPr id="37" name="Oval 36"/>
          <p:cNvSpPr/>
          <p:nvPr/>
        </p:nvSpPr>
        <p:spPr>
          <a:xfrm>
            <a:off x="1590675" y="4049713"/>
            <a:ext cx="93663" cy="9366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1590675" y="4629150"/>
            <a:ext cx="93663" cy="9207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hlinkClick r:id="rId6" action="ppaction://hlinksldjump"/>
          </p:cNvPr>
          <p:cNvSpPr/>
          <p:nvPr/>
        </p:nvSpPr>
        <p:spPr>
          <a:xfrm>
            <a:off x="1524000" y="3981450"/>
            <a:ext cx="3524250" cy="4286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hlinkClick r:id="rId7" action="ppaction://hlinksldjump"/>
          </p:cNvPr>
          <p:cNvSpPr/>
          <p:nvPr/>
        </p:nvSpPr>
        <p:spPr>
          <a:xfrm>
            <a:off x="1495425" y="4495800"/>
            <a:ext cx="3533775" cy="552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hlinkClick r:id="rId8" action="ppaction://hlinksldjump"/>
          </p:cNvPr>
          <p:cNvSpPr/>
          <p:nvPr/>
        </p:nvSpPr>
        <p:spPr>
          <a:xfrm>
            <a:off x="1533525" y="5429250"/>
            <a:ext cx="2219325"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647700" y="5419725"/>
            <a:ext cx="457200" cy="4667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p:txBody>
          <a:bodyPr/>
          <a:lstStyle/>
          <a:p>
            <a:pPr eaLnBrk="1" hangingPunct="1"/>
            <a:r>
              <a:rPr lang="en-US" smtClean="0"/>
              <a:t>ITEC 715</a:t>
            </a:r>
          </a:p>
        </p:txBody>
      </p:sp>
      <p:sp>
        <p:nvSpPr>
          <p:cNvPr id="4608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Why 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524125"/>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019425"/>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31470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382905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2" action="ppaction://hlinksldjump"/>
          </p:cNvPr>
          <p:cNvSpPr/>
          <p:nvPr/>
        </p:nvSpPr>
        <p:spPr>
          <a:xfrm>
            <a:off x="752475" y="2619375"/>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Oval 16">
            <a:hlinkClick r:id="rId2" action="ppaction://hlinksldjump"/>
          </p:cNvPr>
          <p:cNvSpPr/>
          <p:nvPr/>
        </p:nvSpPr>
        <p:spPr>
          <a:xfrm>
            <a:off x="750888" y="3117850"/>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Oval 17">
            <a:hlinkClick r:id="rId2" action="ppaction://hlinksldjump"/>
          </p:cNvPr>
          <p:cNvSpPr/>
          <p:nvPr/>
        </p:nvSpPr>
        <p:spPr>
          <a:xfrm>
            <a:off x="747713" y="3421063"/>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a:hlinkClick r:id="rId2" action="ppaction://hlinksldjump"/>
          </p:cNvPr>
          <p:cNvSpPr/>
          <p:nvPr/>
        </p:nvSpPr>
        <p:spPr>
          <a:xfrm>
            <a:off x="749300" y="3927475"/>
            <a:ext cx="85725" cy="85725"/>
          </a:xfrm>
          <a:prstGeom prst="ellipse">
            <a:avLst/>
          </a:prstGeom>
          <a:solidFill>
            <a:schemeClr val="bg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19">
            <a:hlinkClick r:id="rId3" action="ppaction://hlinksldjump"/>
          </p:cNvPr>
          <p:cNvSpPr/>
          <p:nvPr/>
        </p:nvSpPr>
        <p:spPr>
          <a:xfrm>
            <a:off x="708025" y="2528888"/>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hlinkClick r:id="rId4" action="ppaction://hlinksldjump"/>
          </p:cNvPr>
          <p:cNvSpPr/>
          <p:nvPr/>
        </p:nvSpPr>
        <p:spPr>
          <a:xfrm>
            <a:off x="692150" y="3036888"/>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rId5" action="ppaction://hlinksldjump"/>
          </p:cNvPr>
          <p:cNvSpPr/>
          <p:nvPr/>
        </p:nvSpPr>
        <p:spPr>
          <a:xfrm>
            <a:off x="700088" y="3355975"/>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hlinkClick r:id="rId6" action="ppaction://hlinksldjump"/>
          </p:cNvPr>
          <p:cNvSpPr/>
          <p:nvPr/>
        </p:nvSpPr>
        <p:spPr>
          <a:xfrm>
            <a:off x="700088" y="3871913"/>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ight Arrow 2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Left Arrow 2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5"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46106"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46107"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46108"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 response. Then click </a:t>
            </a:r>
            <a:r>
              <a:rPr lang="en-US" sz="1200" b="1"/>
              <a:t>Next </a:t>
            </a:r>
            <a:r>
              <a:rPr lang="en-US" sz="1200"/>
              <a:t>to continue.</a:t>
            </a:r>
          </a:p>
        </p:txBody>
      </p:sp>
      <p:sp>
        <p:nvSpPr>
          <p:cNvPr id="31" name="Rectangle 30">
            <a:hlinkClick r:id="rId7"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8"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5" y="933449"/>
            <a:ext cx="5709298" cy="5648326"/>
          </a:xfrm>
          <a:prstGeom prst="rect">
            <a:avLst/>
          </a:prstGeom>
          <a:effectLst>
            <a:outerShdw blurRad="50800" dist="76200" dir="2700000" algn="tl" rotWithShape="0">
              <a:prstClr val="black">
                <a:alpha val="40000"/>
              </a:prstClr>
            </a:outerShdw>
          </a:effectLst>
        </p:spPr>
      </p:pic>
      <p:sp>
        <p:nvSpPr>
          <p:cNvPr id="5" name="TextBox 4"/>
          <p:cNvSpPr txBox="1"/>
          <p:nvPr/>
        </p:nvSpPr>
        <p:spPr>
          <a:xfrm>
            <a:off x="6381750" y="2650123"/>
            <a:ext cx="2600325" cy="1077218"/>
          </a:xfrm>
          <a:prstGeom prst="rect">
            <a:avLst/>
          </a:prstGeom>
          <a:noFill/>
        </p:spPr>
        <p:txBody>
          <a:bodyPr wrap="square" rtlCol="0">
            <a:spAutoFit/>
          </a:bodyPr>
          <a:lstStyle/>
          <a:p>
            <a:r>
              <a:rPr lang="en-US" sz="1600" dirty="0" smtClean="0"/>
              <a:t>Suppose you like this image. What other clip art is available that is drawn in this style?</a:t>
            </a:r>
            <a:endParaRPr lang="en-US" sz="1600" dirty="0"/>
          </a:p>
        </p:txBody>
      </p:sp>
      <p:sp>
        <p:nvSpPr>
          <p:cNvPr id="7" name="Rounded Rectangle 6"/>
          <p:cNvSpPr/>
          <p:nvPr/>
        </p:nvSpPr>
        <p:spPr>
          <a:xfrm>
            <a:off x="2343150" y="2819400"/>
            <a:ext cx="865009" cy="6667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198634" y="2876550"/>
            <a:ext cx="3183116"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Style Numbers</a:t>
            </a:r>
            <a:endParaRPr lang="en-US" sz="4400" dirty="0">
              <a:solidFill>
                <a:srgbClr val="FFFF99"/>
              </a:solidFill>
            </a:endParaRPr>
          </a:p>
        </p:txBody>
      </p:sp>
    </p:spTree>
    <p:extLst>
      <p:ext uri="{BB962C8B-B14F-4D97-AF65-F5344CB8AC3E}">
        <p14:creationId xmlns:p14="http://schemas.microsoft.com/office/powerpoint/2010/main" val="3278563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p:txBody>
          <a:bodyPr/>
          <a:lstStyle/>
          <a:p>
            <a:pPr eaLnBrk="1" hangingPunct="1"/>
            <a:r>
              <a:rPr lang="en-US" smtClean="0"/>
              <a:t>ITEC 715</a:t>
            </a:r>
          </a:p>
        </p:txBody>
      </p:sp>
      <p:sp>
        <p:nvSpPr>
          <p:cNvPr id="4710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710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710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1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1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Why 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524125"/>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019425"/>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31470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382905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3" action="ppaction://hlinksldjump"/>
          </p:cNvPr>
          <p:cNvSpPr/>
          <p:nvPr/>
        </p:nvSpPr>
        <p:spPr>
          <a:xfrm>
            <a:off x="723900" y="2619375"/>
            <a:ext cx="114300" cy="114300"/>
          </a:xfrm>
          <a:prstGeom prst="ellipse">
            <a:avLst/>
          </a:prstGeom>
          <a:solidFill>
            <a:schemeClr val="accent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Oval 16">
            <a:hlinkClick r:id="rId3" action="ppaction://hlinksldjump"/>
          </p:cNvPr>
          <p:cNvSpPr/>
          <p:nvPr/>
        </p:nvSpPr>
        <p:spPr>
          <a:xfrm>
            <a:off x="750888" y="3117850"/>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Oval 17">
            <a:hlinkClick r:id="rId3" action="ppaction://hlinksldjump"/>
          </p:cNvPr>
          <p:cNvSpPr/>
          <p:nvPr/>
        </p:nvSpPr>
        <p:spPr>
          <a:xfrm>
            <a:off x="747713" y="3421063"/>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a:hlinkClick r:id="rId3" action="ppaction://hlinksldjump"/>
          </p:cNvPr>
          <p:cNvSpPr/>
          <p:nvPr/>
        </p:nvSpPr>
        <p:spPr>
          <a:xfrm>
            <a:off x="749300" y="3927475"/>
            <a:ext cx="85725" cy="85725"/>
          </a:xfrm>
          <a:prstGeom prst="ellipse">
            <a:avLst/>
          </a:prstGeom>
          <a:solidFill>
            <a:schemeClr val="bg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ounded Rectangle 19"/>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8"/>
          <p:cNvSpPr txBox="1">
            <a:spLocks noChangeArrowheads="1"/>
          </p:cNvSpPr>
          <p:nvPr/>
        </p:nvSpPr>
        <p:spPr bwMode="auto">
          <a:xfrm>
            <a:off x="5334000" y="2103438"/>
            <a:ext cx="3276600" cy="1992312"/>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Correct!</a:t>
            </a:r>
          </a:p>
          <a:p>
            <a:pPr>
              <a:spcBef>
                <a:spcPct val="50000"/>
              </a:spcBef>
              <a:buClr>
                <a:srgbClr val="4A81B8"/>
              </a:buClr>
              <a:buSzPct val="80000"/>
              <a:buFont typeface="Wingdings" pitchFamily="2" charset="2"/>
              <a:buNone/>
              <a:defRPr/>
            </a:pPr>
            <a:r>
              <a:rPr lang="en-US" sz="1400" kern="0" dirty="0" err="1">
                <a:latin typeface="+mn-lt"/>
              </a:rPr>
              <a:t>Nancarrow</a:t>
            </a:r>
            <a:r>
              <a:rPr lang="en-US" sz="1400" kern="0" dirty="0">
                <a:latin typeface="+mn-lt"/>
              </a:rPr>
              <a:t> was interested in exploring extremely complex cross-rhythmic counterpoint—way beyond human ability to count or perform.</a:t>
            </a:r>
          </a:p>
          <a:p>
            <a:pPr>
              <a:spcBef>
                <a:spcPct val="50000"/>
              </a:spcBef>
              <a:buClr>
                <a:srgbClr val="4A81B8"/>
              </a:buClr>
              <a:buSzPct val="80000"/>
              <a:buFont typeface="Wingdings" pitchFamily="2" charset="2"/>
              <a:buNone/>
              <a:defRPr/>
            </a:pPr>
            <a:r>
              <a:rPr lang="en-US" sz="1400" kern="0" dirty="0">
                <a:latin typeface="+mn-lt"/>
              </a:rPr>
              <a:t>Click the icon below to hear the intense final bars of </a:t>
            </a:r>
            <a:r>
              <a:rPr lang="en-US" sz="1400" kern="0" dirty="0" err="1">
                <a:latin typeface="+mn-lt"/>
              </a:rPr>
              <a:t>Nancarrow’s</a:t>
            </a:r>
            <a:r>
              <a:rPr lang="en-US" sz="1400" kern="0" dirty="0">
                <a:latin typeface="+mn-lt"/>
              </a:rPr>
              <a:t> </a:t>
            </a:r>
            <a:r>
              <a:rPr lang="en-US" sz="1400" i="1" kern="0" dirty="0">
                <a:latin typeface="+mn-lt"/>
              </a:rPr>
              <a:t>Study No. 8</a:t>
            </a:r>
            <a:r>
              <a:rPr lang="en-US" sz="1400" kern="0" dirty="0">
                <a:latin typeface="+mn-lt"/>
              </a:rPr>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24" name="Right Arrow 2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Left Arrow 2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27"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47128"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47129"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47130"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 response. Then click </a:t>
            </a:r>
            <a:r>
              <a:rPr lang="en-US" sz="1200" b="1"/>
              <a:t>Next </a:t>
            </a:r>
            <a:r>
              <a:rPr lang="en-US" sz="1200"/>
              <a:t>to continue.</a:t>
            </a:r>
          </a:p>
        </p:txBody>
      </p:sp>
      <p:sp>
        <p:nvSpPr>
          <p:cNvPr id="31" name="Rectangle 30">
            <a:hlinkClick r:id="rId4"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5"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6" action="ppaction://hlinksldjump"/>
          </p:cNvPr>
          <p:cNvSpPr/>
          <p:nvPr/>
        </p:nvSpPr>
        <p:spPr>
          <a:xfrm>
            <a:off x="708025" y="2528888"/>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hlinkClick r:id="rId7" action="ppaction://hlinksldjump"/>
          </p:cNvPr>
          <p:cNvSpPr/>
          <p:nvPr/>
        </p:nvSpPr>
        <p:spPr>
          <a:xfrm>
            <a:off x="692150" y="3036888"/>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hlinkClick r:id="rId8" action="ppaction://hlinksldjump"/>
          </p:cNvPr>
          <p:cNvSpPr/>
          <p:nvPr/>
        </p:nvSpPr>
        <p:spPr>
          <a:xfrm>
            <a:off x="700088" y="3355975"/>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hlinkClick r:id="rId9" action="ppaction://hlinksldjump"/>
          </p:cNvPr>
          <p:cNvSpPr/>
          <p:nvPr/>
        </p:nvSpPr>
        <p:spPr>
          <a:xfrm>
            <a:off x="700088" y="3871913"/>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 name="Nancarrow--Study No. 8--excerpt.wav">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6440488" y="4600575"/>
            <a:ext cx="938212"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9874" fill="hold"/>
                                        <p:tgtEl>
                                          <p:spTgt spid="38"/>
                                        </p:tgtEl>
                                      </p:cBhvr>
                                    </p:cmd>
                                  </p:childTnLst>
                                </p:cTn>
                              </p:par>
                            </p:childTnLst>
                          </p:cTn>
                        </p:par>
                      </p:childTnLst>
                    </p:cTn>
                  </p:par>
                </p:childTnLst>
              </p:cTn>
              <p:nextCondLst>
                <p:cond evt="onClick" delay="0">
                  <p:tgtEl>
                    <p:spTgt spid="3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hlinkClick r:id="rId3" action="ppaction://hlinksldjump"/>
          </p:cNvPr>
          <p:cNvSpPr/>
          <p:nvPr/>
        </p:nvSpPr>
        <p:spPr>
          <a:xfrm>
            <a:off x="735013" y="2625725"/>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8131" name="Rectangle 3"/>
          <p:cNvSpPr>
            <a:spLocks noGrp="1" noChangeArrowheads="1"/>
          </p:cNvSpPr>
          <p:nvPr>
            <p:ph type="title"/>
          </p:nvPr>
        </p:nvSpPr>
        <p:spPr/>
        <p:txBody>
          <a:bodyPr/>
          <a:lstStyle/>
          <a:p>
            <a:pPr eaLnBrk="1" hangingPunct="1"/>
            <a:r>
              <a:rPr lang="en-US" smtClean="0"/>
              <a:t>ITEC 715</a:t>
            </a:r>
          </a:p>
        </p:txBody>
      </p:sp>
      <p:sp>
        <p:nvSpPr>
          <p:cNvPr id="48132"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8133"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8134"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8135"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8136"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Why 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524125"/>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019425"/>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31470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382905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3" action="ppaction://hlinksldjump"/>
          </p:cNvPr>
          <p:cNvSpPr/>
          <p:nvPr/>
        </p:nvSpPr>
        <p:spPr>
          <a:xfrm>
            <a:off x="731838" y="3105150"/>
            <a:ext cx="114300" cy="114300"/>
          </a:xfrm>
          <a:prstGeom prst="ellipse">
            <a:avLst/>
          </a:prstGeom>
          <a:solidFill>
            <a:schemeClr val="accent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Oval 17">
            <a:hlinkClick r:id="rId3" action="ppaction://hlinksldjump"/>
          </p:cNvPr>
          <p:cNvSpPr/>
          <p:nvPr/>
        </p:nvSpPr>
        <p:spPr>
          <a:xfrm>
            <a:off x="747713" y="3421063"/>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a:hlinkClick r:id="rId3" action="ppaction://hlinksldjump"/>
          </p:cNvPr>
          <p:cNvSpPr/>
          <p:nvPr/>
        </p:nvSpPr>
        <p:spPr>
          <a:xfrm>
            <a:off x="749300" y="3927475"/>
            <a:ext cx="85725" cy="85725"/>
          </a:xfrm>
          <a:prstGeom prst="ellipse">
            <a:avLst/>
          </a:prstGeom>
          <a:solidFill>
            <a:schemeClr val="bg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ounded Rectangle 19"/>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8"/>
          <p:cNvSpPr txBox="1">
            <a:spLocks noChangeArrowheads="1"/>
          </p:cNvSpPr>
          <p:nvPr/>
        </p:nvSpPr>
        <p:spPr bwMode="auto">
          <a:xfrm>
            <a:off x="5334000" y="2103438"/>
            <a:ext cx="3276600" cy="1992312"/>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err="1">
                <a:latin typeface="+mn-lt"/>
              </a:rPr>
              <a:t>Nancarrow’s</a:t>
            </a:r>
            <a:r>
              <a:rPr lang="en-US" sz="1400" kern="0" dirty="0">
                <a:latin typeface="+mn-lt"/>
              </a:rPr>
              <a:t> father was not a player-piano salesman. </a:t>
            </a:r>
            <a:r>
              <a:rPr lang="en-US" sz="1400" kern="0" dirty="0" err="1">
                <a:latin typeface="+mn-lt"/>
              </a:rPr>
              <a:t>Nancarrow</a:t>
            </a:r>
            <a:r>
              <a:rPr lang="en-US" sz="1400" kern="0" dirty="0">
                <a:latin typeface="+mn-lt"/>
              </a:rPr>
              <a:t> wrote for player-piano because his music involved extremely complex cross-rhythms that human beings could not perform.</a:t>
            </a:r>
          </a:p>
          <a:p>
            <a:pPr>
              <a:spcBef>
                <a:spcPct val="50000"/>
              </a:spcBef>
              <a:buClr>
                <a:srgbClr val="4A81B8"/>
              </a:buClr>
              <a:buSzPct val="80000"/>
              <a:buFont typeface="Wingdings" pitchFamily="2" charset="2"/>
              <a:buNone/>
              <a:defRPr/>
            </a:pPr>
            <a:r>
              <a:rPr lang="en-US" sz="1400" kern="0" dirty="0">
                <a:latin typeface="+mn-lt"/>
              </a:rPr>
              <a:t>Click the icon below to hear the intense final bars of </a:t>
            </a:r>
            <a:r>
              <a:rPr lang="en-US" sz="1400" kern="0" dirty="0" err="1">
                <a:latin typeface="+mn-lt"/>
              </a:rPr>
              <a:t>Nancarrow’s</a:t>
            </a:r>
            <a:r>
              <a:rPr lang="en-US" sz="1400" kern="0" dirty="0">
                <a:latin typeface="+mn-lt"/>
              </a:rPr>
              <a:t> </a:t>
            </a:r>
            <a:r>
              <a:rPr lang="en-US" sz="1400" i="1" kern="0" dirty="0">
                <a:latin typeface="+mn-lt"/>
              </a:rPr>
              <a:t>Study No. 8</a:t>
            </a:r>
            <a:r>
              <a:rPr lang="en-US" sz="1400" kern="0" dirty="0">
                <a:latin typeface="+mn-lt"/>
              </a:rPr>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24" name="Right Arrow 2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Left Arrow 2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51"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48152"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48153"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48154"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 response. Then click </a:t>
            </a:r>
            <a:r>
              <a:rPr lang="en-US" sz="1200" b="1"/>
              <a:t>Next </a:t>
            </a:r>
            <a:r>
              <a:rPr lang="en-US" sz="1200"/>
              <a:t>to continue.</a:t>
            </a:r>
          </a:p>
        </p:txBody>
      </p:sp>
      <p:sp>
        <p:nvSpPr>
          <p:cNvPr id="31" name="Rectangle 30">
            <a:hlinkClick r:id="rId4"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5"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6" action="ppaction://hlinksldjump"/>
          </p:cNvPr>
          <p:cNvSpPr/>
          <p:nvPr/>
        </p:nvSpPr>
        <p:spPr>
          <a:xfrm>
            <a:off x="708025" y="2528888"/>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hlinkClick r:id="rId7" action="ppaction://hlinksldjump"/>
          </p:cNvPr>
          <p:cNvSpPr/>
          <p:nvPr/>
        </p:nvSpPr>
        <p:spPr>
          <a:xfrm>
            <a:off x="692150" y="3036888"/>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hlinkClick r:id="rId8" action="ppaction://hlinksldjump"/>
          </p:cNvPr>
          <p:cNvSpPr/>
          <p:nvPr/>
        </p:nvSpPr>
        <p:spPr>
          <a:xfrm>
            <a:off x="700088" y="3355975"/>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hlinkClick r:id="rId9" action="ppaction://hlinksldjump"/>
          </p:cNvPr>
          <p:cNvSpPr/>
          <p:nvPr/>
        </p:nvSpPr>
        <p:spPr>
          <a:xfrm>
            <a:off x="700088" y="3871913"/>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 name="Nancarrow--Study No. 8--excerpt.wav">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6440488" y="4600575"/>
            <a:ext cx="938212"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9874" fill="hold"/>
                                        <p:tgtEl>
                                          <p:spTgt spid="38"/>
                                        </p:tgtEl>
                                      </p:cBhvr>
                                    </p:cmd>
                                  </p:childTnLst>
                                </p:cTn>
                              </p:par>
                            </p:childTnLst>
                          </p:cTn>
                        </p:par>
                      </p:childTnLst>
                    </p:cTn>
                  </p:par>
                </p:childTnLst>
              </p:cTn>
              <p:nextCondLst>
                <p:cond evt="onClick" delay="0">
                  <p:tgtEl>
                    <p:spTgt spid="3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hlinkClick r:id="rId3" action="ppaction://hlinksldjump"/>
          </p:cNvPr>
          <p:cNvSpPr/>
          <p:nvPr/>
        </p:nvSpPr>
        <p:spPr>
          <a:xfrm>
            <a:off x="750888" y="3117850"/>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Oval 21">
            <a:hlinkClick r:id="rId3" action="ppaction://hlinksldjump"/>
          </p:cNvPr>
          <p:cNvSpPr/>
          <p:nvPr/>
        </p:nvSpPr>
        <p:spPr>
          <a:xfrm>
            <a:off x="735013" y="2625725"/>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9156" name="Rectangle 3"/>
          <p:cNvSpPr>
            <a:spLocks noGrp="1" noChangeArrowheads="1"/>
          </p:cNvSpPr>
          <p:nvPr>
            <p:ph type="title"/>
          </p:nvPr>
        </p:nvSpPr>
        <p:spPr/>
        <p:txBody>
          <a:bodyPr/>
          <a:lstStyle/>
          <a:p>
            <a:pPr eaLnBrk="1" hangingPunct="1"/>
            <a:r>
              <a:rPr lang="en-US" smtClean="0"/>
              <a:t>ITEC 715</a:t>
            </a:r>
          </a:p>
        </p:txBody>
      </p:sp>
      <p:sp>
        <p:nvSpPr>
          <p:cNvPr id="4915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915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915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916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916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Why 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524125"/>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019425"/>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31470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382905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3" action="ppaction://hlinksldjump"/>
          </p:cNvPr>
          <p:cNvSpPr/>
          <p:nvPr/>
        </p:nvSpPr>
        <p:spPr>
          <a:xfrm>
            <a:off x="731838" y="3398838"/>
            <a:ext cx="114300" cy="114300"/>
          </a:xfrm>
          <a:prstGeom prst="ellipse">
            <a:avLst/>
          </a:prstGeom>
          <a:solidFill>
            <a:schemeClr val="accent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a:hlinkClick r:id="rId3" action="ppaction://hlinksldjump"/>
          </p:cNvPr>
          <p:cNvSpPr/>
          <p:nvPr/>
        </p:nvSpPr>
        <p:spPr>
          <a:xfrm>
            <a:off x="749300" y="3927475"/>
            <a:ext cx="85725" cy="85725"/>
          </a:xfrm>
          <a:prstGeom prst="ellipse">
            <a:avLst/>
          </a:prstGeom>
          <a:solidFill>
            <a:schemeClr val="bg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ounded Rectangle 19"/>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8"/>
          <p:cNvSpPr txBox="1">
            <a:spLocks noChangeArrowheads="1"/>
          </p:cNvSpPr>
          <p:nvPr/>
        </p:nvSpPr>
        <p:spPr bwMode="auto">
          <a:xfrm>
            <a:off x="5264150" y="2103438"/>
            <a:ext cx="3417888" cy="25400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err="1">
                <a:latin typeface="+mn-lt"/>
              </a:rPr>
              <a:t>Nancarrow</a:t>
            </a:r>
            <a:r>
              <a:rPr lang="en-US" sz="1400" kern="0" dirty="0">
                <a:latin typeface="+mn-lt"/>
              </a:rPr>
              <a:t> worked in relative obscurity for most of his career. His work only became known to the wider world in the when the first Columbia Records recording of a few of his </a:t>
            </a:r>
            <a:r>
              <a:rPr lang="en-US" sz="1400" i="1" kern="0" dirty="0">
                <a:latin typeface="+mn-lt"/>
              </a:rPr>
              <a:t>Studies</a:t>
            </a:r>
            <a:r>
              <a:rPr lang="en-US" sz="1400" kern="0" dirty="0">
                <a:latin typeface="+mn-lt"/>
              </a:rPr>
              <a:t> came out in 1969. Comprehensive recordings of his </a:t>
            </a:r>
            <a:r>
              <a:rPr lang="en-US" sz="1400" i="1" kern="0" dirty="0">
                <a:latin typeface="+mn-lt"/>
              </a:rPr>
              <a:t>Studies</a:t>
            </a:r>
            <a:r>
              <a:rPr lang="en-US" sz="1400" kern="0" dirty="0">
                <a:latin typeface="+mn-lt"/>
              </a:rPr>
              <a:t> weren’t released until 1977.</a:t>
            </a:r>
          </a:p>
          <a:p>
            <a:pPr>
              <a:spcBef>
                <a:spcPct val="50000"/>
              </a:spcBef>
              <a:buClr>
                <a:srgbClr val="4A81B8"/>
              </a:buClr>
              <a:buSzPct val="80000"/>
              <a:buFont typeface="Wingdings" pitchFamily="2" charset="2"/>
              <a:buNone/>
              <a:defRPr/>
            </a:pPr>
            <a:r>
              <a:rPr lang="en-US" sz="1400" kern="0" dirty="0">
                <a:latin typeface="+mn-lt"/>
              </a:rPr>
              <a:t>Click the icon below to hear the intense final bars of </a:t>
            </a:r>
            <a:r>
              <a:rPr lang="en-US" sz="1400" kern="0" dirty="0" err="1">
                <a:latin typeface="+mn-lt"/>
              </a:rPr>
              <a:t>Nancarrow’s</a:t>
            </a:r>
            <a:r>
              <a:rPr lang="en-US" sz="1400" kern="0" dirty="0">
                <a:latin typeface="+mn-lt"/>
              </a:rPr>
              <a:t> </a:t>
            </a:r>
            <a:r>
              <a:rPr lang="en-US" sz="1400" i="1" kern="0" dirty="0">
                <a:latin typeface="+mn-lt"/>
              </a:rPr>
              <a:t>Study No. 8</a:t>
            </a:r>
            <a:r>
              <a:rPr lang="en-US" sz="1400" kern="0" dirty="0">
                <a:latin typeface="+mn-lt"/>
              </a:rPr>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25" name="Right Arrow 24"/>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Left Arrow 25"/>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75"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49176"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49177"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49178"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 response. Then click </a:t>
            </a:r>
            <a:r>
              <a:rPr lang="en-US" sz="1200" b="1"/>
              <a:t>Next </a:t>
            </a:r>
            <a:r>
              <a:rPr lang="en-US" sz="1200"/>
              <a:t>to continue.</a:t>
            </a:r>
          </a:p>
        </p:txBody>
      </p:sp>
      <p:sp>
        <p:nvSpPr>
          <p:cNvPr id="32" name="Rectangle 31">
            <a:hlinkClick r:id="rId4"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5"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hlinkClick r:id="rId6" action="ppaction://hlinksldjump"/>
          </p:cNvPr>
          <p:cNvSpPr/>
          <p:nvPr/>
        </p:nvSpPr>
        <p:spPr>
          <a:xfrm>
            <a:off x="708025" y="2528888"/>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hlinkClick r:id="rId7" action="ppaction://hlinksldjump"/>
          </p:cNvPr>
          <p:cNvSpPr/>
          <p:nvPr/>
        </p:nvSpPr>
        <p:spPr>
          <a:xfrm>
            <a:off x="692150" y="3036888"/>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hlinkClick r:id="rId8" action="ppaction://hlinksldjump"/>
          </p:cNvPr>
          <p:cNvSpPr/>
          <p:nvPr/>
        </p:nvSpPr>
        <p:spPr>
          <a:xfrm>
            <a:off x="700088" y="3355975"/>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9" action="ppaction://hlinksldjump"/>
          </p:cNvPr>
          <p:cNvSpPr/>
          <p:nvPr/>
        </p:nvSpPr>
        <p:spPr>
          <a:xfrm>
            <a:off x="700088" y="3871913"/>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 name="Nancarrow--Study No. 8--excerpt.wav">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6440488" y="4600575"/>
            <a:ext cx="938212"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9874" fill="hold"/>
                                        <p:tgtEl>
                                          <p:spTgt spid="38"/>
                                        </p:tgtEl>
                                      </p:cBhvr>
                                    </p:cmd>
                                  </p:childTnLst>
                                </p:cTn>
                              </p:par>
                            </p:childTnLst>
                          </p:cTn>
                        </p:par>
                      </p:childTnLst>
                    </p:cTn>
                  </p:par>
                </p:childTnLst>
              </p:cTn>
              <p:nextCondLst>
                <p:cond evt="onClick" delay="0">
                  <p:tgtEl>
                    <p:spTgt spid="3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hlinkClick r:id="rId3" action="ppaction://hlinksldjump"/>
          </p:cNvPr>
          <p:cNvSpPr/>
          <p:nvPr/>
        </p:nvSpPr>
        <p:spPr>
          <a:xfrm>
            <a:off x="747713" y="3421063"/>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Oval 23">
            <a:hlinkClick r:id="rId3" action="ppaction://hlinksldjump"/>
          </p:cNvPr>
          <p:cNvSpPr/>
          <p:nvPr/>
        </p:nvSpPr>
        <p:spPr>
          <a:xfrm>
            <a:off x="750888" y="3117850"/>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Oval 21">
            <a:hlinkClick r:id="rId3" action="ppaction://hlinksldjump"/>
          </p:cNvPr>
          <p:cNvSpPr/>
          <p:nvPr/>
        </p:nvSpPr>
        <p:spPr>
          <a:xfrm>
            <a:off x="735013" y="2625725"/>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0181" name="Rectangle 3"/>
          <p:cNvSpPr>
            <a:spLocks noGrp="1" noChangeArrowheads="1"/>
          </p:cNvSpPr>
          <p:nvPr>
            <p:ph type="title"/>
          </p:nvPr>
        </p:nvSpPr>
        <p:spPr/>
        <p:txBody>
          <a:bodyPr/>
          <a:lstStyle/>
          <a:p>
            <a:pPr eaLnBrk="1" hangingPunct="1"/>
            <a:r>
              <a:rPr lang="en-US" smtClean="0"/>
              <a:t>ITEC 715</a:t>
            </a:r>
          </a:p>
        </p:txBody>
      </p:sp>
      <p:sp>
        <p:nvSpPr>
          <p:cNvPr id="50182"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50183"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50184"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185"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186"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Why 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524125"/>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019425"/>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31470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3829050"/>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3" action="ppaction://hlinksldjump"/>
          </p:cNvPr>
          <p:cNvSpPr/>
          <p:nvPr/>
        </p:nvSpPr>
        <p:spPr>
          <a:xfrm>
            <a:off x="731838" y="3906838"/>
            <a:ext cx="114300" cy="114300"/>
          </a:xfrm>
          <a:prstGeom prst="ellipse">
            <a:avLst/>
          </a:prstGeom>
          <a:solidFill>
            <a:schemeClr val="accent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ounded Rectangle 19"/>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err="1">
                <a:latin typeface="+mn-lt"/>
              </a:rPr>
              <a:t>Nancarrow</a:t>
            </a:r>
            <a:r>
              <a:rPr lang="en-US" sz="1400" kern="0" dirty="0">
                <a:latin typeface="+mn-lt"/>
              </a:rPr>
              <a:t> didn’t have a regular pianist he worked with. He pretty much gave up writing for humans for the majority of the time he worked as a composer, coming back to writing for human performers only near the end of his career.</a:t>
            </a:r>
          </a:p>
          <a:p>
            <a:pPr>
              <a:spcBef>
                <a:spcPct val="50000"/>
              </a:spcBef>
              <a:buClr>
                <a:srgbClr val="4A81B8"/>
              </a:buClr>
              <a:buSzPct val="80000"/>
              <a:buFont typeface="Wingdings" pitchFamily="2" charset="2"/>
              <a:buNone/>
              <a:defRPr/>
            </a:pPr>
            <a:r>
              <a:rPr lang="en-US" sz="1400" kern="0" dirty="0">
                <a:latin typeface="+mn-lt"/>
              </a:rPr>
              <a:t>Click the icon below to hear the intense final bars of </a:t>
            </a:r>
            <a:r>
              <a:rPr lang="en-US" sz="1400" kern="0" dirty="0" err="1">
                <a:latin typeface="+mn-lt"/>
              </a:rPr>
              <a:t>Nancarrow’s</a:t>
            </a:r>
            <a:r>
              <a:rPr lang="en-US" sz="1400" kern="0" dirty="0">
                <a:latin typeface="+mn-lt"/>
              </a:rPr>
              <a:t> </a:t>
            </a:r>
            <a:r>
              <a:rPr lang="en-US" sz="1400" i="1" kern="0" dirty="0">
                <a:latin typeface="+mn-lt"/>
              </a:rPr>
              <a:t>Study No. 8</a:t>
            </a:r>
            <a:r>
              <a:rPr lang="en-US" sz="1400" kern="0" dirty="0">
                <a:latin typeface="+mn-lt"/>
              </a:rPr>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26" name="Right Arrow 25"/>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Left Arrow 26"/>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99"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700">
                <a:solidFill>
                  <a:srgbClr val="FFFF99"/>
                </a:solidFill>
              </a:rPr>
              <a:t>Back</a:t>
            </a:r>
          </a:p>
        </p:txBody>
      </p:sp>
      <p:sp>
        <p:nvSpPr>
          <p:cNvPr id="50200"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Menu</a:t>
            </a:r>
          </a:p>
        </p:txBody>
      </p:sp>
      <p:sp>
        <p:nvSpPr>
          <p:cNvPr id="50201"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a:solidFill>
                  <a:srgbClr val="FFFF99"/>
                </a:solidFill>
              </a:rPr>
              <a:t>Next</a:t>
            </a:r>
          </a:p>
        </p:txBody>
      </p:sp>
      <p:sp>
        <p:nvSpPr>
          <p:cNvPr id="50202"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a:t>Click a response. Then click </a:t>
            </a:r>
            <a:r>
              <a:rPr lang="en-US" sz="1200" b="1"/>
              <a:t>Next </a:t>
            </a:r>
            <a:r>
              <a:rPr lang="en-US" sz="1200"/>
              <a:t>to continue.</a:t>
            </a:r>
          </a:p>
        </p:txBody>
      </p:sp>
      <p:sp>
        <p:nvSpPr>
          <p:cNvPr id="33" name="Rectangle 32">
            <a:hlinkClick r:id="rId4"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hlinkClick r:id="rId5"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hlinkClick r:id="rId6" action="ppaction://hlinksldjump"/>
          </p:cNvPr>
          <p:cNvSpPr/>
          <p:nvPr/>
        </p:nvSpPr>
        <p:spPr>
          <a:xfrm>
            <a:off x="708025" y="2528888"/>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hlinkClick r:id="rId7" action="ppaction://hlinksldjump"/>
          </p:cNvPr>
          <p:cNvSpPr/>
          <p:nvPr/>
        </p:nvSpPr>
        <p:spPr>
          <a:xfrm>
            <a:off x="692150" y="3036888"/>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8" action="ppaction://hlinksldjump"/>
          </p:cNvPr>
          <p:cNvSpPr/>
          <p:nvPr/>
        </p:nvSpPr>
        <p:spPr>
          <a:xfrm>
            <a:off x="700088" y="3355975"/>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9" action="ppaction://hlinksldjump"/>
          </p:cNvPr>
          <p:cNvSpPr/>
          <p:nvPr/>
        </p:nvSpPr>
        <p:spPr>
          <a:xfrm>
            <a:off x="700088" y="3871913"/>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 name="Nancarrow--Study No. 8--excerpt.wav">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6440488" y="4600575"/>
            <a:ext cx="938212"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9874" fill="hold"/>
                                        <p:tgtEl>
                                          <p:spTgt spid="40"/>
                                        </p:tgtEl>
                                      </p:cBhvr>
                                    </p:cmd>
                                  </p:childTnLst>
                                </p:cTn>
                              </p:par>
                            </p:childTnLst>
                          </p:cTn>
                        </p:par>
                      </p:childTnLst>
                    </p:cTn>
                  </p:par>
                </p:childTnLst>
              </p:cTn>
              <p:nextCondLst>
                <p:cond evt="onClick" delay="0">
                  <p:tgtEl>
                    <p:spTgt spid="4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Page Types: Simple (Relatively)</a:t>
            </a:r>
            <a:endParaRPr lang="en-US" sz="4400" dirty="0">
              <a:solidFill>
                <a:srgbClr val="FFFF99"/>
              </a:solidFill>
            </a:endParaRPr>
          </a:p>
        </p:txBody>
      </p:sp>
      <p:sp>
        <p:nvSpPr>
          <p:cNvPr id="5" name="Content Placeholder 2"/>
          <p:cNvSpPr txBox="1">
            <a:spLocks/>
          </p:cNvSpPr>
          <p:nvPr/>
        </p:nvSpPr>
        <p:spPr>
          <a:xfrm>
            <a:off x="365125" y="1343322"/>
            <a:ext cx="4015489" cy="350512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t>Page types we looked at:</a:t>
            </a:r>
          </a:p>
          <a:p>
            <a:pPr lvl="1"/>
            <a:r>
              <a:rPr lang="en-US" sz="1800" dirty="0" smtClean="0"/>
              <a:t>Text with Graphic</a:t>
            </a:r>
          </a:p>
          <a:p>
            <a:pPr lvl="1"/>
            <a:r>
              <a:rPr lang="en-US" sz="1800" dirty="0" smtClean="0"/>
              <a:t>Text Explore</a:t>
            </a:r>
          </a:p>
          <a:p>
            <a:pPr lvl="1"/>
            <a:r>
              <a:rPr lang="en-US" sz="1800" dirty="0" smtClean="0"/>
              <a:t>Graphic Explore</a:t>
            </a:r>
          </a:p>
          <a:p>
            <a:pPr lvl="1"/>
            <a:r>
              <a:rPr lang="en-US" sz="1800" dirty="0" smtClean="0"/>
              <a:t>Two Character Dialog</a:t>
            </a:r>
          </a:p>
          <a:p>
            <a:pPr lvl="1"/>
            <a:r>
              <a:rPr lang="en-US" sz="1800" dirty="0" smtClean="0"/>
              <a:t>Expert Perspective</a:t>
            </a:r>
          </a:p>
          <a:p>
            <a:pPr lvl="1"/>
            <a:r>
              <a:rPr lang="en-US" sz="1800" dirty="0" smtClean="0"/>
              <a:t>What’s the Right Response?</a:t>
            </a:r>
          </a:p>
          <a:p>
            <a:endParaRPr lang="en-US" sz="1800" dirty="0" smtClean="0"/>
          </a:p>
        </p:txBody>
      </p:sp>
      <p:sp>
        <p:nvSpPr>
          <p:cNvPr id="6" name="TextBox 5"/>
          <p:cNvSpPr txBox="1"/>
          <p:nvPr/>
        </p:nvSpPr>
        <p:spPr>
          <a:xfrm>
            <a:off x="4508205" y="1343322"/>
            <a:ext cx="4274278" cy="2733056"/>
          </a:xfrm>
          <a:prstGeom prst="rect">
            <a:avLst/>
          </a:prstGeom>
          <a:noFill/>
        </p:spPr>
        <p:txBody>
          <a:bodyPr wrap="square" rtlCol="0">
            <a:spAutoFit/>
          </a:bodyPr>
          <a:lstStyle/>
          <a:p>
            <a:r>
              <a:rPr lang="en-US" sz="2400" dirty="0"/>
              <a:t>Other common page types:</a:t>
            </a:r>
          </a:p>
          <a:p>
            <a:pPr marL="742950" lvl="1" indent="-285750" eaLnBrk="0" hangingPunct="0">
              <a:spcBef>
                <a:spcPct val="20000"/>
              </a:spcBef>
              <a:buChar char="–"/>
            </a:pPr>
            <a:r>
              <a:rPr lang="en-US" dirty="0">
                <a:latin typeface="+mn-lt"/>
              </a:rPr>
              <a:t>True/False questions</a:t>
            </a:r>
          </a:p>
          <a:p>
            <a:pPr marL="742950" lvl="1" indent="-285750" eaLnBrk="0" hangingPunct="0">
              <a:spcBef>
                <a:spcPct val="20000"/>
              </a:spcBef>
              <a:buChar char="–"/>
            </a:pPr>
            <a:r>
              <a:rPr lang="en-US" dirty="0">
                <a:latin typeface="+mn-lt"/>
              </a:rPr>
              <a:t>Multiple choice questions</a:t>
            </a:r>
          </a:p>
          <a:p>
            <a:pPr marL="742950" lvl="1" indent="-285750" eaLnBrk="0" hangingPunct="0">
              <a:spcBef>
                <a:spcPct val="20000"/>
              </a:spcBef>
              <a:buChar char="–"/>
            </a:pPr>
            <a:r>
              <a:rPr lang="en-US" dirty="0">
                <a:latin typeface="+mn-lt"/>
              </a:rPr>
              <a:t>Drag and drop questions</a:t>
            </a:r>
          </a:p>
          <a:p>
            <a:pPr marL="742950" lvl="1" indent="-285750" eaLnBrk="0" hangingPunct="0">
              <a:spcBef>
                <a:spcPct val="20000"/>
              </a:spcBef>
              <a:buChar char="–"/>
            </a:pPr>
            <a:r>
              <a:rPr lang="en-US" dirty="0">
                <a:latin typeface="+mn-lt"/>
              </a:rPr>
              <a:t>Fill in the blank questions</a:t>
            </a:r>
          </a:p>
          <a:p>
            <a:pPr marL="742950" lvl="1" indent="-285750" eaLnBrk="0" hangingPunct="0">
              <a:spcBef>
                <a:spcPct val="20000"/>
              </a:spcBef>
              <a:buChar char="–"/>
            </a:pPr>
            <a:r>
              <a:rPr lang="en-US" dirty="0">
                <a:latin typeface="+mn-lt"/>
              </a:rPr>
              <a:t>Short answer </a:t>
            </a:r>
            <a:r>
              <a:rPr lang="en-US" dirty="0" smtClean="0">
                <a:latin typeface="+mn-lt"/>
              </a:rPr>
              <a:t>questions</a:t>
            </a:r>
          </a:p>
          <a:p>
            <a:pPr marL="742950" lvl="1" indent="-285750" eaLnBrk="0" hangingPunct="0">
              <a:spcBef>
                <a:spcPct val="20000"/>
              </a:spcBef>
              <a:buFontTx/>
              <a:buChar char="–"/>
            </a:pPr>
            <a:r>
              <a:rPr lang="en-US" dirty="0"/>
              <a:t>Expert </a:t>
            </a:r>
            <a:r>
              <a:rPr lang="en-US" dirty="0" smtClean="0"/>
              <a:t>Answer</a:t>
            </a:r>
            <a:endParaRPr lang="en-US" dirty="0">
              <a:latin typeface="+mn-lt"/>
            </a:endParaRPr>
          </a:p>
          <a:p>
            <a:endParaRPr lang="en-US" dirty="0"/>
          </a:p>
        </p:txBody>
      </p:sp>
    </p:spTree>
    <p:extLst>
      <p:ext uri="{BB962C8B-B14F-4D97-AF65-F5344CB8AC3E}">
        <p14:creationId xmlns:p14="http://schemas.microsoft.com/office/powerpoint/2010/main" val="35911032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Page Types: More Complex</a:t>
            </a:r>
            <a:endParaRPr lang="en-US" sz="4400" dirty="0">
              <a:solidFill>
                <a:srgbClr val="FFFF99"/>
              </a:solidFill>
            </a:endParaRPr>
          </a:p>
        </p:txBody>
      </p:sp>
      <p:sp>
        <p:nvSpPr>
          <p:cNvPr id="5" name="Content Placeholder 2"/>
          <p:cNvSpPr txBox="1">
            <a:spLocks/>
          </p:cNvSpPr>
          <p:nvPr/>
        </p:nvSpPr>
        <p:spPr>
          <a:xfrm>
            <a:off x="365125" y="1343322"/>
            <a:ext cx="7619926" cy="350512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dirty="0"/>
              <a:t>Software Simulation (e.g., Captivate-style </a:t>
            </a:r>
            <a:r>
              <a:rPr lang="en-US" sz="1800" dirty="0" err="1"/>
              <a:t>sims</a:t>
            </a:r>
            <a:r>
              <a:rPr lang="en-US" sz="1800" dirty="0"/>
              <a:t>)</a:t>
            </a:r>
          </a:p>
          <a:p>
            <a:r>
              <a:rPr lang="en-US" sz="1800" dirty="0"/>
              <a:t>Casual Games (concentration, crossword puzzles, hangman, </a:t>
            </a:r>
            <a:r>
              <a:rPr lang="en-US" sz="1800" dirty="0" err="1"/>
              <a:t>gameshow</a:t>
            </a:r>
            <a:r>
              <a:rPr lang="en-US" sz="1800" dirty="0"/>
              <a:t>-based interactions, etc.—these are usually of limited value)</a:t>
            </a:r>
          </a:p>
          <a:p>
            <a:r>
              <a:rPr lang="en-US" sz="1800" dirty="0"/>
              <a:t>Branched Conversations</a:t>
            </a:r>
          </a:p>
          <a:p>
            <a:r>
              <a:rPr lang="en-US" sz="1800" dirty="0"/>
              <a:t>Timed Challenges (“You have 3 minutes of Curt’s time, so make it count. When you are ready to begin your sales pitch, click Start.”)</a:t>
            </a:r>
          </a:p>
          <a:p>
            <a:r>
              <a:rPr lang="en-US" sz="1800" dirty="0"/>
              <a:t>Serious Games (basically, scored simulations relevant to the skills you are trying to teach, e.g., “flight simulator”-type games)</a:t>
            </a:r>
          </a:p>
          <a:p>
            <a:endParaRPr lang="en-US" sz="1400" dirty="0" smtClean="0"/>
          </a:p>
        </p:txBody>
      </p:sp>
    </p:spTree>
    <p:extLst>
      <p:ext uri="{BB962C8B-B14F-4D97-AF65-F5344CB8AC3E}">
        <p14:creationId xmlns:p14="http://schemas.microsoft.com/office/powerpoint/2010/main" val="9468252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813715"/>
          </a:xfrm>
        </p:spPr>
        <p:txBody>
          <a:bodyPr/>
          <a:lstStyle/>
          <a:p>
            <a:pPr eaLnBrk="1" hangingPunct="1"/>
            <a:r>
              <a:rPr lang="en-US" sz="4000" dirty="0" smtClean="0"/>
              <a:t>Interaction Design Considerations</a:t>
            </a:r>
            <a:br>
              <a:rPr lang="en-US" sz="4000" dirty="0" smtClean="0"/>
            </a:br>
            <a:r>
              <a:rPr lang="en-US" sz="4000" dirty="0" smtClean="0"/>
              <a:t/>
            </a:r>
            <a:br>
              <a:rPr lang="en-US" sz="4000" dirty="0" smtClean="0"/>
            </a:br>
            <a:r>
              <a:rPr lang="en-US" sz="2800" dirty="0" smtClean="0"/>
              <a:t>Grouping and Navigation</a:t>
            </a:r>
            <a:endParaRPr lang="en-US" sz="4000" dirty="0" smtClean="0"/>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1096336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a:t>
            </a:r>
            <a:endParaRPr lang="en-US" sz="4400" dirty="0">
              <a:solidFill>
                <a:srgbClr val="FFFF99"/>
              </a:solidFill>
            </a:endParaRPr>
          </a:p>
        </p:txBody>
      </p:sp>
      <p:sp>
        <p:nvSpPr>
          <p:cNvPr id="4" name="Content Placeholder 2"/>
          <p:cNvSpPr txBox="1">
            <a:spLocks/>
          </p:cNvSpPr>
          <p:nvPr/>
        </p:nvSpPr>
        <p:spPr>
          <a:xfrm>
            <a:off x="365125" y="868363"/>
            <a:ext cx="8683625" cy="53927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1800" dirty="0" smtClean="0">
                <a:latin typeface="Arial Black" pitchFamily="34" charset="0"/>
              </a:rPr>
              <a:t>Guideline: </a:t>
            </a:r>
            <a:r>
              <a:rPr lang="en-US" sz="1800" dirty="0" smtClean="0"/>
              <a:t>Don’t separate learner actions from feedback if you can avoid it.</a:t>
            </a:r>
          </a:p>
          <a:p>
            <a:endParaRPr lang="en-US" dirty="0"/>
          </a:p>
        </p:txBody>
      </p:sp>
      <p:pic>
        <p:nvPicPr>
          <p:cNvPr id="5" name="Picture 4" descr="do_do_no._1b.png"/>
          <p:cNvPicPr>
            <a:picLocks noChangeAspect="1"/>
          </p:cNvPicPr>
          <p:nvPr/>
        </p:nvPicPr>
        <p:blipFill>
          <a:blip r:embed="rId2" cstate="print"/>
          <a:stretch>
            <a:fillRect/>
          </a:stretch>
        </p:blipFill>
        <p:spPr>
          <a:xfrm>
            <a:off x="5743575" y="3846758"/>
            <a:ext cx="2247900" cy="1695450"/>
          </a:xfrm>
          <a:prstGeom prst="rect">
            <a:avLst/>
          </a:prstGeom>
          <a:ln w="19050">
            <a:solidFill>
              <a:srgbClr val="0070C0"/>
            </a:solidFill>
          </a:ln>
        </p:spPr>
      </p:pic>
      <p:pic>
        <p:nvPicPr>
          <p:cNvPr id="6" name="Picture 5" descr="dont_do_no._1b.png"/>
          <p:cNvPicPr>
            <a:picLocks noChangeAspect="1"/>
          </p:cNvPicPr>
          <p:nvPr/>
        </p:nvPicPr>
        <p:blipFill>
          <a:blip r:embed="rId3" cstate="print"/>
          <a:stretch>
            <a:fillRect/>
          </a:stretch>
        </p:blipFill>
        <p:spPr>
          <a:xfrm>
            <a:off x="5715000" y="1422646"/>
            <a:ext cx="2247900" cy="1704975"/>
          </a:xfrm>
          <a:prstGeom prst="rect">
            <a:avLst/>
          </a:prstGeom>
          <a:ln w="19050">
            <a:solidFill>
              <a:srgbClr val="0070C0"/>
            </a:solidFill>
          </a:ln>
        </p:spPr>
      </p:pic>
      <p:pic>
        <p:nvPicPr>
          <p:cNvPr id="7" name="Picture 6" descr="do_do_no._1.png"/>
          <p:cNvPicPr>
            <a:picLocks noChangeAspect="1"/>
          </p:cNvPicPr>
          <p:nvPr/>
        </p:nvPicPr>
        <p:blipFill>
          <a:blip r:embed="rId4" cstate="print"/>
          <a:stretch>
            <a:fillRect/>
          </a:stretch>
        </p:blipFill>
        <p:spPr>
          <a:xfrm>
            <a:off x="2895599" y="3851522"/>
            <a:ext cx="2262189" cy="1696642"/>
          </a:xfrm>
          <a:prstGeom prst="rect">
            <a:avLst/>
          </a:prstGeom>
          <a:ln w="19050">
            <a:solidFill>
              <a:srgbClr val="0070C0"/>
            </a:solidFill>
          </a:ln>
        </p:spPr>
      </p:pic>
      <p:pic>
        <p:nvPicPr>
          <p:cNvPr id="8" name="Picture 7" descr="dont_do_no._1.png"/>
          <p:cNvPicPr>
            <a:picLocks noChangeAspect="1"/>
          </p:cNvPicPr>
          <p:nvPr/>
        </p:nvPicPr>
        <p:blipFill>
          <a:blip r:embed="rId5" cstate="print"/>
          <a:stretch>
            <a:fillRect/>
          </a:stretch>
        </p:blipFill>
        <p:spPr>
          <a:xfrm>
            <a:off x="2895600" y="1422646"/>
            <a:ext cx="2247900" cy="1704975"/>
          </a:xfrm>
          <a:prstGeom prst="rect">
            <a:avLst/>
          </a:prstGeom>
          <a:ln w="19050">
            <a:solidFill>
              <a:srgbClr val="0070C0"/>
            </a:solidFill>
          </a:ln>
        </p:spPr>
      </p:pic>
      <p:sp>
        <p:nvSpPr>
          <p:cNvPr id="9" name="TextBox 8"/>
          <p:cNvSpPr txBox="1"/>
          <p:nvPr/>
        </p:nvSpPr>
        <p:spPr>
          <a:xfrm>
            <a:off x="216207" y="1467281"/>
            <a:ext cx="1842971" cy="369332"/>
          </a:xfrm>
          <a:prstGeom prst="rect">
            <a:avLst/>
          </a:prstGeom>
          <a:noFill/>
        </p:spPr>
        <p:txBody>
          <a:bodyPr wrap="square" rtlCol="0">
            <a:spAutoFit/>
          </a:bodyPr>
          <a:lstStyle/>
          <a:p>
            <a:pPr algn="r"/>
            <a:r>
              <a:rPr lang="en-US" sz="1800" dirty="0" smtClean="0">
                <a:solidFill>
                  <a:schemeClr val="tx1"/>
                </a:solidFill>
              </a:rPr>
              <a:t>Don’t do this:</a:t>
            </a:r>
          </a:p>
        </p:txBody>
      </p:sp>
      <p:sp>
        <p:nvSpPr>
          <p:cNvPr id="10" name="TextBox 9"/>
          <p:cNvSpPr txBox="1"/>
          <p:nvPr/>
        </p:nvSpPr>
        <p:spPr>
          <a:xfrm>
            <a:off x="219745" y="3916409"/>
            <a:ext cx="1842971" cy="369332"/>
          </a:xfrm>
          <a:prstGeom prst="rect">
            <a:avLst/>
          </a:prstGeom>
          <a:noFill/>
        </p:spPr>
        <p:txBody>
          <a:bodyPr wrap="square" rtlCol="0">
            <a:spAutoFit/>
          </a:bodyPr>
          <a:lstStyle/>
          <a:p>
            <a:pPr algn="r"/>
            <a:r>
              <a:rPr lang="en-US" sz="1800" dirty="0" smtClean="0">
                <a:solidFill>
                  <a:schemeClr val="tx1"/>
                </a:solidFill>
              </a:rPr>
              <a:t>Instead, do this:</a:t>
            </a:r>
          </a:p>
        </p:txBody>
      </p:sp>
      <p:sp>
        <p:nvSpPr>
          <p:cNvPr id="11" name="TextBox 10"/>
          <p:cNvSpPr txBox="1"/>
          <p:nvPr/>
        </p:nvSpPr>
        <p:spPr>
          <a:xfrm>
            <a:off x="2732586" y="3157858"/>
            <a:ext cx="5454502" cy="338554"/>
          </a:xfrm>
          <a:prstGeom prst="rect">
            <a:avLst/>
          </a:prstGeom>
          <a:noFill/>
        </p:spPr>
        <p:txBody>
          <a:bodyPr wrap="square" rtlCol="0">
            <a:spAutoFit/>
          </a:bodyPr>
          <a:lstStyle/>
          <a:p>
            <a:pPr algn="l"/>
            <a:r>
              <a:rPr lang="en-US" sz="1600" b="1" dirty="0" smtClean="0">
                <a:solidFill>
                  <a:schemeClr val="tx1"/>
                </a:solidFill>
                <a:latin typeface="Arial Narrow" pitchFamily="34" charset="0"/>
              </a:rPr>
              <a:t>Question asked on one page, but feedback given on the </a:t>
            </a:r>
            <a:r>
              <a:rPr lang="en-US" sz="1600" b="1" i="1" dirty="0" smtClean="0">
                <a:solidFill>
                  <a:schemeClr val="tx1"/>
                </a:solidFill>
                <a:latin typeface="Arial Narrow" pitchFamily="34" charset="0"/>
              </a:rPr>
              <a:t>next</a:t>
            </a:r>
            <a:r>
              <a:rPr lang="en-US" sz="1600" b="1" dirty="0" smtClean="0">
                <a:solidFill>
                  <a:schemeClr val="tx1"/>
                </a:solidFill>
                <a:latin typeface="Arial Narrow" pitchFamily="34" charset="0"/>
              </a:rPr>
              <a:t> page</a:t>
            </a:r>
          </a:p>
        </p:txBody>
      </p:sp>
      <p:sp>
        <p:nvSpPr>
          <p:cNvPr id="12" name="Rectangle 11"/>
          <p:cNvSpPr/>
          <p:nvPr/>
        </p:nvSpPr>
        <p:spPr bwMode="auto">
          <a:xfrm>
            <a:off x="2052084" y="1190830"/>
            <a:ext cx="6730409" cy="2307265"/>
          </a:xfrm>
          <a:prstGeom prst="rect">
            <a:avLst/>
          </a:pr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3" name="Rectangle 12"/>
          <p:cNvSpPr/>
          <p:nvPr/>
        </p:nvSpPr>
        <p:spPr bwMode="auto">
          <a:xfrm>
            <a:off x="2055622" y="3661224"/>
            <a:ext cx="6730409" cy="2307265"/>
          </a:xfrm>
          <a:prstGeom prst="rect">
            <a:avLst/>
          </a:pr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4" name="TextBox 13"/>
          <p:cNvSpPr txBox="1"/>
          <p:nvPr/>
        </p:nvSpPr>
        <p:spPr>
          <a:xfrm>
            <a:off x="2062716" y="5617619"/>
            <a:ext cx="6709144" cy="338554"/>
          </a:xfrm>
          <a:prstGeom prst="rect">
            <a:avLst/>
          </a:prstGeom>
          <a:noFill/>
        </p:spPr>
        <p:txBody>
          <a:bodyPr wrap="square" rtlCol="0">
            <a:spAutoFit/>
          </a:bodyPr>
          <a:lstStyle/>
          <a:p>
            <a:pPr algn="l"/>
            <a:r>
              <a:rPr lang="en-US" sz="1600" b="1" dirty="0" smtClean="0">
                <a:solidFill>
                  <a:schemeClr val="tx1"/>
                </a:solidFill>
                <a:latin typeface="Arial Narrow" pitchFamily="34" charset="0"/>
              </a:rPr>
              <a:t>Area reserved on question page, so feedback can appear there (on the </a:t>
            </a:r>
            <a:r>
              <a:rPr lang="en-US" sz="1600" b="1" i="1" dirty="0" smtClean="0">
                <a:solidFill>
                  <a:schemeClr val="tx1"/>
                </a:solidFill>
                <a:latin typeface="Arial Narrow" pitchFamily="34" charset="0"/>
              </a:rPr>
              <a:t>same</a:t>
            </a:r>
            <a:r>
              <a:rPr lang="en-US" sz="1600" b="1" dirty="0" smtClean="0">
                <a:solidFill>
                  <a:schemeClr val="tx1"/>
                </a:solidFill>
                <a:latin typeface="Arial Narrow" pitchFamily="34" charset="0"/>
              </a:rPr>
              <a:t> page) </a:t>
            </a:r>
          </a:p>
        </p:txBody>
      </p:sp>
    </p:spTree>
    <p:extLst>
      <p:ext uri="{BB962C8B-B14F-4D97-AF65-F5344CB8AC3E}">
        <p14:creationId xmlns:p14="http://schemas.microsoft.com/office/powerpoint/2010/main" val="20414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65125" y="868363"/>
            <a:ext cx="8683625" cy="53927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1800" smtClean="0">
                <a:latin typeface="Arial Black" pitchFamily="34" charset="0"/>
              </a:rPr>
              <a:t>Guideline: </a:t>
            </a:r>
            <a:r>
              <a:rPr lang="en-US" sz="1800" smtClean="0"/>
              <a:t>Avoid “hub and spoke” navigation schemes in your interactions.</a:t>
            </a:r>
          </a:p>
          <a:p>
            <a:endParaRPr lang="en-US" sz="1800" dirty="0"/>
          </a:p>
        </p:txBody>
      </p:sp>
      <p:sp>
        <p:nvSpPr>
          <p:cNvPr id="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a:t>
            </a:r>
            <a:endParaRPr lang="en-US" sz="4400" dirty="0">
              <a:solidFill>
                <a:srgbClr val="FFFF99"/>
              </a:solidFill>
            </a:endParaRPr>
          </a:p>
        </p:txBody>
      </p:sp>
      <p:pic>
        <p:nvPicPr>
          <p:cNvPr id="4" name="Picture 3" descr="do_this-big.png"/>
          <p:cNvPicPr>
            <a:picLocks noChangeAspect="1"/>
          </p:cNvPicPr>
          <p:nvPr/>
        </p:nvPicPr>
        <p:blipFill>
          <a:blip r:embed="rId2" cstate="print"/>
          <a:stretch>
            <a:fillRect/>
          </a:stretch>
        </p:blipFill>
        <p:spPr>
          <a:xfrm>
            <a:off x="2901950" y="3862831"/>
            <a:ext cx="2201069" cy="1650802"/>
          </a:xfrm>
          <a:prstGeom prst="rect">
            <a:avLst/>
          </a:prstGeom>
          <a:ln w="19050">
            <a:solidFill>
              <a:srgbClr val="0070C0"/>
            </a:solidFill>
          </a:ln>
        </p:spPr>
      </p:pic>
      <p:pic>
        <p:nvPicPr>
          <p:cNvPr id="5" name="Picture 4" descr="do_do_no._2b.png"/>
          <p:cNvPicPr>
            <a:picLocks noChangeAspect="1"/>
          </p:cNvPicPr>
          <p:nvPr/>
        </p:nvPicPr>
        <p:blipFill>
          <a:blip r:embed="rId3" cstate="print"/>
          <a:stretch>
            <a:fillRect/>
          </a:stretch>
        </p:blipFill>
        <p:spPr>
          <a:xfrm>
            <a:off x="5749926" y="3865214"/>
            <a:ext cx="2201068" cy="1650801"/>
          </a:xfrm>
          <a:prstGeom prst="rect">
            <a:avLst/>
          </a:prstGeom>
          <a:ln w="19050">
            <a:solidFill>
              <a:srgbClr val="0070C0"/>
            </a:solidFill>
          </a:ln>
        </p:spPr>
      </p:pic>
      <p:pic>
        <p:nvPicPr>
          <p:cNvPr id="6" name="Picture 5" descr="dont_do_2b.png"/>
          <p:cNvPicPr>
            <a:picLocks noChangeAspect="1"/>
          </p:cNvPicPr>
          <p:nvPr/>
        </p:nvPicPr>
        <p:blipFill>
          <a:blip r:embed="rId4" cstate="print"/>
          <a:stretch>
            <a:fillRect/>
          </a:stretch>
        </p:blipFill>
        <p:spPr>
          <a:xfrm>
            <a:off x="5768975" y="1420266"/>
            <a:ext cx="2181226" cy="1635919"/>
          </a:xfrm>
          <a:prstGeom prst="rect">
            <a:avLst/>
          </a:prstGeom>
          <a:ln w="19050">
            <a:solidFill>
              <a:srgbClr val="0070C0"/>
            </a:solidFill>
          </a:ln>
        </p:spPr>
      </p:pic>
      <p:pic>
        <p:nvPicPr>
          <p:cNvPr id="7" name="Picture 6" descr="dont_do_2a.png"/>
          <p:cNvPicPr>
            <a:picLocks noChangeAspect="1"/>
          </p:cNvPicPr>
          <p:nvPr/>
        </p:nvPicPr>
        <p:blipFill>
          <a:blip r:embed="rId5" cstate="print"/>
          <a:stretch>
            <a:fillRect/>
          </a:stretch>
        </p:blipFill>
        <p:spPr>
          <a:xfrm>
            <a:off x="2914649" y="1417883"/>
            <a:ext cx="2181225" cy="1635919"/>
          </a:xfrm>
          <a:prstGeom prst="rect">
            <a:avLst/>
          </a:prstGeom>
          <a:ln w="19050">
            <a:solidFill>
              <a:srgbClr val="0070C0"/>
            </a:solidFill>
          </a:ln>
        </p:spPr>
      </p:pic>
      <p:sp>
        <p:nvSpPr>
          <p:cNvPr id="8" name="TextBox 7"/>
          <p:cNvSpPr txBox="1"/>
          <p:nvPr/>
        </p:nvSpPr>
        <p:spPr>
          <a:xfrm>
            <a:off x="255182" y="1467281"/>
            <a:ext cx="1807534" cy="369332"/>
          </a:xfrm>
          <a:prstGeom prst="rect">
            <a:avLst/>
          </a:prstGeom>
          <a:noFill/>
        </p:spPr>
        <p:txBody>
          <a:bodyPr wrap="square" rtlCol="0">
            <a:spAutoFit/>
          </a:bodyPr>
          <a:lstStyle/>
          <a:p>
            <a:pPr algn="r"/>
            <a:r>
              <a:rPr lang="en-US" sz="1800" dirty="0" smtClean="0">
                <a:solidFill>
                  <a:schemeClr val="tx1"/>
                </a:solidFill>
              </a:rPr>
              <a:t>Don’t do this:</a:t>
            </a:r>
          </a:p>
        </p:txBody>
      </p:sp>
      <p:sp>
        <p:nvSpPr>
          <p:cNvPr id="9" name="TextBox 8"/>
          <p:cNvSpPr txBox="1"/>
          <p:nvPr/>
        </p:nvSpPr>
        <p:spPr>
          <a:xfrm>
            <a:off x="258720" y="3916409"/>
            <a:ext cx="1807534" cy="369332"/>
          </a:xfrm>
          <a:prstGeom prst="rect">
            <a:avLst/>
          </a:prstGeom>
          <a:noFill/>
        </p:spPr>
        <p:txBody>
          <a:bodyPr wrap="square" rtlCol="0">
            <a:spAutoFit/>
          </a:bodyPr>
          <a:lstStyle/>
          <a:p>
            <a:pPr algn="r"/>
            <a:r>
              <a:rPr lang="en-US" sz="1800" dirty="0" smtClean="0">
                <a:solidFill>
                  <a:schemeClr val="tx1"/>
                </a:solidFill>
              </a:rPr>
              <a:t>Instead, do this:</a:t>
            </a:r>
          </a:p>
        </p:txBody>
      </p:sp>
      <p:sp>
        <p:nvSpPr>
          <p:cNvPr id="10" name="TextBox 9"/>
          <p:cNvSpPr txBox="1"/>
          <p:nvPr/>
        </p:nvSpPr>
        <p:spPr>
          <a:xfrm>
            <a:off x="2041451" y="3157858"/>
            <a:ext cx="6741041" cy="307777"/>
          </a:xfrm>
          <a:prstGeom prst="rect">
            <a:avLst/>
          </a:prstGeom>
          <a:noFill/>
        </p:spPr>
        <p:txBody>
          <a:bodyPr wrap="square" rtlCol="0">
            <a:spAutoFit/>
          </a:bodyPr>
          <a:lstStyle/>
          <a:p>
            <a:pPr algn="l"/>
            <a:r>
              <a:rPr lang="en-US" sz="1400" b="1" dirty="0" smtClean="0">
                <a:solidFill>
                  <a:schemeClr val="tx1"/>
                </a:solidFill>
                <a:latin typeface="Arial Narrow" pitchFamily="34" charset="0"/>
              </a:rPr>
              <a:t>Click on one page, view response on new page, then click </a:t>
            </a:r>
            <a:r>
              <a:rPr lang="en-US" sz="1400" dirty="0" smtClean="0">
                <a:solidFill>
                  <a:schemeClr val="tx1"/>
                </a:solidFill>
                <a:latin typeface="Arial Black" pitchFamily="34" charset="0"/>
              </a:rPr>
              <a:t>Back</a:t>
            </a:r>
            <a:r>
              <a:rPr lang="en-US" sz="1400" dirty="0" smtClean="0">
                <a:solidFill>
                  <a:schemeClr val="tx1"/>
                </a:solidFill>
              </a:rPr>
              <a:t> </a:t>
            </a:r>
            <a:r>
              <a:rPr lang="en-US" sz="1400" b="1" dirty="0" smtClean="0">
                <a:solidFill>
                  <a:schemeClr val="tx1"/>
                </a:solidFill>
                <a:latin typeface="Arial Narrow" pitchFamily="34" charset="0"/>
              </a:rPr>
              <a:t>to return to the first page…</a:t>
            </a:r>
          </a:p>
        </p:txBody>
      </p:sp>
      <p:sp>
        <p:nvSpPr>
          <p:cNvPr id="11" name="TextBox 10"/>
          <p:cNvSpPr txBox="1"/>
          <p:nvPr/>
        </p:nvSpPr>
        <p:spPr>
          <a:xfrm>
            <a:off x="2062716" y="5617619"/>
            <a:ext cx="6709144" cy="338554"/>
          </a:xfrm>
          <a:prstGeom prst="rect">
            <a:avLst/>
          </a:prstGeom>
          <a:noFill/>
        </p:spPr>
        <p:txBody>
          <a:bodyPr wrap="square" rtlCol="0">
            <a:spAutoFit/>
          </a:bodyPr>
          <a:lstStyle/>
          <a:p>
            <a:pPr algn="l"/>
            <a:r>
              <a:rPr lang="en-US" sz="1600" b="1" dirty="0" smtClean="0">
                <a:solidFill>
                  <a:schemeClr val="tx1"/>
                </a:solidFill>
                <a:latin typeface="Arial Narrow" pitchFamily="34" charset="0"/>
              </a:rPr>
              <a:t>Area reserved on first page, so response can appear there (on the </a:t>
            </a:r>
            <a:r>
              <a:rPr lang="en-US" sz="1600" b="1" i="1" dirty="0" smtClean="0">
                <a:solidFill>
                  <a:schemeClr val="tx1"/>
                </a:solidFill>
                <a:latin typeface="Arial Narrow" pitchFamily="34" charset="0"/>
              </a:rPr>
              <a:t>same</a:t>
            </a:r>
            <a:r>
              <a:rPr lang="en-US" sz="1600" b="1" dirty="0" smtClean="0">
                <a:solidFill>
                  <a:schemeClr val="tx1"/>
                </a:solidFill>
                <a:latin typeface="Arial Narrow" pitchFamily="34" charset="0"/>
              </a:rPr>
              <a:t> page) </a:t>
            </a:r>
          </a:p>
        </p:txBody>
      </p:sp>
      <p:sp>
        <p:nvSpPr>
          <p:cNvPr id="12" name="Rectangle 11"/>
          <p:cNvSpPr/>
          <p:nvPr/>
        </p:nvSpPr>
        <p:spPr bwMode="auto">
          <a:xfrm>
            <a:off x="2052084" y="1190830"/>
            <a:ext cx="6730409" cy="2307265"/>
          </a:xfrm>
          <a:prstGeom prst="rect">
            <a:avLst/>
          </a:pr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3" name="Rectangle 12"/>
          <p:cNvSpPr/>
          <p:nvPr/>
        </p:nvSpPr>
        <p:spPr bwMode="auto">
          <a:xfrm>
            <a:off x="2055622" y="3661224"/>
            <a:ext cx="6730409" cy="2307265"/>
          </a:xfrm>
          <a:prstGeom prst="rect">
            <a:avLst/>
          </a:pr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326438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0" y="847097"/>
            <a:ext cx="9144000" cy="5606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nterior_pages_text_explore3.png"/>
          <p:cNvPicPr>
            <a:picLocks noChangeAspect="1"/>
          </p:cNvPicPr>
          <p:nvPr/>
        </p:nvPicPr>
        <p:blipFill>
          <a:blip r:embed="rId2" cstate="print"/>
          <a:stretch>
            <a:fillRect/>
          </a:stretch>
        </p:blipFill>
        <p:spPr>
          <a:xfrm>
            <a:off x="4402121" y="1838325"/>
            <a:ext cx="1142271" cy="4505326"/>
          </a:xfrm>
          <a:prstGeom prst="rect">
            <a:avLst/>
          </a:prstGeom>
          <a:ln>
            <a:solidFill>
              <a:schemeClr val="tx1"/>
            </a:solidFill>
          </a:ln>
        </p:spPr>
      </p:pic>
      <p:pic>
        <p:nvPicPr>
          <p:cNvPr id="3" name="Picture 2" descr="interior_pages_text_explore.png"/>
          <p:cNvPicPr>
            <a:picLocks noChangeAspect="1"/>
          </p:cNvPicPr>
          <p:nvPr/>
        </p:nvPicPr>
        <p:blipFill>
          <a:blip r:embed="rId3" cstate="print"/>
          <a:stretch>
            <a:fillRect/>
          </a:stretch>
        </p:blipFill>
        <p:spPr>
          <a:xfrm>
            <a:off x="702412" y="1819275"/>
            <a:ext cx="1154963" cy="4514854"/>
          </a:xfrm>
          <a:prstGeom prst="rect">
            <a:avLst/>
          </a:prstGeom>
          <a:ln>
            <a:solidFill>
              <a:schemeClr val="tx1"/>
            </a:solidFill>
          </a:ln>
        </p:spPr>
      </p:pic>
      <p:sp>
        <p:nvSpPr>
          <p:cNvPr id="4" name="Content Placeholder 2"/>
          <p:cNvSpPr txBox="1">
            <a:spLocks/>
          </p:cNvSpPr>
          <p:nvPr/>
        </p:nvSpPr>
        <p:spPr>
          <a:xfrm>
            <a:off x="365125" y="868363"/>
            <a:ext cx="8683625" cy="53927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smtClean="0">
                <a:latin typeface="Arial Black" pitchFamily="34" charset="0"/>
              </a:rPr>
              <a:t>Next</a:t>
            </a:r>
            <a:r>
              <a:rPr lang="en-US" sz="2000" b="1" dirty="0" smtClean="0">
                <a:latin typeface="Arial Narrow" pitchFamily="34" charset="0"/>
              </a:rPr>
              <a:t> and </a:t>
            </a:r>
            <a:r>
              <a:rPr lang="en-US" sz="2000" b="1" dirty="0" smtClean="0">
                <a:latin typeface="Arial Black" pitchFamily="34" charset="0"/>
              </a:rPr>
              <a:t>Back</a:t>
            </a:r>
            <a:r>
              <a:rPr lang="en-US" sz="2000" b="1" dirty="0" smtClean="0">
                <a:latin typeface="Arial Narrow" pitchFamily="34" charset="0"/>
              </a:rPr>
              <a:t> buttons </a:t>
            </a:r>
            <a:r>
              <a:rPr lang="en-US" sz="2000" b="1" i="1" dirty="0" smtClean="0">
                <a:latin typeface="Arial Narrow" pitchFamily="34" charset="0"/>
              </a:rPr>
              <a:t>never</a:t>
            </a:r>
            <a:r>
              <a:rPr lang="en-US" sz="2000" b="1" dirty="0" smtClean="0">
                <a:latin typeface="Arial Narrow" pitchFamily="34" charset="0"/>
              </a:rPr>
              <a:t> link to interior pages of compound page types!</a:t>
            </a:r>
          </a:p>
          <a:p>
            <a:r>
              <a:rPr lang="en-US" sz="2000" b="1" dirty="0" smtClean="0">
                <a:latin typeface="Arial Narrow" pitchFamily="34" charset="0"/>
              </a:rPr>
              <a:t>Links in the course </a:t>
            </a:r>
            <a:r>
              <a:rPr lang="en-US" sz="2000" b="1" dirty="0" smtClean="0">
                <a:latin typeface="Arial Black" pitchFamily="34" charset="0"/>
              </a:rPr>
              <a:t>Menu</a:t>
            </a:r>
            <a:r>
              <a:rPr lang="en-US" sz="2000" b="1" dirty="0" smtClean="0">
                <a:latin typeface="Arial Narrow" pitchFamily="34" charset="0"/>
              </a:rPr>
              <a:t> </a:t>
            </a:r>
            <a:r>
              <a:rPr lang="en-US" sz="2000" b="1" i="1" dirty="0" smtClean="0">
                <a:latin typeface="Arial Narrow" pitchFamily="34" charset="0"/>
              </a:rPr>
              <a:t>never</a:t>
            </a:r>
            <a:r>
              <a:rPr lang="en-US" sz="2000" b="1" dirty="0" smtClean="0">
                <a:latin typeface="Arial Narrow" pitchFamily="34" charset="0"/>
              </a:rPr>
              <a:t> link to interior pages of compound page types!</a:t>
            </a:r>
            <a:endParaRPr lang="en-US" sz="2000" b="1" dirty="0">
              <a:latin typeface="Arial Narrow" pitchFamily="34" charset="0"/>
            </a:endParaRPr>
          </a:p>
        </p:txBody>
      </p:sp>
      <p:grpSp>
        <p:nvGrpSpPr>
          <p:cNvPr id="5" name="Group 4"/>
          <p:cNvGrpSpPr/>
          <p:nvPr/>
        </p:nvGrpSpPr>
        <p:grpSpPr>
          <a:xfrm>
            <a:off x="6386624" y="2156226"/>
            <a:ext cx="1676400" cy="381000"/>
            <a:chOff x="7162800" y="5983941"/>
            <a:chExt cx="1676400" cy="381000"/>
          </a:xfrm>
        </p:grpSpPr>
        <p:grpSp>
          <p:nvGrpSpPr>
            <p:cNvPr id="6" name="Group 5"/>
            <p:cNvGrpSpPr/>
            <p:nvPr/>
          </p:nvGrpSpPr>
          <p:grpSpPr>
            <a:xfrm>
              <a:off x="8229600" y="5983941"/>
              <a:ext cx="609600" cy="381000"/>
              <a:chOff x="8229600" y="5983941"/>
              <a:chExt cx="609600" cy="381000"/>
            </a:xfrm>
          </p:grpSpPr>
          <p:sp>
            <p:nvSpPr>
              <p:cNvPr id="15" name="Right Arrow 14"/>
              <p:cNvSpPr/>
              <p:nvPr/>
            </p:nvSpPr>
            <p:spPr bwMode="auto">
              <a:xfrm>
                <a:off x="8305800" y="5983941"/>
                <a:ext cx="533400" cy="381000"/>
              </a:xfrm>
              <a:prstGeom prst="righ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6" name="TextBox 15">
                <a:hlinkClick r:id="rId4" action="ppaction://hlinksldjump"/>
              </p:cNvPr>
              <p:cNvSpPr txBox="1"/>
              <p:nvPr/>
            </p:nvSpPr>
            <p:spPr>
              <a:xfrm>
                <a:off x="8229600" y="6019800"/>
                <a:ext cx="609600" cy="307777"/>
              </a:xfrm>
              <a:prstGeom prst="rect">
                <a:avLst/>
              </a:prstGeom>
              <a:noFill/>
            </p:spPr>
            <p:txBody>
              <a:bodyPr wrap="square" rtlCol="0">
                <a:spAutoFit/>
              </a:bodyPr>
              <a:lstStyle/>
              <a:p>
                <a:r>
                  <a:rPr lang="en-US" sz="1400" b="1" dirty="0" smtClean="0">
                    <a:latin typeface="Arial Narrow" pitchFamily="34" charset="0"/>
                  </a:rPr>
                  <a:t>Next</a:t>
                </a:r>
                <a:endParaRPr lang="en-US" sz="1400" b="1" dirty="0">
                  <a:latin typeface="Arial Narrow" pitchFamily="34" charset="0"/>
                </a:endParaRPr>
              </a:p>
            </p:txBody>
          </p:sp>
        </p:grpSp>
        <p:grpSp>
          <p:nvGrpSpPr>
            <p:cNvPr id="7" name="Group 6"/>
            <p:cNvGrpSpPr/>
            <p:nvPr/>
          </p:nvGrpSpPr>
          <p:grpSpPr>
            <a:xfrm>
              <a:off x="7162800" y="5983941"/>
              <a:ext cx="609600" cy="381000"/>
              <a:chOff x="7162800" y="5983941"/>
              <a:chExt cx="609600" cy="381000"/>
            </a:xfrm>
          </p:grpSpPr>
          <p:sp>
            <p:nvSpPr>
              <p:cNvPr id="13" name="Left Arrow 12"/>
              <p:cNvSpPr/>
              <p:nvPr/>
            </p:nvSpPr>
            <p:spPr bwMode="auto">
              <a:xfrm>
                <a:off x="7162800" y="5983941"/>
                <a:ext cx="533400" cy="381000"/>
              </a:xfrm>
              <a:prstGeom prst="lef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4" name="TextBox 13">
                <a:hlinkClick r:id="rId4" action="ppaction://hlinksldjump"/>
              </p:cNvPr>
              <p:cNvSpPr txBox="1"/>
              <p:nvPr/>
            </p:nvSpPr>
            <p:spPr>
              <a:xfrm>
                <a:off x="7162800" y="6019800"/>
                <a:ext cx="609600" cy="307777"/>
              </a:xfrm>
              <a:prstGeom prst="rect">
                <a:avLst/>
              </a:prstGeom>
              <a:noFill/>
            </p:spPr>
            <p:txBody>
              <a:bodyPr wrap="square" rtlCol="0">
                <a:spAutoFit/>
              </a:bodyPr>
              <a:lstStyle/>
              <a:p>
                <a:r>
                  <a:rPr lang="en-US" sz="1400" b="1" dirty="0" smtClean="0">
                    <a:latin typeface="Arial Narrow" pitchFamily="34" charset="0"/>
                  </a:rPr>
                  <a:t>Back</a:t>
                </a:r>
                <a:endParaRPr lang="en-US" sz="1400" b="1" dirty="0">
                  <a:latin typeface="Arial Narrow" pitchFamily="34" charset="0"/>
                </a:endParaRPr>
              </a:p>
            </p:txBody>
          </p:sp>
        </p:grpSp>
        <p:grpSp>
          <p:nvGrpSpPr>
            <p:cNvPr id="8" name="Group 7"/>
            <p:cNvGrpSpPr/>
            <p:nvPr/>
          </p:nvGrpSpPr>
          <p:grpSpPr>
            <a:xfrm>
              <a:off x="7696200" y="6019800"/>
              <a:ext cx="609600" cy="307777"/>
              <a:chOff x="7696200" y="6019800"/>
              <a:chExt cx="609600" cy="307777"/>
            </a:xfrm>
          </p:grpSpPr>
          <p:sp>
            <p:nvSpPr>
              <p:cNvPr id="11" name="Rectangle 10"/>
              <p:cNvSpPr/>
              <p:nvPr/>
            </p:nvSpPr>
            <p:spPr bwMode="auto">
              <a:xfrm>
                <a:off x="7752907" y="6085367"/>
                <a:ext cx="476693" cy="187842"/>
              </a:xfrm>
              <a:prstGeom prst="rect">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2" name="TextBox 11">
                <a:hlinkClick r:id="rId4" action="ppaction://hlinksldjump"/>
              </p:cNvPr>
              <p:cNvSpPr txBox="1"/>
              <p:nvPr/>
            </p:nvSpPr>
            <p:spPr>
              <a:xfrm>
                <a:off x="7696200" y="6019800"/>
                <a:ext cx="609600" cy="307777"/>
              </a:xfrm>
              <a:prstGeom prst="rect">
                <a:avLst/>
              </a:prstGeom>
              <a:noFill/>
            </p:spPr>
            <p:txBody>
              <a:bodyPr wrap="square" rtlCol="0">
                <a:spAutoFit/>
              </a:bodyPr>
              <a:lstStyle/>
              <a:p>
                <a:r>
                  <a:rPr lang="en-US" sz="1400" b="1" dirty="0" smtClean="0">
                    <a:latin typeface="Arial Narrow" pitchFamily="34" charset="0"/>
                  </a:rPr>
                  <a:t>Menu</a:t>
                </a:r>
                <a:endParaRPr lang="en-US" sz="1400" b="1" dirty="0">
                  <a:latin typeface="Arial Narrow" pitchFamily="34" charset="0"/>
                </a:endParaRPr>
              </a:p>
            </p:txBody>
          </p:sp>
        </p:grpSp>
      </p:grpSp>
      <p:grpSp>
        <p:nvGrpSpPr>
          <p:cNvPr id="17" name="Group 16"/>
          <p:cNvGrpSpPr/>
          <p:nvPr/>
        </p:nvGrpSpPr>
        <p:grpSpPr>
          <a:xfrm>
            <a:off x="6390162" y="3106101"/>
            <a:ext cx="1676400" cy="381000"/>
            <a:chOff x="7162800" y="5983941"/>
            <a:chExt cx="1676400" cy="381000"/>
          </a:xfrm>
        </p:grpSpPr>
        <p:grpSp>
          <p:nvGrpSpPr>
            <p:cNvPr id="18" name="Group 5"/>
            <p:cNvGrpSpPr/>
            <p:nvPr/>
          </p:nvGrpSpPr>
          <p:grpSpPr>
            <a:xfrm>
              <a:off x="8229600" y="5983941"/>
              <a:ext cx="609600" cy="381000"/>
              <a:chOff x="8229600" y="5983941"/>
              <a:chExt cx="609600" cy="381000"/>
            </a:xfrm>
          </p:grpSpPr>
          <p:sp>
            <p:nvSpPr>
              <p:cNvPr id="27" name="Right Arrow 26"/>
              <p:cNvSpPr/>
              <p:nvPr/>
            </p:nvSpPr>
            <p:spPr bwMode="auto">
              <a:xfrm>
                <a:off x="8305800" y="5983941"/>
                <a:ext cx="533400" cy="381000"/>
              </a:xfrm>
              <a:prstGeom prst="righ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8" name="TextBox 27">
                <a:hlinkClick r:id="rId4" action="ppaction://hlinksldjump"/>
              </p:cNvPr>
              <p:cNvSpPr txBox="1"/>
              <p:nvPr/>
            </p:nvSpPr>
            <p:spPr>
              <a:xfrm>
                <a:off x="8229600" y="6019800"/>
                <a:ext cx="609600" cy="307777"/>
              </a:xfrm>
              <a:prstGeom prst="rect">
                <a:avLst/>
              </a:prstGeom>
              <a:noFill/>
            </p:spPr>
            <p:txBody>
              <a:bodyPr wrap="square" rtlCol="0">
                <a:spAutoFit/>
              </a:bodyPr>
              <a:lstStyle/>
              <a:p>
                <a:r>
                  <a:rPr lang="en-US" sz="1400" b="1" dirty="0" smtClean="0">
                    <a:latin typeface="Arial Narrow" pitchFamily="34" charset="0"/>
                  </a:rPr>
                  <a:t>Next</a:t>
                </a:r>
                <a:endParaRPr lang="en-US" sz="1400" b="1" dirty="0">
                  <a:latin typeface="Arial Narrow" pitchFamily="34" charset="0"/>
                </a:endParaRPr>
              </a:p>
            </p:txBody>
          </p:sp>
        </p:grpSp>
        <p:grpSp>
          <p:nvGrpSpPr>
            <p:cNvPr id="19" name="Group 8"/>
            <p:cNvGrpSpPr/>
            <p:nvPr/>
          </p:nvGrpSpPr>
          <p:grpSpPr>
            <a:xfrm>
              <a:off x="7162800" y="5983941"/>
              <a:ext cx="609600" cy="381000"/>
              <a:chOff x="7162800" y="5983941"/>
              <a:chExt cx="609600" cy="381000"/>
            </a:xfrm>
          </p:grpSpPr>
          <p:sp>
            <p:nvSpPr>
              <p:cNvPr id="25" name="Left Arrow 24"/>
              <p:cNvSpPr/>
              <p:nvPr/>
            </p:nvSpPr>
            <p:spPr bwMode="auto">
              <a:xfrm>
                <a:off x="7162800" y="5983941"/>
                <a:ext cx="533400" cy="381000"/>
              </a:xfrm>
              <a:prstGeom prst="lef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6" name="TextBox 25">
                <a:hlinkClick r:id="rId4" action="ppaction://hlinksldjump"/>
              </p:cNvPr>
              <p:cNvSpPr txBox="1"/>
              <p:nvPr/>
            </p:nvSpPr>
            <p:spPr>
              <a:xfrm>
                <a:off x="7162800" y="6019800"/>
                <a:ext cx="609600" cy="307777"/>
              </a:xfrm>
              <a:prstGeom prst="rect">
                <a:avLst/>
              </a:prstGeom>
              <a:noFill/>
            </p:spPr>
            <p:txBody>
              <a:bodyPr wrap="square" rtlCol="0">
                <a:spAutoFit/>
              </a:bodyPr>
              <a:lstStyle/>
              <a:p>
                <a:r>
                  <a:rPr lang="en-US" sz="1400" b="1" dirty="0" smtClean="0">
                    <a:latin typeface="Arial Narrow" pitchFamily="34" charset="0"/>
                  </a:rPr>
                  <a:t>Back</a:t>
                </a:r>
                <a:endParaRPr lang="en-US" sz="1400" b="1" dirty="0">
                  <a:latin typeface="Arial Narrow" pitchFamily="34" charset="0"/>
                </a:endParaRPr>
              </a:p>
            </p:txBody>
          </p:sp>
        </p:grpSp>
        <p:grpSp>
          <p:nvGrpSpPr>
            <p:cNvPr id="20" name="Group 11"/>
            <p:cNvGrpSpPr/>
            <p:nvPr/>
          </p:nvGrpSpPr>
          <p:grpSpPr>
            <a:xfrm>
              <a:off x="7696200" y="6019800"/>
              <a:ext cx="609600" cy="307777"/>
              <a:chOff x="7696200" y="6019800"/>
              <a:chExt cx="609600" cy="307777"/>
            </a:xfrm>
          </p:grpSpPr>
          <p:sp>
            <p:nvSpPr>
              <p:cNvPr id="23" name="Rectangle 22"/>
              <p:cNvSpPr/>
              <p:nvPr/>
            </p:nvSpPr>
            <p:spPr bwMode="auto">
              <a:xfrm>
                <a:off x="7752907" y="6085367"/>
                <a:ext cx="476693" cy="187842"/>
              </a:xfrm>
              <a:prstGeom prst="rect">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4" name="TextBox 23">
                <a:hlinkClick r:id="rId4" action="ppaction://hlinksldjump"/>
              </p:cNvPr>
              <p:cNvSpPr txBox="1"/>
              <p:nvPr/>
            </p:nvSpPr>
            <p:spPr>
              <a:xfrm>
                <a:off x="7696200" y="6019800"/>
                <a:ext cx="609600" cy="307777"/>
              </a:xfrm>
              <a:prstGeom prst="rect">
                <a:avLst/>
              </a:prstGeom>
              <a:noFill/>
            </p:spPr>
            <p:txBody>
              <a:bodyPr wrap="square" rtlCol="0">
                <a:spAutoFit/>
              </a:bodyPr>
              <a:lstStyle/>
              <a:p>
                <a:r>
                  <a:rPr lang="en-US" sz="1400" b="1" dirty="0" smtClean="0">
                    <a:latin typeface="Arial Narrow" pitchFamily="34" charset="0"/>
                  </a:rPr>
                  <a:t>Menu</a:t>
                </a:r>
                <a:endParaRPr lang="en-US" sz="1400" b="1" dirty="0">
                  <a:latin typeface="Arial Narrow" pitchFamily="34" charset="0"/>
                </a:endParaRPr>
              </a:p>
            </p:txBody>
          </p:sp>
        </p:grpSp>
      </p:grpSp>
      <p:grpSp>
        <p:nvGrpSpPr>
          <p:cNvPr id="29" name="Group 28"/>
          <p:cNvGrpSpPr/>
          <p:nvPr/>
        </p:nvGrpSpPr>
        <p:grpSpPr>
          <a:xfrm>
            <a:off x="6393700" y="4024077"/>
            <a:ext cx="1676400" cy="381000"/>
            <a:chOff x="7162800" y="5983941"/>
            <a:chExt cx="1676400" cy="381000"/>
          </a:xfrm>
        </p:grpSpPr>
        <p:grpSp>
          <p:nvGrpSpPr>
            <p:cNvPr id="30" name="Group 5"/>
            <p:cNvGrpSpPr/>
            <p:nvPr/>
          </p:nvGrpSpPr>
          <p:grpSpPr>
            <a:xfrm>
              <a:off x="8229600" y="5983941"/>
              <a:ext cx="609600" cy="381000"/>
              <a:chOff x="8229600" y="5983941"/>
              <a:chExt cx="609600" cy="381000"/>
            </a:xfrm>
          </p:grpSpPr>
          <p:sp>
            <p:nvSpPr>
              <p:cNvPr id="39" name="Right Arrow 38"/>
              <p:cNvSpPr/>
              <p:nvPr/>
            </p:nvSpPr>
            <p:spPr bwMode="auto">
              <a:xfrm>
                <a:off x="8305800" y="5983941"/>
                <a:ext cx="533400" cy="381000"/>
              </a:xfrm>
              <a:prstGeom prst="righ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40" name="TextBox 39">
                <a:hlinkClick r:id="rId4" action="ppaction://hlinksldjump"/>
              </p:cNvPr>
              <p:cNvSpPr txBox="1"/>
              <p:nvPr/>
            </p:nvSpPr>
            <p:spPr>
              <a:xfrm>
                <a:off x="8229600" y="6019800"/>
                <a:ext cx="609600" cy="307777"/>
              </a:xfrm>
              <a:prstGeom prst="rect">
                <a:avLst/>
              </a:prstGeom>
              <a:noFill/>
            </p:spPr>
            <p:txBody>
              <a:bodyPr wrap="square" rtlCol="0">
                <a:spAutoFit/>
              </a:bodyPr>
              <a:lstStyle/>
              <a:p>
                <a:r>
                  <a:rPr lang="en-US" sz="1400" b="1" dirty="0" smtClean="0">
                    <a:latin typeface="Arial Narrow" pitchFamily="34" charset="0"/>
                  </a:rPr>
                  <a:t>Next</a:t>
                </a:r>
                <a:endParaRPr lang="en-US" sz="1400" b="1" dirty="0">
                  <a:latin typeface="Arial Narrow" pitchFamily="34" charset="0"/>
                </a:endParaRPr>
              </a:p>
            </p:txBody>
          </p:sp>
        </p:grpSp>
        <p:grpSp>
          <p:nvGrpSpPr>
            <p:cNvPr id="31" name="Group 8"/>
            <p:cNvGrpSpPr/>
            <p:nvPr/>
          </p:nvGrpSpPr>
          <p:grpSpPr>
            <a:xfrm>
              <a:off x="7162800" y="5983941"/>
              <a:ext cx="609600" cy="381000"/>
              <a:chOff x="7162800" y="5983941"/>
              <a:chExt cx="609600" cy="381000"/>
            </a:xfrm>
          </p:grpSpPr>
          <p:sp>
            <p:nvSpPr>
              <p:cNvPr id="37" name="Left Arrow 36"/>
              <p:cNvSpPr/>
              <p:nvPr/>
            </p:nvSpPr>
            <p:spPr bwMode="auto">
              <a:xfrm>
                <a:off x="7162800" y="5983941"/>
                <a:ext cx="533400" cy="381000"/>
              </a:xfrm>
              <a:prstGeom prst="lef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8" name="TextBox 37">
                <a:hlinkClick r:id="rId4" action="ppaction://hlinksldjump"/>
              </p:cNvPr>
              <p:cNvSpPr txBox="1"/>
              <p:nvPr/>
            </p:nvSpPr>
            <p:spPr>
              <a:xfrm>
                <a:off x="7162800" y="6019800"/>
                <a:ext cx="609600" cy="307777"/>
              </a:xfrm>
              <a:prstGeom prst="rect">
                <a:avLst/>
              </a:prstGeom>
              <a:noFill/>
            </p:spPr>
            <p:txBody>
              <a:bodyPr wrap="square" rtlCol="0">
                <a:spAutoFit/>
              </a:bodyPr>
              <a:lstStyle/>
              <a:p>
                <a:r>
                  <a:rPr lang="en-US" sz="1400" b="1" dirty="0" smtClean="0">
                    <a:latin typeface="Arial Narrow" pitchFamily="34" charset="0"/>
                  </a:rPr>
                  <a:t>Back</a:t>
                </a:r>
                <a:endParaRPr lang="en-US" sz="1400" b="1" dirty="0">
                  <a:latin typeface="Arial Narrow" pitchFamily="34" charset="0"/>
                </a:endParaRPr>
              </a:p>
            </p:txBody>
          </p:sp>
        </p:grpSp>
        <p:grpSp>
          <p:nvGrpSpPr>
            <p:cNvPr id="32" name="Group 11"/>
            <p:cNvGrpSpPr/>
            <p:nvPr/>
          </p:nvGrpSpPr>
          <p:grpSpPr>
            <a:xfrm>
              <a:off x="7696200" y="6019800"/>
              <a:ext cx="609600" cy="307777"/>
              <a:chOff x="7696200" y="6019800"/>
              <a:chExt cx="609600" cy="307777"/>
            </a:xfrm>
          </p:grpSpPr>
          <p:sp>
            <p:nvSpPr>
              <p:cNvPr id="35" name="Rectangle 34"/>
              <p:cNvSpPr/>
              <p:nvPr/>
            </p:nvSpPr>
            <p:spPr bwMode="auto">
              <a:xfrm>
                <a:off x="7752907" y="6085367"/>
                <a:ext cx="476693" cy="187842"/>
              </a:xfrm>
              <a:prstGeom prst="rect">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6" name="TextBox 35">
                <a:hlinkClick r:id="rId4" action="ppaction://hlinksldjump"/>
              </p:cNvPr>
              <p:cNvSpPr txBox="1"/>
              <p:nvPr/>
            </p:nvSpPr>
            <p:spPr>
              <a:xfrm>
                <a:off x="7696200" y="6019800"/>
                <a:ext cx="609600" cy="307777"/>
              </a:xfrm>
              <a:prstGeom prst="rect">
                <a:avLst/>
              </a:prstGeom>
              <a:noFill/>
            </p:spPr>
            <p:txBody>
              <a:bodyPr wrap="square" rtlCol="0">
                <a:spAutoFit/>
              </a:bodyPr>
              <a:lstStyle/>
              <a:p>
                <a:r>
                  <a:rPr lang="en-US" sz="1400" b="1" dirty="0" smtClean="0">
                    <a:latin typeface="Arial Narrow" pitchFamily="34" charset="0"/>
                  </a:rPr>
                  <a:t>Menu</a:t>
                </a:r>
                <a:endParaRPr lang="en-US" sz="1400" b="1" dirty="0">
                  <a:latin typeface="Arial Narrow" pitchFamily="34" charset="0"/>
                </a:endParaRPr>
              </a:p>
            </p:txBody>
          </p:sp>
        </p:grpSp>
      </p:grpSp>
      <p:grpSp>
        <p:nvGrpSpPr>
          <p:cNvPr id="41" name="Group 40"/>
          <p:cNvGrpSpPr/>
          <p:nvPr/>
        </p:nvGrpSpPr>
        <p:grpSpPr>
          <a:xfrm>
            <a:off x="6386605" y="4856989"/>
            <a:ext cx="1676400" cy="381000"/>
            <a:chOff x="7162800" y="5983941"/>
            <a:chExt cx="1676400" cy="381000"/>
          </a:xfrm>
        </p:grpSpPr>
        <p:grpSp>
          <p:nvGrpSpPr>
            <p:cNvPr id="42" name="Group 5"/>
            <p:cNvGrpSpPr/>
            <p:nvPr/>
          </p:nvGrpSpPr>
          <p:grpSpPr>
            <a:xfrm>
              <a:off x="8229600" y="5983941"/>
              <a:ext cx="609600" cy="381000"/>
              <a:chOff x="8229600" y="5983941"/>
              <a:chExt cx="609600" cy="381000"/>
            </a:xfrm>
          </p:grpSpPr>
          <p:sp>
            <p:nvSpPr>
              <p:cNvPr id="51" name="Right Arrow 50"/>
              <p:cNvSpPr/>
              <p:nvPr/>
            </p:nvSpPr>
            <p:spPr bwMode="auto">
              <a:xfrm>
                <a:off x="8305800" y="5983941"/>
                <a:ext cx="533400" cy="381000"/>
              </a:xfrm>
              <a:prstGeom prst="righ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2" name="TextBox 51">
                <a:hlinkClick r:id="rId4" action="ppaction://hlinksldjump"/>
              </p:cNvPr>
              <p:cNvSpPr txBox="1"/>
              <p:nvPr/>
            </p:nvSpPr>
            <p:spPr>
              <a:xfrm>
                <a:off x="8229600" y="6019800"/>
                <a:ext cx="609600" cy="307777"/>
              </a:xfrm>
              <a:prstGeom prst="rect">
                <a:avLst/>
              </a:prstGeom>
              <a:noFill/>
            </p:spPr>
            <p:txBody>
              <a:bodyPr wrap="square" rtlCol="0">
                <a:spAutoFit/>
              </a:bodyPr>
              <a:lstStyle/>
              <a:p>
                <a:r>
                  <a:rPr lang="en-US" sz="1400" b="1" dirty="0" smtClean="0">
                    <a:latin typeface="Arial Narrow" pitchFamily="34" charset="0"/>
                  </a:rPr>
                  <a:t>Next</a:t>
                </a:r>
                <a:endParaRPr lang="en-US" sz="1400" b="1" dirty="0">
                  <a:latin typeface="Arial Narrow" pitchFamily="34" charset="0"/>
                </a:endParaRPr>
              </a:p>
            </p:txBody>
          </p:sp>
        </p:grpSp>
        <p:grpSp>
          <p:nvGrpSpPr>
            <p:cNvPr id="43" name="Group 8"/>
            <p:cNvGrpSpPr/>
            <p:nvPr/>
          </p:nvGrpSpPr>
          <p:grpSpPr>
            <a:xfrm>
              <a:off x="7162800" y="5983941"/>
              <a:ext cx="609600" cy="381000"/>
              <a:chOff x="7162800" y="5983941"/>
              <a:chExt cx="609600" cy="381000"/>
            </a:xfrm>
          </p:grpSpPr>
          <p:sp>
            <p:nvSpPr>
              <p:cNvPr id="49" name="Left Arrow 48"/>
              <p:cNvSpPr/>
              <p:nvPr/>
            </p:nvSpPr>
            <p:spPr bwMode="auto">
              <a:xfrm>
                <a:off x="7162800" y="5983941"/>
                <a:ext cx="533400" cy="381000"/>
              </a:xfrm>
              <a:prstGeom prst="lef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0" name="TextBox 49">
                <a:hlinkClick r:id="rId4" action="ppaction://hlinksldjump"/>
              </p:cNvPr>
              <p:cNvSpPr txBox="1"/>
              <p:nvPr/>
            </p:nvSpPr>
            <p:spPr>
              <a:xfrm>
                <a:off x="7162800" y="6019800"/>
                <a:ext cx="609600" cy="307777"/>
              </a:xfrm>
              <a:prstGeom prst="rect">
                <a:avLst/>
              </a:prstGeom>
              <a:noFill/>
            </p:spPr>
            <p:txBody>
              <a:bodyPr wrap="square" rtlCol="0">
                <a:spAutoFit/>
              </a:bodyPr>
              <a:lstStyle/>
              <a:p>
                <a:r>
                  <a:rPr lang="en-US" sz="1400" b="1" dirty="0" smtClean="0">
                    <a:latin typeface="Arial Narrow" pitchFamily="34" charset="0"/>
                  </a:rPr>
                  <a:t>Back</a:t>
                </a:r>
                <a:endParaRPr lang="en-US" sz="1400" b="1" dirty="0">
                  <a:latin typeface="Arial Narrow" pitchFamily="34" charset="0"/>
                </a:endParaRPr>
              </a:p>
            </p:txBody>
          </p:sp>
        </p:grpSp>
        <p:grpSp>
          <p:nvGrpSpPr>
            <p:cNvPr id="44" name="Group 11"/>
            <p:cNvGrpSpPr/>
            <p:nvPr/>
          </p:nvGrpSpPr>
          <p:grpSpPr>
            <a:xfrm>
              <a:off x="7696200" y="6019800"/>
              <a:ext cx="609600" cy="307777"/>
              <a:chOff x="7696200" y="6019800"/>
              <a:chExt cx="609600" cy="307777"/>
            </a:xfrm>
          </p:grpSpPr>
          <p:sp>
            <p:nvSpPr>
              <p:cNvPr id="47" name="Rectangle 46"/>
              <p:cNvSpPr/>
              <p:nvPr/>
            </p:nvSpPr>
            <p:spPr bwMode="auto">
              <a:xfrm>
                <a:off x="7752907" y="6085367"/>
                <a:ext cx="476693" cy="187842"/>
              </a:xfrm>
              <a:prstGeom prst="rect">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48" name="TextBox 47">
                <a:hlinkClick r:id="rId4" action="ppaction://hlinksldjump"/>
              </p:cNvPr>
              <p:cNvSpPr txBox="1"/>
              <p:nvPr/>
            </p:nvSpPr>
            <p:spPr>
              <a:xfrm>
                <a:off x="7696200" y="6019800"/>
                <a:ext cx="609600" cy="307777"/>
              </a:xfrm>
              <a:prstGeom prst="rect">
                <a:avLst/>
              </a:prstGeom>
              <a:noFill/>
            </p:spPr>
            <p:txBody>
              <a:bodyPr wrap="square" rtlCol="0">
                <a:spAutoFit/>
              </a:bodyPr>
              <a:lstStyle/>
              <a:p>
                <a:r>
                  <a:rPr lang="en-US" sz="1400" b="1" dirty="0" smtClean="0">
                    <a:latin typeface="Arial Narrow" pitchFamily="34" charset="0"/>
                  </a:rPr>
                  <a:t>Menu</a:t>
                </a:r>
                <a:endParaRPr lang="en-US" sz="1400" b="1" dirty="0">
                  <a:latin typeface="Arial Narrow" pitchFamily="34" charset="0"/>
                </a:endParaRPr>
              </a:p>
            </p:txBody>
          </p:sp>
        </p:grpSp>
      </p:grpSp>
      <p:sp>
        <p:nvSpPr>
          <p:cNvPr id="53" name="Oval 52"/>
          <p:cNvSpPr/>
          <p:nvPr/>
        </p:nvSpPr>
        <p:spPr bwMode="auto">
          <a:xfrm>
            <a:off x="7453422" y="1956397"/>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4" name="Oval 53"/>
          <p:cNvSpPr/>
          <p:nvPr/>
        </p:nvSpPr>
        <p:spPr bwMode="auto">
          <a:xfrm>
            <a:off x="7456960" y="2927538"/>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5" name="Oval 54"/>
          <p:cNvSpPr/>
          <p:nvPr/>
        </p:nvSpPr>
        <p:spPr bwMode="auto">
          <a:xfrm>
            <a:off x="7460498" y="3845514"/>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6" name="Oval 55"/>
          <p:cNvSpPr/>
          <p:nvPr/>
        </p:nvSpPr>
        <p:spPr bwMode="auto">
          <a:xfrm>
            <a:off x="7464036" y="4678426"/>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57" name="Straight Connector 56"/>
          <p:cNvCxnSpPr>
            <a:stCxn id="53" idx="6"/>
          </p:cNvCxnSpPr>
          <p:nvPr/>
        </p:nvCxnSpPr>
        <p:spPr bwMode="auto">
          <a:xfrm flipV="1">
            <a:off x="8218967" y="2328536"/>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58" name="Straight Connector 57"/>
          <p:cNvCxnSpPr/>
          <p:nvPr/>
        </p:nvCxnSpPr>
        <p:spPr bwMode="auto">
          <a:xfrm flipV="1">
            <a:off x="8233145" y="3278376"/>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flipV="1">
            <a:off x="8226056" y="4217585"/>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flipV="1">
            <a:off x="8229601" y="5039836"/>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rot="5400000">
            <a:off x="6570908" y="4125439"/>
            <a:ext cx="3615070" cy="0"/>
          </a:xfrm>
          <a:prstGeom prst="line">
            <a:avLst/>
          </a:prstGeom>
          <a:solidFill>
            <a:srgbClr val="E1EBF5"/>
          </a:solidFill>
          <a:ln w="25400" cap="flat" cmpd="sng" algn="ctr">
            <a:solidFill>
              <a:srgbClr val="FF0000"/>
            </a:solidFill>
            <a:prstDash val="solid"/>
            <a:round/>
            <a:headEnd type="none" w="med" len="med"/>
            <a:tailEnd type="none" w="med" len="med"/>
          </a:ln>
          <a:effectLst/>
        </p:spPr>
      </p:cxnSp>
      <p:sp>
        <p:nvSpPr>
          <p:cNvPr id="62" name="Oval 61"/>
          <p:cNvSpPr/>
          <p:nvPr/>
        </p:nvSpPr>
        <p:spPr bwMode="auto">
          <a:xfrm>
            <a:off x="6223532" y="1949302"/>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63" name="Oval 62"/>
          <p:cNvSpPr/>
          <p:nvPr/>
        </p:nvSpPr>
        <p:spPr bwMode="auto">
          <a:xfrm>
            <a:off x="6227070" y="2920443"/>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64" name="Oval 63"/>
          <p:cNvSpPr/>
          <p:nvPr/>
        </p:nvSpPr>
        <p:spPr bwMode="auto">
          <a:xfrm>
            <a:off x="6230608" y="3838419"/>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65" name="Oval 64"/>
          <p:cNvSpPr/>
          <p:nvPr/>
        </p:nvSpPr>
        <p:spPr bwMode="auto">
          <a:xfrm>
            <a:off x="6234146" y="4671331"/>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66" name="Straight Connector 65"/>
          <p:cNvCxnSpPr/>
          <p:nvPr/>
        </p:nvCxnSpPr>
        <p:spPr bwMode="auto">
          <a:xfrm flipV="1">
            <a:off x="6053373" y="2363973"/>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7" name="Straight Connector 66"/>
          <p:cNvCxnSpPr/>
          <p:nvPr/>
        </p:nvCxnSpPr>
        <p:spPr bwMode="auto">
          <a:xfrm flipV="1">
            <a:off x="6067551" y="3313813"/>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8" name="Straight Connector 67"/>
          <p:cNvCxnSpPr/>
          <p:nvPr/>
        </p:nvCxnSpPr>
        <p:spPr bwMode="auto">
          <a:xfrm flipV="1">
            <a:off x="6060462" y="4253022"/>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9" name="Straight Connector 68"/>
          <p:cNvCxnSpPr/>
          <p:nvPr/>
        </p:nvCxnSpPr>
        <p:spPr bwMode="auto">
          <a:xfrm flipV="1">
            <a:off x="6064007" y="5075273"/>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70" name="Straight Connector 69"/>
          <p:cNvCxnSpPr/>
          <p:nvPr/>
        </p:nvCxnSpPr>
        <p:spPr bwMode="auto">
          <a:xfrm rot="5400000">
            <a:off x="4387687" y="3398877"/>
            <a:ext cx="3374071" cy="0"/>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71" name="Straight Connector 70"/>
          <p:cNvCxnSpPr/>
          <p:nvPr/>
        </p:nvCxnSpPr>
        <p:spPr bwMode="auto">
          <a:xfrm>
            <a:off x="3657600" y="1711845"/>
            <a:ext cx="2413596" cy="0"/>
          </a:xfrm>
          <a:prstGeom prst="line">
            <a:avLst/>
          </a:prstGeom>
          <a:solidFill>
            <a:srgbClr val="E1EBF5"/>
          </a:solidFill>
          <a:ln w="25400" cap="flat" cmpd="sng" algn="ctr">
            <a:solidFill>
              <a:srgbClr val="FF0000"/>
            </a:solidFill>
            <a:prstDash val="solid"/>
            <a:round/>
            <a:headEnd type="none" w="med" len="med"/>
            <a:tailEnd type="none" w="med" len="med"/>
          </a:ln>
          <a:effectLst/>
        </p:spPr>
      </p:cxnSp>
      <p:sp>
        <p:nvSpPr>
          <p:cNvPr id="72" name="TextBox 71"/>
          <p:cNvSpPr txBox="1"/>
          <p:nvPr/>
        </p:nvSpPr>
        <p:spPr>
          <a:xfrm>
            <a:off x="1871327" y="2169042"/>
            <a:ext cx="1839432" cy="307777"/>
          </a:xfrm>
          <a:prstGeom prst="rect">
            <a:avLst/>
          </a:prstGeom>
          <a:noFill/>
        </p:spPr>
        <p:txBody>
          <a:bodyPr wrap="square" rtlCol="0">
            <a:spAutoFit/>
          </a:bodyPr>
          <a:lstStyle/>
          <a:p>
            <a:pPr algn="l"/>
            <a:r>
              <a:rPr lang="en-US" sz="1400" b="1" dirty="0" smtClean="0">
                <a:solidFill>
                  <a:schemeClr val="tx1"/>
                </a:solidFill>
                <a:latin typeface="Arial Narrow" pitchFamily="34" charset="0"/>
              </a:rPr>
              <a:t>Start of the page before</a:t>
            </a:r>
          </a:p>
        </p:txBody>
      </p:sp>
      <p:sp>
        <p:nvSpPr>
          <p:cNvPr id="73" name="TextBox 72"/>
          <p:cNvSpPr txBox="1"/>
          <p:nvPr/>
        </p:nvSpPr>
        <p:spPr>
          <a:xfrm>
            <a:off x="2534088" y="5936512"/>
            <a:ext cx="1839432" cy="307777"/>
          </a:xfrm>
          <a:prstGeom prst="rect">
            <a:avLst/>
          </a:prstGeom>
          <a:noFill/>
        </p:spPr>
        <p:txBody>
          <a:bodyPr wrap="square" rtlCol="0">
            <a:spAutoFit/>
          </a:bodyPr>
          <a:lstStyle/>
          <a:p>
            <a:pPr algn="r"/>
            <a:r>
              <a:rPr lang="en-US" sz="1400" b="1" dirty="0" smtClean="0">
                <a:solidFill>
                  <a:schemeClr val="tx1"/>
                </a:solidFill>
                <a:latin typeface="Arial Narrow" pitchFamily="34" charset="0"/>
              </a:rPr>
              <a:t>Start of the page after</a:t>
            </a:r>
          </a:p>
        </p:txBody>
      </p:sp>
      <p:cxnSp>
        <p:nvCxnSpPr>
          <p:cNvPr id="74" name="Straight Connector 73"/>
          <p:cNvCxnSpPr/>
          <p:nvPr/>
        </p:nvCxnSpPr>
        <p:spPr bwMode="auto">
          <a:xfrm rot="10800000">
            <a:off x="3987209" y="1807537"/>
            <a:ext cx="382772" cy="0"/>
          </a:xfrm>
          <a:prstGeom prst="line">
            <a:avLst/>
          </a:prstGeom>
          <a:solidFill>
            <a:srgbClr val="E1EBF5"/>
          </a:solidFill>
          <a:ln w="2540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rot="10800000">
            <a:off x="3990754" y="5458199"/>
            <a:ext cx="382772" cy="0"/>
          </a:xfrm>
          <a:prstGeom prst="line">
            <a:avLst/>
          </a:prstGeom>
          <a:solidFill>
            <a:srgbClr val="E1EBF5"/>
          </a:solidFill>
          <a:ln w="25400"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rot="5400000">
            <a:off x="2158410" y="3625704"/>
            <a:ext cx="3657600" cy="0"/>
          </a:xfrm>
          <a:prstGeom prst="line">
            <a:avLst/>
          </a:prstGeom>
          <a:solidFill>
            <a:srgbClr val="E1EBF5"/>
          </a:solidFill>
          <a:ln w="25400" cap="flat" cmpd="sng" algn="ctr">
            <a:solidFill>
              <a:schemeClr val="tx1"/>
            </a:solidFill>
            <a:prstDash val="solid"/>
            <a:round/>
            <a:headEnd type="none" w="med" len="med"/>
            <a:tailEnd type="none" w="med" len="med"/>
          </a:ln>
          <a:effectLst/>
        </p:spPr>
      </p:cxnSp>
      <p:sp>
        <p:nvSpPr>
          <p:cNvPr id="77" name="TextBox 76"/>
          <p:cNvSpPr txBox="1"/>
          <p:nvPr/>
        </p:nvSpPr>
        <p:spPr>
          <a:xfrm rot="16200000">
            <a:off x="2583727" y="3440194"/>
            <a:ext cx="3136605" cy="369332"/>
          </a:xfrm>
          <a:prstGeom prst="rect">
            <a:avLst/>
          </a:prstGeom>
          <a:noFill/>
        </p:spPr>
        <p:txBody>
          <a:bodyPr wrap="square" rtlCol="0">
            <a:spAutoFit/>
          </a:bodyPr>
          <a:lstStyle/>
          <a:p>
            <a:r>
              <a:rPr lang="en-US" b="1" dirty="0" smtClean="0">
                <a:solidFill>
                  <a:schemeClr val="tx1"/>
                </a:solidFill>
                <a:latin typeface="Arial Narrow" pitchFamily="34" charset="0"/>
              </a:rPr>
              <a:t>A compound page type</a:t>
            </a:r>
          </a:p>
        </p:txBody>
      </p:sp>
      <p:cxnSp>
        <p:nvCxnSpPr>
          <p:cNvPr id="78" name="Straight Connector 77"/>
          <p:cNvCxnSpPr/>
          <p:nvPr/>
        </p:nvCxnSpPr>
        <p:spPr bwMode="auto">
          <a:xfrm rot="10800000">
            <a:off x="5575064" y="2725513"/>
            <a:ext cx="382772" cy="0"/>
          </a:xfrm>
          <a:prstGeom prst="line">
            <a:avLst/>
          </a:prstGeom>
          <a:solidFill>
            <a:srgbClr val="E1EBF5"/>
          </a:solidFill>
          <a:ln w="25400"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rot="10800000">
            <a:off x="5578609" y="5451104"/>
            <a:ext cx="382772" cy="0"/>
          </a:xfrm>
          <a:prstGeom prst="line">
            <a:avLst/>
          </a:prstGeom>
          <a:solidFill>
            <a:srgbClr val="E1EBF5"/>
          </a:solidFill>
          <a:ln w="25400"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rot="5400000">
            <a:off x="4600432" y="4089988"/>
            <a:ext cx="2714842" cy="0"/>
          </a:xfrm>
          <a:prstGeom prst="line">
            <a:avLst/>
          </a:prstGeom>
          <a:solidFill>
            <a:srgbClr val="E1EBF5"/>
          </a:solidFill>
          <a:ln w="25400" cap="flat" cmpd="sng" algn="ctr">
            <a:solidFill>
              <a:schemeClr val="tx1"/>
            </a:solidFill>
            <a:prstDash val="solid"/>
            <a:round/>
            <a:headEnd type="none" w="med" len="med"/>
            <a:tailEnd type="none" w="med" len="med"/>
          </a:ln>
          <a:effectLst/>
        </p:spPr>
      </p:cxnSp>
      <p:sp>
        <p:nvSpPr>
          <p:cNvPr id="81" name="TextBox 80"/>
          <p:cNvSpPr txBox="1"/>
          <p:nvPr/>
        </p:nvSpPr>
        <p:spPr>
          <a:xfrm rot="5400000">
            <a:off x="5010736" y="3969880"/>
            <a:ext cx="1461692" cy="369332"/>
          </a:xfrm>
          <a:prstGeom prst="rect">
            <a:avLst/>
          </a:prstGeom>
          <a:noFill/>
        </p:spPr>
        <p:txBody>
          <a:bodyPr wrap="square" rtlCol="0">
            <a:spAutoFit/>
          </a:bodyPr>
          <a:lstStyle/>
          <a:p>
            <a:pPr algn="l"/>
            <a:r>
              <a:rPr lang="en-US" b="1" dirty="0" smtClean="0">
                <a:solidFill>
                  <a:schemeClr val="tx1"/>
                </a:solidFill>
                <a:latin typeface="Arial Narrow" pitchFamily="34" charset="0"/>
              </a:rPr>
              <a:t>Interior pages</a:t>
            </a:r>
          </a:p>
        </p:txBody>
      </p:sp>
      <p:sp>
        <p:nvSpPr>
          <p:cNvPr id="82" name="Rectangle 81"/>
          <p:cNvSpPr/>
          <p:nvPr/>
        </p:nvSpPr>
        <p:spPr bwMode="auto">
          <a:xfrm>
            <a:off x="607163" y="1722474"/>
            <a:ext cx="1275907" cy="463579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83" name="Straight Arrow Connector 82"/>
          <p:cNvCxnSpPr/>
          <p:nvPr/>
        </p:nvCxnSpPr>
        <p:spPr bwMode="auto">
          <a:xfrm rot="10800000" flipV="1">
            <a:off x="5528931" y="5922341"/>
            <a:ext cx="2838893" cy="202012"/>
          </a:xfrm>
          <a:prstGeom prst="straightConnector1">
            <a:avLst/>
          </a:prstGeom>
          <a:solidFill>
            <a:srgbClr val="E1EBF5"/>
          </a:solidFill>
          <a:ln w="25400" cap="flat" cmpd="sng" algn="ctr">
            <a:solidFill>
              <a:srgbClr val="FF0000"/>
            </a:solidFill>
            <a:prstDash val="solid"/>
            <a:round/>
            <a:headEnd type="none" w="med" len="med"/>
            <a:tailEnd type="arrow"/>
          </a:ln>
          <a:effectLst/>
        </p:spPr>
      </p:cxnSp>
      <p:cxnSp>
        <p:nvCxnSpPr>
          <p:cNvPr id="84" name="Straight Arrow Connector 83"/>
          <p:cNvCxnSpPr/>
          <p:nvPr/>
        </p:nvCxnSpPr>
        <p:spPr bwMode="auto">
          <a:xfrm rot="10800000" flipV="1">
            <a:off x="1850066" y="1711842"/>
            <a:ext cx="1850065" cy="340242"/>
          </a:xfrm>
          <a:prstGeom prst="straightConnector1">
            <a:avLst/>
          </a:prstGeom>
          <a:solidFill>
            <a:srgbClr val="E1EBF5"/>
          </a:solidFill>
          <a:ln w="25400" cap="flat" cmpd="sng" algn="ctr">
            <a:solidFill>
              <a:srgbClr val="FF0000"/>
            </a:solidFill>
            <a:prstDash val="solid"/>
            <a:round/>
            <a:headEnd type="none" w="med" len="med"/>
            <a:tailEnd type="arrow"/>
          </a:ln>
          <a:effectLst/>
        </p:spPr>
      </p:cxnSp>
      <p:sp>
        <p:nvSpPr>
          <p:cNvPr id="85" name="Start of Page After blocker"/>
          <p:cNvSpPr/>
          <p:nvPr/>
        </p:nvSpPr>
        <p:spPr bwMode="auto">
          <a:xfrm>
            <a:off x="4328556" y="5468587"/>
            <a:ext cx="1252847" cy="896587"/>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a:t>
            </a:r>
            <a:endParaRPr lang="en-US" sz="4400" dirty="0">
              <a:solidFill>
                <a:srgbClr val="FFFF99"/>
              </a:solidFill>
            </a:endParaRPr>
          </a:p>
        </p:txBody>
      </p:sp>
    </p:spTree>
    <p:extLst>
      <p:ext uri="{BB962C8B-B14F-4D97-AF65-F5344CB8AC3E}">
        <p14:creationId xmlns:p14="http://schemas.microsoft.com/office/powerpoint/2010/main" val="30085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85"/>
                                        </p:tgtEl>
                                      </p:cBhvr>
                                    </p:animEffect>
                                    <p:set>
                                      <p:cBhvr>
                                        <p:cTn id="21" dur="1" fill="hold">
                                          <p:stCondLst>
                                            <p:cond delay="499"/>
                                          </p:stCondLst>
                                        </p:cTn>
                                        <p:tgtEl>
                                          <p:spTgt spid="8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82"/>
                                        </p:tgtEl>
                                      </p:cBhvr>
                                    </p:animEffect>
                                    <p:set>
                                      <p:cBhvr>
                                        <p:cTn id="24" dur="1" fill="hold">
                                          <p:stCondLst>
                                            <p:cond delay="499"/>
                                          </p:stCondLst>
                                        </p:cTn>
                                        <p:tgtEl>
                                          <p:spTgt spid="8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10" presetClass="entr" presetSubtype="0"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500"/>
                                        <p:tgtEl>
                                          <p:spTgt spid="8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par>
                                <p:cTn id="95" presetID="10"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500"/>
                                        <p:tgtEl>
                                          <p:spTgt spid="68"/>
                                        </p:tgtEl>
                                      </p:cBhvr>
                                    </p:animEffect>
                                  </p:childTnLst>
                                </p:cTn>
                              </p:par>
                              <p:par>
                                <p:cTn id="98" presetID="10" presetClass="entr" presetSubtype="0" fill="hold" nodeType="with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childTnLst>
                                </p:cTn>
                              </p:par>
                              <p:par>
                                <p:cTn id="101" presetID="10" presetClass="entr" presetSubtype="0" fill="hold"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500"/>
                                        <p:tgtEl>
                                          <p:spTgt spid="66"/>
                                        </p:tgtEl>
                                      </p:cBhvr>
                                    </p:animEffect>
                                  </p:childTnLst>
                                </p:cTn>
                              </p:par>
                              <p:par>
                                <p:cTn id="104" presetID="10" presetClass="entr" presetSubtype="0" fill="hold"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500"/>
                                        <p:tgtEl>
                                          <p:spTgt spid="71"/>
                                        </p:tgtEl>
                                      </p:cBhvr>
                                    </p:animEffect>
                                  </p:childTnLst>
                                </p:cTn>
                              </p:par>
                              <p:par>
                                <p:cTn id="107" presetID="10" presetClass="entr" presetSubtype="0" fill="hold" nodeType="with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fade">
                                      <p:cBhvr>
                                        <p:cTn id="10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62" grpId="0" animBg="1"/>
      <p:bldP spid="63" grpId="0" animBg="1"/>
      <p:bldP spid="64" grpId="0" animBg="1"/>
      <p:bldP spid="65" grpId="0" animBg="1"/>
      <p:bldP spid="72" grpId="0"/>
      <p:bldP spid="73" grpId="0"/>
      <p:bldP spid="82" grpId="0" animBg="1"/>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5" y="933450"/>
            <a:ext cx="5709298" cy="5648324"/>
          </a:xfrm>
          <a:prstGeom prst="rect">
            <a:avLst/>
          </a:prstGeom>
          <a:effectLst>
            <a:outerShdw blurRad="50800" dist="76200" dir="2700000" algn="tl" rotWithShape="0">
              <a:prstClr val="black">
                <a:alpha val="40000"/>
              </a:prstClr>
            </a:outerShdw>
          </a:effectLst>
        </p:spPr>
      </p:pic>
      <p:sp>
        <p:nvSpPr>
          <p:cNvPr id="5" name="TextBox 4"/>
          <p:cNvSpPr txBox="1"/>
          <p:nvPr/>
        </p:nvSpPr>
        <p:spPr>
          <a:xfrm>
            <a:off x="6381750" y="1326148"/>
            <a:ext cx="2600325" cy="584775"/>
          </a:xfrm>
          <a:prstGeom prst="rect">
            <a:avLst/>
          </a:prstGeom>
          <a:noFill/>
        </p:spPr>
        <p:txBody>
          <a:bodyPr wrap="square" rtlCol="0">
            <a:spAutoFit/>
          </a:bodyPr>
          <a:lstStyle/>
          <a:p>
            <a:r>
              <a:rPr lang="en-US" sz="1600" dirty="0" smtClean="0"/>
              <a:t>Click the image you like </a:t>
            </a:r>
            <a:br>
              <a:rPr lang="en-US" sz="1600" dirty="0" smtClean="0"/>
            </a:br>
            <a:r>
              <a:rPr lang="en-US" sz="1600" dirty="0" smtClean="0"/>
              <a:t>to view its details.</a:t>
            </a:r>
            <a:endParaRPr lang="en-US" sz="1600" dirty="0"/>
          </a:p>
        </p:txBody>
      </p:sp>
      <p:sp>
        <p:nvSpPr>
          <p:cNvPr id="3" name="Rounded Rectangle 2"/>
          <p:cNvSpPr/>
          <p:nvPr/>
        </p:nvSpPr>
        <p:spPr>
          <a:xfrm>
            <a:off x="3590925" y="3933825"/>
            <a:ext cx="952500" cy="1428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81750" y="3564523"/>
            <a:ext cx="2600325" cy="2308324"/>
          </a:xfrm>
          <a:prstGeom prst="rect">
            <a:avLst/>
          </a:prstGeom>
          <a:noFill/>
        </p:spPr>
        <p:txBody>
          <a:bodyPr wrap="square" rtlCol="0">
            <a:spAutoFit/>
          </a:bodyPr>
          <a:lstStyle/>
          <a:p>
            <a:r>
              <a:rPr lang="en-US" sz="1600" dirty="0" smtClean="0"/>
              <a:t>Many illustrated images have a </a:t>
            </a:r>
            <a:r>
              <a:rPr lang="en-US" sz="1600" b="1" dirty="0" smtClean="0"/>
              <a:t>Style</a:t>
            </a:r>
            <a:r>
              <a:rPr lang="en-US" sz="1600" dirty="0" smtClean="0"/>
              <a:t> number associated with them. </a:t>
            </a:r>
          </a:p>
          <a:p>
            <a:endParaRPr lang="en-US" sz="1600" dirty="0"/>
          </a:p>
          <a:p>
            <a:r>
              <a:rPr lang="en-US" sz="1600" dirty="0" smtClean="0"/>
              <a:t>This number is an active link. Click it to reveal the other images in the repository that are drawn in the same style!</a:t>
            </a:r>
            <a:endParaRPr lang="en-US" sz="1600" dirty="0"/>
          </a:p>
        </p:txBody>
      </p:sp>
      <p:cxnSp>
        <p:nvCxnSpPr>
          <p:cNvPr id="6" name="Straight Arrow Connector 5"/>
          <p:cNvCxnSpPr/>
          <p:nvPr/>
        </p:nvCxnSpPr>
        <p:spPr>
          <a:xfrm flipH="1">
            <a:off x="4543425" y="4005262"/>
            <a:ext cx="1838325"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Style Numbers</a:t>
            </a:r>
            <a:endParaRPr lang="en-US" sz="4400" dirty="0">
              <a:solidFill>
                <a:srgbClr val="FFFF99"/>
              </a:solidFill>
            </a:endParaRPr>
          </a:p>
        </p:txBody>
      </p:sp>
    </p:spTree>
    <p:extLst>
      <p:ext uri="{BB962C8B-B14F-4D97-AF65-F5344CB8AC3E}">
        <p14:creationId xmlns:p14="http://schemas.microsoft.com/office/powerpoint/2010/main" val="19230937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951938"/>
          </a:xfrm>
        </p:spPr>
        <p:txBody>
          <a:bodyPr/>
          <a:lstStyle/>
          <a:p>
            <a:r>
              <a:rPr lang="en-US" sz="4000" dirty="0" smtClean="0"/>
              <a:t>Design Goals and Inspiration</a:t>
            </a:r>
            <a:br>
              <a:rPr lang="en-US" sz="4000" dirty="0" smtClean="0"/>
            </a:br>
            <a:r>
              <a:rPr lang="en-US" sz="4000" dirty="0" smtClean="0"/>
              <a:t/>
            </a:r>
            <a:br>
              <a:rPr lang="en-US" sz="4000" dirty="0" smtClean="0"/>
            </a:br>
            <a:r>
              <a:rPr lang="en-US" sz="2800" dirty="0"/>
              <a:t>Separating Good from Bad, </a:t>
            </a:r>
            <a:br>
              <a:rPr lang="en-US" sz="2800" dirty="0"/>
            </a:br>
            <a:r>
              <a:rPr lang="en-US" sz="2800" dirty="0"/>
              <a:t>and Drawing on Learning in Real Life</a:t>
            </a:r>
            <a:endParaRPr lang="en-US" sz="2800" dirty="0"/>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5995174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txBox="1">
            <a:spLocks/>
          </p:cNvSpPr>
          <p:nvPr/>
        </p:nvSpPr>
        <p:spPr>
          <a:xfrm>
            <a:off x="365125" y="1219252"/>
            <a:ext cx="8683625" cy="4883851"/>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400" dirty="0" smtClean="0">
                <a:latin typeface="Arial" pitchFamily="34" charset="0"/>
                <a:cs typeface="Arial" pitchFamily="34" charset="0"/>
              </a:rPr>
              <a:t>What makes an interaction “Good?”</a:t>
            </a:r>
          </a:p>
          <a:p>
            <a:pPr>
              <a:buFontTx/>
              <a:buNone/>
            </a:pPr>
            <a:endParaRPr lang="en-US" sz="2400" dirty="0" smtClean="0">
              <a:latin typeface="Arial" pitchFamily="34" charset="0"/>
              <a:cs typeface="Arial" pitchFamily="34" charset="0"/>
            </a:endParaRPr>
          </a:p>
          <a:p>
            <a:pPr>
              <a:buFontTx/>
              <a:buNone/>
            </a:pPr>
            <a:r>
              <a:rPr lang="en-US" sz="1900" dirty="0" smtClean="0"/>
              <a:t>Michael Allen says good interactions have four elements:</a:t>
            </a:r>
          </a:p>
          <a:p>
            <a:pPr lvl="1"/>
            <a:r>
              <a:rPr lang="en-US" sz="1700" dirty="0" smtClean="0"/>
              <a:t>Context</a:t>
            </a:r>
          </a:p>
          <a:p>
            <a:pPr lvl="1"/>
            <a:r>
              <a:rPr lang="en-US" sz="1700" dirty="0" smtClean="0"/>
              <a:t>Challenge</a:t>
            </a:r>
          </a:p>
          <a:p>
            <a:pPr lvl="1"/>
            <a:r>
              <a:rPr lang="en-US" sz="1700" dirty="0" smtClean="0"/>
              <a:t>Activity</a:t>
            </a:r>
          </a:p>
          <a:p>
            <a:pPr lvl="1"/>
            <a:r>
              <a:rPr lang="en-US" sz="1700" dirty="0" smtClean="0"/>
              <a:t>Feedback</a:t>
            </a:r>
          </a:p>
          <a:p>
            <a:pPr lvl="1">
              <a:buFontTx/>
              <a:buNone/>
            </a:pPr>
            <a:endParaRPr lang="en-US" sz="1700" dirty="0" smtClean="0"/>
          </a:p>
          <a:p>
            <a:pPr lvl="1">
              <a:buFontTx/>
              <a:buNone/>
            </a:pPr>
            <a:r>
              <a:rPr lang="en-US" sz="1700" dirty="0" smtClean="0"/>
              <a:t>The</a:t>
            </a:r>
            <a:r>
              <a:rPr lang="en-US" sz="1700" dirty="0" smtClean="0">
                <a:latin typeface="Arial Black" pitchFamily="34" charset="0"/>
              </a:rPr>
              <a:t> Context </a:t>
            </a:r>
            <a:r>
              <a:rPr lang="en-US" sz="1700" dirty="0" smtClean="0">
                <a:latin typeface="Arial Narrow" pitchFamily="34" charset="0"/>
              </a:rPr>
              <a:t>is the setting in which the learner will perform the desired task.</a:t>
            </a:r>
          </a:p>
          <a:p>
            <a:pPr lvl="1">
              <a:buFontTx/>
              <a:buNone/>
            </a:pPr>
            <a:endParaRPr lang="en-US" sz="1700" dirty="0" smtClean="0">
              <a:latin typeface="Arial Narrow" pitchFamily="34" charset="0"/>
            </a:endParaRPr>
          </a:p>
          <a:p>
            <a:pPr marL="339725" lvl="1" indent="3175">
              <a:buFontTx/>
              <a:buNone/>
            </a:pPr>
            <a:r>
              <a:rPr lang="en-US" sz="1700" dirty="0" smtClean="0">
                <a:latin typeface="Arial Narrow" pitchFamily="34" charset="0"/>
              </a:rPr>
              <a:t>The </a:t>
            </a:r>
            <a:r>
              <a:rPr lang="en-US" sz="1700" dirty="0" smtClean="0">
                <a:latin typeface="Arial Black" pitchFamily="34" charset="0"/>
              </a:rPr>
              <a:t>Challenge</a:t>
            </a:r>
            <a:r>
              <a:rPr lang="en-US" sz="1700" dirty="0" smtClean="0">
                <a:latin typeface="Arial Narrow" pitchFamily="34" charset="0"/>
              </a:rPr>
              <a:t> is the problem the learners must learn to solve or the task they must perform.</a:t>
            </a:r>
          </a:p>
          <a:p>
            <a:pPr marL="339725" lvl="1" indent="3175">
              <a:buFontTx/>
              <a:buNone/>
            </a:pPr>
            <a:endParaRPr lang="en-US" sz="1700" dirty="0" smtClean="0">
              <a:latin typeface="Arial Narrow" pitchFamily="34" charset="0"/>
            </a:endParaRPr>
          </a:p>
          <a:p>
            <a:pPr marL="339725" lvl="1" indent="3175">
              <a:buFontTx/>
              <a:buNone/>
            </a:pPr>
            <a:r>
              <a:rPr lang="en-US" sz="1700" dirty="0" smtClean="0">
                <a:latin typeface="Arial Narrow" pitchFamily="34" charset="0"/>
              </a:rPr>
              <a:t>The </a:t>
            </a:r>
            <a:r>
              <a:rPr lang="en-US" sz="1700" dirty="0" smtClean="0">
                <a:latin typeface="Arial Black" pitchFamily="34" charset="0"/>
              </a:rPr>
              <a:t>Activity</a:t>
            </a:r>
            <a:r>
              <a:rPr lang="en-US" sz="1700" dirty="0" smtClean="0">
                <a:latin typeface="Arial Narrow" pitchFamily="34" charset="0"/>
              </a:rPr>
              <a:t> is the set of interactions the learner will perform in the course to solve the challenge.</a:t>
            </a:r>
          </a:p>
          <a:p>
            <a:pPr marL="339725" lvl="1" indent="3175">
              <a:buFontTx/>
              <a:buNone/>
            </a:pPr>
            <a:endParaRPr lang="en-US" sz="1700" dirty="0" smtClean="0">
              <a:latin typeface="Arial Narrow" pitchFamily="34" charset="0"/>
            </a:endParaRPr>
          </a:p>
          <a:p>
            <a:pPr marL="339725" lvl="1" indent="3175">
              <a:buFontTx/>
              <a:buNone/>
            </a:pPr>
            <a:r>
              <a:rPr lang="en-US" sz="1700" dirty="0" smtClean="0">
                <a:latin typeface="Arial Narrow" pitchFamily="34" charset="0"/>
              </a:rPr>
              <a:t>The </a:t>
            </a:r>
            <a:r>
              <a:rPr lang="en-US" sz="1700" dirty="0" smtClean="0">
                <a:latin typeface="Arial Black" pitchFamily="34" charset="0"/>
              </a:rPr>
              <a:t>Feedback</a:t>
            </a:r>
            <a:r>
              <a:rPr lang="en-US" sz="1700" dirty="0" smtClean="0">
                <a:latin typeface="Arial Narrow" pitchFamily="34" charset="0"/>
              </a:rPr>
              <a:t> is the information learners receive in response to actions they take in the activity. </a:t>
            </a:r>
            <a:endParaRPr lang="en-US" sz="1700" dirty="0" smtClean="0">
              <a:latin typeface="Arial Black" pitchFamily="34" charset="0"/>
            </a:endParaRPr>
          </a:p>
        </p:txBody>
      </p:sp>
      <p:sp>
        <p:nvSpPr>
          <p:cNvPr id="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Designing Good Interactions</a:t>
            </a:r>
            <a:endParaRPr lang="en-US" sz="4400" dirty="0">
              <a:solidFill>
                <a:srgbClr val="FFFF99"/>
              </a:solidFill>
            </a:endParaRPr>
          </a:p>
        </p:txBody>
      </p:sp>
    </p:spTree>
    <p:extLst>
      <p:ext uri="{BB962C8B-B14F-4D97-AF65-F5344CB8AC3E}">
        <p14:creationId xmlns:p14="http://schemas.microsoft.com/office/powerpoint/2010/main" val="241054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0" end="10"/>
                                            </p:txEl>
                                          </p:spTgt>
                                        </p:tgtEl>
                                        <p:attrNameLst>
                                          <p:attrName>style.visibility</p:attrName>
                                        </p:attrNameLst>
                                      </p:cBhvr>
                                      <p:to>
                                        <p:strVal val="visible"/>
                                      </p:to>
                                    </p:set>
                                    <p:animEffect transition="in" filter="fade">
                                      <p:cBhvr>
                                        <p:cTn id="12" dur="500"/>
                                        <p:tgtEl>
                                          <p:spTgt spid="4">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animEffect transition="in" filter="fade">
                                      <p:cBhvr>
                                        <p:cTn id="17" dur="500"/>
                                        <p:tgtEl>
                                          <p:spTgt spid="4">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4" end="14"/>
                                            </p:txEl>
                                          </p:spTgt>
                                        </p:tgtEl>
                                        <p:attrNameLst>
                                          <p:attrName>style.visibility</p:attrName>
                                        </p:attrNameLst>
                                      </p:cBhvr>
                                      <p:to>
                                        <p:strVal val="visible"/>
                                      </p:to>
                                    </p:set>
                                    <p:animEffect transition="in" filter="fade">
                                      <p:cBhvr>
                                        <p:cTn id="2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Other Design Goals</a:t>
            </a:r>
            <a:endParaRPr lang="en-US" sz="4400" dirty="0">
              <a:solidFill>
                <a:srgbClr val="FFFF99"/>
              </a:solidFill>
            </a:endParaRPr>
          </a:p>
        </p:txBody>
      </p:sp>
      <p:sp>
        <p:nvSpPr>
          <p:cNvPr id="3" name="TextBox 2"/>
          <p:cNvSpPr txBox="1"/>
          <p:nvPr/>
        </p:nvSpPr>
        <p:spPr>
          <a:xfrm>
            <a:off x="489098" y="1435395"/>
            <a:ext cx="8155172" cy="2308324"/>
          </a:xfrm>
          <a:prstGeom prst="rect">
            <a:avLst/>
          </a:prstGeom>
          <a:noFill/>
        </p:spPr>
        <p:txBody>
          <a:bodyPr wrap="square" rtlCol="0">
            <a:spAutoFit/>
          </a:bodyPr>
          <a:lstStyle/>
          <a:p>
            <a:r>
              <a:rPr lang="en-US" dirty="0" smtClean="0"/>
              <a:t>Michael Allen also suggests the “Three </a:t>
            </a:r>
            <a:r>
              <a:rPr lang="en-US" dirty="0" err="1" smtClean="0"/>
              <a:t>Ms</a:t>
            </a:r>
            <a:r>
              <a:rPr lang="en-US" dirty="0" smtClean="0"/>
              <a:t>” are important attributes of good interactions. Are they:</a:t>
            </a:r>
          </a:p>
          <a:p>
            <a:pPr marL="285750" indent="-285750">
              <a:buFont typeface="Arial" pitchFamily="34" charset="0"/>
              <a:buChar char="•"/>
            </a:pPr>
            <a:r>
              <a:rPr lang="en-US" dirty="0" smtClean="0"/>
              <a:t>Meaningful</a:t>
            </a:r>
          </a:p>
          <a:p>
            <a:pPr marL="285750" indent="-285750">
              <a:buFont typeface="Arial" pitchFamily="34" charset="0"/>
              <a:buChar char="•"/>
            </a:pPr>
            <a:r>
              <a:rPr lang="en-US" dirty="0" smtClean="0"/>
              <a:t>Memorable</a:t>
            </a:r>
          </a:p>
          <a:p>
            <a:pPr marL="285750" indent="-285750">
              <a:buFont typeface="Arial" pitchFamily="34" charset="0"/>
              <a:buChar char="•"/>
            </a:pPr>
            <a:r>
              <a:rPr lang="en-US" dirty="0" smtClean="0"/>
              <a:t>Motivational</a:t>
            </a:r>
          </a:p>
          <a:p>
            <a:pPr marL="285750" indent="-285750">
              <a:buFont typeface="Arial" pitchFamily="34" charset="0"/>
              <a:buChar char="•"/>
            </a:pPr>
            <a:endParaRPr lang="en-US" dirty="0"/>
          </a:p>
          <a:p>
            <a:r>
              <a:rPr lang="en-US" dirty="0" smtClean="0"/>
              <a:t>In many instances, a 4</a:t>
            </a:r>
            <a:r>
              <a:rPr lang="en-US" baseline="30000" dirty="0" smtClean="0"/>
              <a:t>th</a:t>
            </a:r>
            <a:r>
              <a:rPr lang="en-US" dirty="0" smtClean="0"/>
              <a:t> M could also be quite useful:</a:t>
            </a:r>
          </a:p>
          <a:p>
            <a:pPr marL="285750" indent="-285750">
              <a:buFont typeface="Arial" pitchFamily="34" charset="0"/>
              <a:buChar char="•"/>
            </a:pPr>
            <a:r>
              <a:rPr lang="en-US" dirty="0" smtClean="0"/>
              <a:t>Measurable</a:t>
            </a:r>
            <a:endParaRPr lang="en-US" dirty="0"/>
          </a:p>
        </p:txBody>
      </p:sp>
    </p:spTree>
    <p:extLst>
      <p:ext uri="{BB962C8B-B14F-4D97-AF65-F5344CB8AC3E}">
        <p14:creationId xmlns:p14="http://schemas.microsoft.com/office/powerpoint/2010/main" val="26777876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Interaction Design Inspirations</a:t>
            </a:r>
            <a:endParaRPr lang="en-US" sz="4400" dirty="0">
              <a:solidFill>
                <a:srgbClr val="FFFF99"/>
              </a:solidFill>
            </a:endParaRPr>
          </a:p>
        </p:txBody>
      </p:sp>
      <p:sp>
        <p:nvSpPr>
          <p:cNvPr id="3" name="TextBox 2"/>
          <p:cNvSpPr txBox="1"/>
          <p:nvPr/>
        </p:nvSpPr>
        <p:spPr>
          <a:xfrm>
            <a:off x="609600" y="1562986"/>
            <a:ext cx="8013405" cy="2246769"/>
          </a:xfrm>
          <a:prstGeom prst="rect">
            <a:avLst/>
          </a:prstGeom>
          <a:noFill/>
        </p:spPr>
        <p:txBody>
          <a:bodyPr wrap="square" rtlCol="0">
            <a:spAutoFit/>
          </a:bodyPr>
          <a:lstStyle/>
          <a:p>
            <a:pPr>
              <a:buNone/>
            </a:pPr>
            <a:r>
              <a:rPr lang="en-US" sz="2800" dirty="0">
                <a:latin typeface="Arial" pitchFamily="34" charset="0"/>
                <a:cs typeface="Arial" pitchFamily="34" charset="0"/>
              </a:rPr>
              <a:t>Learning Models</a:t>
            </a:r>
          </a:p>
          <a:p>
            <a:pPr marL="285750" indent="-285750">
              <a:buFont typeface="Arial" pitchFamily="34" charset="0"/>
              <a:buChar char="•"/>
            </a:pPr>
            <a:r>
              <a:rPr lang="en-US" dirty="0"/>
              <a:t>Formal vs. Informal</a:t>
            </a:r>
          </a:p>
          <a:p>
            <a:pPr marL="285750" indent="-285750">
              <a:buFont typeface="Arial" pitchFamily="34" charset="0"/>
              <a:buChar char="•"/>
            </a:pPr>
            <a:r>
              <a:rPr lang="en-US" dirty="0"/>
              <a:t>Classroom vs. Lab</a:t>
            </a:r>
          </a:p>
          <a:p>
            <a:pPr marL="285750" indent="-285750">
              <a:buFont typeface="Arial" pitchFamily="34" charset="0"/>
              <a:buChar char="•"/>
            </a:pPr>
            <a:r>
              <a:rPr lang="en-US" dirty="0"/>
              <a:t>Trial and error (“learning by doing”)</a:t>
            </a:r>
          </a:p>
          <a:p>
            <a:pPr marL="285750" indent="-285750">
              <a:buFont typeface="Arial" pitchFamily="34" charset="0"/>
              <a:buChar char="•"/>
            </a:pPr>
            <a:r>
              <a:rPr lang="en-US" dirty="0"/>
              <a:t>Mentorship and Apprenticeship (“see one, do one, teach one”)</a:t>
            </a:r>
          </a:p>
          <a:p>
            <a:pPr marL="285750" indent="-285750">
              <a:buClr>
                <a:schemeClr val="accent1">
                  <a:lumMod val="40000"/>
                  <a:lumOff val="60000"/>
                </a:schemeClr>
              </a:buClr>
              <a:buFont typeface="Arial" pitchFamily="34" charset="0"/>
              <a:buChar char="•"/>
            </a:pPr>
            <a:r>
              <a:rPr lang="en-US" dirty="0"/>
              <a:t>Dramas and Stories</a:t>
            </a:r>
          </a:p>
          <a:p>
            <a:endParaRPr lang="en-US" dirty="0"/>
          </a:p>
        </p:txBody>
      </p:sp>
    </p:spTree>
    <p:extLst>
      <p:ext uri="{BB962C8B-B14F-4D97-AF65-F5344CB8AC3E}">
        <p14:creationId xmlns:p14="http://schemas.microsoft.com/office/powerpoint/2010/main" val="28814743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88558"/>
            <a:ext cx="8250865" cy="2831544"/>
          </a:xfrm>
          <a:prstGeom prst="rect">
            <a:avLst/>
          </a:prstGeom>
          <a:noFill/>
        </p:spPr>
        <p:txBody>
          <a:bodyPr wrap="square" rtlCol="0">
            <a:spAutoFit/>
          </a:bodyPr>
          <a:lstStyle/>
          <a:p>
            <a:pPr marL="285750" indent="-285750">
              <a:buFont typeface="Arial" pitchFamily="34" charset="0"/>
              <a:buChar char="•"/>
            </a:pPr>
            <a:r>
              <a:rPr lang="en-US" sz="2000" dirty="0"/>
              <a:t>Telling isn’t teaching</a:t>
            </a:r>
          </a:p>
          <a:p>
            <a:pPr marL="285750" indent="-285750">
              <a:buFont typeface="Arial" pitchFamily="34" charset="0"/>
              <a:buChar char="•"/>
            </a:pPr>
            <a:r>
              <a:rPr lang="en-US" sz="2000" dirty="0"/>
              <a:t>Designing in terms of </a:t>
            </a:r>
            <a:r>
              <a:rPr lang="en-US" sz="2000" i="1" dirty="0"/>
              <a:t>learning interactions</a:t>
            </a:r>
            <a:r>
              <a:rPr lang="en-US" sz="2000" dirty="0"/>
              <a:t> </a:t>
            </a:r>
            <a:r>
              <a:rPr lang="en-US" sz="2000" dirty="0" smtClean="0"/>
              <a:t>(as implemented as “page types”) will </a:t>
            </a:r>
            <a:r>
              <a:rPr lang="en-US" sz="2000" dirty="0"/>
              <a:t>help you avoid creating boring “page-flipper” courses</a:t>
            </a:r>
          </a:p>
          <a:p>
            <a:pPr marL="285750" indent="-285750">
              <a:buFont typeface="Arial" pitchFamily="34" charset="0"/>
              <a:buChar char="•"/>
            </a:pPr>
            <a:r>
              <a:rPr lang="en-US" sz="2000" dirty="0"/>
              <a:t>When designing interactions (and even more so, when using them in a course), consider the CCAFs: when the CCAFs are meaningful, memorable, and motivational to learners, the course will be too</a:t>
            </a:r>
          </a:p>
          <a:p>
            <a:pPr marL="285750" indent="-285750">
              <a:buFont typeface="Arial" pitchFamily="34" charset="0"/>
              <a:buChar char="•"/>
            </a:pPr>
            <a:r>
              <a:rPr lang="en-US" sz="2000" dirty="0"/>
              <a:t>When designing new interactions, consider the way people learn in the real world</a:t>
            </a:r>
          </a:p>
          <a:p>
            <a:endParaRPr lang="en-US" dirty="0"/>
          </a:p>
        </p:txBody>
      </p:sp>
      <p:sp>
        <p:nvSpPr>
          <p:cNvPr id="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Conclusion</a:t>
            </a:r>
            <a:endParaRPr lang="en-US" sz="4400" dirty="0">
              <a:solidFill>
                <a:srgbClr val="FFFF99"/>
              </a:solidFill>
            </a:endParaRPr>
          </a:p>
        </p:txBody>
      </p:sp>
    </p:spTree>
    <p:extLst>
      <p:ext uri="{BB962C8B-B14F-4D97-AF65-F5344CB8AC3E}">
        <p14:creationId xmlns:p14="http://schemas.microsoft.com/office/powerpoint/2010/main" val="21653204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p:txBody>
          <a:bodyPr/>
          <a:lstStyle/>
          <a:p>
            <a:pPr eaLnBrk="1" hangingPunct="1">
              <a:lnSpc>
                <a:spcPct val="80000"/>
              </a:lnSpc>
            </a:pPr>
            <a:r>
              <a:rPr lang="en-US" sz="2400" smtClean="0"/>
              <a:t>In PowerPoint, create a sample interaction deck containing an example of at least 6 different page-types you will use in the design of your final e-learning project. At this stage, you can use place-holder (generic) content, rather than final text and images. The purpose is to establish your page-types, so that you can use them as building blocks for your design. You must include at least one assessment/quiz page. </a:t>
            </a:r>
          </a:p>
          <a:p>
            <a:pPr eaLnBrk="1" hangingPunct="1">
              <a:lnSpc>
                <a:spcPct val="80000"/>
              </a:lnSpc>
            </a:pPr>
            <a:r>
              <a:rPr lang="en-US" sz="2400" smtClean="0"/>
              <a:t>Download and read the ITEC715-Week05.ppt slides and come to class ready to discuss</a:t>
            </a:r>
          </a:p>
          <a:p>
            <a:pPr eaLnBrk="1" hangingPunct="1">
              <a:lnSpc>
                <a:spcPct val="80000"/>
              </a:lnSpc>
            </a:pPr>
            <a:endParaRPr lang="en-US" sz="1800" smtClean="0"/>
          </a:p>
          <a:p>
            <a:pPr eaLnBrk="1" hangingPunct="1">
              <a:lnSpc>
                <a:spcPct val="80000"/>
              </a:lnSpc>
            </a:pPr>
            <a:r>
              <a:rPr lang="en-US" sz="2400" smtClean="0"/>
              <a:t>Next week: Design Documents!</a:t>
            </a:r>
          </a:p>
        </p:txBody>
      </p:sp>
      <p:sp>
        <p:nvSpPr>
          <p:cNvPr id="51203" name="Rectangle 3"/>
          <p:cNvSpPr>
            <a:spLocks noGrp="1" noChangeArrowheads="1"/>
          </p:cNvSpPr>
          <p:nvPr>
            <p:ph type="title"/>
          </p:nvPr>
        </p:nvSpPr>
        <p:spPr/>
        <p:txBody>
          <a:bodyPr/>
          <a:lstStyle/>
          <a:p>
            <a:pPr eaLnBrk="1" hangingPunct="1"/>
            <a:r>
              <a:rPr lang="en-US" smtClean="0"/>
              <a:t>ITEC 715</a:t>
            </a:r>
          </a:p>
        </p:txBody>
      </p:sp>
      <p:sp>
        <p:nvSpPr>
          <p:cNvPr id="5120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5120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5120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0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0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For Next Week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5" y="933450"/>
            <a:ext cx="5709297" cy="5648324"/>
          </a:xfrm>
          <a:prstGeom prst="rect">
            <a:avLst/>
          </a:prstGeom>
          <a:effectLst>
            <a:outerShdw blurRad="50800" dist="76200" dir="2700000" algn="tl" rotWithShape="0">
              <a:prstClr val="black">
                <a:alpha val="40000"/>
              </a:prstClr>
            </a:outerShdw>
          </a:effectLst>
        </p:spPr>
      </p:pic>
      <p:sp>
        <p:nvSpPr>
          <p:cNvPr id="4" name="Rounded Rectangle 3"/>
          <p:cNvSpPr/>
          <p:nvPr/>
        </p:nvSpPr>
        <p:spPr>
          <a:xfrm>
            <a:off x="1457325" y="2333625"/>
            <a:ext cx="1295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Like-Styled Images</a:t>
            </a:r>
            <a:endParaRPr lang="en-US" sz="4400" dirty="0">
              <a:solidFill>
                <a:srgbClr val="FFFF99"/>
              </a:solidFill>
            </a:endParaRPr>
          </a:p>
        </p:txBody>
      </p:sp>
    </p:spTree>
    <p:extLst>
      <p:ext uri="{BB962C8B-B14F-4D97-AF65-F5344CB8AC3E}">
        <p14:creationId xmlns:p14="http://schemas.microsoft.com/office/powerpoint/2010/main" val="31324011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59674D-8375-4205-BFA6-88B0625924E7}&quot;/&gt;&lt;isInvalidForFieldText val=&quot;0&quot;/&gt;&lt;Image&gt;&lt;filename val=&quot;D:\home\rayc\PSDMP\Script\build3\data\asimages\{2159674D-8375-4205-BFA6-88B0625924E7}_9.png&quot;/&gt;&lt;left val=&quot;244&quot;/&gt;&lt;top val=&quot;430&quot;/&gt;&lt;width val=&quot;64&quot;/&gt;&lt;height val=&quot;28&quot;/&gt;&lt;hasText val=&quot;1&quot;/&gt;&lt;/Image&gt;&lt;/ThreeDShape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2184</TotalTime>
  <Words>5825</Words>
  <Application>Microsoft Office PowerPoint</Application>
  <PresentationFormat>On-screen Show (4:3)</PresentationFormat>
  <Paragraphs>769</Paragraphs>
  <Slides>85</Slides>
  <Notes>14</Notes>
  <HiddenSlides>0</HiddenSlides>
  <MMClips>4</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Default Design</vt:lpstr>
      <vt:lpstr>ITEC 715</vt:lpstr>
      <vt:lpstr>Image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 Unity</vt:lpstr>
      <vt:lpstr>PowerPoint Presentation</vt:lpstr>
      <vt:lpstr>PowerPoint Presentation</vt:lpstr>
      <vt:lpstr>PowerPoint Presentation</vt:lpstr>
      <vt:lpstr>PowerPoint Presentation</vt:lpstr>
      <vt:lpstr>Working with Clip Art Illustrations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Combining Photographs</vt:lpstr>
      <vt:lpstr>PowerPoint Presentation</vt:lpstr>
      <vt:lpstr>PowerPoint Presentation</vt:lpstr>
      <vt:lpstr>PowerPoint Presentation</vt:lpstr>
      <vt:lpstr>PowerPoint Presentation</vt:lpstr>
      <vt:lpstr>Design Considerations for Designing, Using, and Choosing Effective Graphics</vt:lpstr>
      <vt:lpstr>PowerPoint Presentation</vt:lpstr>
      <vt:lpstr>PowerPoint Presentation</vt:lpstr>
      <vt:lpstr>PowerPoint Presentation</vt:lpstr>
      <vt:lpstr>PowerPoint Presentation</vt:lpstr>
      <vt:lpstr>PowerPoint Presentation</vt:lpstr>
      <vt:lpstr>Images of People  Diversity, Attire, Setting, and Abstraction</vt:lpstr>
      <vt:lpstr>PowerPoint Presentation</vt:lpstr>
      <vt:lpstr>PowerPoint Presentation</vt:lpstr>
      <vt:lpstr>PowerPoint Presentation</vt:lpstr>
      <vt:lpstr>PowerPoint Presentation</vt:lpstr>
      <vt:lpstr>This Week: A Divide and Conquer Approach to E-learning Design and Production</vt:lpstr>
      <vt:lpstr>PowerPoint Presentation</vt:lpstr>
      <vt:lpstr>PowerPoint Presentation</vt:lpstr>
      <vt:lpstr>PowerPoint Presentation</vt:lpstr>
      <vt:lpstr>Page Type Examples</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PowerPoint Presentation</vt:lpstr>
      <vt:lpstr>PowerPoint Presentation</vt:lpstr>
      <vt:lpstr>Interaction Design Considerations  Grouping and Navigation</vt:lpstr>
      <vt:lpstr>PowerPoint Presentation</vt:lpstr>
      <vt:lpstr>PowerPoint Presentation</vt:lpstr>
      <vt:lpstr>PowerPoint Presentation</vt:lpstr>
      <vt:lpstr>Design Goals and Inspiration  Separating Good from Bad,  and Drawing on Learning in Real Life</vt:lpstr>
      <vt:lpstr>PowerPoint Presentation</vt:lpstr>
      <vt:lpstr>PowerPoint Presentation</vt:lpstr>
      <vt:lpstr>PowerPoint Presentation</vt:lpstr>
      <vt:lpstr>PowerPoint Presentation</vt:lpstr>
      <vt:lpstr>ITEC 715</vt:lpstr>
    </vt:vector>
  </TitlesOfParts>
  <Company>Old King Cole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 715</dc:title>
  <dc:creator>rayc</dc:creator>
  <cp:lastModifiedBy>Ray Cole</cp:lastModifiedBy>
  <cp:revision>130</cp:revision>
  <dcterms:created xsi:type="dcterms:W3CDTF">2007-05-20T23:54:09Z</dcterms:created>
  <dcterms:modified xsi:type="dcterms:W3CDTF">2011-09-24T21:41:12Z</dcterms:modified>
</cp:coreProperties>
</file>