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1"/>
  </p:notesMasterIdLst>
  <p:sldIdLst>
    <p:sldId id="256" r:id="rId2"/>
    <p:sldId id="331" r:id="rId3"/>
    <p:sldId id="333" r:id="rId4"/>
    <p:sldId id="395" r:id="rId5"/>
    <p:sldId id="396" r:id="rId6"/>
    <p:sldId id="397" r:id="rId7"/>
    <p:sldId id="398" r:id="rId8"/>
    <p:sldId id="399" r:id="rId9"/>
    <p:sldId id="400" r:id="rId10"/>
    <p:sldId id="401" r:id="rId11"/>
    <p:sldId id="402" r:id="rId12"/>
    <p:sldId id="403" r:id="rId13"/>
    <p:sldId id="404" r:id="rId14"/>
    <p:sldId id="405" r:id="rId15"/>
    <p:sldId id="406" r:id="rId16"/>
    <p:sldId id="407" r:id="rId17"/>
    <p:sldId id="408" r:id="rId18"/>
    <p:sldId id="351" r:id="rId19"/>
    <p:sldId id="350" r:id="rId20"/>
    <p:sldId id="352" r:id="rId21"/>
    <p:sldId id="353" r:id="rId22"/>
    <p:sldId id="354" r:id="rId23"/>
    <p:sldId id="355" r:id="rId24"/>
    <p:sldId id="356" r:id="rId25"/>
    <p:sldId id="357" r:id="rId26"/>
    <p:sldId id="363" r:id="rId27"/>
    <p:sldId id="364" r:id="rId28"/>
    <p:sldId id="365" r:id="rId29"/>
    <p:sldId id="366" r:id="rId30"/>
    <p:sldId id="409" r:id="rId31"/>
    <p:sldId id="410" r:id="rId32"/>
    <p:sldId id="369" r:id="rId33"/>
    <p:sldId id="370" r:id="rId34"/>
    <p:sldId id="371" r:id="rId35"/>
    <p:sldId id="372" r:id="rId36"/>
    <p:sldId id="373" r:id="rId37"/>
    <p:sldId id="374" r:id="rId38"/>
    <p:sldId id="375" r:id="rId39"/>
    <p:sldId id="376" r:id="rId40"/>
    <p:sldId id="377" r:id="rId41"/>
    <p:sldId id="378" r:id="rId42"/>
    <p:sldId id="411" r:id="rId43"/>
    <p:sldId id="412" r:id="rId44"/>
    <p:sldId id="379" r:id="rId45"/>
    <p:sldId id="380" r:id="rId46"/>
    <p:sldId id="381" r:id="rId47"/>
    <p:sldId id="382" r:id="rId48"/>
    <p:sldId id="383" r:id="rId49"/>
    <p:sldId id="384" r:id="rId50"/>
    <p:sldId id="385" r:id="rId51"/>
    <p:sldId id="415" r:id="rId52"/>
    <p:sldId id="387" r:id="rId53"/>
    <p:sldId id="413" r:id="rId54"/>
    <p:sldId id="388" r:id="rId55"/>
    <p:sldId id="389" r:id="rId56"/>
    <p:sldId id="390" r:id="rId57"/>
    <p:sldId id="391" r:id="rId58"/>
    <p:sldId id="414" r:id="rId59"/>
    <p:sldId id="346" r:id="rId6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FFFF99"/>
    <a:srgbClr val="66FF66"/>
    <a:srgbClr val="33CC33"/>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858" autoAdjust="0"/>
  </p:normalViewPr>
  <p:slideViewPr>
    <p:cSldViewPr snapToGrid="0">
      <p:cViewPr varScale="1">
        <p:scale>
          <a:sx n="90" d="100"/>
          <a:sy n="90" d="100"/>
        </p:scale>
        <p:origin x="-582"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84" d="100"/>
          <a:sy n="84" d="100"/>
        </p:scale>
        <p:origin x="-1968"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1331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6246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331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331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1331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EA0281F6-388A-4241-844B-12C4FE68931B}" type="slidenum">
              <a:rPr lang="en-US"/>
              <a:pPr>
                <a:defRPr/>
              </a:pPr>
              <a:t>‹#›</a:t>
            </a:fld>
            <a:endParaRPr lang="en-US"/>
          </a:p>
        </p:txBody>
      </p:sp>
    </p:spTree>
    <p:extLst>
      <p:ext uri="{BB962C8B-B14F-4D97-AF65-F5344CB8AC3E}">
        <p14:creationId xmlns:p14="http://schemas.microsoft.com/office/powerpoint/2010/main" val="201312121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178A11E1-6E8A-4590-8263-3D807856C842}" type="slidenum">
              <a:rPr lang="en-US"/>
              <a:pPr/>
              <a:t>2</a:t>
            </a:fld>
            <a:endParaRPr lang="en-US"/>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pPr eaLnBrk="1" hangingPunct="1"/>
            <a:r>
              <a:rPr lang="en-US" smtClean="0"/>
              <a:t>Consider: Look &amp; Feel; Functionality; Instructional Usefulness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61CA853C-5BC3-4445-9086-9C12B0A33879}" type="slidenum">
              <a:rPr lang="en-US"/>
              <a:pPr/>
              <a:t>31</a:t>
            </a:fld>
            <a:endParaRPr lang="en-US"/>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2C19C83D-0962-4998-BA00-6D694B7D9542}" type="slidenum">
              <a:rPr lang="en-US"/>
              <a:pPr/>
              <a:t>32</a:t>
            </a:fld>
            <a:endParaRPr lang="en-US"/>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2F31ED22-7478-4289-94DD-3E6F9E797415}" type="slidenum">
              <a:rPr lang="en-US"/>
              <a:pPr/>
              <a:t>33</a:t>
            </a:fld>
            <a:endParaRPr lang="en-US"/>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655B6C4A-B32E-4E15-B793-9E1C39A768F6}" type="slidenum">
              <a:rPr lang="en-US"/>
              <a:pPr/>
              <a:t>34</a:t>
            </a:fld>
            <a:endParaRPr lang="en-US"/>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CB79A09B-F57A-4BA7-ACD9-53FE1F47A392}" type="slidenum">
              <a:rPr lang="en-US"/>
              <a:pPr/>
              <a:t>35</a:t>
            </a:fld>
            <a:endParaRPr lang="en-US"/>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4C5DAD8D-9652-403F-8287-E845B023F8FB}" type="slidenum">
              <a:rPr lang="en-US"/>
              <a:pPr/>
              <a:t>36</a:t>
            </a:fld>
            <a:endParaRPr lang="en-US"/>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CEF609AC-04C9-419F-A678-D2792EE21DC3}" type="slidenum">
              <a:rPr lang="en-US"/>
              <a:pPr/>
              <a:t>37</a:t>
            </a:fld>
            <a:endParaRPr lang="en-US"/>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B63EDC24-BEB2-47E7-A0FD-1A7B97C2E9ED}" type="slidenum">
              <a:rPr lang="en-US"/>
              <a:pPr/>
              <a:t>38</a:t>
            </a:fld>
            <a:endParaRPr lang="en-US"/>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p>
            <a:fld id="{49E34215-4DDB-4592-BDD7-34BA10CA9723}" type="slidenum">
              <a:rPr lang="en-US"/>
              <a:pPr/>
              <a:t>39</a:t>
            </a:fld>
            <a:endParaRPr lang="en-US"/>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p>
            <a:fld id="{86E6F7D4-5EAD-41AE-8F5F-552FA4F80E98}" type="slidenum">
              <a:rPr lang="en-US"/>
              <a:pPr/>
              <a:t>40</a:t>
            </a:fld>
            <a:endParaRPr lang="en-US"/>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5BE1B846-B8C6-487B-B9F0-B4869746F703}" type="slidenum">
              <a:rPr lang="en-US"/>
              <a:pPr/>
              <a:t>18</a:t>
            </a:fld>
            <a:endParaRPr lang="en-US"/>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r>
              <a:rPr lang="en-US" smtClean="0"/>
              <a:t>Consider: Look &amp; Feel; Functionality; Instructional Usefulness</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7ED3275C-52F4-4B35-AAED-3B4FAC062B9D}" type="slidenum">
              <a:rPr lang="en-US"/>
              <a:pPr/>
              <a:t>41</a:t>
            </a:fld>
            <a:endParaRPr lang="en-US"/>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7ED3275C-52F4-4B35-AAED-3B4FAC062B9D}" type="slidenum">
              <a:rPr lang="en-US"/>
              <a:pPr/>
              <a:t>42</a:t>
            </a:fld>
            <a:endParaRPr lang="en-US"/>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7ED3275C-52F4-4B35-AAED-3B4FAC062B9D}" type="slidenum">
              <a:rPr lang="en-US"/>
              <a:pPr/>
              <a:t>43</a:t>
            </a:fld>
            <a:endParaRPr lang="en-US"/>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09CAA862-7B9E-469C-85AB-B7F74246350B}" type="slidenum">
              <a:rPr lang="en-US"/>
              <a:pPr/>
              <a:t>44</a:t>
            </a:fld>
            <a:endParaRPr lang="en-US"/>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1A84F685-681C-4BFC-B4FD-EEFC5028359C}" type="slidenum">
              <a:rPr lang="en-US"/>
              <a:pPr/>
              <a:t>45</a:t>
            </a:fld>
            <a:endParaRPr lang="en-US"/>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9EE09388-ADC0-49E5-9076-3B9841B633B3}" type="slidenum">
              <a:rPr lang="en-US"/>
              <a:pPr/>
              <a:t>46</a:t>
            </a:fld>
            <a:endParaRPr lang="en-US"/>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0C30A57F-E038-4F79-8E04-3391D853B77D}" type="slidenum">
              <a:rPr lang="en-US"/>
              <a:pPr/>
              <a:t>47</a:t>
            </a:fld>
            <a:endParaRPr lang="en-US"/>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p>
            <a:fld id="{4B1D1FFE-14FA-43EE-BB12-CC9638685DBF}" type="slidenum">
              <a:rPr lang="en-US"/>
              <a:pPr/>
              <a:t>48</a:t>
            </a:fld>
            <a:endParaRPr lang="en-US"/>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F53CF181-42B9-4D86-8D2F-432F36A8D245}" type="slidenum">
              <a:rPr lang="en-US"/>
              <a:pPr/>
              <a:t>49</a:t>
            </a:fld>
            <a:endParaRPr lang="en-US"/>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360E3D2D-DB66-4D90-BBEE-50431C1CAF9D}" type="slidenum">
              <a:rPr lang="en-US"/>
              <a:pPr/>
              <a:t>50</a:t>
            </a:fld>
            <a:endParaRPr lang="en-US"/>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5926BD6D-4243-40F1-8839-EEFBE8795EA0}" type="slidenum">
              <a:rPr lang="en-US"/>
              <a:pPr/>
              <a:t>23</a:t>
            </a:fld>
            <a:endParaRPr lang="en-US"/>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r>
              <a:rPr lang="en-US" smtClean="0"/>
              <a:t>Consider: Look &amp; Feel; Functionality; Instructional Usefulness</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3A149117-88FC-4324-8C77-DB3AD72FD337}" type="slidenum">
              <a:rPr lang="en-US"/>
              <a:pPr/>
              <a:t>51</a:t>
            </a:fld>
            <a:endParaRPr lang="en-US"/>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p>
            <a:fld id="{C89733B5-A616-4728-8285-4EA82101D534}" type="slidenum">
              <a:rPr lang="en-US"/>
              <a:pPr/>
              <a:t>52</a:t>
            </a:fld>
            <a:endParaRPr lang="en-US"/>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p>
            <a:fld id="{292CE247-7685-49D6-AE7E-0D940F0C4DB6}" type="slidenum">
              <a:rPr lang="en-US"/>
              <a:pPr/>
              <a:t>53</a:t>
            </a:fld>
            <a:endParaRPr lang="en-US"/>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p>
            <a:fld id="{292CE247-7685-49D6-AE7E-0D940F0C4DB6}" type="slidenum">
              <a:rPr lang="en-US"/>
              <a:pPr/>
              <a:t>54</a:t>
            </a:fld>
            <a:endParaRPr lang="en-US"/>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p>
            <a:fld id="{5DEC4D07-75F4-430C-A36D-BEEA67E0738E}" type="slidenum">
              <a:rPr lang="en-US"/>
              <a:pPr/>
              <a:t>55</a:t>
            </a:fld>
            <a:endParaRPr lang="en-US"/>
          </a:p>
        </p:txBody>
      </p:sp>
      <p:sp>
        <p:nvSpPr>
          <p:cNvPr id="95235" name="Rectangle 2"/>
          <p:cNvSpPr>
            <a:spLocks noGrp="1" noRot="1" noChangeAspect="1" noChangeArrowheads="1" noTextEdit="1"/>
          </p:cNvSpPr>
          <p:nvPr>
            <p:ph type="sldImg"/>
          </p:nvPr>
        </p:nvSpPr>
        <p:spPr>
          <a:ln/>
        </p:spPr>
      </p:sp>
      <p:sp>
        <p:nvSpPr>
          <p:cNvPr id="95236"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p:spPr>
        <p:txBody>
          <a:bodyPr/>
          <a:lstStyle/>
          <a:p>
            <a:fld id="{4D14414A-B985-4489-98D8-72BB629D81ED}" type="slidenum">
              <a:rPr lang="en-US"/>
              <a:pPr/>
              <a:t>56</a:t>
            </a:fld>
            <a:endParaRPr lang="en-US"/>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E75060DA-0A26-4C94-95C7-55F893AF63EA}" type="slidenum">
              <a:rPr lang="en-US"/>
              <a:pPr/>
              <a:t>57</a:t>
            </a:fld>
            <a:endParaRPr lang="en-US"/>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E75060DA-0A26-4C94-95C7-55F893AF63EA}" type="slidenum">
              <a:rPr lang="en-US"/>
              <a:pPr/>
              <a:t>58</a:t>
            </a:fld>
            <a:endParaRPr lang="en-US"/>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91A9E73F-FE85-4CEF-90FC-606A55BFF39C}" type="slidenum">
              <a:rPr lang="en-US"/>
              <a:pPr/>
              <a:t>25</a:t>
            </a:fld>
            <a:endParaRPr lang="en-US"/>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r>
              <a:rPr lang="en-US" smtClean="0"/>
              <a:t>Consider: Look &amp; Feel; Functionality; Instructional Usefulness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C7C1EDFD-CDF4-464B-A61B-0976F5C6DB29}" type="slidenum">
              <a:rPr lang="en-US"/>
              <a:pPr/>
              <a:t>26</a:t>
            </a:fld>
            <a:endParaRPr lang="en-US"/>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A51FA293-89A1-4656-96AF-C9615D3D75F5}" type="slidenum">
              <a:rPr lang="en-US"/>
              <a:pPr/>
              <a:t>27</a:t>
            </a:fld>
            <a:endParaRPr lang="en-US"/>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EE14DB75-0DB6-4B3C-BE7F-C93DB2A43C56}" type="slidenum">
              <a:rPr lang="en-US"/>
              <a:pPr/>
              <a:t>28</a:t>
            </a:fld>
            <a:endParaRPr lang="en-US"/>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61CA853C-5BC3-4445-9086-9C12B0A33879}" type="slidenum">
              <a:rPr lang="en-US"/>
              <a:pPr/>
              <a:t>29</a:t>
            </a:fld>
            <a:endParaRPr lang="en-US"/>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61CA853C-5BC3-4445-9086-9C12B0A33879}" type="slidenum">
              <a:rPr lang="en-US"/>
              <a:pPr/>
              <a:t>30</a:t>
            </a:fld>
            <a:endParaRPr lang="en-US"/>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0F060E6-F66E-45F5-A580-604479C72A9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2C07251-1089-456F-A4F3-500D1516CCE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CD96BDC-48B1-4123-AD32-58607A414E6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3FC8D3D-121E-43A3-9F19-C87D249B83D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BA9B341-7A29-4435-A92A-13EA6E1E810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7" name="Rectangle 3"/>
          <p:cNvSpPr>
            <a:spLocks noChangeArrowheads="1"/>
          </p:cNvSpPr>
          <p:nvPr userDrawn="1"/>
        </p:nvSpPr>
        <p:spPr bwMode="auto">
          <a:xfrm>
            <a:off x="0" y="0"/>
            <a:ext cx="9144000" cy="838200"/>
          </a:xfrm>
          <a:prstGeom prst="rect">
            <a:avLst/>
          </a:prstGeom>
          <a:solidFill>
            <a:srgbClr val="CC3300"/>
          </a:solidFill>
          <a:ln w="9525">
            <a:solidFill>
              <a:schemeClr val="tx1"/>
            </a:solidFill>
            <a:miter lim="800000"/>
            <a:headEnd/>
            <a:tailEnd/>
          </a:ln>
        </p:spPr>
        <p:txBody>
          <a:bodyPr wrap="none" anchor="ctr"/>
          <a:lstStyle/>
          <a:p>
            <a:endParaRPr lang="en-US"/>
          </a:p>
        </p:txBody>
      </p:sp>
      <p:sp>
        <p:nvSpPr>
          <p:cNvPr id="8" name="Rectangle 4"/>
          <p:cNvSpPr>
            <a:spLocks noChangeArrowheads="1"/>
          </p:cNvSpPr>
          <p:nvPr userDrawn="1"/>
        </p:nvSpPr>
        <p:spPr bwMode="auto">
          <a:xfrm>
            <a:off x="0" y="6248400"/>
            <a:ext cx="9144000" cy="609600"/>
          </a:xfrm>
          <a:prstGeom prst="rect">
            <a:avLst/>
          </a:prstGeom>
          <a:solidFill>
            <a:srgbClr val="CC3300"/>
          </a:solidFill>
          <a:ln w="9525">
            <a:solidFill>
              <a:schemeClr val="tx1"/>
            </a:solidFill>
            <a:miter lim="800000"/>
            <a:headEnd/>
            <a:tailEnd/>
          </a:ln>
        </p:spPr>
        <p:txBody>
          <a:bodyPr wrap="none" anchor="ctr"/>
          <a:lstStyle/>
          <a:p>
            <a:endParaRPr lang="en-US"/>
          </a:p>
        </p:txBody>
      </p:sp>
      <p:sp>
        <p:nvSpPr>
          <p:cNvPr id="9" name="Rectangle 5"/>
          <p:cNvSpPr>
            <a:spLocks noChangeArrowheads="1"/>
          </p:cNvSpPr>
          <p:nvPr userDrawn="1"/>
        </p:nvSpPr>
        <p:spPr bwMode="auto">
          <a:xfrm>
            <a:off x="0" y="5943600"/>
            <a:ext cx="9144000" cy="304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10" name="Rectangle 6"/>
          <p:cNvSpPr>
            <a:spLocks noChangeArrowheads="1"/>
          </p:cNvSpPr>
          <p:nvPr userDrawn="1"/>
        </p:nvSpPr>
        <p:spPr bwMode="auto">
          <a:xfrm>
            <a:off x="0" y="838200"/>
            <a:ext cx="9144000" cy="304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 name="Title 1"/>
          <p:cNvSpPr>
            <a:spLocks noGrp="1"/>
          </p:cNvSpPr>
          <p:nvPr>
            <p:ph type="title"/>
          </p:nvPr>
        </p:nvSpPr>
        <p:spPr>
          <a:xfrm>
            <a:off x="643316" y="7602"/>
            <a:ext cx="8229600" cy="1143000"/>
          </a:xfrm>
        </p:spPr>
        <p:txBody>
          <a:bodyPr/>
          <a:lstStyle>
            <a:lvl1pPr algn="l">
              <a:defRPr>
                <a:solidFill>
                  <a:srgbClr val="FFFF99"/>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2437998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74D0644-0E57-4BB5-939A-420437467655}"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5C4EA94-4322-4D5A-BECF-C2DC95A90FB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9CCC9353-3354-45C2-8C89-3E6282EFC3F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99A2C680-8A97-4D3B-AA34-014EF049FEA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1901491-2F01-4F89-8A1B-305A03EF7E2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88F1348-DC28-4AC8-B65C-56E497CFAEB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AABF7F03-E958-4FBD-88D5-3261DBDB35B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3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audio" Target="file:///C:\home\rayc\school\itec899-audio_workshop\Interface\faddis-2khz.wav" TargetMode="External"/><Relationship Id="rId1" Type="http://schemas.openxmlformats.org/officeDocument/2006/relationships/audio" Target="file:///C:\home\rayc\school\itec899-audio_workshop\Interface\faddis-44.1khz.wav" TargetMode="External"/><Relationship Id="rId6" Type="http://schemas.openxmlformats.org/officeDocument/2006/relationships/image" Target="../media/image9.png"/><Relationship Id="rId5" Type="http://schemas.openxmlformats.org/officeDocument/2006/relationships/image" Target="../media/image3.png"/><Relationship Id="rId4" Type="http://schemas.openxmlformats.org/officeDocument/2006/relationships/notesSlide" Target="../notesSlides/notesSlide1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9.png"/><Relationship Id="rId2" Type="http://schemas.openxmlformats.org/officeDocument/2006/relationships/audio" Target="file:///C:\home\rayc\school\itec899-audio_workshop\Interface\Haydn-Surprise2.wav" TargetMode="External"/><Relationship Id="rId1" Type="http://schemas.openxmlformats.org/officeDocument/2006/relationships/audio" Target="file:///C:\home\rayc\school\itec899-audio_workshop\Interface\Matt-Stewart.wav" TargetMode="Externa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notesSlide" Target="../notesSlides/notesSlide1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2.xml"/><Relationship Id="rId1" Type="http://schemas.openxmlformats.org/officeDocument/2006/relationships/slideLayout" Target="../slideLayouts/slideLayout3.xml"/><Relationship Id="rId5" Type="http://schemas.openxmlformats.org/officeDocument/2006/relationships/image" Target="../media/image16.jpeg"/><Relationship Id="rId4" Type="http://schemas.openxmlformats.org/officeDocument/2006/relationships/image" Target="../media/image15.jpeg"/></Relationships>
</file>

<file path=ppt/slides/_rels/slide4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audio" Target="file:///C:\home\rayc\school\itec899-audio_workshop\Interface\Elling-ok.wav" TargetMode="External"/><Relationship Id="rId7" Type="http://schemas.openxmlformats.org/officeDocument/2006/relationships/image" Target="../media/image19.png"/><Relationship Id="rId2" Type="http://schemas.openxmlformats.org/officeDocument/2006/relationships/audio" Target="file:///C:\home\rayc\school\itec899-audio_workshop\Interface\Elling-clipped.wav" TargetMode="External"/><Relationship Id="rId1" Type="http://schemas.openxmlformats.org/officeDocument/2006/relationships/audio" Target="file:///C:\home\rayc\school\itec899-audio_workshop\Interface\Elling-55dB-down.wav" TargetMode="External"/><Relationship Id="rId6" Type="http://schemas.openxmlformats.org/officeDocument/2006/relationships/image" Target="../media/image18.png"/><Relationship Id="rId5" Type="http://schemas.openxmlformats.org/officeDocument/2006/relationships/notesSlide" Target="../notesSlides/notesSlide24.xml"/><Relationship Id="rId4" Type="http://schemas.openxmlformats.org/officeDocument/2006/relationships/slideLayout" Target="../slideLayouts/slideLayout3.xml"/><Relationship Id="rId9" Type="http://schemas.openxmlformats.org/officeDocument/2006/relationships/image" Target="../media/image9.png"/></Relationships>
</file>

<file path=ppt/slides/_rels/slide46.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3.xml"/><Relationship Id="rId1" Type="http://schemas.openxmlformats.org/officeDocument/2006/relationships/audio" Target="file:///C:\home\rayc\school\itec899-audio_workshop\Interface\Elling-clipped.wav" TargetMode="External"/><Relationship Id="rId5" Type="http://schemas.openxmlformats.org/officeDocument/2006/relationships/image" Target="../media/image21.png"/><Relationship Id="rId4" Type="http://schemas.openxmlformats.org/officeDocument/2006/relationships/image" Target="../media/image9.png"/></Relationships>
</file>

<file path=ppt/slides/_rels/slide47.x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notesSlide" Target="../notesSlides/notesSlide26.xml"/><Relationship Id="rId1" Type="http://schemas.openxmlformats.org/officeDocument/2006/relationships/slideLayout" Target="../slideLayouts/slideLayout3.xml"/><Relationship Id="rId4" Type="http://schemas.openxmlformats.org/officeDocument/2006/relationships/image" Target="../media/image23.wmf"/></Relationships>
</file>

<file path=ppt/slides/_rels/slide48.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3.xml"/><Relationship Id="rId1" Type="http://schemas.openxmlformats.org/officeDocument/2006/relationships/audio" Target="file:///C:\home\rayc\school\itec899-audio_workshop\Interface\Elling-55dB-down.wav" TargetMode="External"/><Relationship Id="rId6" Type="http://schemas.openxmlformats.org/officeDocument/2006/relationships/image" Target="../media/image9.png"/><Relationship Id="rId5" Type="http://schemas.openxmlformats.org/officeDocument/2006/relationships/image" Target="../media/image25.png"/><Relationship Id="rId4" Type="http://schemas.openxmlformats.org/officeDocument/2006/relationships/image" Target="../media/image24.png"/></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31.xml"/><Relationship Id="rId1" Type="http://schemas.openxmlformats.org/officeDocument/2006/relationships/slideLayout" Target="../slideLayouts/slideLayout3.xml"/><Relationship Id="rId4" Type="http://schemas.openxmlformats.org/officeDocument/2006/relationships/image" Target="../media/image17.png"/></Relationships>
</file>

<file path=ppt/slides/_rels/slide53.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33.xml"/><Relationship Id="rId1" Type="http://schemas.openxmlformats.org/officeDocument/2006/relationships/slideLayout" Target="../slideLayouts/slideLayout3.xml"/><Relationship Id="rId5" Type="http://schemas.openxmlformats.org/officeDocument/2006/relationships/image" Target="../media/image30.png"/><Relationship Id="rId4" Type="http://schemas.openxmlformats.org/officeDocument/2006/relationships/image" Target="../media/image29.png"/></Relationships>
</file>

<file path=ppt/slides/_rels/slide55.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34.xml"/><Relationship Id="rId1" Type="http://schemas.openxmlformats.org/officeDocument/2006/relationships/slideLayout" Target="../slideLayouts/slideLayout3.xml"/><Relationship Id="rId5" Type="http://schemas.openxmlformats.org/officeDocument/2006/relationships/image" Target="../media/image33.png"/><Relationship Id="rId4" Type="http://schemas.openxmlformats.org/officeDocument/2006/relationships/image" Target="../media/image32.png"/></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Grp="1" noChangeArrowheads="1"/>
          </p:cNvSpPr>
          <p:nvPr>
            <p:ph type="ctrTitle"/>
          </p:nvPr>
        </p:nvSpPr>
        <p:spPr/>
        <p:txBody>
          <a:bodyPr/>
          <a:lstStyle/>
          <a:p>
            <a:pPr eaLnBrk="1" hangingPunct="1"/>
            <a:r>
              <a:rPr lang="en-US" smtClean="0"/>
              <a:t>ITEC 715</a:t>
            </a:r>
          </a:p>
        </p:txBody>
      </p:sp>
      <p:sp>
        <p:nvSpPr>
          <p:cNvPr id="2051" name="Rectangle 5"/>
          <p:cNvSpPr>
            <a:spLocks noGrp="1" noChangeArrowheads="1"/>
          </p:cNvSpPr>
          <p:nvPr>
            <p:ph type="subTitle" idx="1"/>
          </p:nvPr>
        </p:nvSpPr>
        <p:spPr>
          <a:xfrm>
            <a:off x="1286540" y="3886200"/>
            <a:ext cx="6570921" cy="1752600"/>
          </a:xfrm>
        </p:spPr>
        <p:txBody>
          <a:bodyPr/>
          <a:lstStyle/>
          <a:p>
            <a:pPr eaLnBrk="1" hangingPunct="1"/>
            <a:r>
              <a:rPr lang="en-US" dirty="0" smtClean="0"/>
              <a:t>The Design of Multimedia Learning</a:t>
            </a:r>
            <a:endParaRPr lang="en-US" dirty="0" smtClean="0"/>
          </a:p>
        </p:txBody>
      </p:sp>
      <p:sp>
        <p:nvSpPr>
          <p:cNvPr id="2052" name="Rectangle 6"/>
          <p:cNvSpPr>
            <a:spLocks noChangeArrowheads="1"/>
          </p:cNvSpPr>
          <p:nvPr/>
        </p:nvSpPr>
        <p:spPr bwMode="auto">
          <a:xfrm>
            <a:off x="0" y="0"/>
            <a:ext cx="9144000" cy="838200"/>
          </a:xfrm>
          <a:prstGeom prst="rect">
            <a:avLst/>
          </a:prstGeom>
          <a:solidFill>
            <a:srgbClr val="CC3300"/>
          </a:solidFill>
          <a:ln w="9525">
            <a:solidFill>
              <a:schemeClr val="tx1"/>
            </a:solidFill>
            <a:miter lim="800000"/>
            <a:headEnd/>
            <a:tailEnd/>
          </a:ln>
        </p:spPr>
        <p:txBody>
          <a:bodyPr wrap="none" anchor="ctr"/>
          <a:lstStyle/>
          <a:p>
            <a:endParaRPr lang="en-US"/>
          </a:p>
        </p:txBody>
      </p:sp>
      <p:sp>
        <p:nvSpPr>
          <p:cNvPr id="2053" name="Rectangle 7"/>
          <p:cNvSpPr>
            <a:spLocks noChangeArrowheads="1"/>
          </p:cNvSpPr>
          <p:nvPr/>
        </p:nvSpPr>
        <p:spPr bwMode="auto">
          <a:xfrm>
            <a:off x="0" y="6248400"/>
            <a:ext cx="9144000" cy="609600"/>
          </a:xfrm>
          <a:prstGeom prst="rect">
            <a:avLst/>
          </a:prstGeom>
          <a:solidFill>
            <a:srgbClr val="CC3300"/>
          </a:solidFill>
          <a:ln w="9525">
            <a:solidFill>
              <a:schemeClr val="tx1"/>
            </a:solidFill>
            <a:miter lim="800000"/>
            <a:headEnd/>
            <a:tailEnd/>
          </a:ln>
        </p:spPr>
        <p:txBody>
          <a:bodyPr wrap="none" anchor="ctr"/>
          <a:lstStyle/>
          <a:p>
            <a:endParaRPr lang="en-US"/>
          </a:p>
        </p:txBody>
      </p:sp>
      <p:sp>
        <p:nvSpPr>
          <p:cNvPr id="2054" name="Rectangle 8"/>
          <p:cNvSpPr>
            <a:spLocks noChangeArrowheads="1"/>
          </p:cNvSpPr>
          <p:nvPr/>
        </p:nvSpPr>
        <p:spPr bwMode="auto">
          <a:xfrm>
            <a:off x="0" y="5943600"/>
            <a:ext cx="9144000" cy="304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055" name="Rectangle 9"/>
          <p:cNvSpPr>
            <a:spLocks noChangeArrowheads="1"/>
          </p:cNvSpPr>
          <p:nvPr/>
        </p:nvSpPr>
        <p:spPr bwMode="auto">
          <a:xfrm>
            <a:off x="0" y="838200"/>
            <a:ext cx="9144000" cy="304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056" name="Text Box 10"/>
          <p:cNvSpPr txBox="1">
            <a:spLocks noChangeArrowheads="1"/>
          </p:cNvSpPr>
          <p:nvPr/>
        </p:nvSpPr>
        <p:spPr bwMode="auto">
          <a:xfrm>
            <a:off x="0" y="5943600"/>
            <a:ext cx="9144000" cy="366713"/>
          </a:xfrm>
          <a:prstGeom prst="rect">
            <a:avLst/>
          </a:prstGeom>
          <a:noFill/>
          <a:ln w="9525">
            <a:noFill/>
            <a:miter lim="800000"/>
            <a:headEnd/>
            <a:tailEnd/>
          </a:ln>
        </p:spPr>
        <p:txBody>
          <a:bodyPr>
            <a:spAutoFit/>
          </a:bodyPr>
          <a:lstStyle/>
          <a:p>
            <a:pPr algn="ctr">
              <a:spcBef>
                <a:spcPct val="50000"/>
              </a:spcBef>
            </a:pPr>
            <a:r>
              <a:rPr lang="en-US"/>
              <a:t>Week </a:t>
            </a:r>
            <a:r>
              <a:rPr lang="en-US" smtClean="0"/>
              <a:t>8</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EDD </a:t>
            </a:r>
            <a:r>
              <a:rPr lang="en-US" dirty="0" smtClean="0"/>
              <a:t>Considerations</a:t>
            </a:r>
            <a:endParaRPr lang="en-US" dirty="0"/>
          </a:p>
        </p:txBody>
      </p:sp>
      <p:sp>
        <p:nvSpPr>
          <p:cNvPr id="4098" name="Rectangle 2"/>
          <p:cNvSpPr>
            <a:spLocks noGrp="1" noChangeArrowheads="1"/>
          </p:cNvSpPr>
          <p:nvPr>
            <p:ph type="body" idx="4294967295"/>
          </p:nvPr>
        </p:nvSpPr>
        <p:spPr>
          <a:xfrm>
            <a:off x="482614" y="1600200"/>
            <a:ext cx="8229600" cy="4525963"/>
          </a:xfrm>
        </p:spPr>
        <p:txBody>
          <a:bodyPr/>
          <a:lstStyle/>
          <a:p>
            <a:pPr eaLnBrk="1" hangingPunct="1">
              <a:lnSpc>
                <a:spcPct val="90000"/>
              </a:lnSpc>
            </a:pPr>
            <a:r>
              <a:rPr lang="en-US" sz="2400" dirty="0"/>
              <a:t>CHOOSING / SEQUENCING PAGE TYPES: Variety is the spice of life! </a:t>
            </a:r>
          </a:p>
          <a:p>
            <a:pPr lvl="1" eaLnBrk="1" hangingPunct="1">
              <a:lnSpc>
                <a:spcPct val="90000"/>
              </a:lnSpc>
            </a:pPr>
            <a:r>
              <a:rPr lang="en-US" sz="2000" dirty="0"/>
              <a:t>Try not to place more than 2 or three presentation pages in a row without breaking them up with activity pages </a:t>
            </a:r>
          </a:p>
          <a:p>
            <a:pPr lvl="1" eaLnBrk="1" hangingPunct="1">
              <a:lnSpc>
                <a:spcPct val="90000"/>
              </a:lnSpc>
            </a:pPr>
            <a:r>
              <a:rPr lang="en-US" sz="2000" dirty="0"/>
              <a:t>Even for short runs of presentation pages, try to vary the type. For example, if you start with a “Text with Graphic” page, try not to follow it with another “Text with Graphic” page. If you still need to present additional content before proceeding to an activity page, try to use a different page-type to do the additional presenting—maybe a “Text with Animation” or “Text with Video” or “Text- (or Graphic- ) Explore” page will do</a:t>
            </a:r>
          </a:p>
          <a:p>
            <a:pPr lvl="1" eaLnBrk="1" hangingPunct="1">
              <a:lnSpc>
                <a:spcPct val="90000"/>
              </a:lnSpc>
            </a:pPr>
            <a:r>
              <a:rPr lang="en-US" sz="2000" dirty="0"/>
              <a:t>Later in the course, you’ll fill out a color-coded document that will identify at a glance how much page-type variety is in your design. Keep this in mind!</a:t>
            </a:r>
          </a:p>
        </p:txBody>
      </p:sp>
      <p:sp>
        <p:nvSpPr>
          <p:cNvPr id="4104" name="Rectangle 8" hidden="1"/>
          <p:cNvSpPr>
            <a:spLocks noChangeArrowheads="1"/>
          </p:cNvSpPr>
          <p:nvPr/>
        </p:nvSpPr>
        <p:spPr bwMode="auto">
          <a:xfrm>
            <a:off x="609600" y="0"/>
            <a:ext cx="8229600" cy="1143000"/>
          </a:xfrm>
          <a:prstGeom prst="rect">
            <a:avLst/>
          </a:prstGeom>
          <a:noFill/>
          <a:ln w="9525">
            <a:noFill/>
            <a:miter lim="800000"/>
            <a:headEnd/>
            <a:tailEnd/>
          </a:ln>
        </p:spPr>
        <p:txBody>
          <a:bodyPr anchor="ctr"/>
          <a:lstStyle/>
          <a:p>
            <a:r>
              <a:rPr lang="en-US" sz="4400">
                <a:solidFill>
                  <a:srgbClr val="FFFF99"/>
                </a:solidFill>
              </a:rPr>
              <a:t>The ADDIE Model</a:t>
            </a:r>
          </a:p>
        </p:txBody>
      </p:sp>
    </p:spTree>
    <p:extLst>
      <p:ext uri="{BB962C8B-B14F-4D97-AF65-F5344CB8AC3E}">
        <p14:creationId xmlns:p14="http://schemas.microsoft.com/office/powerpoint/2010/main" val="25970793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EDD </a:t>
            </a:r>
            <a:r>
              <a:rPr lang="en-US" dirty="0" smtClean="0"/>
              <a:t>Considerations</a:t>
            </a:r>
            <a:endParaRPr lang="en-US" dirty="0"/>
          </a:p>
        </p:txBody>
      </p:sp>
      <p:sp>
        <p:nvSpPr>
          <p:cNvPr id="4098" name="Rectangle 2"/>
          <p:cNvSpPr>
            <a:spLocks noGrp="1" noChangeArrowheads="1"/>
          </p:cNvSpPr>
          <p:nvPr>
            <p:ph type="body" idx="4294967295"/>
          </p:nvPr>
        </p:nvSpPr>
        <p:spPr>
          <a:xfrm>
            <a:off x="482614" y="1600200"/>
            <a:ext cx="8229600" cy="4525963"/>
          </a:xfrm>
        </p:spPr>
        <p:txBody>
          <a:bodyPr/>
          <a:lstStyle/>
          <a:p>
            <a:pPr eaLnBrk="1" hangingPunct="1"/>
            <a:r>
              <a:rPr lang="en-US" sz="2400" dirty="0"/>
              <a:t>CHOOSING / SEQUENCING PAGE TYPES, continued: “Tell and Test”</a:t>
            </a:r>
            <a:endParaRPr lang="en-US" sz="2800" dirty="0"/>
          </a:p>
          <a:p>
            <a:pPr lvl="1" eaLnBrk="1" hangingPunct="1"/>
            <a:r>
              <a:rPr lang="en-US" sz="2000" dirty="0"/>
              <a:t>Traditional e-learning begins by presenting content, then ends by asking the learner to answer questions about it. Michael Allen* calls this approach “Tell and Test” for obvious reasons </a:t>
            </a:r>
          </a:p>
          <a:p>
            <a:pPr lvl="1" eaLnBrk="1" hangingPunct="1"/>
            <a:r>
              <a:rPr lang="en-US" sz="2000" dirty="0"/>
              <a:t>Within the “Tell and Test” paradigm, content presentation is usually sequenced to start with the simplest, most foundational skills and then builds up as the course progresses to ever more sophisticated and complex tasks</a:t>
            </a:r>
          </a:p>
          <a:p>
            <a:pPr lvl="1" eaLnBrk="1" hangingPunct="1"/>
            <a:r>
              <a:rPr lang="en-US" sz="2000" dirty="0"/>
              <a:t>Allen suggests that this means the instruction tends to begin with the boring stuff and doesn’t get interesting or meaningful until the course is almost over. That’s not very motivating for the learner!</a:t>
            </a:r>
          </a:p>
        </p:txBody>
      </p:sp>
      <p:sp>
        <p:nvSpPr>
          <p:cNvPr id="4104" name="Rectangle 8" hidden="1"/>
          <p:cNvSpPr>
            <a:spLocks noChangeArrowheads="1"/>
          </p:cNvSpPr>
          <p:nvPr/>
        </p:nvSpPr>
        <p:spPr bwMode="auto">
          <a:xfrm>
            <a:off x="609600" y="0"/>
            <a:ext cx="8229600" cy="1143000"/>
          </a:xfrm>
          <a:prstGeom prst="rect">
            <a:avLst/>
          </a:prstGeom>
          <a:noFill/>
          <a:ln w="9525">
            <a:noFill/>
            <a:miter lim="800000"/>
            <a:headEnd/>
            <a:tailEnd/>
          </a:ln>
        </p:spPr>
        <p:txBody>
          <a:bodyPr anchor="ctr"/>
          <a:lstStyle/>
          <a:p>
            <a:r>
              <a:rPr lang="en-US" sz="4400">
                <a:solidFill>
                  <a:srgbClr val="FFFF99"/>
                </a:solidFill>
              </a:rPr>
              <a:t>The ADDIE Model</a:t>
            </a:r>
          </a:p>
        </p:txBody>
      </p:sp>
    </p:spTree>
    <p:extLst>
      <p:ext uri="{BB962C8B-B14F-4D97-AF65-F5344CB8AC3E}">
        <p14:creationId xmlns:p14="http://schemas.microsoft.com/office/powerpoint/2010/main" val="15279920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EDD </a:t>
            </a:r>
            <a:r>
              <a:rPr lang="en-US" dirty="0" smtClean="0"/>
              <a:t>Considerations</a:t>
            </a:r>
            <a:endParaRPr lang="en-US" dirty="0"/>
          </a:p>
        </p:txBody>
      </p:sp>
      <p:sp>
        <p:nvSpPr>
          <p:cNvPr id="4098" name="Rectangle 2"/>
          <p:cNvSpPr>
            <a:spLocks noGrp="1" noChangeArrowheads="1"/>
          </p:cNvSpPr>
          <p:nvPr>
            <p:ph type="body" idx="4294967295"/>
          </p:nvPr>
        </p:nvSpPr>
        <p:spPr>
          <a:xfrm>
            <a:off x="482614" y="1600200"/>
            <a:ext cx="8229600" cy="4525963"/>
          </a:xfrm>
        </p:spPr>
        <p:txBody>
          <a:bodyPr/>
          <a:lstStyle/>
          <a:p>
            <a:pPr eaLnBrk="1" hangingPunct="1"/>
            <a:r>
              <a:rPr lang="en-US" sz="2400" dirty="0"/>
              <a:t>INSTRUCTIONAL INTERACTIVITY:</a:t>
            </a:r>
          </a:p>
          <a:p>
            <a:pPr lvl="1" eaLnBrk="1" hangingPunct="1"/>
            <a:r>
              <a:rPr lang="en-US" sz="2000" dirty="0"/>
              <a:t>Don’t let the learner sit passively while your course drones on with page after page of “lecture” </a:t>
            </a:r>
          </a:p>
          <a:p>
            <a:pPr lvl="1" eaLnBrk="1" hangingPunct="1"/>
            <a:r>
              <a:rPr lang="en-US" sz="2000" dirty="0"/>
              <a:t>Break up content presentation with frequent knowledge checks, interactive challenges, and assessment questions</a:t>
            </a:r>
          </a:p>
          <a:p>
            <a:pPr lvl="1" eaLnBrk="1" hangingPunct="1"/>
            <a:r>
              <a:rPr lang="en-US" sz="2000" dirty="0"/>
              <a:t>Most beginning instructional designers think that the learner learns most from the content presentation portions of the course, but in fact, learners need to work with the material to have any hope of retaining it. Instructional interactivity is at the core of successful e-learning</a:t>
            </a:r>
          </a:p>
        </p:txBody>
      </p:sp>
      <p:sp>
        <p:nvSpPr>
          <p:cNvPr id="4104" name="Rectangle 8" hidden="1"/>
          <p:cNvSpPr>
            <a:spLocks noChangeArrowheads="1"/>
          </p:cNvSpPr>
          <p:nvPr/>
        </p:nvSpPr>
        <p:spPr bwMode="auto">
          <a:xfrm>
            <a:off x="609600" y="0"/>
            <a:ext cx="8229600" cy="1143000"/>
          </a:xfrm>
          <a:prstGeom prst="rect">
            <a:avLst/>
          </a:prstGeom>
          <a:noFill/>
          <a:ln w="9525">
            <a:noFill/>
            <a:miter lim="800000"/>
            <a:headEnd/>
            <a:tailEnd/>
          </a:ln>
        </p:spPr>
        <p:txBody>
          <a:bodyPr anchor="ctr"/>
          <a:lstStyle/>
          <a:p>
            <a:r>
              <a:rPr lang="en-US" sz="4400">
                <a:solidFill>
                  <a:srgbClr val="FFFF99"/>
                </a:solidFill>
              </a:rPr>
              <a:t>The ADDIE Model</a:t>
            </a:r>
          </a:p>
        </p:txBody>
      </p:sp>
    </p:spTree>
    <p:extLst>
      <p:ext uri="{BB962C8B-B14F-4D97-AF65-F5344CB8AC3E}">
        <p14:creationId xmlns:p14="http://schemas.microsoft.com/office/powerpoint/2010/main" val="37993283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EDD </a:t>
            </a:r>
            <a:r>
              <a:rPr lang="en-US" dirty="0" smtClean="0"/>
              <a:t>Considerations</a:t>
            </a:r>
            <a:endParaRPr lang="en-US" dirty="0"/>
          </a:p>
        </p:txBody>
      </p:sp>
      <p:sp>
        <p:nvSpPr>
          <p:cNvPr id="4098" name="Rectangle 2"/>
          <p:cNvSpPr>
            <a:spLocks noGrp="1" noChangeArrowheads="1"/>
          </p:cNvSpPr>
          <p:nvPr>
            <p:ph type="body" idx="4294967295"/>
          </p:nvPr>
        </p:nvSpPr>
        <p:spPr>
          <a:xfrm>
            <a:off x="482614" y="1600200"/>
            <a:ext cx="8229600" cy="4525963"/>
          </a:xfrm>
        </p:spPr>
        <p:txBody>
          <a:bodyPr/>
          <a:lstStyle/>
          <a:p>
            <a:pPr eaLnBrk="1" hangingPunct="1"/>
            <a:r>
              <a:rPr lang="en-US" sz="2800" dirty="0"/>
              <a:t>FEEDBACK:</a:t>
            </a:r>
            <a:endParaRPr lang="en-US" dirty="0"/>
          </a:p>
          <a:p>
            <a:pPr lvl="1" eaLnBrk="1" hangingPunct="1"/>
            <a:r>
              <a:rPr lang="en-US" sz="2400" dirty="0"/>
              <a:t>Consider how you will let learners know if they have successfully met your interactive challenge. Broadly speaking, there are two ways:</a:t>
            </a:r>
          </a:p>
          <a:p>
            <a:pPr lvl="2" eaLnBrk="1" hangingPunct="1"/>
            <a:r>
              <a:rPr lang="en-US" sz="2000" dirty="0"/>
              <a:t>Extrinsic feedback </a:t>
            </a:r>
            <a:r>
              <a:rPr lang="en-US" sz="2000" dirty="0">
                <a:sym typeface="Wingdings" pitchFamily="2" charset="2"/>
              </a:rPr>
              <a:t> An (often anonymous) authority says “That’s correct,” or “That’s incorrect, please try again.”</a:t>
            </a:r>
          </a:p>
          <a:p>
            <a:pPr lvl="2" eaLnBrk="1" hangingPunct="1"/>
            <a:r>
              <a:rPr lang="en-US" sz="2000" dirty="0"/>
              <a:t>Intrinsic feedback </a:t>
            </a:r>
            <a:r>
              <a:rPr lang="en-US" sz="2000" dirty="0">
                <a:sym typeface="Wingdings" pitchFamily="2" charset="2"/>
              </a:rPr>
              <a:t> The learner sees the consequences of his or her choice and judges its correctness based upon the desirability of the consequences (e.g., after choosing to yell at his or her boss in a simulated interaction, the learner gets “fired.”)</a:t>
            </a:r>
          </a:p>
        </p:txBody>
      </p:sp>
      <p:sp>
        <p:nvSpPr>
          <p:cNvPr id="4104" name="Rectangle 8" hidden="1"/>
          <p:cNvSpPr>
            <a:spLocks noChangeArrowheads="1"/>
          </p:cNvSpPr>
          <p:nvPr/>
        </p:nvSpPr>
        <p:spPr bwMode="auto">
          <a:xfrm>
            <a:off x="609600" y="0"/>
            <a:ext cx="8229600" cy="1143000"/>
          </a:xfrm>
          <a:prstGeom prst="rect">
            <a:avLst/>
          </a:prstGeom>
          <a:noFill/>
          <a:ln w="9525">
            <a:noFill/>
            <a:miter lim="800000"/>
            <a:headEnd/>
            <a:tailEnd/>
          </a:ln>
        </p:spPr>
        <p:txBody>
          <a:bodyPr anchor="ctr"/>
          <a:lstStyle/>
          <a:p>
            <a:r>
              <a:rPr lang="en-US" sz="4400">
                <a:solidFill>
                  <a:srgbClr val="FFFF99"/>
                </a:solidFill>
              </a:rPr>
              <a:t>The ADDIE Model</a:t>
            </a:r>
          </a:p>
        </p:txBody>
      </p:sp>
    </p:spTree>
    <p:extLst>
      <p:ext uri="{BB962C8B-B14F-4D97-AF65-F5344CB8AC3E}">
        <p14:creationId xmlns:p14="http://schemas.microsoft.com/office/powerpoint/2010/main" val="39853005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EDD </a:t>
            </a:r>
            <a:r>
              <a:rPr lang="en-US" dirty="0" smtClean="0"/>
              <a:t>Considerations</a:t>
            </a:r>
            <a:endParaRPr lang="en-US" dirty="0"/>
          </a:p>
        </p:txBody>
      </p:sp>
      <p:sp>
        <p:nvSpPr>
          <p:cNvPr id="4098" name="Rectangle 2"/>
          <p:cNvSpPr>
            <a:spLocks noGrp="1" noChangeArrowheads="1"/>
          </p:cNvSpPr>
          <p:nvPr>
            <p:ph type="body" idx="4294967295"/>
          </p:nvPr>
        </p:nvSpPr>
        <p:spPr>
          <a:xfrm>
            <a:off x="482614" y="1600200"/>
            <a:ext cx="8229600" cy="4525963"/>
          </a:xfrm>
        </p:spPr>
        <p:txBody>
          <a:bodyPr/>
          <a:lstStyle/>
          <a:p>
            <a:pPr eaLnBrk="1" hangingPunct="1">
              <a:lnSpc>
                <a:spcPct val="80000"/>
              </a:lnSpc>
            </a:pPr>
            <a:r>
              <a:rPr lang="en-US" sz="2800" dirty="0"/>
              <a:t>FEEDBACK, continued:</a:t>
            </a:r>
            <a:endParaRPr lang="en-US" dirty="0"/>
          </a:p>
          <a:p>
            <a:pPr lvl="1" eaLnBrk="1" hangingPunct="1">
              <a:lnSpc>
                <a:spcPct val="80000"/>
              </a:lnSpc>
            </a:pPr>
            <a:r>
              <a:rPr lang="en-US" sz="2400" dirty="0"/>
              <a:t>Timing can also be important</a:t>
            </a:r>
          </a:p>
          <a:p>
            <a:pPr lvl="2" eaLnBrk="1" hangingPunct="1">
              <a:lnSpc>
                <a:spcPct val="80000"/>
              </a:lnSpc>
            </a:pPr>
            <a:r>
              <a:rPr lang="en-US" sz="2000" dirty="0"/>
              <a:t>Immediate feedback </a:t>
            </a:r>
            <a:r>
              <a:rPr lang="en-US" sz="2000" dirty="0">
                <a:sym typeface="Wingdings" pitchFamily="2" charset="2"/>
              </a:rPr>
              <a:t> There is a place for immediate feedback, but be careful when employing it. Telling the learner right away whether his or her answer is correct can lead to mindless guessing until the feedback reveals the correct answer. The learner, having done no real work to get the answer, gains nothing from this “interactive” experience</a:t>
            </a:r>
          </a:p>
          <a:p>
            <a:pPr lvl="2" eaLnBrk="1" hangingPunct="1">
              <a:lnSpc>
                <a:spcPct val="80000"/>
              </a:lnSpc>
            </a:pPr>
            <a:r>
              <a:rPr lang="en-US" sz="2000" dirty="0"/>
              <a:t>Delayed feedback </a:t>
            </a:r>
            <a:r>
              <a:rPr lang="en-US" sz="2000" dirty="0">
                <a:sym typeface="Wingdings" pitchFamily="2" charset="2"/>
              </a:rPr>
              <a:t> By not telling the learner if his or her answer choice is correct or not, you give the learner a chance to explore the possibility space, and to back up and try again if a particular set of choices doesn’t seem to be working. Often, the learner will arrive at the correct answer, without having to be told. By discovering it on his or her own, the accomplishment is more meaningful and the knowledge gained is more likely to be retained</a:t>
            </a:r>
          </a:p>
        </p:txBody>
      </p:sp>
      <p:sp>
        <p:nvSpPr>
          <p:cNvPr id="4104" name="Rectangle 8" hidden="1"/>
          <p:cNvSpPr>
            <a:spLocks noChangeArrowheads="1"/>
          </p:cNvSpPr>
          <p:nvPr/>
        </p:nvSpPr>
        <p:spPr bwMode="auto">
          <a:xfrm>
            <a:off x="609600" y="0"/>
            <a:ext cx="8229600" cy="1143000"/>
          </a:xfrm>
          <a:prstGeom prst="rect">
            <a:avLst/>
          </a:prstGeom>
          <a:noFill/>
          <a:ln w="9525">
            <a:noFill/>
            <a:miter lim="800000"/>
            <a:headEnd/>
            <a:tailEnd/>
          </a:ln>
        </p:spPr>
        <p:txBody>
          <a:bodyPr anchor="ctr"/>
          <a:lstStyle/>
          <a:p>
            <a:r>
              <a:rPr lang="en-US" sz="4400">
                <a:solidFill>
                  <a:srgbClr val="FFFF99"/>
                </a:solidFill>
              </a:rPr>
              <a:t>The ADDIE Model</a:t>
            </a:r>
          </a:p>
        </p:txBody>
      </p:sp>
    </p:spTree>
    <p:extLst>
      <p:ext uri="{BB962C8B-B14F-4D97-AF65-F5344CB8AC3E}">
        <p14:creationId xmlns:p14="http://schemas.microsoft.com/office/powerpoint/2010/main" val="37641960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EDD </a:t>
            </a:r>
            <a:r>
              <a:rPr lang="en-US" dirty="0" smtClean="0"/>
              <a:t>Considerations</a:t>
            </a:r>
            <a:endParaRPr lang="en-US" dirty="0"/>
          </a:p>
        </p:txBody>
      </p:sp>
      <p:sp>
        <p:nvSpPr>
          <p:cNvPr id="4098" name="Rectangle 2"/>
          <p:cNvSpPr>
            <a:spLocks noGrp="1" noChangeArrowheads="1"/>
          </p:cNvSpPr>
          <p:nvPr>
            <p:ph type="body" idx="4294967295"/>
          </p:nvPr>
        </p:nvSpPr>
        <p:spPr>
          <a:xfrm>
            <a:off x="482614" y="1600200"/>
            <a:ext cx="8229600" cy="4525963"/>
          </a:xfrm>
        </p:spPr>
        <p:txBody>
          <a:bodyPr/>
          <a:lstStyle/>
          <a:p>
            <a:pPr eaLnBrk="1" hangingPunct="1">
              <a:lnSpc>
                <a:spcPct val="80000"/>
              </a:lnSpc>
            </a:pPr>
            <a:r>
              <a:rPr lang="en-US" sz="2800" dirty="0"/>
              <a:t>FEEDBACK, continued:</a:t>
            </a:r>
            <a:endParaRPr lang="en-US" dirty="0"/>
          </a:p>
          <a:p>
            <a:pPr lvl="1" eaLnBrk="1" hangingPunct="1">
              <a:lnSpc>
                <a:spcPct val="80000"/>
              </a:lnSpc>
            </a:pPr>
            <a:r>
              <a:rPr lang="en-US" sz="2400" dirty="0"/>
              <a:t>Other strategies</a:t>
            </a:r>
          </a:p>
          <a:p>
            <a:pPr lvl="2" eaLnBrk="1" hangingPunct="1">
              <a:lnSpc>
                <a:spcPct val="80000"/>
              </a:lnSpc>
            </a:pPr>
            <a:r>
              <a:rPr lang="en-US" sz="2000" dirty="0"/>
              <a:t>Ask “Why?” </a:t>
            </a:r>
            <a:r>
              <a:rPr lang="en-US" sz="2000" dirty="0">
                <a:sym typeface="Wingdings" pitchFamily="2" charset="2"/>
              </a:rPr>
              <a:t> Sometimes, after a learner chooses an answer (whether right or wrong), instead of saying if the answer is right or wrong, ask the learner to justify the answer. This makes the learner reflect on the underlying reasons, and reduces the chance that the learner is simply guessing</a:t>
            </a:r>
          </a:p>
          <a:p>
            <a:pPr lvl="2" eaLnBrk="1" hangingPunct="1">
              <a:lnSpc>
                <a:spcPct val="80000"/>
              </a:lnSpc>
            </a:pPr>
            <a:r>
              <a:rPr lang="en-US" sz="2000" dirty="0">
                <a:sym typeface="Wingdings" pitchFamily="2" charset="2"/>
              </a:rPr>
              <a:t>Ask for a free-form answer, then have the learner click a button to compare his or her answer with that of an expert. The assessment of whether the answers are sufficiently close is up to the learner, making him or her work with the material one extra step</a:t>
            </a:r>
          </a:p>
          <a:p>
            <a:pPr lvl="2" eaLnBrk="1" hangingPunct="1">
              <a:lnSpc>
                <a:spcPct val="80000"/>
              </a:lnSpc>
            </a:pPr>
            <a:r>
              <a:rPr lang="en-US" sz="2000" dirty="0">
                <a:sym typeface="Wingdings" pitchFamily="2" charset="2"/>
              </a:rPr>
              <a:t>Ask for a free-form answer, then show how other learners have answered the question in the past (requires saving answers from one learner so they can be displayed to another). This adds a useful social dimension to the </a:t>
            </a:r>
            <a:r>
              <a:rPr lang="en-US" sz="2000" dirty="0" smtClean="0">
                <a:sym typeface="Wingdings" pitchFamily="2" charset="2"/>
              </a:rPr>
              <a:t>learning</a:t>
            </a:r>
            <a:endParaRPr lang="en-US" sz="2000" dirty="0">
              <a:sym typeface="Wingdings" pitchFamily="2" charset="2"/>
            </a:endParaRPr>
          </a:p>
        </p:txBody>
      </p:sp>
      <p:sp>
        <p:nvSpPr>
          <p:cNvPr id="4104" name="Rectangle 8" hidden="1"/>
          <p:cNvSpPr>
            <a:spLocks noChangeArrowheads="1"/>
          </p:cNvSpPr>
          <p:nvPr/>
        </p:nvSpPr>
        <p:spPr bwMode="auto">
          <a:xfrm>
            <a:off x="609600" y="0"/>
            <a:ext cx="8229600" cy="1143000"/>
          </a:xfrm>
          <a:prstGeom prst="rect">
            <a:avLst/>
          </a:prstGeom>
          <a:noFill/>
          <a:ln w="9525">
            <a:noFill/>
            <a:miter lim="800000"/>
            <a:headEnd/>
            <a:tailEnd/>
          </a:ln>
        </p:spPr>
        <p:txBody>
          <a:bodyPr anchor="ctr"/>
          <a:lstStyle/>
          <a:p>
            <a:r>
              <a:rPr lang="en-US" sz="4400">
                <a:solidFill>
                  <a:srgbClr val="FFFF99"/>
                </a:solidFill>
              </a:rPr>
              <a:t>The ADDIE Model</a:t>
            </a:r>
          </a:p>
        </p:txBody>
      </p:sp>
    </p:spTree>
    <p:extLst>
      <p:ext uri="{BB962C8B-B14F-4D97-AF65-F5344CB8AC3E}">
        <p14:creationId xmlns:p14="http://schemas.microsoft.com/office/powerpoint/2010/main" val="11134045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This Week</a:t>
            </a:r>
            <a:endParaRPr lang="en-US" dirty="0"/>
          </a:p>
        </p:txBody>
      </p:sp>
      <p:sp>
        <p:nvSpPr>
          <p:cNvPr id="4104" name="Rectangle 8" hidden="1"/>
          <p:cNvSpPr>
            <a:spLocks noChangeArrowheads="1"/>
          </p:cNvSpPr>
          <p:nvPr/>
        </p:nvSpPr>
        <p:spPr bwMode="auto">
          <a:xfrm>
            <a:off x="609600" y="0"/>
            <a:ext cx="8229600" cy="1143000"/>
          </a:xfrm>
          <a:prstGeom prst="rect">
            <a:avLst/>
          </a:prstGeom>
          <a:noFill/>
          <a:ln w="9525">
            <a:noFill/>
            <a:miter lim="800000"/>
            <a:headEnd/>
            <a:tailEnd/>
          </a:ln>
        </p:spPr>
        <p:txBody>
          <a:bodyPr anchor="ctr"/>
          <a:lstStyle/>
          <a:p>
            <a:r>
              <a:rPr lang="en-US" sz="4400">
                <a:solidFill>
                  <a:srgbClr val="FFFF99"/>
                </a:solidFill>
              </a:rPr>
              <a:t>The ADDIE Model</a:t>
            </a:r>
          </a:p>
        </p:txBody>
      </p:sp>
      <p:sp>
        <p:nvSpPr>
          <p:cNvPr id="5" name="Rectangle 2"/>
          <p:cNvSpPr txBox="1">
            <a:spLocks noChangeArrowheads="1"/>
          </p:cNvSpPr>
          <p:nvPr/>
        </p:nvSpPr>
        <p:spPr bwMode="auto">
          <a:xfrm>
            <a:off x="685800" y="2130425"/>
            <a:ext cx="7772400" cy="25177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400">
                <a:solidFill>
                  <a:srgbClr val="FFFF99"/>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ctr" eaLnBrk="1" hangingPunct="1"/>
            <a:r>
              <a:rPr lang="en-US" sz="4000" kern="0" dirty="0" smtClean="0">
                <a:solidFill>
                  <a:schemeClr val="tx1"/>
                </a:solidFill>
              </a:rPr>
              <a:t>Design Document Review</a:t>
            </a:r>
            <a:br>
              <a:rPr lang="en-US" sz="4000" kern="0" dirty="0" smtClean="0">
                <a:solidFill>
                  <a:schemeClr val="tx1"/>
                </a:solidFill>
              </a:rPr>
            </a:br>
            <a:r>
              <a:rPr lang="en-US" sz="4000" kern="0" dirty="0" smtClean="0">
                <a:solidFill>
                  <a:schemeClr val="tx1"/>
                </a:solidFill>
              </a:rPr>
              <a:t/>
            </a:r>
            <a:br>
              <a:rPr lang="en-US" sz="4000" kern="0" dirty="0" smtClean="0">
                <a:solidFill>
                  <a:schemeClr val="tx1"/>
                </a:solidFill>
              </a:rPr>
            </a:br>
            <a:r>
              <a:rPr lang="en-US" sz="2400" kern="0" dirty="0" smtClean="0">
                <a:solidFill>
                  <a:schemeClr val="tx1"/>
                </a:solidFill>
              </a:rPr>
              <a:t>(Break into groups of 4 and </a:t>
            </a:r>
            <a:br>
              <a:rPr lang="en-US" sz="2400" kern="0" dirty="0" smtClean="0">
                <a:solidFill>
                  <a:schemeClr val="tx1"/>
                </a:solidFill>
              </a:rPr>
            </a:br>
            <a:r>
              <a:rPr lang="en-US" sz="2400" kern="0" dirty="0" smtClean="0">
                <a:solidFill>
                  <a:schemeClr val="tx1"/>
                </a:solidFill>
              </a:rPr>
              <a:t>critique each others’ design documents)</a:t>
            </a:r>
            <a:endParaRPr lang="en-US" sz="4000" kern="0" dirty="0" smtClean="0">
              <a:solidFill>
                <a:schemeClr val="tx1"/>
              </a:solidFill>
            </a:endParaRPr>
          </a:p>
        </p:txBody>
      </p:sp>
    </p:spTree>
    <p:extLst>
      <p:ext uri="{BB962C8B-B14F-4D97-AF65-F5344CB8AC3E}">
        <p14:creationId xmlns:p14="http://schemas.microsoft.com/office/powerpoint/2010/main" val="16422468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Design Document Critiques</a:t>
            </a:r>
          </a:p>
        </p:txBody>
      </p:sp>
      <p:sp>
        <p:nvSpPr>
          <p:cNvPr id="4098" name="Rectangle 2"/>
          <p:cNvSpPr>
            <a:spLocks noGrp="1" noChangeArrowheads="1"/>
          </p:cNvSpPr>
          <p:nvPr>
            <p:ph type="body" idx="4294967295"/>
          </p:nvPr>
        </p:nvSpPr>
        <p:spPr>
          <a:xfrm>
            <a:off x="482614" y="1600200"/>
            <a:ext cx="8229600" cy="4525963"/>
          </a:xfrm>
        </p:spPr>
        <p:txBody>
          <a:bodyPr/>
          <a:lstStyle/>
          <a:p>
            <a:pPr eaLnBrk="1" hangingPunct="1"/>
            <a:r>
              <a:rPr lang="en-US" sz="2800" dirty="0"/>
              <a:t>Remember to use good “Critiquing Etiquette” </a:t>
            </a:r>
          </a:p>
          <a:p>
            <a:pPr eaLnBrk="1" hangingPunct="1"/>
            <a:r>
              <a:rPr lang="en-US" sz="2800" dirty="0"/>
              <a:t>Consider:</a:t>
            </a:r>
          </a:p>
          <a:p>
            <a:pPr lvl="1" eaLnBrk="1" hangingPunct="1"/>
            <a:r>
              <a:rPr lang="en-US" sz="2400" dirty="0"/>
              <a:t>Good learning objectives?</a:t>
            </a:r>
          </a:p>
          <a:p>
            <a:pPr lvl="2" eaLnBrk="1" hangingPunct="1"/>
            <a:r>
              <a:rPr lang="en-US" sz="2000" dirty="0"/>
              <a:t>Action verbs</a:t>
            </a:r>
          </a:p>
          <a:p>
            <a:pPr lvl="2" eaLnBrk="1" hangingPunct="1"/>
            <a:r>
              <a:rPr lang="en-US" sz="2000" dirty="0"/>
              <a:t>Condition, performance, criterion</a:t>
            </a:r>
          </a:p>
          <a:p>
            <a:pPr lvl="1" eaLnBrk="1" hangingPunct="1"/>
            <a:r>
              <a:rPr lang="en-US" sz="2400" dirty="0"/>
              <a:t>Number of assessment questions reflects importance of learning objective</a:t>
            </a:r>
          </a:p>
          <a:p>
            <a:pPr lvl="1" eaLnBrk="1" hangingPunct="1"/>
            <a:r>
              <a:rPr lang="en-US" sz="2400" dirty="0"/>
              <a:t>Logical organization into Modules, Topics, and Pages </a:t>
            </a:r>
          </a:p>
          <a:p>
            <a:pPr lvl="1" eaLnBrk="1" hangingPunct="1"/>
            <a:r>
              <a:rPr lang="en-US" sz="2400" dirty="0"/>
              <a:t>Reasonable mapping of content to page types</a:t>
            </a:r>
          </a:p>
        </p:txBody>
      </p:sp>
      <p:sp>
        <p:nvSpPr>
          <p:cNvPr id="4104" name="Rectangle 8" hidden="1"/>
          <p:cNvSpPr>
            <a:spLocks noChangeArrowheads="1"/>
          </p:cNvSpPr>
          <p:nvPr/>
        </p:nvSpPr>
        <p:spPr bwMode="auto">
          <a:xfrm>
            <a:off x="609600" y="0"/>
            <a:ext cx="8229600" cy="1143000"/>
          </a:xfrm>
          <a:prstGeom prst="rect">
            <a:avLst/>
          </a:prstGeom>
          <a:noFill/>
          <a:ln w="9525">
            <a:noFill/>
            <a:miter lim="800000"/>
            <a:headEnd/>
            <a:tailEnd/>
          </a:ln>
        </p:spPr>
        <p:txBody>
          <a:bodyPr anchor="ctr"/>
          <a:lstStyle/>
          <a:p>
            <a:r>
              <a:rPr lang="en-US" sz="4400">
                <a:solidFill>
                  <a:srgbClr val="FFFF99"/>
                </a:solidFill>
              </a:rPr>
              <a:t>The ADDIE Model</a:t>
            </a:r>
          </a:p>
        </p:txBody>
      </p:sp>
    </p:spTree>
    <p:extLst>
      <p:ext uri="{BB962C8B-B14F-4D97-AF65-F5344CB8AC3E}">
        <p14:creationId xmlns:p14="http://schemas.microsoft.com/office/powerpoint/2010/main" val="18648958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ctrTitle"/>
          </p:nvPr>
        </p:nvSpPr>
        <p:spPr>
          <a:xfrm>
            <a:off x="685800" y="2130425"/>
            <a:ext cx="7772400" cy="2517775"/>
          </a:xfrm>
        </p:spPr>
        <p:txBody>
          <a:bodyPr/>
          <a:lstStyle/>
          <a:p>
            <a:pPr eaLnBrk="1" hangingPunct="1"/>
            <a:r>
              <a:rPr lang="en-US" sz="4000" smtClean="0"/>
              <a:t>Scripting from Your Design Document</a:t>
            </a:r>
          </a:p>
        </p:txBody>
      </p:sp>
      <p:sp>
        <p:nvSpPr>
          <p:cNvPr id="20483" name="Rectangle 3"/>
          <p:cNvSpPr>
            <a:spLocks noChangeArrowheads="1"/>
          </p:cNvSpPr>
          <p:nvPr/>
        </p:nvSpPr>
        <p:spPr bwMode="auto">
          <a:xfrm>
            <a:off x="0" y="0"/>
            <a:ext cx="9144000" cy="838200"/>
          </a:xfrm>
          <a:prstGeom prst="rect">
            <a:avLst/>
          </a:prstGeom>
          <a:solidFill>
            <a:srgbClr val="CC3300"/>
          </a:solidFill>
          <a:ln w="9525">
            <a:solidFill>
              <a:schemeClr val="tx1"/>
            </a:solidFill>
            <a:miter lim="800000"/>
            <a:headEnd/>
            <a:tailEnd/>
          </a:ln>
        </p:spPr>
        <p:txBody>
          <a:bodyPr wrap="none" anchor="ctr"/>
          <a:lstStyle/>
          <a:p>
            <a:endParaRPr lang="en-US"/>
          </a:p>
        </p:txBody>
      </p:sp>
      <p:sp>
        <p:nvSpPr>
          <p:cNvPr id="20484" name="Rectangle 4"/>
          <p:cNvSpPr>
            <a:spLocks noChangeArrowheads="1"/>
          </p:cNvSpPr>
          <p:nvPr/>
        </p:nvSpPr>
        <p:spPr bwMode="auto">
          <a:xfrm>
            <a:off x="0" y="6248400"/>
            <a:ext cx="9144000" cy="609600"/>
          </a:xfrm>
          <a:prstGeom prst="rect">
            <a:avLst/>
          </a:prstGeom>
          <a:solidFill>
            <a:srgbClr val="CC3300"/>
          </a:solidFill>
          <a:ln w="9525">
            <a:solidFill>
              <a:schemeClr val="tx1"/>
            </a:solidFill>
            <a:miter lim="800000"/>
            <a:headEnd/>
            <a:tailEnd/>
          </a:ln>
        </p:spPr>
        <p:txBody>
          <a:bodyPr wrap="none" anchor="ctr"/>
          <a:lstStyle/>
          <a:p>
            <a:endParaRPr lang="en-US"/>
          </a:p>
        </p:txBody>
      </p:sp>
      <p:sp>
        <p:nvSpPr>
          <p:cNvPr id="20485" name="Rectangle 5"/>
          <p:cNvSpPr>
            <a:spLocks noChangeArrowheads="1"/>
          </p:cNvSpPr>
          <p:nvPr/>
        </p:nvSpPr>
        <p:spPr bwMode="auto">
          <a:xfrm>
            <a:off x="0" y="5943600"/>
            <a:ext cx="9144000" cy="304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0486" name="Rectangle 6"/>
          <p:cNvSpPr>
            <a:spLocks noChangeArrowheads="1"/>
          </p:cNvSpPr>
          <p:nvPr/>
        </p:nvSpPr>
        <p:spPr bwMode="auto">
          <a:xfrm>
            <a:off x="0" y="838200"/>
            <a:ext cx="9144000" cy="304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0487" name="Rectangle 7"/>
          <p:cNvSpPr>
            <a:spLocks noChangeArrowheads="1"/>
          </p:cNvSpPr>
          <p:nvPr/>
        </p:nvSpPr>
        <p:spPr bwMode="auto">
          <a:xfrm>
            <a:off x="609600" y="0"/>
            <a:ext cx="8229600" cy="1143000"/>
          </a:xfrm>
          <a:prstGeom prst="rect">
            <a:avLst/>
          </a:prstGeom>
          <a:noFill/>
          <a:ln w="9525">
            <a:noFill/>
            <a:miter lim="800000"/>
            <a:headEnd/>
            <a:tailEnd/>
          </a:ln>
        </p:spPr>
        <p:txBody>
          <a:bodyPr anchor="ctr"/>
          <a:lstStyle/>
          <a:p>
            <a:r>
              <a:rPr lang="en-US" sz="4400">
                <a:solidFill>
                  <a:srgbClr val="FFFF99"/>
                </a:solidFill>
              </a:rPr>
              <a:t>This Week</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body" idx="1"/>
          </p:nvPr>
        </p:nvSpPr>
        <p:spPr/>
        <p:txBody>
          <a:bodyPr/>
          <a:lstStyle/>
          <a:p>
            <a:pPr eaLnBrk="1" hangingPunct="1">
              <a:lnSpc>
                <a:spcPct val="90000"/>
              </a:lnSpc>
            </a:pPr>
            <a:r>
              <a:rPr lang="en-US" smtClean="0"/>
              <a:t>After client sign-off, the next step in the e-learning production process is to script the course </a:t>
            </a:r>
          </a:p>
          <a:p>
            <a:pPr eaLnBrk="1" hangingPunct="1">
              <a:lnSpc>
                <a:spcPct val="90000"/>
              </a:lnSpc>
            </a:pPr>
            <a:r>
              <a:rPr lang="en-US" smtClean="0"/>
              <a:t>Make any client-requested changes to the EDD, then use it as a blueprint for scripting the course:</a:t>
            </a:r>
          </a:p>
          <a:p>
            <a:pPr lvl="1" eaLnBrk="1" hangingPunct="1">
              <a:lnSpc>
                <a:spcPct val="90000"/>
              </a:lnSpc>
            </a:pPr>
            <a:r>
              <a:rPr lang="en-US" sz="2400" smtClean="0"/>
              <a:t>Go back to your prototype and copy out the page-types specified in your EDD</a:t>
            </a:r>
          </a:p>
          <a:p>
            <a:pPr lvl="1" eaLnBrk="1" hangingPunct="1">
              <a:lnSpc>
                <a:spcPct val="90000"/>
              </a:lnSpc>
            </a:pPr>
            <a:r>
              <a:rPr lang="en-US" sz="2400" smtClean="0"/>
              <a:t>Replace all place-holder/prototype content with actual content for the course</a:t>
            </a:r>
          </a:p>
        </p:txBody>
      </p:sp>
      <p:sp>
        <p:nvSpPr>
          <p:cNvPr id="21507" name="Rectangle 3"/>
          <p:cNvSpPr>
            <a:spLocks noGrp="1" noChangeArrowheads="1"/>
          </p:cNvSpPr>
          <p:nvPr>
            <p:ph type="title"/>
          </p:nvPr>
        </p:nvSpPr>
        <p:spPr/>
        <p:txBody>
          <a:bodyPr/>
          <a:lstStyle/>
          <a:p>
            <a:pPr eaLnBrk="1" hangingPunct="1"/>
            <a:r>
              <a:rPr lang="en-US" smtClean="0"/>
              <a:t>ITEC 715</a:t>
            </a:r>
          </a:p>
        </p:txBody>
      </p:sp>
      <p:sp>
        <p:nvSpPr>
          <p:cNvPr id="21508" name="Rectangle 4"/>
          <p:cNvSpPr>
            <a:spLocks noChangeArrowheads="1"/>
          </p:cNvSpPr>
          <p:nvPr/>
        </p:nvSpPr>
        <p:spPr bwMode="auto">
          <a:xfrm>
            <a:off x="0" y="0"/>
            <a:ext cx="9144000" cy="838200"/>
          </a:xfrm>
          <a:prstGeom prst="rect">
            <a:avLst/>
          </a:prstGeom>
          <a:solidFill>
            <a:srgbClr val="CC3300"/>
          </a:solidFill>
          <a:ln w="9525">
            <a:solidFill>
              <a:schemeClr val="tx1"/>
            </a:solidFill>
            <a:miter lim="800000"/>
            <a:headEnd/>
            <a:tailEnd/>
          </a:ln>
        </p:spPr>
        <p:txBody>
          <a:bodyPr wrap="none" anchor="ctr"/>
          <a:lstStyle/>
          <a:p>
            <a:endParaRPr lang="en-US"/>
          </a:p>
        </p:txBody>
      </p:sp>
      <p:sp>
        <p:nvSpPr>
          <p:cNvPr id="21509" name="Rectangle 5"/>
          <p:cNvSpPr>
            <a:spLocks noChangeArrowheads="1"/>
          </p:cNvSpPr>
          <p:nvPr/>
        </p:nvSpPr>
        <p:spPr bwMode="auto">
          <a:xfrm>
            <a:off x="0" y="6248400"/>
            <a:ext cx="9144000" cy="609600"/>
          </a:xfrm>
          <a:prstGeom prst="rect">
            <a:avLst/>
          </a:prstGeom>
          <a:solidFill>
            <a:srgbClr val="CC3300"/>
          </a:solidFill>
          <a:ln w="9525">
            <a:solidFill>
              <a:schemeClr val="tx1"/>
            </a:solidFill>
            <a:miter lim="800000"/>
            <a:headEnd/>
            <a:tailEnd/>
          </a:ln>
        </p:spPr>
        <p:txBody>
          <a:bodyPr wrap="none" anchor="ctr"/>
          <a:lstStyle/>
          <a:p>
            <a:endParaRPr lang="en-US"/>
          </a:p>
        </p:txBody>
      </p:sp>
      <p:sp>
        <p:nvSpPr>
          <p:cNvPr id="21510" name="Rectangle 6"/>
          <p:cNvSpPr>
            <a:spLocks noChangeArrowheads="1"/>
          </p:cNvSpPr>
          <p:nvPr/>
        </p:nvSpPr>
        <p:spPr bwMode="auto">
          <a:xfrm>
            <a:off x="0" y="5943600"/>
            <a:ext cx="9144000" cy="304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1511" name="Rectangle 7"/>
          <p:cNvSpPr>
            <a:spLocks noChangeArrowheads="1"/>
          </p:cNvSpPr>
          <p:nvPr/>
        </p:nvSpPr>
        <p:spPr bwMode="auto">
          <a:xfrm>
            <a:off x="0" y="838200"/>
            <a:ext cx="9144000" cy="304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1512" name="Rectangle 8"/>
          <p:cNvSpPr>
            <a:spLocks noChangeArrowheads="1"/>
          </p:cNvSpPr>
          <p:nvPr/>
        </p:nvSpPr>
        <p:spPr bwMode="auto">
          <a:xfrm>
            <a:off x="609600" y="0"/>
            <a:ext cx="8229600" cy="1143000"/>
          </a:xfrm>
          <a:prstGeom prst="rect">
            <a:avLst/>
          </a:prstGeom>
          <a:noFill/>
          <a:ln w="9525">
            <a:noFill/>
            <a:miter lim="800000"/>
            <a:headEnd/>
            <a:tailEnd/>
          </a:ln>
        </p:spPr>
        <p:txBody>
          <a:bodyPr anchor="ctr"/>
          <a:lstStyle/>
          <a:p>
            <a:r>
              <a:rPr lang="en-US" sz="4400">
                <a:solidFill>
                  <a:srgbClr val="FFFF99"/>
                </a:solidFill>
              </a:rPr>
              <a:t>Scripting from Your EDD</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sz="4000" dirty="0" smtClean="0"/>
              <a:t>Recall from Last Week</a:t>
            </a:r>
          </a:p>
        </p:txBody>
      </p:sp>
      <p:sp>
        <p:nvSpPr>
          <p:cNvPr id="2" name="TextBox 1"/>
          <p:cNvSpPr txBox="1"/>
          <p:nvPr/>
        </p:nvSpPr>
        <p:spPr>
          <a:xfrm>
            <a:off x="304800" y="2967335"/>
            <a:ext cx="8534400" cy="923330"/>
          </a:xfrm>
          <a:prstGeom prst="rect">
            <a:avLst/>
          </a:prstGeom>
          <a:noFill/>
        </p:spPr>
        <p:txBody>
          <a:bodyPr wrap="square" rtlCol="0">
            <a:spAutoFit/>
          </a:bodyPr>
          <a:lstStyle/>
          <a:p>
            <a:pPr algn="ctr"/>
            <a:r>
              <a:rPr lang="en-US" sz="5400" dirty="0" smtClean="0"/>
              <a:t>What is the ADDIE model?</a:t>
            </a:r>
            <a:endParaRPr lang="en-US" sz="5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body" idx="1"/>
          </p:nvPr>
        </p:nvSpPr>
        <p:spPr>
          <a:xfrm>
            <a:off x="457200" y="1600200"/>
            <a:ext cx="3962400" cy="4525963"/>
          </a:xfrm>
        </p:spPr>
        <p:txBody>
          <a:bodyPr/>
          <a:lstStyle/>
          <a:p>
            <a:pPr eaLnBrk="1" hangingPunct="1"/>
            <a:r>
              <a:rPr lang="en-US" sz="2400" smtClean="0"/>
              <a:t>In many production environments, IDs write “structured” scripts. Typically, this means scripts are written inside multicolumn script tables, one table per page-type (possibly with a “header” table preceding each “content” table)</a:t>
            </a:r>
            <a:r>
              <a:rPr lang="en-US" sz="2800" smtClean="0"/>
              <a:t> </a:t>
            </a:r>
          </a:p>
        </p:txBody>
      </p:sp>
      <p:sp>
        <p:nvSpPr>
          <p:cNvPr id="22531" name="Rectangle 3"/>
          <p:cNvSpPr>
            <a:spLocks noGrp="1" noChangeArrowheads="1"/>
          </p:cNvSpPr>
          <p:nvPr>
            <p:ph type="title"/>
          </p:nvPr>
        </p:nvSpPr>
        <p:spPr/>
        <p:txBody>
          <a:bodyPr/>
          <a:lstStyle/>
          <a:p>
            <a:pPr eaLnBrk="1" hangingPunct="1"/>
            <a:r>
              <a:rPr lang="en-US" smtClean="0"/>
              <a:t>ITEC 715</a:t>
            </a:r>
          </a:p>
        </p:txBody>
      </p:sp>
      <p:sp>
        <p:nvSpPr>
          <p:cNvPr id="22532" name="Rectangle 4"/>
          <p:cNvSpPr>
            <a:spLocks noChangeArrowheads="1"/>
          </p:cNvSpPr>
          <p:nvPr/>
        </p:nvSpPr>
        <p:spPr bwMode="auto">
          <a:xfrm>
            <a:off x="0" y="0"/>
            <a:ext cx="9144000" cy="838200"/>
          </a:xfrm>
          <a:prstGeom prst="rect">
            <a:avLst/>
          </a:prstGeom>
          <a:solidFill>
            <a:srgbClr val="CC3300"/>
          </a:solidFill>
          <a:ln w="9525">
            <a:solidFill>
              <a:schemeClr val="tx1"/>
            </a:solidFill>
            <a:miter lim="800000"/>
            <a:headEnd/>
            <a:tailEnd/>
          </a:ln>
        </p:spPr>
        <p:txBody>
          <a:bodyPr wrap="none" anchor="ctr"/>
          <a:lstStyle/>
          <a:p>
            <a:endParaRPr lang="en-US"/>
          </a:p>
        </p:txBody>
      </p:sp>
      <p:sp>
        <p:nvSpPr>
          <p:cNvPr id="22533" name="Rectangle 5"/>
          <p:cNvSpPr>
            <a:spLocks noChangeArrowheads="1"/>
          </p:cNvSpPr>
          <p:nvPr/>
        </p:nvSpPr>
        <p:spPr bwMode="auto">
          <a:xfrm>
            <a:off x="0" y="6248400"/>
            <a:ext cx="9144000" cy="609600"/>
          </a:xfrm>
          <a:prstGeom prst="rect">
            <a:avLst/>
          </a:prstGeom>
          <a:solidFill>
            <a:srgbClr val="CC3300"/>
          </a:solidFill>
          <a:ln w="9525">
            <a:solidFill>
              <a:schemeClr val="tx1"/>
            </a:solidFill>
            <a:miter lim="800000"/>
            <a:headEnd/>
            <a:tailEnd/>
          </a:ln>
        </p:spPr>
        <p:txBody>
          <a:bodyPr wrap="none" anchor="ctr"/>
          <a:lstStyle/>
          <a:p>
            <a:endParaRPr lang="en-US"/>
          </a:p>
        </p:txBody>
      </p:sp>
      <p:sp>
        <p:nvSpPr>
          <p:cNvPr id="22534" name="Rectangle 6"/>
          <p:cNvSpPr>
            <a:spLocks noChangeArrowheads="1"/>
          </p:cNvSpPr>
          <p:nvPr/>
        </p:nvSpPr>
        <p:spPr bwMode="auto">
          <a:xfrm>
            <a:off x="0" y="5943600"/>
            <a:ext cx="9144000" cy="304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2535" name="Rectangle 7"/>
          <p:cNvSpPr>
            <a:spLocks noChangeArrowheads="1"/>
          </p:cNvSpPr>
          <p:nvPr/>
        </p:nvSpPr>
        <p:spPr bwMode="auto">
          <a:xfrm>
            <a:off x="0" y="838200"/>
            <a:ext cx="9144000" cy="304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2536" name="Rectangle 8"/>
          <p:cNvSpPr>
            <a:spLocks noChangeArrowheads="1"/>
          </p:cNvSpPr>
          <p:nvPr/>
        </p:nvSpPr>
        <p:spPr bwMode="auto">
          <a:xfrm>
            <a:off x="609600" y="0"/>
            <a:ext cx="8229600" cy="1143000"/>
          </a:xfrm>
          <a:prstGeom prst="rect">
            <a:avLst/>
          </a:prstGeom>
          <a:noFill/>
          <a:ln w="9525">
            <a:noFill/>
            <a:miter lim="800000"/>
            <a:headEnd/>
            <a:tailEnd/>
          </a:ln>
        </p:spPr>
        <p:txBody>
          <a:bodyPr anchor="ctr"/>
          <a:lstStyle/>
          <a:p>
            <a:r>
              <a:rPr lang="en-US" sz="4400">
                <a:solidFill>
                  <a:srgbClr val="FFFF99"/>
                </a:solidFill>
              </a:rPr>
              <a:t>Scripting from Your EDD</a:t>
            </a:r>
          </a:p>
        </p:txBody>
      </p:sp>
      <p:pic>
        <p:nvPicPr>
          <p:cNvPr id="22537" name="Picture 9" descr="Structured_Script"/>
          <p:cNvPicPr>
            <a:picLocks noChangeAspect="1" noChangeArrowheads="1"/>
          </p:cNvPicPr>
          <p:nvPr/>
        </p:nvPicPr>
        <p:blipFill>
          <a:blip r:embed="rId2" cstate="print"/>
          <a:srcRect/>
          <a:stretch>
            <a:fillRect/>
          </a:stretch>
        </p:blipFill>
        <p:spPr bwMode="auto">
          <a:xfrm>
            <a:off x="4572000" y="1300163"/>
            <a:ext cx="4495800" cy="4491037"/>
          </a:xfrm>
          <a:prstGeom prst="rect">
            <a:avLst/>
          </a:prstGeom>
          <a:noFill/>
          <a:ln w="9525">
            <a:noFill/>
            <a:miter lim="800000"/>
            <a:headEnd/>
            <a:tailEnd/>
          </a:ln>
        </p:spPr>
      </p:pic>
      <p:sp>
        <p:nvSpPr>
          <p:cNvPr id="22538" name="Rectangle 10"/>
          <p:cNvSpPr>
            <a:spLocks noChangeArrowheads="1"/>
          </p:cNvSpPr>
          <p:nvPr/>
        </p:nvSpPr>
        <p:spPr bwMode="auto">
          <a:xfrm>
            <a:off x="9037638" y="1219200"/>
            <a:ext cx="76200" cy="4572000"/>
          </a:xfrm>
          <a:prstGeom prst="rect">
            <a:avLst/>
          </a:prstGeom>
          <a:solidFill>
            <a:schemeClr val="bg1"/>
          </a:solidFill>
          <a:ln w="9525">
            <a:solidFill>
              <a:schemeClr val="bg1"/>
            </a:solid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body" idx="1"/>
          </p:nvPr>
        </p:nvSpPr>
        <p:spPr>
          <a:xfrm>
            <a:off x="457200" y="1600200"/>
            <a:ext cx="3962400" cy="4525963"/>
          </a:xfrm>
        </p:spPr>
        <p:txBody>
          <a:bodyPr/>
          <a:lstStyle/>
          <a:p>
            <a:pPr eaLnBrk="1" hangingPunct="1">
              <a:lnSpc>
                <a:spcPct val="90000"/>
              </a:lnSpc>
            </a:pPr>
            <a:r>
              <a:rPr lang="en-US" sz="2000" smtClean="0"/>
              <a:t>Advantages of structured scripts include:</a:t>
            </a:r>
            <a:r>
              <a:rPr lang="en-US" smtClean="0"/>
              <a:t> </a:t>
            </a:r>
          </a:p>
          <a:p>
            <a:pPr lvl="1" eaLnBrk="1" hangingPunct="1">
              <a:lnSpc>
                <a:spcPct val="90000"/>
              </a:lnSpc>
            </a:pPr>
            <a:r>
              <a:rPr lang="en-US" sz="1800" smtClean="0"/>
              <a:t>Structured content has a defined space for every piece of content and information that is required to build the page, and thus minimizes the chance that the ID will forget to put in something whose absence would slow down the production pipeline</a:t>
            </a:r>
          </a:p>
          <a:p>
            <a:pPr lvl="1" eaLnBrk="1" hangingPunct="1">
              <a:lnSpc>
                <a:spcPct val="90000"/>
              </a:lnSpc>
            </a:pPr>
            <a:r>
              <a:rPr lang="en-US" sz="1800" smtClean="0"/>
              <a:t>Structured content can be processed by computer programs to automate some or all of the build process</a:t>
            </a:r>
          </a:p>
        </p:txBody>
      </p:sp>
      <p:sp>
        <p:nvSpPr>
          <p:cNvPr id="23555" name="Rectangle 3"/>
          <p:cNvSpPr>
            <a:spLocks noGrp="1" noChangeArrowheads="1"/>
          </p:cNvSpPr>
          <p:nvPr>
            <p:ph type="title"/>
          </p:nvPr>
        </p:nvSpPr>
        <p:spPr/>
        <p:txBody>
          <a:bodyPr/>
          <a:lstStyle/>
          <a:p>
            <a:pPr eaLnBrk="1" hangingPunct="1"/>
            <a:r>
              <a:rPr lang="en-US" smtClean="0"/>
              <a:t>ITEC 715</a:t>
            </a:r>
          </a:p>
        </p:txBody>
      </p:sp>
      <p:sp>
        <p:nvSpPr>
          <p:cNvPr id="23556" name="Rectangle 4"/>
          <p:cNvSpPr>
            <a:spLocks noChangeArrowheads="1"/>
          </p:cNvSpPr>
          <p:nvPr/>
        </p:nvSpPr>
        <p:spPr bwMode="auto">
          <a:xfrm>
            <a:off x="0" y="0"/>
            <a:ext cx="9144000" cy="838200"/>
          </a:xfrm>
          <a:prstGeom prst="rect">
            <a:avLst/>
          </a:prstGeom>
          <a:solidFill>
            <a:srgbClr val="CC3300"/>
          </a:solidFill>
          <a:ln w="9525">
            <a:solidFill>
              <a:schemeClr val="tx1"/>
            </a:solidFill>
            <a:miter lim="800000"/>
            <a:headEnd/>
            <a:tailEnd/>
          </a:ln>
        </p:spPr>
        <p:txBody>
          <a:bodyPr wrap="none" anchor="ctr"/>
          <a:lstStyle/>
          <a:p>
            <a:endParaRPr lang="en-US"/>
          </a:p>
        </p:txBody>
      </p:sp>
      <p:sp>
        <p:nvSpPr>
          <p:cNvPr id="23557" name="Rectangle 5"/>
          <p:cNvSpPr>
            <a:spLocks noChangeArrowheads="1"/>
          </p:cNvSpPr>
          <p:nvPr/>
        </p:nvSpPr>
        <p:spPr bwMode="auto">
          <a:xfrm>
            <a:off x="0" y="6248400"/>
            <a:ext cx="9144000" cy="609600"/>
          </a:xfrm>
          <a:prstGeom prst="rect">
            <a:avLst/>
          </a:prstGeom>
          <a:solidFill>
            <a:srgbClr val="CC3300"/>
          </a:solidFill>
          <a:ln w="9525">
            <a:solidFill>
              <a:schemeClr val="tx1"/>
            </a:solidFill>
            <a:miter lim="800000"/>
            <a:headEnd/>
            <a:tailEnd/>
          </a:ln>
        </p:spPr>
        <p:txBody>
          <a:bodyPr wrap="none" anchor="ctr"/>
          <a:lstStyle/>
          <a:p>
            <a:endParaRPr lang="en-US"/>
          </a:p>
        </p:txBody>
      </p:sp>
      <p:sp>
        <p:nvSpPr>
          <p:cNvPr id="23558" name="Rectangle 6"/>
          <p:cNvSpPr>
            <a:spLocks noChangeArrowheads="1"/>
          </p:cNvSpPr>
          <p:nvPr/>
        </p:nvSpPr>
        <p:spPr bwMode="auto">
          <a:xfrm>
            <a:off x="0" y="5943600"/>
            <a:ext cx="9144000" cy="304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3559" name="Rectangle 7"/>
          <p:cNvSpPr>
            <a:spLocks noChangeArrowheads="1"/>
          </p:cNvSpPr>
          <p:nvPr/>
        </p:nvSpPr>
        <p:spPr bwMode="auto">
          <a:xfrm>
            <a:off x="0" y="838200"/>
            <a:ext cx="9144000" cy="304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3560" name="Rectangle 8"/>
          <p:cNvSpPr>
            <a:spLocks noChangeArrowheads="1"/>
          </p:cNvSpPr>
          <p:nvPr/>
        </p:nvSpPr>
        <p:spPr bwMode="auto">
          <a:xfrm>
            <a:off x="609600" y="0"/>
            <a:ext cx="8229600" cy="1143000"/>
          </a:xfrm>
          <a:prstGeom prst="rect">
            <a:avLst/>
          </a:prstGeom>
          <a:noFill/>
          <a:ln w="9525">
            <a:noFill/>
            <a:miter lim="800000"/>
            <a:headEnd/>
            <a:tailEnd/>
          </a:ln>
        </p:spPr>
        <p:txBody>
          <a:bodyPr anchor="ctr"/>
          <a:lstStyle/>
          <a:p>
            <a:r>
              <a:rPr lang="en-US" sz="4400">
                <a:solidFill>
                  <a:srgbClr val="FFFF99"/>
                </a:solidFill>
              </a:rPr>
              <a:t>Scripting from Your EDD</a:t>
            </a:r>
          </a:p>
        </p:txBody>
      </p:sp>
      <p:pic>
        <p:nvPicPr>
          <p:cNvPr id="23561" name="Picture 9" descr="Structured_Script"/>
          <p:cNvPicPr>
            <a:picLocks noChangeAspect="1" noChangeArrowheads="1"/>
          </p:cNvPicPr>
          <p:nvPr/>
        </p:nvPicPr>
        <p:blipFill>
          <a:blip r:embed="rId2" cstate="print"/>
          <a:srcRect/>
          <a:stretch>
            <a:fillRect/>
          </a:stretch>
        </p:blipFill>
        <p:spPr bwMode="auto">
          <a:xfrm>
            <a:off x="4572000" y="1300163"/>
            <a:ext cx="4495800" cy="4491037"/>
          </a:xfrm>
          <a:prstGeom prst="rect">
            <a:avLst/>
          </a:prstGeom>
          <a:noFill/>
          <a:ln w="9525">
            <a:noFill/>
            <a:miter lim="800000"/>
            <a:headEnd/>
            <a:tailEnd/>
          </a:ln>
        </p:spPr>
      </p:pic>
      <p:sp>
        <p:nvSpPr>
          <p:cNvPr id="23562" name="Rectangle 10"/>
          <p:cNvSpPr>
            <a:spLocks noChangeArrowheads="1"/>
          </p:cNvSpPr>
          <p:nvPr/>
        </p:nvSpPr>
        <p:spPr bwMode="auto">
          <a:xfrm>
            <a:off x="9037638" y="1219200"/>
            <a:ext cx="76200" cy="4572000"/>
          </a:xfrm>
          <a:prstGeom prst="rect">
            <a:avLst/>
          </a:prstGeom>
          <a:solidFill>
            <a:schemeClr val="bg1"/>
          </a:solidFill>
          <a:ln w="9525">
            <a:solidFill>
              <a:schemeClr val="bg1"/>
            </a:solid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body" idx="1"/>
          </p:nvPr>
        </p:nvSpPr>
        <p:spPr/>
        <p:txBody>
          <a:bodyPr/>
          <a:lstStyle/>
          <a:p>
            <a:pPr eaLnBrk="1" hangingPunct="1">
              <a:lnSpc>
                <a:spcPct val="90000"/>
              </a:lnSpc>
            </a:pPr>
            <a:r>
              <a:rPr lang="en-US" dirty="0" smtClean="0"/>
              <a:t>You won’t be using a structured script in the class, though</a:t>
            </a:r>
          </a:p>
          <a:p>
            <a:pPr eaLnBrk="1" hangingPunct="1">
              <a:lnSpc>
                <a:spcPct val="90000"/>
              </a:lnSpc>
            </a:pPr>
            <a:r>
              <a:rPr lang="en-US" dirty="0" smtClean="0"/>
              <a:t>Instead, simply type your final copy directly into PowerPoint. Lay out your final graphics or place holders for your animations, videos, dialog controls, and other buttons</a:t>
            </a:r>
          </a:p>
          <a:p>
            <a:pPr eaLnBrk="1" hangingPunct="1">
              <a:lnSpc>
                <a:spcPct val="90000"/>
              </a:lnSpc>
            </a:pPr>
            <a:r>
              <a:rPr lang="en-US" dirty="0" smtClean="0"/>
              <a:t>In other words, your script for this class will be a PowerPoint deck</a:t>
            </a:r>
            <a:endParaRPr lang="en-US" sz="2800" dirty="0" smtClean="0"/>
          </a:p>
        </p:txBody>
      </p:sp>
      <p:sp>
        <p:nvSpPr>
          <p:cNvPr id="24579" name="Rectangle 3"/>
          <p:cNvSpPr>
            <a:spLocks noGrp="1" noChangeArrowheads="1"/>
          </p:cNvSpPr>
          <p:nvPr>
            <p:ph type="title"/>
          </p:nvPr>
        </p:nvSpPr>
        <p:spPr/>
        <p:txBody>
          <a:bodyPr/>
          <a:lstStyle/>
          <a:p>
            <a:pPr eaLnBrk="1" hangingPunct="1"/>
            <a:r>
              <a:rPr lang="en-US" smtClean="0"/>
              <a:t>ITEC 715</a:t>
            </a:r>
          </a:p>
        </p:txBody>
      </p:sp>
      <p:sp>
        <p:nvSpPr>
          <p:cNvPr id="24580" name="Rectangle 4"/>
          <p:cNvSpPr>
            <a:spLocks noChangeArrowheads="1"/>
          </p:cNvSpPr>
          <p:nvPr/>
        </p:nvSpPr>
        <p:spPr bwMode="auto">
          <a:xfrm>
            <a:off x="0" y="0"/>
            <a:ext cx="9144000" cy="838200"/>
          </a:xfrm>
          <a:prstGeom prst="rect">
            <a:avLst/>
          </a:prstGeom>
          <a:solidFill>
            <a:srgbClr val="CC3300"/>
          </a:solidFill>
          <a:ln w="9525">
            <a:solidFill>
              <a:schemeClr val="tx1"/>
            </a:solidFill>
            <a:miter lim="800000"/>
            <a:headEnd/>
            <a:tailEnd/>
          </a:ln>
        </p:spPr>
        <p:txBody>
          <a:bodyPr wrap="none" anchor="ctr"/>
          <a:lstStyle/>
          <a:p>
            <a:endParaRPr lang="en-US"/>
          </a:p>
        </p:txBody>
      </p:sp>
      <p:sp>
        <p:nvSpPr>
          <p:cNvPr id="24581" name="Rectangle 5"/>
          <p:cNvSpPr>
            <a:spLocks noChangeArrowheads="1"/>
          </p:cNvSpPr>
          <p:nvPr/>
        </p:nvSpPr>
        <p:spPr bwMode="auto">
          <a:xfrm>
            <a:off x="0" y="6248400"/>
            <a:ext cx="9144000" cy="609600"/>
          </a:xfrm>
          <a:prstGeom prst="rect">
            <a:avLst/>
          </a:prstGeom>
          <a:solidFill>
            <a:srgbClr val="CC3300"/>
          </a:solidFill>
          <a:ln w="9525">
            <a:solidFill>
              <a:schemeClr val="tx1"/>
            </a:solidFill>
            <a:miter lim="800000"/>
            <a:headEnd/>
            <a:tailEnd/>
          </a:ln>
        </p:spPr>
        <p:txBody>
          <a:bodyPr wrap="none" anchor="ctr"/>
          <a:lstStyle/>
          <a:p>
            <a:endParaRPr lang="en-US"/>
          </a:p>
        </p:txBody>
      </p:sp>
      <p:sp>
        <p:nvSpPr>
          <p:cNvPr id="24582" name="Rectangle 6"/>
          <p:cNvSpPr>
            <a:spLocks noChangeArrowheads="1"/>
          </p:cNvSpPr>
          <p:nvPr/>
        </p:nvSpPr>
        <p:spPr bwMode="auto">
          <a:xfrm>
            <a:off x="0" y="5943600"/>
            <a:ext cx="9144000" cy="304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4583" name="Rectangle 7"/>
          <p:cNvSpPr>
            <a:spLocks noChangeArrowheads="1"/>
          </p:cNvSpPr>
          <p:nvPr/>
        </p:nvSpPr>
        <p:spPr bwMode="auto">
          <a:xfrm>
            <a:off x="0" y="838200"/>
            <a:ext cx="9144000" cy="304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4584" name="Rectangle 8"/>
          <p:cNvSpPr>
            <a:spLocks noChangeArrowheads="1"/>
          </p:cNvSpPr>
          <p:nvPr/>
        </p:nvSpPr>
        <p:spPr bwMode="auto">
          <a:xfrm>
            <a:off x="609600" y="0"/>
            <a:ext cx="8229600" cy="1143000"/>
          </a:xfrm>
          <a:prstGeom prst="rect">
            <a:avLst/>
          </a:prstGeom>
          <a:noFill/>
          <a:ln w="9525">
            <a:noFill/>
            <a:miter lim="800000"/>
            <a:headEnd/>
            <a:tailEnd/>
          </a:ln>
        </p:spPr>
        <p:txBody>
          <a:bodyPr anchor="ctr"/>
          <a:lstStyle/>
          <a:p>
            <a:r>
              <a:rPr lang="en-US" sz="4400">
                <a:solidFill>
                  <a:srgbClr val="FFFF99"/>
                </a:solidFill>
              </a:rPr>
              <a:t>Scripting from Your EDD</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ctrTitle"/>
          </p:nvPr>
        </p:nvSpPr>
        <p:spPr>
          <a:xfrm>
            <a:off x="685800" y="2130425"/>
            <a:ext cx="7772400" cy="2517775"/>
          </a:xfrm>
        </p:spPr>
        <p:txBody>
          <a:bodyPr/>
          <a:lstStyle/>
          <a:p>
            <a:pPr eaLnBrk="1" hangingPunct="1"/>
            <a:r>
              <a:rPr lang="en-US" sz="4000" smtClean="0"/>
              <a:t>Sound in Instructional Multimedia:</a:t>
            </a:r>
            <a:br>
              <a:rPr lang="en-US" sz="4000" smtClean="0"/>
            </a:br>
            <a:r>
              <a:rPr lang="en-US" sz="4000" smtClean="0"/>
              <a:t/>
            </a:r>
            <a:br>
              <a:rPr lang="en-US" sz="4000" smtClean="0"/>
            </a:br>
            <a:r>
              <a:rPr lang="en-US" sz="3200" smtClean="0"/>
              <a:t>Some Examples for Class Discussion</a:t>
            </a:r>
          </a:p>
        </p:txBody>
      </p:sp>
      <p:sp>
        <p:nvSpPr>
          <p:cNvPr id="25603" name="Rectangle 3"/>
          <p:cNvSpPr>
            <a:spLocks noChangeArrowheads="1"/>
          </p:cNvSpPr>
          <p:nvPr/>
        </p:nvSpPr>
        <p:spPr bwMode="auto">
          <a:xfrm>
            <a:off x="0" y="0"/>
            <a:ext cx="9144000" cy="838200"/>
          </a:xfrm>
          <a:prstGeom prst="rect">
            <a:avLst/>
          </a:prstGeom>
          <a:solidFill>
            <a:srgbClr val="CC3300"/>
          </a:solidFill>
          <a:ln w="9525">
            <a:solidFill>
              <a:schemeClr val="tx1"/>
            </a:solidFill>
            <a:miter lim="800000"/>
            <a:headEnd/>
            <a:tailEnd/>
          </a:ln>
        </p:spPr>
        <p:txBody>
          <a:bodyPr wrap="none" anchor="ctr"/>
          <a:lstStyle/>
          <a:p>
            <a:endParaRPr lang="en-US"/>
          </a:p>
        </p:txBody>
      </p:sp>
      <p:sp>
        <p:nvSpPr>
          <p:cNvPr id="25604" name="Rectangle 4"/>
          <p:cNvSpPr>
            <a:spLocks noChangeArrowheads="1"/>
          </p:cNvSpPr>
          <p:nvPr/>
        </p:nvSpPr>
        <p:spPr bwMode="auto">
          <a:xfrm>
            <a:off x="0" y="6248400"/>
            <a:ext cx="9144000" cy="609600"/>
          </a:xfrm>
          <a:prstGeom prst="rect">
            <a:avLst/>
          </a:prstGeom>
          <a:solidFill>
            <a:srgbClr val="CC3300"/>
          </a:solidFill>
          <a:ln w="9525">
            <a:solidFill>
              <a:schemeClr val="tx1"/>
            </a:solidFill>
            <a:miter lim="800000"/>
            <a:headEnd/>
            <a:tailEnd/>
          </a:ln>
        </p:spPr>
        <p:txBody>
          <a:bodyPr wrap="none" anchor="ctr"/>
          <a:lstStyle/>
          <a:p>
            <a:endParaRPr lang="en-US"/>
          </a:p>
        </p:txBody>
      </p:sp>
      <p:sp>
        <p:nvSpPr>
          <p:cNvPr id="25605" name="Rectangle 5"/>
          <p:cNvSpPr>
            <a:spLocks noChangeArrowheads="1"/>
          </p:cNvSpPr>
          <p:nvPr/>
        </p:nvSpPr>
        <p:spPr bwMode="auto">
          <a:xfrm>
            <a:off x="0" y="5943600"/>
            <a:ext cx="9144000" cy="304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5606" name="Rectangle 6"/>
          <p:cNvSpPr>
            <a:spLocks noChangeArrowheads="1"/>
          </p:cNvSpPr>
          <p:nvPr/>
        </p:nvSpPr>
        <p:spPr bwMode="auto">
          <a:xfrm>
            <a:off x="0" y="838200"/>
            <a:ext cx="9144000" cy="304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5607" name="Rectangle 7"/>
          <p:cNvSpPr>
            <a:spLocks noChangeArrowheads="1"/>
          </p:cNvSpPr>
          <p:nvPr/>
        </p:nvSpPr>
        <p:spPr bwMode="auto">
          <a:xfrm>
            <a:off x="609600" y="0"/>
            <a:ext cx="8229600" cy="1143000"/>
          </a:xfrm>
          <a:prstGeom prst="rect">
            <a:avLst/>
          </a:prstGeom>
          <a:noFill/>
          <a:ln w="9525">
            <a:noFill/>
            <a:miter lim="800000"/>
            <a:headEnd/>
            <a:tailEnd/>
          </a:ln>
        </p:spPr>
        <p:txBody>
          <a:bodyPr anchor="ctr"/>
          <a:lstStyle/>
          <a:p>
            <a:r>
              <a:rPr lang="en-US" sz="4400">
                <a:solidFill>
                  <a:srgbClr val="FFFF99"/>
                </a:solidFill>
              </a:rPr>
              <a:t>This Week</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body" idx="1"/>
          </p:nvPr>
        </p:nvSpPr>
        <p:spPr/>
        <p:txBody>
          <a:bodyPr/>
          <a:lstStyle/>
          <a:p>
            <a:pPr eaLnBrk="1" hangingPunct="1">
              <a:lnSpc>
                <a:spcPct val="90000"/>
              </a:lnSpc>
            </a:pPr>
            <a:r>
              <a:rPr lang="en-US" sz="2800" smtClean="0"/>
              <a:t>Instructional podcast (audio only): http://csulb.edu/lats/itss/design/xml-files/episode-005.mp3</a:t>
            </a:r>
          </a:p>
          <a:p>
            <a:pPr eaLnBrk="1" hangingPunct="1">
              <a:lnSpc>
                <a:spcPct val="90000"/>
              </a:lnSpc>
            </a:pPr>
            <a:r>
              <a:rPr lang="en-US" sz="2800" smtClean="0"/>
              <a:t>Traditional e-learning with audio: Example 1: FTZ</a:t>
            </a:r>
          </a:p>
          <a:p>
            <a:pPr eaLnBrk="1" hangingPunct="1">
              <a:lnSpc>
                <a:spcPct val="90000"/>
              </a:lnSpc>
            </a:pPr>
            <a:r>
              <a:rPr lang="en-US" sz="2800" smtClean="0"/>
              <a:t>Traditional e-learning with audio: Example 2: JONH_03</a:t>
            </a:r>
            <a:endParaRPr lang="en-US" sz="2800" b="1" smtClean="0"/>
          </a:p>
        </p:txBody>
      </p:sp>
      <p:sp>
        <p:nvSpPr>
          <p:cNvPr id="26627" name="Rectangle 3"/>
          <p:cNvSpPr>
            <a:spLocks noGrp="1" noChangeArrowheads="1"/>
          </p:cNvSpPr>
          <p:nvPr>
            <p:ph type="title"/>
          </p:nvPr>
        </p:nvSpPr>
        <p:spPr/>
        <p:txBody>
          <a:bodyPr/>
          <a:lstStyle/>
          <a:p>
            <a:pPr eaLnBrk="1" hangingPunct="1"/>
            <a:r>
              <a:rPr lang="en-US" smtClean="0"/>
              <a:t>ITEC 715</a:t>
            </a:r>
          </a:p>
        </p:txBody>
      </p:sp>
      <p:sp>
        <p:nvSpPr>
          <p:cNvPr id="26628" name="Rectangle 4"/>
          <p:cNvSpPr>
            <a:spLocks noChangeArrowheads="1"/>
          </p:cNvSpPr>
          <p:nvPr/>
        </p:nvSpPr>
        <p:spPr bwMode="auto">
          <a:xfrm>
            <a:off x="0" y="0"/>
            <a:ext cx="9144000" cy="838200"/>
          </a:xfrm>
          <a:prstGeom prst="rect">
            <a:avLst/>
          </a:prstGeom>
          <a:solidFill>
            <a:srgbClr val="CC3300"/>
          </a:solidFill>
          <a:ln w="9525">
            <a:solidFill>
              <a:schemeClr val="tx1"/>
            </a:solidFill>
            <a:miter lim="800000"/>
            <a:headEnd/>
            <a:tailEnd/>
          </a:ln>
        </p:spPr>
        <p:txBody>
          <a:bodyPr wrap="none" anchor="ctr"/>
          <a:lstStyle/>
          <a:p>
            <a:endParaRPr lang="en-US"/>
          </a:p>
        </p:txBody>
      </p:sp>
      <p:sp>
        <p:nvSpPr>
          <p:cNvPr id="26629" name="Rectangle 5"/>
          <p:cNvSpPr>
            <a:spLocks noChangeArrowheads="1"/>
          </p:cNvSpPr>
          <p:nvPr/>
        </p:nvSpPr>
        <p:spPr bwMode="auto">
          <a:xfrm>
            <a:off x="0" y="6248400"/>
            <a:ext cx="9144000" cy="609600"/>
          </a:xfrm>
          <a:prstGeom prst="rect">
            <a:avLst/>
          </a:prstGeom>
          <a:solidFill>
            <a:srgbClr val="CC3300"/>
          </a:solidFill>
          <a:ln w="9525">
            <a:solidFill>
              <a:schemeClr val="tx1"/>
            </a:solidFill>
            <a:miter lim="800000"/>
            <a:headEnd/>
            <a:tailEnd/>
          </a:ln>
        </p:spPr>
        <p:txBody>
          <a:bodyPr wrap="none" anchor="ctr"/>
          <a:lstStyle/>
          <a:p>
            <a:endParaRPr lang="en-US"/>
          </a:p>
        </p:txBody>
      </p:sp>
      <p:sp>
        <p:nvSpPr>
          <p:cNvPr id="26630" name="Rectangle 6"/>
          <p:cNvSpPr>
            <a:spLocks noChangeArrowheads="1"/>
          </p:cNvSpPr>
          <p:nvPr/>
        </p:nvSpPr>
        <p:spPr bwMode="auto">
          <a:xfrm>
            <a:off x="0" y="5943600"/>
            <a:ext cx="9144000" cy="304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6631" name="Rectangle 7"/>
          <p:cNvSpPr>
            <a:spLocks noChangeArrowheads="1"/>
          </p:cNvSpPr>
          <p:nvPr/>
        </p:nvSpPr>
        <p:spPr bwMode="auto">
          <a:xfrm>
            <a:off x="0" y="838200"/>
            <a:ext cx="9144000" cy="304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6632" name="Rectangle 8"/>
          <p:cNvSpPr>
            <a:spLocks noChangeArrowheads="1"/>
          </p:cNvSpPr>
          <p:nvPr/>
        </p:nvSpPr>
        <p:spPr bwMode="auto">
          <a:xfrm>
            <a:off x="609600" y="0"/>
            <a:ext cx="8229600" cy="1143000"/>
          </a:xfrm>
          <a:prstGeom prst="rect">
            <a:avLst/>
          </a:prstGeom>
          <a:noFill/>
          <a:ln w="9525">
            <a:noFill/>
            <a:miter lim="800000"/>
            <a:headEnd/>
            <a:tailEnd/>
          </a:ln>
        </p:spPr>
        <p:txBody>
          <a:bodyPr anchor="ctr"/>
          <a:lstStyle/>
          <a:p>
            <a:r>
              <a:rPr lang="en-US" sz="4400">
                <a:solidFill>
                  <a:srgbClr val="FFFF99"/>
                </a:solidFill>
              </a:rPr>
              <a:t>Instructional Use of Audio</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ctrTitle"/>
          </p:nvPr>
        </p:nvSpPr>
        <p:spPr>
          <a:xfrm>
            <a:off x="685800" y="2130425"/>
            <a:ext cx="7772400" cy="2517775"/>
          </a:xfrm>
        </p:spPr>
        <p:txBody>
          <a:bodyPr/>
          <a:lstStyle/>
          <a:p>
            <a:pPr eaLnBrk="1" hangingPunct="1"/>
            <a:r>
              <a:rPr lang="en-US" sz="4000" smtClean="0"/>
              <a:t>Intro to Audio Production</a:t>
            </a:r>
            <a:endParaRPr lang="en-US" sz="3200" smtClean="0"/>
          </a:p>
        </p:txBody>
      </p:sp>
      <p:sp>
        <p:nvSpPr>
          <p:cNvPr id="27651" name="Rectangle 3"/>
          <p:cNvSpPr>
            <a:spLocks noChangeArrowheads="1"/>
          </p:cNvSpPr>
          <p:nvPr/>
        </p:nvSpPr>
        <p:spPr bwMode="auto">
          <a:xfrm>
            <a:off x="0" y="0"/>
            <a:ext cx="9144000" cy="838200"/>
          </a:xfrm>
          <a:prstGeom prst="rect">
            <a:avLst/>
          </a:prstGeom>
          <a:solidFill>
            <a:srgbClr val="CC3300"/>
          </a:solidFill>
          <a:ln w="9525">
            <a:solidFill>
              <a:schemeClr val="tx1"/>
            </a:solidFill>
            <a:miter lim="800000"/>
            <a:headEnd/>
            <a:tailEnd/>
          </a:ln>
        </p:spPr>
        <p:txBody>
          <a:bodyPr wrap="none" anchor="ctr"/>
          <a:lstStyle/>
          <a:p>
            <a:endParaRPr lang="en-US"/>
          </a:p>
        </p:txBody>
      </p:sp>
      <p:sp>
        <p:nvSpPr>
          <p:cNvPr id="27652" name="Rectangle 4"/>
          <p:cNvSpPr>
            <a:spLocks noChangeArrowheads="1"/>
          </p:cNvSpPr>
          <p:nvPr/>
        </p:nvSpPr>
        <p:spPr bwMode="auto">
          <a:xfrm>
            <a:off x="0" y="6248400"/>
            <a:ext cx="9144000" cy="609600"/>
          </a:xfrm>
          <a:prstGeom prst="rect">
            <a:avLst/>
          </a:prstGeom>
          <a:solidFill>
            <a:srgbClr val="CC3300"/>
          </a:solidFill>
          <a:ln w="9525">
            <a:solidFill>
              <a:schemeClr val="tx1"/>
            </a:solidFill>
            <a:miter lim="800000"/>
            <a:headEnd/>
            <a:tailEnd/>
          </a:ln>
        </p:spPr>
        <p:txBody>
          <a:bodyPr wrap="none" anchor="ctr"/>
          <a:lstStyle/>
          <a:p>
            <a:endParaRPr lang="en-US"/>
          </a:p>
        </p:txBody>
      </p:sp>
      <p:sp>
        <p:nvSpPr>
          <p:cNvPr id="27653" name="Rectangle 5"/>
          <p:cNvSpPr>
            <a:spLocks noChangeArrowheads="1"/>
          </p:cNvSpPr>
          <p:nvPr/>
        </p:nvSpPr>
        <p:spPr bwMode="auto">
          <a:xfrm>
            <a:off x="0" y="5943600"/>
            <a:ext cx="9144000" cy="304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7654" name="Rectangle 6"/>
          <p:cNvSpPr>
            <a:spLocks noChangeArrowheads="1"/>
          </p:cNvSpPr>
          <p:nvPr/>
        </p:nvSpPr>
        <p:spPr bwMode="auto">
          <a:xfrm>
            <a:off x="0" y="838200"/>
            <a:ext cx="9144000" cy="304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7655" name="Rectangle 7"/>
          <p:cNvSpPr>
            <a:spLocks noChangeArrowheads="1"/>
          </p:cNvSpPr>
          <p:nvPr/>
        </p:nvSpPr>
        <p:spPr bwMode="auto">
          <a:xfrm>
            <a:off x="609600" y="0"/>
            <a:ext cx="8229600" cy="1143000"/>
          </a:xfrm>
          <a:prstGeom prst="rect">
            <a:avLst/>
          </a:prstGeom>
          <a:noFill/>
          <a:ln w="9525">
            <a:noFill/>
            <a:miter lim="800000"/>
            <a:headEnd/>
            <a:tailEnd/>
          </a:ln>
        </p:spPr>
        <p:txBody>
          <a:bodyPr anchor="ctr"/>
          <a:lstStyle/>
          <a:p>
            <a:r>
              <a:rPr lang="en-US" sz="4400">
                <a:solidFill>
                  <a:srgbClr val="FFFF99"/>
                </a:solidFill>
              </a:rPr>
              <a:t>This Week</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83" name="Text Box 11"/>
          <p:cNvSpPr txBox="1">
            <a:spLocks noChangeArrowheads="1"/>
          </p:cNvSpPr>
          <p:nvPr/>
        </p:nvSpPr>
        <p:spPr bwMode="auto">
          <a:xfrm>
            <a:off x="1181100" y="2967335"/>
            <a:ext cx="6781800" cy="923330"/>
          </a:xfrm>
          <a:prstGeom prst="rect">
            <a:avLst/>
          </a:prstGeom>
          <a:noFill/>
          <a:ln w="9525">
            <a:noFill/>
            <a:miter lim="800000"/>
            <a:headEnd/>
            <a:tailEnd/>
          </a:ln>
        </p:spPr>
        <p:txBody>
          <a:bodyPr>
            <a:spAutoFit/>
          </a:bodyPr>
          <a:lstStyle/>
          <a:p>
            <a:pPr algn="ctr">
              <a:spcBef>
                <a:spcPct val="50000"/>
              </a:spcBef>
            </a:pPr>
            <a:r>
              <a:rPr lang="en-US" sz="5400" dirty="0"/>
              <a:t>What is Sound?</a:t>
            </a:r>
          </a:p>
        </p:txBody>
      </p:sp>
      <p:sp>
        <p:nvSpPr>
          <p:cNvPr id="2" name="Title 1"/>
          <p:cNvSpPr>
            <a:spLocks noGrp="1"/>
          </p:cNvSpPr>
          <p:nvPr>
            <p:ph type="title"/>
          </p:nvPr>
        </p:nvSpPr>
        <p:spPr/>
        <p:txBody>
          <a:bodyPr/>
          <a:lstStyle/>
          <a:p>
            <a:r>
              <a:rPr lang="en-US" dirty="0" smtClean="0"/>
              <a:t>Audio Fundamentals</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whatissound"/>
          <p:cNvPicPr>
            <a:picLocks noChangeAspect="1" noChangeArrowheads="1"/>
          </p:cNvPicPr>
          <p:nvPr/>
        </p:nvPicPr>
        <p:blipFill>
          <a:blip r:embed="rId3" cstate="print"/>
          <a:srcRect/>
          <a:stretch>
            <a:fillRect/>
          </a:stretch>
        </p:blipFill>
        <p:spPr bwMode="auto">
          <a:xfrm>
            <a:off x="4648200" y="1867207"/>
            <a:ext cx="3657600" cy="2995613"/>
          </a:xfrm>
          <a:prstGeom prst="rect">
            <a:avLst/>
          </a:prstGeom>
          <a:noFill/>
          <a:ln w="9525">
            <a:noFill/>
            <a:miter lim="800000"/>
            <a:headEnd/>
            <a:tailEnd/>
          </a:ln>
        </p:spPr>
      </p:pic>
      <p:sp>
        <p:nvSpPr>
          <p:cNvPr id="29704" name="Text Box 8"/>
          <p:cNvSpPr txBox="1">
            <a:spLocks noChangeArrowheads="1"/>
          </p:cNvSpPr>
          <p:nvPr/>
        </p:nvSpPr>
        <p:spPr bwMode="auto">
          <a:xfrm>
            <a:off x="990600" y="2188946"/>
            <a:ext cx="3733800" cy="2569934"/>
          </a:xfrm>
          <a:prstGeom prst="rect">
            <a:avLst/>
          </a:prstGeom>
          <a:noFill/>
          <a:ln w="9525">
            <a:noFill/>
            <a:miter lim="800000"/>
            <a:headEnd/>
            <a:tailEnd/>
          </a:ln>
        </p:spPr>
        <p:txBody>
          <a:bodyPr>
            <a:spAutoFit/>
          </a:bodyPr>
          <a:lstStyle/>
          <a:p>
            <a:pPr>
              <a:spcBef>
                <a:spcPct val="50000"/>
              </a:spcBef>
            </a:pPr>
            <a:r>
              <a:rPr lang="en-US" sz="1400" dirty="0">
                <a:latin typeface="Times New Roman" charset="0"/>
              </a:rPr>
              <a:t>Sound is a compression wave in the air.  </a:t>
            </a:r>
            <a:r>
              <a:rPr lang="en-US" sz="1400" dirty="0" smtClean="0">
                <a:latin typeface="Times New Roman" charset="0"/>
              </a:rPr>
              <a:t>You hear </a:t>
            </a:r>
            <a:r>
              <a:rPr lang="en-US" sz="1400" dirty="0">
                <a:latin typeface="Times New Roman" charset="0"/>
              </a:rPr>
              <a:t>it because </a:t>
            </a:r>
            <a:r>
              <a:rPr lang="en-US" sz="1400" dirty="0" smtClean="0">
                <a:latin typeface="Times New Roman" charset="0"/>
              </a:rPr>
              <a:t>your </a:t>
            </a:r>
            <a:r>
              <a:rPr lang="en-US" sz="1400" dirty="0">
                <a:latin typeface="Times New Roman" charset="0"/>
              </a:rPr>
              <a:t>ears convert the changing air densities into signals that </a:t>
            </a:r>
            <a:r>
              <a:rPr lang="en-US" sz="1400" dirty="0" smtClean="0">
                <a:latin typeface="Times New Roman" charset="0"/>
              </a:rPr>
              <a:t>your brain interprets </a:t>
            </a:r>
            <a:r>
              <a:rPr lang="en-US" sz="1400" dirty="0">
                <a:latin typeface="Times New Roman" charset="0"/>
              </a:rPr>
              <a:t>as sound.</a:t>
            </a:r>
          </a:p>
          <a:p>
            <a:pPr>
              <a:spcBef>
                <a:spcPct val="50000"/>
              </a:spcBef>
            </a:pPr>
            <a:endParaRPr lang="en-US" sz="1400" dirty="0" smtClean="0">
              <a:latin typeface="Times New Roman" charset="0"/>
            </a:endParaRPr>
          </a:p>
          <a:p>
            <a:pPr>
              <a:spcBef>
                <a:spcPct val="50000"/>
              </a:spcBef>
            </a:pPr>
            <a:endParaRPr lang="en-US" sz="1400" dirty="0">
              <a:latin typeface="Times New Roman" charset="0"/>
            </a:endParaRPr>
          </a:p>
          <a:p>
            <a:pPr>
              <a:spcBef>
                <a:spcPct val="50000"/>
              </a:spcBef>
            </a:pPr>
            <a:r>
              <a:rPr lang="en-US" sz="1400" dirty="0">
                <a:latin typeface="Times New Roman" charset="0"/>
              </a:rPr>
              <a:t>If </a:t>
            </a:r>
            <a:r>
              <a:rPr lang="en-US" sz="1400" dirty="0" smtClean="0">
                <a:latin typeface="Times New Roman" charset="0"/>
              </a:rPr>
              <a:t>you graph </a:t>
            </a:r>
            <a:r>
              <a:rPr lang="en-US" sz="1400" dirty="0">
                <a:latin typeface="Times New Roman" charset="0"/>
              </a:rPr>
              <a:t>the compression and rarefaction cycles of a sound wave, </a:t>
            </a:r>
            <a:r>
              <a:rPr lang="en-US" sz="1400" dirty="0" smtClean="0">
                <a:latin typeface="Times New Roman" charset="0"/>
              </a:rPr>
              <a:t>you </a:t>
            </a:r>
            <a:r>
              <a:rPr lang="en-US" sz="1400" dirty="0">
                <a:latin typeface="Times New Roman" charset="0"/>
              </a:rPr>
              <a:t>end up with something that looks like the picture at the lower right.</a:t>
            </a:r>
          </a:p>
        </p:txBody>
      </p:sp>
      <p:sp>
        <p:nvSpPr>
          <p:cNvPr id="29710" name="Text Box 14"/>
          <p:cNvSpPr txBox="1">
            <a:spLocks noChangeArrowheads="1"/>
          </p:cNvSpPr>
          <p:nvPr/>
        </p:nvSpPr>
        <p:spPr bwMode="auto">
          <a:xfrm>
            <a:off x="838200" y="5960528"/>
            <a:ext cx="7467600" cy="304800"/>
          </a:xfrm>
          <a:prstGeom prst="rect">
            <a:avLst/>
          </a:prstGeom>
          <a:noFill/>
          <a:ln w="9525">
            <a:noFill/>
            <a:miter lim="800000"/>
            <a:headEnd/>
            <a:tailEnd/>
          </a:ln>
        </p:spPr>
        <p:txBody>
          <a:bodyPr>
            <a:spAutoFit/>
          </a:bodyPr>
          <a:lstStyle/>
          <a:p>
            <a:pPr>
              <a:spcBef>
                <a:spcPct val="50000"/>
              </a:spcBef>
            </a:pPr>
            <a:r>
              <a:rPr lang="en-US" sz="1400" i="1" dirty="0">
                <a:latin typeface="Times New Roman" charset="0"/>
              </a:rPr>
              <a:t>Diagram source: </a:t>
            </a:r>
            <a:r>
              <a:rPr lang="en-US" sz="1400" b="1" i="1" dirty="0">
                <a:latin typeface="Times New Roman" charset="0"/>
              </a:rPr>
              <a:t>Principles of Digital Audio, 2</a:t>
            </a:r>
            <a:r>
              <a:rPr lang="en-US" sz="1400" b="1" i="1" baseline="30000" dirty="0">
                <a:latin typeface="Times New Roman" charset="0"/>
              </a:rPr>
              <a:t>nd</a:t>
            </a:r>
            <a:r>
              <a:rPr lang="en-US" sz="1400" b="1" i="1" dirty="0">
                <a:latin typeface="Times New Roman" charset="0"/>
              </a:rPr>
              <a:t> Edition</a:t>
            </a:r>
            <a:r>
              <a:rPr lang="en-US" sz="1400" i="1" dirty="0">
                <a:latin typeface="Times New Roman" charset="0"/>
              </a:rPr>
              <a:t> by Ken C. </a:t>
            </a:r>
            <a:r>
              <a:rPr lang="en-US" sz="1400" i="1" dirty="0" err="1">
                <a:latin typeface="Times New Roman" charset="0"/>
              </a:rPr>
              <a:t>Pohlmann</a:t>
            </a:r>
            <a:r>
              <a:rPr lang="en-US" sz="1400" i="1" dirty="0">
                <a:latin typeface="Times New Roman" charset="0"/>
              </a:rPr>
              <a:t> (1989)</a:t>
            </a:r>
          </a:p>
        </p:txBody>
      </p:sp>
      <p:sp>
        <p:nvSpPr>
          <p:cNvPr id="29711" name="Line 15"/>
          <p:cNvSpPr>
            <a:spLocks noChangeShapeType="1"/>
          </p:cNvSpPr>
          <p:nvPr/>
        </p:nvSpPr>
        <p:spPr bwMode="auto">
          <a:xfrm>
            <a:off x="4914900" y="4686607"/>
            <a:ext cx="0" cy="228600"/>
          </a:xfrm>
          <a:prstGeom prst="line">
            <a:avLst/>
          </a:prstGeom>
          <a:noFill/>
          <a:ln w="9525">
            <a:solidFill>
              <a:schemeClr val="tx1"/>
            </a:solidFill>
            <a:round/>
            <a:headEnd/>
            <a:tailEnd/>
          </a:ln>
        </p:spPr>
        <p:txBody>
          <a:bodyPr/>
          <a:lstStyle/>
          <a:p>
            <a:endParaRPr lang="en-US"/>
          </a:p>
        </p:txBody>
      </p:sp>
      <p:sp>
        <p:nvSpPr>
          <p:cNvPr id="29712" name="Line 16"/>
          <p:cNvSpPr>
            <a:spLocks noChangeShapeType="1"/>
          </p:cNvSpPr>
          <p:nvPr/>
        </p:nvSpPr>
        <p:spPr bwMode="auto">
          <a:xfrm>
            <a:off x="4933950" y="4915207"/>
            <a:ext cx="942975" cy="0"/>
          </a:xfrm>
          <a:prstGeom prst="line">
            <a:avLst/>
          </a:prstGeom>
          <a:noFill/>
          <a:ln w="9525">
            <a:solidFill>
              <a:schemeClr val="tx1"/>
            </a:solidFill>
            <a:round/>
            <a:headEnd/>
            <a:tailEnd/>
          </a:ln>
        </p:spPr>
        <p:txBody>
          <a:bodyPr/>
          <a:lstStyle/>
          <a:p>
            <a:endParaRPr lang="en-US"/>
          </a:p>
        </p:txBody>
      </p:sp>
      <p:sp>
        <p:nvSpPr>
          <p:cNvPr id="29713" name="Line 17"/>
          <p:cNvSpPr>
            <a:spLocks noChangeShapeType="1"/>
          </p:cNvSpPr>
          <p:nvPr/>
        </p:nvSpPr>
        <p:spPr bwMode="auto">
          <a:xfrm flipV="1">
            <a:off x="5876925" y="4686607"/>
            <a:ext cx="0" cy="228600"/>
          </a:xfrm>
          <a:prstGeom prst="line">
            <a:avLst/>
          </a:prstGeom>
          <a:noFill/>
          <a:ln w="9525">
            <a:solidFill>
              <a:schemeClr val="tx1"/>
            </a:solidFill>
            <a:round/>
            <a:headEnd/>
            <a:tailEnd/>
          </a:ln>
        </p:spPr>
        <p:txBody>
          <a:bodyPr/>
          <a:lstStyle/>
          <a:p>
            <a:endParaRPr lang="en-US"/>
          </a:p>
        </p:txBody>
      </p:sp>
      <p:sp>
        <p:nvSpPr>
          <p:cNvPr id="29714" name="Line 18"/>
          <p:cNvSpPr>
            <a:spLocks noChangeShapeType="1"/>
          </p:cNvSpPr>
          <p:nvPr/>
        </p:nvSpPr>
        <p:spPr bwMode="auto">
          <a:xfrm>
            <a:off x="5410200" y="4915207"/>
            <a:ext cx="0" cy="152400"/>
          </a:xfrm>
          <a:prstGeom prst="line">
            <a:avLst/>
          </a:prstGeom>
          <a:noFill/>
          <a:ln w="9525">
            <a:solidFill>
              <a:schemeClr val="tx1"/>
            </a:solidFill>
            <a:round/>
            <a:headEnd/>
            <a:tailEnd type="triangle" w="med" len="med"/>
          </a:ln>
        </p:spPr>
        <p:txBody>
          <a:bodyPr/>
          <a:lstStyle/>
          <a:p>
            <a:endParaRPr lang="en-US"/>
          </a:p>
        </p:txBody>
      </p:sp>
      <p:sp>
        <p:nvSpPr>
          <p:cNvPr id="29715" name="Text Box 19"/>
          <p:cNvSpPr txBox="1">
            <a:spLocks noChangeArrowheads="1"/>
          </p:cNvSpPr>
          <p:nvPr/>
        </p:nvSpPr>
        <p:spPr bwMode="auto">
          <a:xfrm>
            <a:off x="4953000" y="5067607"/>
            <a:ext cx="914400" cy="228600"/>
          </a:xfrm>
          <a:prstGeom prst="rect">
            <a:avLst/>
          </a:prstGeom>
          <a:noFill/>
          <a:ln w="9525">
            <a:noFill/>
            <a:miter lim="800000"/>
            <a:headEnd/>
            <a:tailEnd/>
          </a:ln>
        </p:spPr>
        <p:txBody>
          <a:bodyPr>
            <a:spAutoFit/>
          </a:bodyPr>
          <a:lstStyle/>
          <a:p>
            <a:pPr>
              <a:spcBef>
                <a:spcPct val="50000"/>
              </a:spcBef>
            </a:pPr>
            <a:r>
              <a:rPr lang="en-US" sz="900"/>
              <a:t>1 wavelength</a:t>
            </a:r>
          </a:p>
        </p:txBody>
      </p:sp>
      <p:sp>
        <p:nvSpPr>
          <p:cNvPr id="2" name="Title 1"/>
          <p:cNvSpPr>
            <a:spLocks noGrp="1"/>
          </p:cNvSpPr>
          <p:nvPr>
            <p:ph type="title"/>
          </p:nvPr>
        </p:nvSpPr>
        <p:spPr/>
        <p:txBody>
          <a:bodyPr/>
          <a:lstStyle/>
          <a:p>
            <a:r>
              <a:rPr lang="en-US" dirty="0" smtClean="0"/>
              <a:t>Sound</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7" name="Text Box 7"/>
          <p:cNvSpPr txBox="1">
            <a:spLocks noChangeArrowheads="1"/>
          </p:cNvSpPr>
          <p:nvPr/>
        </p:nvSpPr>
        <p:spPr bwMode="auto">
          <a:xfrm>
            <a:off x="990600" y="2523040"/>
            <a:ext cx="3352800" cy="2031325"/>
          </a:xfrm>
          <a:prstGeom prst="rect">
            <a:avLst/>
          </a:prstGeom>
          <a:noFill/>
          <a:ln w="9525">
            <a:noFill/>
            <a:miter lim="800000"/>
            <a:headEnd/>
            <a:tailEnd/>
          </a:ln>
        </p:spPr>
        <p:txBody>
          <a:bodyPr>
            <a:spAutoFit/>
          </a:bodyPr>
          <a:lstStyle/>
          <a:p>
            <a:pPr>
              <a:spcBef>
                <a:spcPct val="50000"/>
              </a:spcBef>
            </a:pPr>
            <a:r>
              <a:rPr lang="en-US" sz="1400" dirty="0">
                <a:latin typeface="Times New Roman" charset="0"/>
              </a:rPr>
              <a:t>Usually, </a:t>
            </a:r>
            <a:r>
              <a:rPr lang="en-US" sz="1400" dirty="0" smtClean="0">
                <a:latin typeface="Times New Roman" charset="0"/>
              </a:rPr>
              <a:t>in a </a:t>
            </a:r>
            <a:r>
              <a:rPr lang="en-US" sz="1400" dirty="0">
                <a:latin typeface="Times New Roman" charset="0"/>
              </a:rPr>
              <a:t>graph of a sound wave, the vertical direction represents </a:t>
            </a:r>
            <a:r>
              <a:rPr lang="en-US" sz="1400" b="1" dirty="0">
                <a:latin typeface="Times New Roman" charset="0"/>
              </a:rPr>
              <a:t>amplitude</a:t>
            </a:r>
            <a:r>
              <a:rPr lang="en-US" sz="1400" dirty="0">
                <a:latin typeface="Times New Roman" charset="0"/>
              </a:rPr>
              <a:t> and the horizontal direction represents </a:t>
            </a:r>
            <a:r>
              <a:rPr lang="en-US" sz="1400" b="1" dirty="0">
                <a:latin typeface="Times New Roman" charset="0"/>
              </a:rPr>
              <a:t>time</a:t>
            </a:r>
            <a:r>
              <a:rPr lang="en-US" sz="1400" dirty="0">
                <a:latin typeface="Times New Roman" charset="0"/>
              </a:rPr>
              <a:t>.  </a:t>
            </a:r>
          </a:p>
          <a:p>
            <a:pPr>
              <a:spcBef>
                <a:spcPct val="50000"/>
              </a:spcBef>
            </a:pPr>
            <a:endParaRPr lang="en-US" sz="1400" dirty="0">
              <a:latin typeface="Times New Roman" charset="0"/>
            </a:endParaRPr>
          </a:p>
          <a:p>
            <a:pPr>
              <a:spcBef>
                <a:spcPct val="50000"/>
              </a:spcBef>
            </a:pPr>
            <a:r>
              <a:rPr lang="en-US" sz="1400" dirty="0">
                <a:latin typeface="Times New Roman" charset="0"/>
              </a:rPr>
              <a:t>All sound requires time, so that axis is fairly self explanatory.  But </a:t>
            </a:r>
            <a:r>
              <a:rPr lang="en-US" sz="1400" b="1" dirty="0">
                <a:latin typeface="Times New Roman" charset="0"/>
              </a:rPr>
              <a:t>amplitude</a:t>
            </a:r>
            <a:r>
              <a:rPr lang="en-US" sz="1400" dirty="0">
                <a:latin typeface="Times New Roman" charset="0"/>
              </a:rPr>
              <a:t>, which is a measure of the relative compaction or rarefaction of the air, is less familiar.</a:t>
            </a:r>
          </a:p>
        </p:txBody>
      </p:sp>
      <p:pic>
        <p:nvPicPr>
          <p:cNvPr id="30732" name="Picture 12" descr="sine-wav"/>
          <p:cNvPicPr>
            <a:picLocks noChangeAspect="1" noChangeArrowheads="1"/>
          </p:cNvPicPr>
          <p:nvPr/>
        </p:nvPicPr>
        <p:blipFill>
          <a:blip r:embed="rId3" cstate="print"/>
          <a:srcRect/>
          <a:stretch>
            <a:fillRect/>
          </a:stretch>
        </p:blipFill>
        <p:spPr bwMode="auto">
          <a:xfrm>
            <a:off x="5207000" y="2400803"/>
            <a:ext cx="2946400" cy="2255837"/>
          </a:xfrm>
          <a:prstGeom prst="rect">
            <a:avLst/>
          </a:prstGeom>
          <a:noFill/>
          <a:ln w="9525">
            <a:noFill/>
            <a:miter lim="800000"/>
            <a:headEnd/>
            <a:tailEnd/>
          </a:ln>
        </p:spPr>
      </p:pic>
      <p:sp>
        <p:nvSpPr>
          <p:cNvPr id="30733" name="Text Box 13"/>
          <p:cNvSpPr txBox="1">
            <a:spLocks noChangeArrowheads="1"/>
          </p:cNvSpPr>
          <p:nvPr/>
        </p:nvSpPr>
        <p:spPr bwMode="auto">
          <a:xfrm>
            <a:off x="5486400" y="4428040"/>
            <a:ext cx="2590800" cy="304800"/>
          </a:xfrm>
          <a:prstGeom prst="rect">
            <a:avLst/>
          </a:prstGeom>
          <a:noFill/>
          <a:ln w="9525">
            <a:noFill/>
            <a:miter lim="800000"/>
            <a:headEnd/>
            <a:tailEnd/>
          </a:ln>
        </p:spPr>
        <p:txBody>
          <a:bodyPr>
            <a:spAutoFit/>
          </a:bodyPr>
          <a:lstStyle/>
          <a:p>
            <a:pPr>
              <a:spcBef>
                <a:spcPct val="50000"/>
              </a:spcBef>
            </a:pPr>
            <a:r>
              <a:rPr lang="en-US" sz="1400"/>
              <a:t>Time (usually in seconds) </a:t>
            </a:r>
            <a:r>
              <a:rPr lang="en-US" sz="1400">
                <a:sym typeface="Wingdings" pitchFamily="2" charset="2"/>
              </a:rPr>
              <a:t></a:t>
            </a:r>
            <a:endParaRPr lang="en-US" sz="1400"/>
          </a:p>
        </p:txBody>
      </p:sp>
      <p:sp>
        <p:nvSpPr>
          <p:cNvPr id="30734" name="Text Box 14"/>
          <p:cNvSpPr txBox="1">
            <a:spLocks noChangeArrowheads="1"/>
          </p:cNvSpPr>
          <p:nvPr/>
        </p:nvSpPr>
        <p:spPr bwMode="auto">
          <a:xfrm rot="-5400000">
            <a:off x="3809206" y="3198522"/>
            <a:ext cx="2592387" cy="304800"/>
          </a:xfrm>
          <a:prstGeom prst="rect">
            <a:avLst/>
          </a:prstGeom>
          <a:noFill/>
          <a:ln w="9525">
            <a:noFill/>
            <a:miter lim="800000"/>
            <a:headEnd/>
            <a:tailEnd/>
          </a:ln>
        </p:spPr>
        <p:txBody>
          <a:bodyPr>
            <a:spAutoFit/>
          </a:bodyPr>
          <a:lstStyle/>
          <a:p>
            <a:pPr>
              <a:spcBef>
                <a:spcPct val="50000"/>
              </a:spcBef>
            </a:pPr>
            <a:r>
              <a:rPr lang="en-US" sz="1400"/>
              <a:t>Amplitude (usually in dB) </a:t>
            </a:r>
            <a:r>
              <a:rPr lang="en-US" sz="1400">
                <a:sym typeface="Wingdings" pitchFamily="2" charset="2"/>
              </a:rPr>
              <a:t></a:t>
            </a:r>
            <a:endParaRPr lang="en-US" sz="1400"/>
          </a:p>
        </p:txBody>
      </p:sp>
      <p:sp>
        <p:nvSpPr>
          <p:cNvPr id="2" name="Title 1"/>
          <p:cNvSpPr>
            <a:spLocks noGrp="1"/>
          </p:cNvSpPr>
          <p:nvPr>
            <p:ph type="title"/>
          </p:nvPr>
        </p:nvSpPr>
        <p:spPr/>
        <p:txBody>
          <a:bodyPr/>
          <a:lstStyle/>
          <a:p>
            <a:r>
              <a:rPr lang="en-US" dirty="0" smtClean="0"/>
              <a:t>Visually Representing Sound</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descr="high-low"/>
          <p:cNvPicPr>
            <a:picLocks noChangeAspect="1" noChangeArrowheads="1"/>
          </p:cNvPicPr>
          <p:nvPr/>
        </p:nvPicPr>
        <p:blipFill>
          <a:blip r:embed="rId3" cstate="print"/>
          <a:srcRect/>
          <a:stretch>
            <a:fillRect/>
          </a:stretch>
        </p:blipFill>
        <p:spPr bwMode="auto">
          <a:xfrm>
            <a:off x="4876800" y="1789642"/>
            <a:ext cx="2971800" cy="1114425"/>
          </a:xfrm>
          <a:prstGeom prst="rect">
            <a:avLst/>
          </a:prstGeom>
          <a:noFill/>
          <a:ln w="9525">
            <a:noFill/>
            <a:miter lim="800000"/>
            <a:headEnd/>
            <a:tailEnd/>
          </a:ln>
        </p:spPr>
      </p:pic>
      <p:sp>
        <p:nvSpPr>
          <p:cNvPr id="31751" name="Text Box 7"/>
          <p:cNvSpPr txBox="1">
            <a:spLocks noChangeArrowheads="1"/>
          </p:cNvSpPr>
          <p:nvPr/>
        </p:nvSpPr>
        <p:spPr bwMode="auto">
          <a:xfrm>
            <a:off x="990600" y="2065867"/>
            <a:ext cx="3429000" cy="457200"/>
          </a:xfrm>
          <a:prstGeom prst="rect">
            <a:avLst/>
          </a:prstGeom>
          <a:noFill/>
          <a:ln w="9525">
            <a:noFill/>
            <a:miter lim="800000"/>
            <a:headEnd/>
            <a:tailEnd/>
          </a:ln>
        </p:spPr>
        <p:txBody>
          <a:bodyPr>
            <a:spAutoFit/>
          </a:bodyPr>
          <a:lstStyle/>
          <a:p>
            <a:pPr>
              <a:spcBef>
                <a:spcPct val="50000"/>
              </a:spcBef>
            </a:pPr>
            <a:r>
              <a:rPr lang="en-US" sz="2400"/>
              <a:t>Frequency </a:t>
            </a:r>
            <a:r>
              <a:rPr lang="en-US" sz="2400">
                <a:sym typeface="Wingdings" pitchFamily="2" charset="2"/>
              </a:rPr>
              <a:t></a:t>
            </a:r>
            <a:r>
              <a:rPr lang="en-US" sz="2400"/>
              <a:t> Pitch</a:t>
            </a:r>
          </a:p>
        </p:txBody>
      </p:sp>
      <p:sp>
        <p:nvSpPr>
          <p:cNvPr id="31756" name="Text Box 12"/>
          <p:cNvSpPr txBox="1">
            <a:spLocks noChangeArrowheads="1"/>
          </p:cNvSpPr>
          <p:nvPr/>
        </p:nvSpPr>
        <p:spPr bwMode="auto">
          <a:xfrm>
            <a:off x="4876800" y="2980267"/>
            <a:ext cx="3048000" cy="304800"/>
          </a:xfrm>
          <a:prstGeom prst="rect">
            <a:avLst/>
          </a:prstGeom>
          <a:noFill/>
          <a:ln w="9525">
            <a:noFill/>
            <a:miter lim="800000"/>
            <a:headEnd/>
            <a:tailEnd/>
          </a:ln>
        </p:spPr>
        <p:txBody>
          <a:bodyPr>
            <a:spAutoFit/>
          </a:bodyPr>
          <a:lstStyle/>
          <a:p>
            <a:pPr>
              <a:spcBef>
                <a:spcPct val="50000"/>
              </a:spcBef>
            </a:pPr>
            <a:r>
              <a:rPr lang="en-US" sz="1400"/>
              <a:t>High frequency   Low frequency</a:t>
            </a:r>
          </a:p>
        </p:txBody>
      </p:sp>
      <p:pic>
        <p:nvPicPr>
          <p:cNvPr id="31758" name="Picture 14" descr="soft-loud"/>
          <p:cNvPicPr>
            <a:picLocks noChangeAspect="1" noChangeArrowheads="1"/>
          </p:cNvPicPr>
          <p:nvPr/>
        </p:nvPicPr>
        <p:blipFill>
          <a:blip r:embed="rId4" cstate="print"/>
          <a:srcRect/>
          <a:stretch>
            <a:fillRect/>
          </a:stretch>
        </p:blipFill>
        <p:spPr bwMode="auto">
          <a:xfrm>
            <a:off x="4876800" y="3666067"/>
            <a:ext cx="2857500" cy="1462088"/>
          </a:xfrm>
          <a:prstGeom prst="rect">
            <a:avLst/>
          </a:prstGeom>
          <a:noFill/>
          <a:ln w="9525">
            <a:noFill/>
            <a:miter lim="800000"/>
            <a:headEnd/>
            <a:tailEnd/>
          </a:ln>
        </p:spPr>
      </p:pic>
      <p:sp>
        <p:nvSpPr>
          <p:cNvPr id="31759" name="Text Box 15"/>
          <p:cNvSpPr txBox="1">
            <a:spLocks noChangeArrowheads="1"/>
          </p:cNvSpPr>
          <p:nvPr/>
        </p:nvSpPr>
        <p:spPr bwMode="auto">
          <a:xfrm>
            <a:off x="5334000" y="4885267"/>
            <a:ext cx="2362200" cy="304800"/>
          </a:xfrm>
          <a:prstGeom prst="rect">
            <a:avLst/>
          </a:prstGeom>
          <a:noFill/>
          <a:ln w="9525">
            <a:noFill/>
            <a:miter lim="800000"/>
            <a:headEnd/>
            <a:tailEnd/>
          </a:ln>
        </p:spPr>
        <p:txBody>
          <a:bodyPr>
            <a:spAutoFit/>
          </a:bodyPr>
          <a:lstStyle/>
          <a:p>
            <a:pPr>
              <a:spcBef>
                <a:spcPct val="50000"/>
              </a:spcBef>
            </a:pPr>
            <a:r>
              <a:rPr lang="en-US" sz="1400"/>
              <a:t>Soft                   Loud</a:t>
            </a:r>
          </a:p>
        </p:txBody>
      </p:sp>
      <p:sp>
        <p:nvSpPr>
          <p:cNvPr id="31760" name="Text Box 16"/>
          <p:cNvSpPr txBox="1">
            <a:spLocks noChangeArrowheads="1"/>
          </p:cNvSpPr>
          <p:nvPr/>
        </p:nvSpPr>
        <p:spPr bwMode="auto">
          <a:xfrm>
            <a:off x="990600" y="3970867"/>
            <a:ext cx="3429000" cy="457200"/>
          </a:xfrm>
          <a:prstGeom prst="rect">
            <a:avLst/>
          </a:prstGeom>
          <a:noFill/>
          <a:ln w="9525">
            <a:noFill/>
            <a:miter lim="800000"/>
            <a:headEnd/>
            <a:tailEnd/>
          </a:ln>
        </p:spPr>
        <p:txBody>
          <a:bodyPr>
            <a:spAutoFit/>
          </a:bodyPr>
          <a:lstStyle/>
          <a:p>
            <a:pPr>
              <a:spcBef>
                <a:spcPct val="50000"/>
              </a:spcBef>
            </a:pPr>
            <a:r>
              <a:rPr lang="en-US" sz="2400"/>
              <a:t>Amplitude </a:t>
            </a:r>
            <a:r>
              <a:rPr lang="en-US" sz="2400">
                <a:sym typeface="Wingdings" pitchFamily="2" charset="2"/>
              </a:rPr>
              <a:t></a:t>
            </a:r>
            <a:r>
              <a:rPr lang="en-US" sz="2400"/>
              <a:t> Loudness</a:t>
            </a:r>
          </a:p>
        </p:txBody>
      </p:sp>
      <p:sp>
        <p:nvSpPr>
          <p:cNvPr id="31761" name="Text Box 17"/>
          <p:cNvSpPr txBox="1">
            <a:spLocks noChangeArrowheads="1"/>
          </p:cNvSpPr>
          <p:nvPr/>
        </p:nvSpPr>
        <p:spPr bwMode="auto">
          <a:xfrm>
            <a:off x="1066800" y="2675467"/>
            <a:ext cx="3048000" cy="304800"/>
          </a:xfrm>
          <a:prstGeom prst="rect">
            <a:avLst/>
          </a:prstGeom>
          <a:noFill/>
          <a:ln w="9525">
            <a:noFill/>
            <a:miter lim="800000"/>
            <a:headEnd/>
            <a:tailEnd/>
          </a:ln>
        </p:spPr>
        <p:txBody>
          <a:bodyPr>
            <a:spAutoFit/>
          </a:bodyPr>
          <a:lstStyle/>
          <a:p>
            <a:pPr>
              <a:spcBef>
                <a:spcPct val="50000"/>
              </a:spcBef>
            </a:pPr>
            <a:r>
              <a:rPr lang="en-US" sz="1400"/>
              <a:t>Human hearing: 20 Hz – 20,000 Hz</a:t>
            </a:r>
          </a:p>
        </p:txBody>
      </p:sp>
      <p:sp>
        <p:nvSpPr>
          <p:cNvPr id="31762" name="Text Box 18"/>
          <p:cNvSpPr txBox="1">
            <a:spLocks noChangeArrowheads="1"/>
          </p:cNvSpPr>
          <p:nvPr/>
        </p:nvSpPr>
        <p:spPr bwMode="auto">
          <a:xfrm>
            <a:off x="1066800" y="4580467"/>
            <a:ext cx="3048000" cy="304800"/>
          </a:xfrm>
          <a:prstGeom prst="rect">
            <a:avLst/>
          </a:prstGeom>
          <a:noFill/>
          <a:ln w="9525">
            <a:noFill/>
            <a:miter lim="800000"/>
            <a:headEnd/>
            <a:tailEnd/>
          </a:ln>
        </p:spPr>
        <p:txBody>
          <a:bodyPr>
            <a:spAutoFit/>
          </a:bodyPr>
          <a:lstStyle/>
          <a:p>
            <a:pPr>
              <a:spcBef>
                <a:spcPct val="50000"/>
              </a:spcBef>
            </a:pPr>
            <a:r>
              <a:rPr lang="en-US" sz="1400"/>
              <a:t>Human hearing: 0 dB  –  ~120 dB</a:t>
            </a:r>
          </a:p>
        </p:txBody>
      </p:sp>
      <p:sp>
        <p:nvSpPr>
          <p:cNvPr id="2" name="Title 1"/>
          <p:cNvSpPr>
            <a:spLocks noGrp="1"/>
          </p:cNvSpPr>
          <p:nvPr>
            <p:ph type="title"/>
          </p:nvPr>
        </p:nvSpPr>
        <p:spPr/>
        <p:txBody>
          <a:bodyPr/>
          <a:lstStyle/>
          <a:p>
            <a:r>
              <a:rPr lang="en-US" dirty="0" smtClean="0"/>
              <a:t>Frequency and Amplitude</a:t>
            </a:r>
            <a:endParaRPr lang="en-US" dirty="0"/>
          </a:p>
        </p:txBody>
      </p:sp>
      <p:sp>
        <p:nvSpPr>
          <p:cNvPr id="20" name="Text Box 7"/>
          <p:cNvSpPr txBox="1">
            <a:spLocks noChangeArrowheads="1"/>
          </p:cNvSpPr>
          <p:nvPr/>
        </p:nvSpPr>
        <p:spPr bwMode="auto">
          <a:xfrm>
            <a:off x="990600" y="1388525"/>
            <a:ext cx="3429000" cy="457200"/>
          </a:xfrm>
          <a:prstGeom prst="rect">
            <a:avLst/>
          </a:prstGeom>
          <a:noFill/>
          <a:ln w="9525">
            <a:noFill/>
            <a:miter lim="800000"/>
            <a:headEnd/>
            <a:tailEnd/>
          </a:ln>
        </p:spPr>
        <p:txBody>
          <a:bodyPr>
            <a:spAutoFit/>
          </a:bodyPr>
          <a:lstStyle/>
          <a:p>
            <a:pPr>
              <a:spcBef>
                <a:spcPct val="50000"/>
              </a:spcBef>
            </a:pPr>
            <a:r>
              <a:rPr lang="en-US" sz="2400" dirty="0"/>
              <a:t>Putting It Into Practice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The ADDIE Model</a:t>
            </a:r>
            <a:endParaRPr lang="en-US" dirty="0"/>
          </a:p>
        </p:txBody>
      </p:sp>
      <p:sp>
        <p:nvSpPr>
          <p:cNvPr id="4098" name="Rectangle 2"/>
          <p:cNvSpPr>
            <a:spLocks noGrp="1" noChangeArrowheads="1"/>
          </p:cNvSpPr>
          <p:nvPr>
            <p:ph type="body" idx="4294967295"/>
          </p:nvPr>
        </p:nvSpPr>
        <p:spPr>
          <a:xfrm>
            <a:off x="482614" y="1600200"/>
            <a:ext cx="8229600" cy="4525963"/>
          </a:xfrm>
        </p:spPr>
        <p:txBody>
          <a:bodyPr/>
          <a:lstStyle/>
          <a:p>
            <a:pPr eaLnBrk="1" hangingPunct="1">
              <a:lnSpc>
                <a:spcPct val="80000"/>
              </a:lnSpc>
            </a:pPr>
            <a:r>
              <a:rPr lang="en-US" sz="2400" dirty="0" smtClean="0"/>
              <a:t>What is the ADDIE Model?</a:t>
            </a:r>
          </a:p>
          <a:p>
            <a:pPr eaLnBrk="1" hangingPunct="1">
              <a:lnSpc>
                <a:spcPct val="80000"/>
              </a:lnSpc>
            </a:pPr>
            <a:r>
              <a:rPr lang="en-US" sz="2400" dirty="0" smtClean="0"/>
              <a:t>ADDIE is an acronym. Each letter stands for one phase of a 5-phase process:</a:t>
            </a:r>
          </a:p>
          <a:p>
            <a:pPr lvl="1" eaLnBrk="1" hangingPunct="1">
              <a:lnSpc>
                <a:spcPct val="80000"/>
              </a:lnSpc>
            </a:pPr>
            <a:r>
              <a:rPr lang="en-US" sz="2000" dirty="0" smtClean="0"/>
              <a:t>Analyze</a:t>
            </a:r>
          </a:p>
          <a:p>
            <a:pPr lvl="1" eaLnBrk="1" hangingPunct="1">
              <a:lnSpc>
                <a:spcPct val="80000"/>
              </a:lnSpc>
            </a:pPr>
            <a:r>
              <a:rPr lang="en-US" sz="2000" dirty="0" smtClean="0"/>
              <a:t>Design</a:t>
            </a:r>
          </a:p>
          <a:p>
            <a:pPr lvl="1" eaLnBrk="1" hangingPunct="1">
              <a:lnSpc>
                <a:spcPct val="80000"/>
              </a:lnSpc>
            </a:pPr>
            <a:r>
              <a:rPr lang="en-US" sz="2000" dirty="0" smtClean="0"/>
              <a:t>Develop</a:t>
            </a:r>
          </a:p>
          <a:p>
            <a:pPr lvl="1" eaLnBrk="1" hangingPunct="1">
              <a:lnSpc>
                <a:spcPct val="80000"/>
              </a:lnSpc>
            </a:pPr>
            <a:r>
              <a:rPr lang="en-US" sz="2000" dirty="0" smtClean="0"/>
              <a:t>Implement</a:t>
            </a:r>
          </a:p>
          <a:p>
            <a:pPr lvl="1" eaLnBrk="1" hangingPunct="1">
              <a:lnSpc>
                <a:spcPct val="80000"/>
              </a:lnSpc>
            </a:pPr>
            <a:r>
              <a:rPr lang="en-US" sz="2000" dirty="0" smtClean="0"/>
              <a:t>Evaluate</a:t>
            </a:r>
          </a:p>
          <a:p>
            <a:pPr lvl="1" eaLnBrk="1" hangingPunct="1">
              <a:lnSpc>
                <a:spcPct val="80000"/>
              </a:lnSpc>
            </a:pPr>
            <a:endParaRPr lang="en-US" sz="2000" dirty="0" smtClean="0"/>
          </a:p>
          <a:p>
            <a:pPr eaLnBrk="1" hangingPunct="1">
              <a:lnSpc>
                <a:spcPct val="80000"/>
              </a:lnSpc>
            </a:pPr>
            <a:r>
              <a:rPr lang="en-US" sz="2400" dirty="0" smtClean="0"/>
              <a:t>(Personally, I’ve always felt the “I” step (for “Implement”) was a bit misnamed </a:t>
            </a:r>
            <a:r>
              <a:rPr lang="en-US" sz="2400" dirty="0" smtClean="0">
                <a:sym typeface="Wingdings" pitchFamily="2" charset="2"/>
              </a:rPr>
              <a:t> “Rollout” or “Deploy” would more accurately name this step, but that would mess up the acronym)</a:t>
            </a:r>
            <a:endParaRPr lang="en-US" sz="2400" dirty="0" smtClean="0"/>
          </a:p>
        </p:txBody>
      </p:sp>
      <p:sp>
        <p:nvSpPr>
          <p:cNvPr id="4104" name="Rectangle 8" hidden="1"/>
          <p:cNvSpPr>
            <a:spLocks noChangeArrowheads="1"/>
          </p:cNvSpPr>
          <p:nvPr/>
        </p:nvSpPr>
        <p:spPr bwMode="auto">
          <a:xfrm>
            <a:off x="609600" y="0"/>
            <a:ext cx="8229600" cy="1143000"/>
          </a:xfrm>
          <a:prstGeom prst="rect">
            <a:avLst/>
          </a:prstGeom>
          <a:noFill/>
          <a:ln w="9525">
            <a:noFill/>
            <a:miter lim="800000"/>
            <a:headEnd/>
            <a:tailEnd/>
          </a:ln>
        </p:spPr>
        <p:txBody>
          <a:bodyPr anchor="ctr"/>
          <a:lstStyle/>
          <a:p>
            <a:r>
              <a:rPr lang="en-US" sz="4400">
                <a:solidFill>
                  <a:srgbClr val="FFFF99"/>
                </a:solidFill>
              </a:rPr>
              <a:t>The ADDIE Model</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Frequency and Amplitude</a:t>
            </a:r>
            <a:endParaRPr lang="en-US" dirty="0"/>
          </a:p>
        </p:txBody>
      </p:sp>
      <p:sp>
        <p:nvSpPr>
          <p:cNvPr id="20" name="Text Box 7"/>
          <p:cNvSpPr txBox="1">
            <a:spLocks noChangeArrowheads="1"/>
          </p:cNvSpPr>
          <p:nvPr/>
        </p:nvSpPr>
        <p:spPr bwMode="auto">
          <a:xfrm>
            <a:off x="990600" y="1388525"/>
            <a:ext cx="3429000" cy="457200"/>
          </a:xfrm>
          <a:prstGeom prst="rect">
            <a:avLst/>
          </a:prstGeom>
          <a:noFill/>
          <a:ln w="9525">
            <a:noFill/>
            <a:miter lim="800000"/>
            <a:headEnd/>
            <a:tailEnd/>
          </a:ln>
        </p:spPr>
        <p:txBody>
          <a:bodyPr>
            <a:spAutoFit/>
          </a:bodyPr>
          <a:lstStyle/>
          <a:p>
            <a:pPr>
              <a:spcBef>
                <a:spcPct val="50000"/>
              </a:spcBef>
            </a:pPr>
            <a:r>
              <a:rPr lang="en-US" sz="2400" dirty="0"/>
              <a:t>Putting It Into Practice</a:t>
            </a:r>
          </a:p>
        </p:txBody>
      </p:sp>
      <p:pic>
        <p:nvPicPr>
          <p:cNvPr id="12" name="Picture 2" descr="low-freq-low-vol"/>
          <p:cNvPicPr>
            <a:picLocks noChangeAspect="1" noChangeArrowheads="1"/>
          </p:cNvPicPr>
          <p:nvPr/>
        </p:nvPicPr>
        <p:blipFill>
          <a:blip r:embed="rId3" cstate="print"/>
          <a:srcRect/>
          <a:stretch>
            <a:fillRect/>
          </a:stretch>
        </p:blipFill>
        <p:spPr bwMode="auto">
          <a:xfrm>
            <a:off x="5105400" y="2853244"/>
            <a:ext cx="2565400" cy="1289050"/>
          </a:xfrm>
          <a:prstGeom prst="rect">
            <a:avLst/>
          </a:prstGeom>
          <a:noFill/>
          <a:ln w="9525">
            <a:noFill/>
            <a:miter lim="800000"/>
            <a:headEnd/>
            <a:tailEnd/>
          </a:ln>
        </p:spPr>
      </p:pic>
      <p:sp>
        <p:nvSpPr>
          <p:cNvPr id="13" name="Text Box 12"/>
          <p:cNvSpPr txBox="1">
            <a:spLocks noChangeArrowheads="1"/>
          </p:cNvSpPr>
          <p:nvPr/>
        </p:nvSpPr>
        <p:spPr bwMode="auto">
          <a:xfrm>
            <a:off x="1066800" y="2069019"/>
            <a:ext cx="3505200" cy="2857500"/>
          </a:xfrm>
          <a:prstGeom prst="rect">
            <a:avLst/>
          </a:prstGeom>
          <a:noFill/>
          <a:ln w="9525">
            <a:noFill/>
            <a:miter lim="800000"/>
            <a:headEnd/>
            <a:tailEnd/>
          </a:ln>
        </p:spPr>
        <p:txBody>
          <a:bodyPr>
            <a:spAutoFit/>
          </a:bodyPr>
          <a:lstStyle/>
          <a:p>
            <a:pPr>
              <a:spcBef>
                <a:spcPct val="50000"/>
              </a:spcBef>
            </a:pPr>
            <a:r>
              <a:rPr lang="en-US" sz="1400" dirty="0">
                <a:latin typeface="Times New Roman" charset="0"/>
              </a:rPr>
              <a:t>At the right are graphs of three sound waves.</a:t>
            </a:r>
          </a:p>
          <a:p>
            <a:pPr>
              <a:spcBef>
                <a:spcPct val="50000"/>
              </a:spcBef>
            </a:pPr>
            <a:endParaRPr lang="en-US" sz="1400" dirty="0">
              <a:latin typeface="Times New Roman" charset="0"/>
            </a:endParaRPr>
          </a:p>
          <a:p>
            <a:pPr>
              <a:spcBef>
                <a:spcPct val="50000"/>
              </a:spcBef>
            </a:pPr>
            <a:r>
              <a:rPr lang="en-US" sz="1400" dirty="0">
                <a:latin typeface="Times New Roman" charset="0"/>
              </a:rPr>
              <a:t>Which wave would sound the loudest?</a:t>
            </a:r>
          </a:p>
          <a:p>
            <a:pPr>
              <a:spcBef>
                <a:spcPct val="50000"/>
              </a:spcBef>
            </a:pPr>
            <a:endParaRPr lang="en-US" sz="1400" dirty="0">
              <a:latin typeface="Times New Roman" charset="0"/>
            </a:endParaRPr>
          </a:p>
          <a:p>
            <a:pPr>
              <a:spcBef>
                <a:spcPct val="50000"/>
              </a:spcBef>
            </a:pPr>
            <a:r>
              <a:rPr lang="en-US" sz="1400" dirty="0">
                <a:latin typeface="Times New Roman" charset="0"/>
              </a:rPr>
              <a:t>Which would sound the highest?</a:t>
            </a:r>
          </a:p>
          <a:p>
            <a:pPr>
              <a:spcBef>
                <a:spcPct val="50000"/>
              </a:spcBef>
            </a:pPr>
            <a:endParaRPr lang="en-US" sz="1400" dirty="0">
              <a:latin typeface="Times New Roman" charset="0"/>
            </a:endParaRPr>
          </a:p>
          <a:p>
            <a:pPr>
              <a:spcBef>
                <a:spcPct val="50000"/>
              </a:spcBef>
            </a:pPr>
            <a:r>
              <a:rPr lang="en-US" sz="1400" dirty="0">
                <a:latin typeface="Times New Roman" charset="0"/>
              </a:rPr>
              <a:t>Which would sound the lowest?</a:t>
            </a:r>
          </a:p>
          <a:p>
            <a:pPr>
              <a:spcBef>
                <a:spcPct val="50000"/>
              </a:spcBef>
            </a:pPr>
            <a:endParaRPr lang="en-US" sz="1400" dirty="0">
              <a:latin typeface="Times New Roman" charset="0"/>
            </a:endParaRPr>
          </a:p>
          <a:p>
            <a:pPr>
              <a:spcBef>
                <a:spcPct val="50000"/>
              </a:spcBef>
            </a:pPr>
            <a:r>
              <a:rPr lang="en-US" sz="1400" dirty="0">
                <a:latin typeface="Times New Roman" charset="0"/>
              </a:rPr>
              <a:t>Which would sound the softest?</a:t>
            </a:r>
          </a:p>
        </p:txBody>
      </p:sp>
      <p:pic>
        <p:nvPicPr>
          <p:cNvPr id="14" name="Picture 13" descr="med-freq-hi-vol"/>
          <p:cNvPicPr>
            <a:picLocks noChangeAspect="1" noChangeArrowheads="1"/>
          </p:cNvPicPr>
          <p:nvPr/>
        </p:nvPicPr>
        <p:blipFill>
          <a:blip r:embed="rId4" cstate="print"/>
          <a:srcRect/>
          <a:stretch>
            <a:fillRect/>
          </a:stretch>
        </p:blipFill>
        <p:spPr bwMode="auto">
          <a:xfrm>
            <a:off x="5105400" y="3920044"/>
            <a:ext cx="2559050" cy="1306513"/>
          </a:xfrm>
          <a:prstGeom prst="rect">
            <a:avLst/>
          </a:prstGeom>
          <a:noFill/>
          <a:ln w="9525">
            <a:noFill/>
            <a:miter lim="800000"/>
            <a:headEnd/>
            <a:tailEnd/>
          </a:ln>
        </p:spPr>
      </p:pic>
      <p:pic>
        <p:nvPicPr>
          <p:cNvPr id="15" name="Picture 14" descr="hi-freq-medium-vol"/>
          <p:cNvPicPr>
            <a:picLocks noChangeAspect="1" noChangeArrowheads="1"/>
          </p:cNvPicPr>
          <p:nvPr/>
        </p:nvPicPr>
        <p:blipFill>
          <a:blip r:embed="rId5" cstate="print"/>
          <a:srcRect/>
          <a:stretch>
            <a:fillRect/>
          </a:stretch>
        </p:blipFill>
        <p:spPr bwMode="auto">
          <a:xfrm>
            <a:off x="5105400" y="1748344"/>
            <a:ext cx="2590800" cy="1311275"/>
          </a:xfrm>
          <a:prstGeom prst="rect">
            <a:avLst/>
          </a:prstGeom>
          <a:noFill/>
          <a:ln w="9525">
            <a:noFill/>
            <a:miter lim="800000"/>
            <a:headEnd/>
            <a:tailEnd/>
          </a:ln>
        </p:spPr>
      </p:pic>
    </p:spTree>
    <p:extLst>
      <p:ext uri="{BB962C8B-B14F-4D97-AF65-F5344CB8AC3E}">
        <p14:creationId xmlns:p14="http://schemas.microsoft.com/office/powerpoint/2010/main" val="41817407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Frequency and Amplitude</a:t>
            </a:r>
            <a:endParaRPr lang="en-US" dirty="0"/>
          </a:p>
        </p:txBody>
      </p:sp>
      <p:sp>
        <p:nvSpPr>
          <p:cNvPr id="20" name="Text Box 7"/>
          <p:cNvSpPr txBox="1">
            <a:spLocks noChangeArrowheads="1"/>
          </p:cNvSpPr>
          <p:nvPr/>
        </p:nvSpPr>
        <p:spPr bwMode="auto">
          <a:xfrm>
            <a:off x="990600" y="1388525"/>
            <a:ext cx="3429000" cy="457200"/>
          </a:xfrm>
          <a:prstGeom prst="rect">
            <a:avLst/>
          </a:prstGeom>
          <a:noFill/>
          <a:ln w="9525">
            <a:noFill/>
            <a:miter lim="800000"/>
            <a:headEnd/>
            <a:tailEnd/>
          </a:ln>
        </p:spPr>
        <p:txBody>
          <a:bodyPr>
            <a:spAutoFit/>
          </a:bodyPr>
          <a:lstStyle/>
          <a:p>
            <a:pPr>
              <a:spcBef>
                <a:spcPct val="50000"/>
              </a:spcBef>
            </a:pPr>
            <a:r>
              <a:rPr lang="en-US" sz="2400" dirty="0"/>
              <a:t>Putting It Into Practice</a:t>
            </a:r>
          </a:p>
        </p:txBody>
      </p:sp>
      <p:pic>
        <p:nvPicPr>
          <p:cNvPr id="12" name="Picture 2" descr="low-freq-low-vol"/>
          <p:cNvPicPr>
            <a:picLocks noChangeAspect="1" noChangeArrowheads="1"/>
          </p:cNvPicPr>
          <p:nvPr/>
        </p:nvPicPr>
        <p:blipFill>
          <a:blip r:embed="rId3" cstate="print"/>
          <a:srcRect/>
          <a:stretch>
            <a:fillRect/>
          </a:stretch>
        </p:blipFill>
        <p:spPr bwMode="auto">
          <a:xfrm>
            <a:off x="5105400" y="2853244"/>
            <a:ext cx="2565400" cy="1289050"/>
          </a:xfrm>
          <a:prstGeom prst="rect">
            <a:avLst/>
          </a:prstGeom>
          <a:noFill/>
          <a:ln w="9525">
            <a:noFill/>
            <a:miter lim="800000"/>
            <a:headEnd/>
            <a:tailEnd/>
          </a:ln>
        </p:spPr>
      </p:pic>
      <p:pic>
        <p:nvPicPr>
          <p:cNvPr id="14" name="Picture 13" descr="med-freq-hi-vol"/>
          <p:cNvPicPr>
            <a:picLocks noChangeAspect="1" noChangeArrowheads="1"/>
          </p:cNvPicPr>
          <p:nvPr/>
        </p:nvPicPr>
        <p:blipFill>
          <a:blip r:embed="rId4" cstate="print"/>
          <a:srcRect/>
          <a:stretch>
            <a:fillRect/>
          </a:stretch>
        </p:blipFill>
        <p:spPr bwMode="auto">
          <a:xfrm>
            <a:off x="5105400" y="3920044"/>
            <a:ext cx="2559050" cy="1306513"/>
          </a:xfrm>
          <a:prstGeom prst="rect">
            <a:avLst/>
          </a:prstGeom>
          <a:noFill/>
          <a:ln w="9525">
            <a:noFill/>
            <a:miter lim="800000"/>
            <a:headEnd/>
            <a:tailEnd/>
          </a:ln>
        </p:spPr>
      </p:pic>
      <p:pic>
        <p:nvPicPr>
          <p:cNvPr id="15" name="Picture 14" descr="hi-freq-medium-vol"/>
          <p:cNvPicPr>
            <a:picLocks noChangeAspect="1" noChangeArrowheads="1"/>
          </p:cNvPicPr>
          <p:nvPr/>
        </p:nvPicPr>
        <p:blipFill>
          <a:blip r:embed="rId5" cstate="print"/>
          <a:srcRect/>
          <a:stretch>
            <a:fillRect/>
          </a:stretch>
        </p:blipFill>
        <p:spPr bwMode="auto">
          <a:xfrm>
            <a:off x="5105400" y="1748344"/>
            <a:ext cx="2590800" cy="1311275"/>
          </a:xfrm>
          <a:prstGeom prst="rect">
            <a:avLst/>
          </a:prstGeom>
          <a:noFill/>
          <a:ln w="9525">
            <a:noFill/>
            <a:miter lim="800000"/>
            <a:headEnd/>
            <a:tailEnd/>
          </a:ln>
        </p:spPr>
      </p:pic>
      <p:sp>
        <p:nvSpPr>
          <p:cNvPr id="8" name="Text Box 14"/>
          <p:cNvSpPr txBox="1">
            <a:spLocks noChangeArrowheads="1"/>
          </p:cNvSpPr>
          <p:nvPr/>
        </p:nvSpPr>
        <p:spPr bwMode="auto">
          <a:xfrm>
            <a:off x="1066800" y="2223002"/>
            <a:ext cx="3505200" cy="517525"/>
          </a:xfrm>
          <a:prstGeom prst="rect">
            <a:avLst/>
          </a:prstGeom>
          <a:noFill/>
          <a:ln w="9525">
            <a:noFill/>
            <a:miter lim="800000"/>
            <a:headEnd/>
            <a:tailEnd/>
          </a:ln>
        </p:spPr>
        <p:txBody>
          <a:bodyPr>
            <a:spAutoFit/>
          </a:bodyPr>
          <a:lstStyle/>
          <a:p>
            <a:r>
              <a:rPr lang="en-US" sz="1400" dirty="0">
                <a:latin typeface="Times New Roman" charset="0"/>
              </a:rPr>
              <a:t>Highest frequency = sounds the highest pitch</a:t>
            </a:r>
          </a:p>
          <a:p>
            <a:r>
              <a:rPr lang="en-US" sz="1400" dirty="0">
                <a:latin typeface="Times New Roman" charset="0"/>
              </a:rPr>
              <a:t>Medium amplitude = medium loudness</a:t>
            </a:r>
          </a:p>
        </p:txBody>
      </p:sp>
      <p:sp>
        <p:nvSpPr>
          <p:cNvPr id="9" name="Text Box 16"/>
          <p:cNvSpPr txBox="1">
            <a:spLocks noChangeArrowheads="1"/>
          </p:cNvSpPr>
          <p:nvPr/>
        </p:nvSpPr>
        <p:spPr bwMode="auto">
          <a:xfrm>
            <a:off x="1066800" y="3178677"/>
            <a:ext cx="3505200" cy="517525"/>
          </a:xfrm>
          <a:prstGeom prst="rect">
            <a:avLst/>
          </a:prstGeom>
          <a:noFill/>
          <a:ln w="9525">
            <a:noFill/>
            <a:miter lim="800000"/>
            <a:headEnd/>
            <a:tailEnd/>
          </a:ln>
        </p:spPr>
        <p:txBody>
          <a:bodyPr>
            <a:spAutoFit/>
          </a:bodyPr>
          <a:lstStyle/>
          <a:p>
            <a:r>
              <a:rPr lang="en-US" sz="1400" dirty="0">
                <a:latin typeface="Times New Roman" charset="0"/>
              </a:rPr>
              <a:t>Lowest frequency = sounds the lowest pitch</a:t>
            </a:r>
          </a:p>
          <a:p>
            <a:r>
              <a:rPr lang="en-US" sz="1400" dirty="0">
                <a:latin typeface="Times New Roman" charset="0"/>
              </a:rPr>
              <a:t>Smallest amplitude = softest sound</a:t>
            </a:r>
          </a:p>
        </p:txBody>
      </p:sp>
      <p:sp>
        <p:nvSpPr>
          <p:cNvPr id="10" name="Text Box 18"/>
          <p:cNvSpPr txBox="1">
            <a:spLocks noChangeArrowheads="1"/>
          </p:cNvSpPr>
          <p:nvPr/>
        </p:nvSpPr>
        <p:spPr bwMode="auto">
          <a:xfrm>
            <a:off x="1066800" y="4169277"/>
            <a:ext cx="3505200" cy="517525"/>
          </a:xfrm>
          <a:prstGeom prst="rect">
            <a:avLst/>
          </a:prstGeom>
          <a:noFill/>
          <a:ln w="9525">
            <a:noFill/>
            <a:miter lim="800000"/>
            <a:headEnd/>
            <a:tailEnd/>
          </a:ln>
        </p:spPr>
        <p:txBody>
          <a:bodyPr>
            <a:spAutoFit/>
          </a:bodyPr>
          <a:lstStyle/>
          <a:p>
            <a:r>
              <a:rPr lang="en-US" sz="1400" dirty="0">
                <a:latin typeface="Times New Roman" charset="0"/>
              </a:rPr>
              <a:t>Medium frequency = medium pitch</a:t>
            </a:r>
          </a:p>
          <a:p>
            <a:r>
              <a:rPr lang="en-US" sz="1400" dirty="0">
                <a:latin typeface="Times New Roman" charset="0"/>
              </a:rPr>
              <a:t>Biggest amplitude = loudest sound</a:t>
            </a:r>
          </a:p>
        </p:txBody>
      </p:sp>
      <p:sp>
        <p:nvSpPr>
          <p:cNvPr id="11" name="Line 15"/>
          <p:cNvSpPr>
            <a:spLocks noChangeShapeType="1"/>
          </p:cNvSpPr>
          <p:nvPr/>
        </p:nvSpPr>
        <p:spPr bwMode="auto">
          <a:xfrm flipV="1">
            <a:off x="4572000" y="2370640"/>
            <a:ext cx="381000" cy="0"/>
          </a:xfrm>
          <a:prstGeom prst="line">
            <a:avLst/>
          </a:prstGeom>
          <a:noFill/>
          <a:ln w="9525">
            <a:solidFill>
              <a:schemeClr val="tx1"/>
            </a:solidFill>
            <a:round/>
            <a:headEnd/>
            <a:tailEnd type="triangle" w="med" len="med"/>
          </a:ln>
        </p:spPr>
        <p:txBody>
          <a:bodyPr/>
          <a:lstStyle/>
          <a:p>
            <a:endParaRPr lang="en-US"/>
          </a:p>
        </p:txBody>
      </p:sp>
      <p:sp>
        <p:nvSpPr>
          <p:cNvPr id="16" name="Line 17"/>
          <p:cNvSpPr>
            <a:spLocks noChangeShapeType="1"/>
          </p:cNvSpPr>
          <p:nvPr/>
        </p:nvSpPr>
        <p:spPr bwMode="auto">
          <a:xfrm>
            <a:off x="4419600" y="3437440"/>
            <a:ext cx="533400" cy="0"/>
          </a:xfrm>
          <a:prstGeom prst="line">
            <a:avLst/>
          </a:prstGeom>
          <a:noFill/>
          <a:ln w="9525">
            <a:solidFill>
              <a:schemeClr val="tx1"/>
            </a:solidFill>
            <a:round/>
            <a:headEnd/>
            <a:tailEnd type="triangle" w="med" len="med"/>
          </a:ln>
        </p:spPr>
        <p:txBody>
          <a:bodyPr/>
          <a:lstStyle/>
          <a:p>
            <a:endParaRPr lang="en-US"/>
          </a:p>
        </p:txBody>
      </p:sp>
      <p:sp>
        <p:nvSpPr>
          <p:cNvPr id="17" name="Line 19"/>
          <p:cNvSpPr>
            <a:spLocks noChangeShapeType="1"/>
          </p:cNvSpPr>
          <p:nvPr/>
        </p:nvSpPr>
        <p:spPr bwMode="auto">
          <a:xfrm>
            <a:off x="3962400" y="4428040"/>
            <a:ext cx="990600" cy="0"/>
          </a:xfrm>
          <a:prstGeom prst="line">
            <a:avLst/>
          </a:prstGeom>
          <a:noFill/>
          <a:ln w="9525">
            <a:solidFill>
              <a:schemeClr val="tx1"/>
            </a:solidFill>
            <a:round/>
            <a:headEnd/>
            <a:tailEnd type="triangle" w="med" len="med"/>
          </a:ln>
        </p:spPr>
        <p:txBody>
          <a:bodyPr/>
          <a:lstStyle/>
          <a:p>
            <a:endParaRPr lang="en-US"/>
          </a:p>
        </p:txBody>
      </p:sp>
    </p:spTree>
    <p:extLst>
      <p:ext uri="{BB962C8B-B14F-4D97-AF65-F5344CB8AC3E}">
        <p14:creationId xmlns:p14="http://schemas.microsoft.com/office/powerpoint/2010/main" val="20774852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2" name="Text Box 6"/>
          <p:cNvSpPr txBox="1">
            <a:spLocks noChangeArrowheads="1"/>
          </p:cNvSpPr>
          <p:nvPr/>
        </p:nvSpPr>
        <p:spPr bwMode="auto">
          <a:xfrm>
            <a:off x="990600" y="2023514"/>
            <a:ext cx="4191000" cy="457200"/>
          </a:xfrm>
          <a:prstGeom prst="rect">
            <a:avLst/>
          </a:prstGeom>
          <a:noFill/>
          <a:ln w="9525">
            <a:noFill/>
            <a:miter lim="800000"/>
            <a:headEnd/>
            <a:tailEnd/>
          </a:ln>
        </p:spPr>
        <p:txBody>
          <a:bodyPr>
            <a:spAutoFit/>
          </a:bodyPr>
          <a:lstStyle/>
          <a:p>
            <a:pPr>
              <a:spcBef>
                <a:spcPct val="50000"/>
              </a:spcBef>
            </a:pPr>
            <a:r>
              <a:rPr lang="en-US" sz="2400"/>
              <a:t>Sample Rate </a:t>
            </a:r>
            <a:r>
              <a:rPr lang="en-US" sz="2400">
                <a:sym typeface="Wingdings" pitchFamily="2" charset="2"/>
              </a:rPr>
              <a:t> Freq. Range</a:t>
            </a:r>
            <a:endParaRPr lang="en-US" sz="2400"/>
          </a:p>
        </p:txBody>
      </p:sp>
      <p:pic>
        <p:nvPicPr>
          <p:cNvPr id="34828" name="Picture 12" descr="sine-wav"/>
          <p:cNvPicPr>
            <a:picLocks noChangeAspect="1" noChangeArrowheads="1"/>
          </p:cNvPicPr>
          <p:nvPr/>
        </p:nvPicPr>
        <p:blipFill>
          <a:blip r:embed="rId5" cstate="print"/>
          <a:srcRect/>
          <a:stretch>
            <a:fillRect/>
          </a:stretch>
        </p:blipFill>
        <p:spPr bwMode="auto">
          <a:xfrm>
            <a:off x="5207000" y="2129877"/>
            <a:ext cx="2946400" cy="2255837"/>
          </a:xfrm>
          <a:prstGeom prst="rect">
            <a:avLst/>
          </a:prstGeom>
          <a:noFill/>
          <a:ln w="9525">
            <a:noFill/>
            <a:miter lim="800000"/>
            <a:headEnd/>
            <a:tailEnd/>
          </a:ln>
        </p:spPr>
      </p:pic>
      <p:sp>
        <p:nvSpPr>
          <p:cNvPr id="34829" name="Rectangle 13"/>
          <p:cNvSpPr>
            <a:spLocks noChangeArrowheads="1"/>
          </p:cNvSpPr>
          <p:nvPr/>
        </p:nvSpPr>
        <p:spPr bwMode="auto">
          <a:xfrm>
            <a:off x="5486400" y="2633114"/>
            <a:ext cx="762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34830" name="Rectangle 14"/>
          <p:cNvSpPr>
            <a:spLocks noChangeArrowheads="1"/>
          </p:cNvSpPr>
          <p:nvPr/>
        </p:nvSpPr>
        <p:spPr bwMode="auto">
          <a:xfrm>
            <a:off x="5638800" y="2785514"/>
            <a:ext cx="762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34831" name="Rectangle 15"/>
          <p:cNvSpPr>
            <a:spLocks noChangeArrowheads="1"/>
          </p:cNvSpPr>
          <p:nvPr/>
        </p:nvSpPr>
        <p:spPr bwMode="auto">
          <a:xfrm>
            <a:off x="5791200" y="3090314"/>
            <a:ext cx="762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34832" name="Rectangle 16"/>
          <p:cNvSpPr>
            <a:spLocks noChangeArrowheads="1"/>
          </p:cNvSpPr>
          <p:nvPr/>
        </p:nvSpPr>
        <p:spPr bwMode="auto">
          <a:xfrm>
            <a:off x="5943600" y="3471314"/>
            <a:ext cx="762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34833" name="Rectangle 17"/>
          <p:cNvSpPr>
            <a:spLocks noChangeArrowheads="1"/>
          </p:cNvSpPr>
          <p:nvPr/>
        </p:nvSpPr>
        <p:spPr bwMode="auto">
          <a:xfrm>
            <a:off x="6096000" y="3699914"/>
            <a:ext cx="762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34834" name="Rectangle 18"/>
          <p:cNvSpPr>
            <a:spLocks noChangeArrowheads="1"/>
          </p:cNvSpPr>
          <p:nvPr/>
        </p:nvSpPr>
        <p:spPr bwMode="auto">
          <a:xfrm>
            <a:off x="6248400" y="3776114"/>
            <a:ext cx="762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34835" name="Rectangle 19"/>
          <p:cNvSpPr>
            <a:spLocks noChangeArrowheads="1"/>
          </p:cNvSpPr>
          <p:nvPr/>
        </p:nvSpPr>
        <p:spPr bwMode="auto">
          <a:xfrm>
            <a:off x="6400800" y="3547514"/>
            <a:ext cx="762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34836" name="Rectangle 20"/>
          <p:cNvSpPr>
            <a:spLocks noChangeArrowheads="1"/>
          </p:cNvSpPr>
          <p:nvPr/>
        </p:nvSpPr>
        <p:spPr bwMode="auto">
          <a:xfrm>
            <a:off x="6553200" y="3242714"/>
            <a:ext cx="762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34837" name="Rectangle 21"/>
          <p:cNvSpPr>
            <a:spLocks noChangeArrowheads="1"/>
          </p:cNvSpPr>
          <p:nvPr/>
        </p:nvSpPr>
        <p:spPr bwMode="auto">
          <a:xfrm>
            <a:off x="6705600" y="2937914"/>
            <a:ext cx="762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34838" name="Rectangle 22"/>
          <p:cNvSpPr>
            <a:spLocks noChangeArrowheads="1"/>
          </p:cNvSpPr>
          <p:nvPr/>
        </p:nvSpPr>
        <p:spPr bwMode="auto">
          <a:xfrm>
            <a:off x="6858000" y="2709314"/>
            <a:ext cx="762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34839" name="Rectangle 23"/>
          <p:cNvSpPr>
            <a:spLocks noChangeArrowheads="1"/>
          </p:cNvSpPr>
          <p:nvPr/>
        </p:nvSpPr>
        <p:spPr bwMode="auto">
          <a:xfrm>
            <a:off x="7010400" y="2709314"/>
            <a:ext cx="762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34840" name="Rectangle 24"/>
          <p:cNvSpPr>
            <a:spLocks noChangeArrowheads="1"/>
          </p:cNvSpPr>
          <p:nvPr/>
        </p:nvSpPr>
        <p:spPr bwMode="auto">
          <a:xfrm>
            <a:off x="7162800" y="2861714"/>
            <a:ext cx="762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34841" name="Rectangle 25"/>
          <p:cNvSpPr>
            <a:spLocks noChangeArrowheads="1"/>
          </p:cNvSpPr>
          <p:nvPr/>
        </p:nvSpPr>
        <p:spPr bwMode="auto">
          <a:xfrm>
            <a:off x="7315200" y="3242714"/>
            <a:ext cx="762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34842" name="Rectangle 26"/>
          <p:cNvSpPr>
            <a:spLocks noChangeArrowheads="1"/>
          </p:cNvSpPr>
          <p:nvPr/>
        </p:nvSpPr>
        <p:spPr bwMode="auto">
          <a:xfrm>
            <a:off x="7467600" y="3547514"/>
            <a:ext cx="762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34843" name="Rectangle 27"/>
          <p:cNvSpPr>
            <a:spLocks noChangeArrowheads="1"/>
          </p:cNvSpPr>
          <p:nvPr/>
        </p:nvSpPr>
        <p:spPr bwMode="auto">
          <a:xfrm>
            <a:off x="7620000" y="3776114"/>
            <a:ext cx="762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34844" name="Rectangle 28"/>
          <p:cNvSpPr>
            <a:spLocks noChangeArrowheads="1"/>
          </p:cNvSpPr>
          <p:nvPr/>
        </p:nvSpPr>
        <p:spPr bwMode="auto">
          <a:xfrm>
            <a:off x="7772400" y="3699914"/>
            <a:ext cx="762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34845" name="Rectangle 29"/>
          <p:cNvSpPr>
            <a:spLocks noChangeArrowheads="1"/>
          </p:cNvSpPr>
          <p:nvPr/>
        </p:nvSpPr>
        <p:spPr bwMode="auto">
          <a:xfrm>
            <a:off x="7924800" y="3471314"/>
            <a:ext cx="762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34846" name="Rectangle 30"/>
          <p:cNvSpPr>
            <a:spLocks noChangeArrowheads="1"/>
          </p:cNvSpPr>
          <p:nvPr/>
        </p:nvSpPr>
        <p:spPr bwMode="auto">
          <a:xfrm>
            <a:off x="8077200" y="3166514"/>
            <a:ext cx="762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34847" name="Rectangle 31"/>
          <p:cNvSpPr>
            <a:spLocks noChangeArrowheads="1"/>
          </p:cNvSpPr>
          <p:nvPr/>
        </p:nvSpPr>
        <p:spPr bwMode="auto">
          <a:xfrm>
            <a:off x="5486400" y="2175914"/>
            <a:ext cx="76200" cy="76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34848" name="Text Box 32"/>
          <p:cNvSpPr txBox="1">
            <a:spLocks noChangeArrowheads="1"/>
          </p:cNvSpPr>
          <p:nvPr/>
        </p:nvSpPr>
        <p:spPr bwMode="auto">
          <a:xfrm>
            <a:off x="5638800" y="2023514"/>
            <a:ext cx="2514600" cy="304800"/>
          </a:xfrm>
          <a:prstGeom prst="rect">
            <a:avLst/>
          </a:prstGeom>
          <a:noFill/>
          <a:ln w="9525">
            <a:noFill/>
            <a:miter lim="800000"/>
            <a:headEnd/>
            <a:tailEnd/>
          </a:ln>
        </p:spPr>
        <p:txBody>
          <a:bodyPr>
            <a:spAutoFit/>
          </a:bodyPr>
          <a:lstStyle/>
          <a:p>
            <a:pPr>
              <a:spcBef>
                <a:spcPct val="50000"/>
              </a:spcBef>
            </a:pPr>
            <a:r>
              <a:rPr lang="en-US" sz="1400"/>
              <a:t>= sample points</a:t>
            </a:r>
          </a:p>
        </p:txBody>
      </p:sp>
      <p:sp>
        <p:nvSpPr>
          <p:cNvPr id="34849" name="Line 33"/>
          <p:cNvSpPr>
            <a:spLocks noChangeShapeType="1"/>
          </p:cNvSpPr>
          <p:nvPr/>
        </p:nvSpPr>
        <p:spPr bwMode="auto">
          <a:xfrm>
            <a:off x="5486400" y="4461914"/>
            <a:ext cx="0" cy="152400"/>
          </a:xfrm>
          <a:prstGeom prst="line">
            <a:avLst/>
          </a:prstGeom>
          <a:noFill/>
          <a:ln w="9525">
            <a:solidFill>
              <a:schemeClr val="tx1"/>
            </a:solidFill>
            <a:round/>
            <a:headEnd/>
            <a:tailEnd/>
          </a:ln>
        </p:spPr>
        <p:txBody>
          <a:bodyPr/>
          <a:lstStyle/>
          <a:p>
            <a:endParaRPr lang="en-US"/>
          </a:p>
        </p:txBody>
      </p:sp>
      <p:sp>
        <p:nvSpPr>
          <p:cNvPr id="34850" name="Line 34"/>
          <p:cNvSpPr>
            <a:spLocks noChangeShapeType="1"/>
          </p:cNvSpPr>
          <p:nvPr/>
        </p:nvSpPr>
        <p:spPr bwMode="auto">
          <a:xfrm>
            <a:off x="5486400" y="4614314"/>
            <a:ext cx="2667000" cy="0"/>
          </a:xfrm>
          <a:prstGeom prst="line">
            <a:avLst/>
          </a:prstGeom>
          <a:noFill/>
          <a:ln w="9525">
            <a:solidFill>
              <a:schemeClr val="tx1"/>
            </a:solidFill>
            <a:round/>
            <a:headEnd/>
            <a:tailEnd/>
          </a:ln>
        </p:spPr>
        <p:txBody>
          <a:bodyPr/>
          <a:lstStyle/>
          <a:p>
            <a:endParaRPr lang="en-US"/>
          </a:p>
        </p:txBody>
      </p:sp>
      <p:sp>
        <p:nvSpPr>
          <p:cNvPr id="34851" name="Line 35"/>
          <p:cNvSpPr>
            <a:spLocks noChangeShapeType="1"/>
          </p:cNvSpPr>
          <p:nvPr/>
        </p:nvSpPr>
        <p:spPr bwMode="auto">
          <a:xfrm>
            <a:off x="8153400" y="4461914"/>
            <a:ext cx="0" cy="152400"/>
          </a:xfrm>
          <a:prstGeom prst="line">
            <a:avLst/>
          </a:prstGeom>
          <a:noFill/>
          <a:ln w="9525">
            <a:solidFill>
              <a:schemeClr val="tx1"/>
            </a:solidFill>
            <a:round/>
            <a:headEnd/>
            <a:tailEnd/>
          </a:ln>
        </p:spPr>
        <p:txBody>
          <a:bodyPr/>
          <a:lstStyle/>
          <a:p>
            <a:endParaRPr lang="en-US"/>
          </a:p>
        </p:txBody>
      </p:sp>
      <p:sp>
        <p:nvSpPr>
          <p:cNvPr id="34852" name="Line 36"/>
          <p:cNvSpPr>
            <a:spLocks noChangeShapeType="1"/>
          </p:cNvSpPr>
          <p:nvPr/>
        </p:nvSpPr>
        <p:spPr bwMode="auto">
          <a:xfrm>
            <a:off x="6858000" y="4614314"/>
            <a:ext cx="0" cy="152400"/>
          </a:xfrm>
          <a:prstGeom prst="line">
            <a:avLst/>
          </a:prstGeom>
          <a:noFill/>
          <a:ln w="9525">
            <a:solidFill>
              <a:schemeClr val="tx1"/>
            </a:solidFill>
            <a:round/>
            <a:headEnd/>
            <a:tailEnd type="triangle" w="med" len="med"/>
          </a:ln>
        </p:spPr>
        <p:txBody>
          <a:bodyPr/>
          <a:lstStyle/>
          <a:p>
            <a:endParaRPr lang="en-US"/>
          </a:p>
        </p:txBody>
      </p:sp>
      <p:sp>
        <p:nvSpPr>
          <p:cNvPr id="34853" name="Text Box 37"/>
          <p:cNvSpPr txBox="1">
            <a:spLocks noChangeArrowheads="1"/>
          </p:cNvSpPr>
          <p:nvPr/>
        </p:nvSpPr>
        <p:spPr bwMode="auto">
          <a:xfrm>
            <a:off x="5486400" y="4690514"/>
            <a:ext cx="2667000" cy="304800"/>
          </a:xfrm>
          <a:prstGeom prst="rect">
            <a:avLst/>
          </a:prstGeom>
          <a:noFill/>
          <a:ln w="9525">
            <a:noFill/>
            <a:miter lim="800000"/>
            <a:headEnd/>
            <a:tailEnd/>
          </a:ln>
        </p:spPr>
        <p:txBody>
          <a:bodyPr>
            <a:spAutoFit/>
          </a:bodyPr>
          <a:lstStyle/>
          <a:p>
            <a:pPr algn="ctr">
              <a:spcBef>
                <a:spcPct val="50000"/>
              </a:spcBef>
            </a:pPr>
            <a:r>
              <a:rPr lang="en-US" sz="1400"/>
              <a:t>Sample values</a:t>
            </a:r>
          </a:p>
        </p:txBody>
      </p:sp>
      <p:sp>
        <p:nvSpPr>
          <p:cNvPr id="34854" name="Text Box 38"/>
          <p:cNvSpPr txBox="1">
            <a:spLocks noChangeArrowheads="1"/>
          </p:cNvSpPr>
          <p:nvPr/>
        </p:nvSpPr>
        <p:spPr bwMode="auto">
          <a:xfrm>
            <a:off x="5410200" y="4080914"/>
            <a:ext cx="2895600" cy="304800"/>
          </a:xfrm>
          <a:prstGeom prst="rect">
            <a:avLst/>
          </a:prstGeom>
          <a:noFill/>
          <a:ln w="9525">
            <a:noFill/>
            <a:miter lim="800000"/>
            <a:headEnd/>
            <a:tailEnd/>
          </a:ln>
        </p:spPr>
        <p:txBody>
          <a:bodyPr>
            <a:spAutoFit/>
          </a:bodyPr>
          <a:lstStyle/>
          <a:p>
            <a:pPr>
              <a:spcBef>
                <a:spcPct val="50000"/>
              </a:spcBef>
            </a:pPr>
            <a:r>
              <a:rPr lang="en-US" sz="1400" b="1">
                <a:latin typeface="Arial Narrow" pitchFamily="34" charset="0"/>
              </a:rPr>
              <a:t>9 8 6 3  1   0   2   5  7 8 8 7 5  2  0  1  4  5</a:t>
            </a:r>
          </a:p>
        </p:txBody>
      </p:sp>
      <p:sp>
        <p:nvSpPr>
          <p:cNvPr id="34855" name="Text Box 39"/>
          <p:cNvSpPr txBox="1">
            <a:spLocks noChangeArrowheads="1"/>
          </p:cNvSpPr>
          <p:nvPr/>
        </p:nvSpPr>
        <p:spPr bwMode="auto">
          <a:xfrm>
            <a:off x="1066800" y="2633114"/>
            <a:ext cx="3810000" cy="738664"/>
          </a:xfrm>
          <a:prstGeom prst="rect">
            <a:avLst/>
          </a:prstGeom>
          <a:noFill/>
          <a:ln w="9525">
            <a:noFill/>
            <a:miter lim="800000"/>
            <a:headEnd/>
            <a:tailEnd/>
          </a:ln>
        </p:spPr>
        <p:txBody>
          <a:bodyPr>
            <a:spAutoFit/>
          </a:bodyPr>
          <a:lstStyle/>
          <a:p>
            <a:pPr>
              <a:spcBef>
                <a:spcPct val="50000"/>
              </a:spcBef>
            </a:pPr>
            <a:r>
              <a:rPr lang="en-US" sz="1400" dirty="0"/>
              <a:t>The </a:t>
            </a:r>
            <a:r>
              <a:rPr lang="en-US" sz="1400" dirty="0" err="1"/>
              <a:t>Nyquist</a:t>
            </a:r>
            <a:r>
              <a:rPr lang="en-US" sz="1400" dirty="0"/>
              <a:t> sampling theorem says </a:t>
            </a:r>
            <a:r>
              <a:rPr lang="en-US" sz="1400" dirty="0" smtClean="0"/>
              <a:t>you must </a:t>
            </a:r>
            <a:r>
              <a:rPr lang="en-US" sz="1400" dirty="0"/>
              <a:t>use a </a:t>
            </a:r>
            <a:r>
              <a:rPr lang="en-US" sz="1400" b="1" dirty="0"/>
              <a:t>sample rate</a:t>
            </a:r>
            <a:r>
              <a:rPr lang="en-US" sz="1400" dirty="0"/>
              <a:t> that is twice as high as the highest frequency </a:t>
            </a:r>
            <a:r>
              <a:rPr lang="en-US" sz="1400" dirty="0" smtClean="0"/>
              <a:t>you wish </a:t>
            </a:r>
            <a:r>
              <a:rPr lang="en-US" sz="1400" dirty="0"/>
              <a:t>to record.</a:t>
            </a:r>
          </a:p>
        </p:txBody>
      </p:sp>
      <p:sp>
        <p:nvSpPr>
          <p:cNvPr id="34856" name="Text Box 40"/>
          <p:cNvSpPr txBox="1">
            <a:spLocks noChangeArrowheads="1"/>
          </p:cNvSpPr>
          <p:nvPr/>
        </p:nvSpPr>
        <p:spPr bwMode="auto">
          <a:xfrm>
            <a:off x="1676400" y="3699914"/>
            <a:ext cx="2971800" cy="304800"/>
          </a:xfrm>
          <a:prstGeom prst="rect">
            <a:avLst/>
          </a:prstGeom>
          <a:noFill/>
          <a:ln w="9525">
            <a:noFill/>
            <a:miter lim="800000"/>
            <a:headEnd/>
            <a:tailEnd/>
          </a:ln>
        </p:spPr>
        <p:txBody>
          <a:bodyPr>
            <a:spAutoFit/>
          </a:bodyPr>
          <a:lstStyle/>
          <a:p>
            <a:pPr>
              <a:spcBef>
                <a:spcPct val="50000"/>
              </a:spcBef>
            </a:pPr>
            <a:r>
              <a:rPr lang="en-US" sz="1400"/>
              <a:t>Jon Faddis sampled at 44.1 KHz</a:t>
            </a:r>
          </a:p>
        </p:txBody>
      </p:sp>
      <p:sp>
        <p:nvSpPr>
          <p:cNvPr id="34857" name="Text Box 41"/>
          <p:cNvSpPr txBox="1">
            <a:spLocks noChangeArrowheads="1"/>
          </p:cNvSpPr>
          <p:nvPr/>
        </p:nvSpPr>
        <p:spPr bwMode="auto">
          <a:xfrm>
            <a:off x="1676400" y="4690514"/>
            <a:ext cx="2971800" cy="304800"/>
          </a:xfrm>
          <a:prstGeom prst="rect">
            <a:avLst/>
          </a:prstGeom>
          <a:noFill/>
          <a:ln w="9525">
            <a:noFill/>
            <a:miter lim="800000"/>
            <a:headEnd/>
            <a:tailEnd/>
          </a:ln>
        </p:spPr>
        <p:txBody>
          <a:bodyPr>
            <a:spAutoFit/>
          </a:bodyPr>
          <a:lstStyle/>
          <a:p>
            <a:pPr>
              <a:spcBef>
                <a:spcPct val="50000"/>
              </a:spcBef>
            </a:pPr>
            <a:r>
              <a:rPr lang="en-US" sz="1400"/>
              <a:t>Jon Faddis sampled at 2 KHz</a:t>
            </a:r>
          </a:p>
        </p:txBody>
      </p:sp>
      <p:pic>
        <p:nvPicPr>
          <p:cNvPr id="194602" name="faddis-44.1khz.wav">
            <a:hlinkClick r:id="" action="ppaction://media"/>
          </p:cNvPr>
          <p:cNvPicPr>
            <a:picLocks noRot="1" noChangeAspect="1" noChangeArrowheads="1"/>
          </p:cNvPicPr>
          <p:nvPr>
            <a:audioFile r:link="rId1"/>
          </p:nvPr>
        </p:nvPicPr>
        <p:blipFill>
          <a:blip r:embed="rId6" cstate="print"/>
          <a:srcRect/>
          <a:stretch>
            <a:fillRect/>
          </a:stretch>
        </p:blipFill>
        <p:spPr bwMode="auto">
          <a:xfrm>
            <a:off x="1219200" y="3699914"/>
            <a:ext cx="304800" cy="304800"/>
          </a:xfrm>
          <a:prstGeom prst="rect">
            <a:avLst/>
          </a:prstGeom>
          <a:noFill/>
          <a:ln w="9525">
            <a:noFill/>
            <a:miter lim="800000"/>
            <a:headEnd/>
            <a:tailEnd/>
          </a:ln>
        </p:spPr>
      </p:pic>
      <p:pic>
        <p:nvPicPr>
          <p:cNvPr id="194603" name="faddis-2khz.wav">
            <a:hlinkClick r:id="" action="ppaction://media"/>
          </p:cNvPr>
          <p:cNvPicPr>
            <a:picLocks noRot="1" noChangeAspect="1" noChangeArrowheads="1"/>
          </p:cNvPicPr>
          <p:nvPr>
            <a:audioFile r:link="rId2"/>
          </p:nvPr>
        </p:nvPicPr>
        <p:blipFill>
          <a:blip r:embed="rId6" cstate="print"/>
          <a:srcRect/>
          <a:stretch>
            <a:fillRect/>
          </a:stretch>
        </p:blipFill>
        <p:spPr bwMode="auto">
          <a:xfrm>
            <a:off x="1219200" y="4690514"/>
            <a:ext cx="304800" cy="304800"/>
          </a:xfrm>
          <a:prstGeom prst="rect">
            <a:avLst/>
          </a:prstGeom>
          <a:noFill/>
          <a:ln w="9525">
            <a:noFill/>
            <a:miter lim="800000"/>
            <a:headEnd/>
            <a:tailEnd/>
          </a:ln>
        </p:spPr>
      </p:pic>
      <p:sp>
        <p:nvSpPr>
          <p:cNvPr id="34860" name="Text Box 44"/>
          <p:cNvSpPr txBox="1">
            <a:spLocks noChangeArrowheads="1"/>
          </p:cNvSpPr>
          <p:nvPr/>
        </p:nvSpPr>
        <p:spPr bwMode="auto">
          <a:xfrm>
            <a:off x="847725" y="5939368"/>
            <a:ext cx="7381875" cy="304800"/>
          </a:xfrm>
          <a:prstGeom prst="rect">
            <a:avLst/>
          </a:prstGeom>
          <a:noFill/>
          <a:ln w="9525">
            <a:noFill/>
            <a:miter lim="800000"/>
            <a:headEnd/>
            <a:tailEnd/>
          </a:ln>
        </p:spPr>
        <p:txBody>
          <a:bodyPr>
            <a:spAutoFit/>
          </a:bodyPr>
          <a:lstStyle/>
          <a:p>
            <a:pPr>
              <a:spcBef>
                <a:spcPct val="50000"/>
              </a:spcBef>
            </a:pPr>
            <a:r>
              <a:rPr lang="en-US" sz="1400" i="1" dirty="0">
                <a:latin typeface="Times New Roman" charset="0"/>
              </a:rPr>
              <a:t>Sound source: “High Five” by Jon </a:t>
            </a:r>
            <a:r>
              <a:rPr lang="en-US" sz="1400" i="1" dirty="0" err="1">
                <a:latin typeface="Times New Roman" charset="0"/>
              </a:rPr>
              <a:t>Faddis</a:t>
            </a:r>
            <a:r>
              <a:rPr lang="en-US" sz="1400" i="1" dirty="0">
                <a:latin typeface="Times New Roman" charset="0"/>
              </a:rPr>
              <a:t> from </a:t>
            </a:r>
            <a:r>
              <a:rPr lang="en-US" sz="1400" b="1" i="1" dirty="0" err="1">
                <a:latin typeface="Times New Roman" charset="0"/>
              </a:rPr>
              <a:t>Hornicopia</a:t>
            </a:r>
            <a:r>
              <a:rPr lang="en-US" sz="1400" b="1" i="1" dirty="0">
                <a:latin typeface="Times New Roman" charset="0"/>
              </a:rPr>
              <a:t> </a:t>
            </a:r>
            <a:r>
              <a:rPr lang="en-US" sz="1400" i="1" dirty="0">
                <a:latin typeface="Times New Roman" charset="0"/>
              </a:rPr>
              <a:t>(1991)</a:t>
            </a:r>
            <a:endParaRPr lang="en-US" sz="1400" dirty="0">
              <a:latin typeface="Times New Roman" charset="0"/>
            </a:endParaRPr>
          </a:p>
        </p:txBody>
      </p:sp>
      <p:sp>
        <p:nvSpPr>
          <p:cNvPr id="2" name="Title 1"/>
          <p:cNvSpPr>
            <a:spLocks noGrp="1"/>
          </p:cNvSpPr>
          <p:nvPr>
            <p:ph type="title"/>
          </p:nvPr>
        </p:nvSpPr>
        <p:spPr/>
        <p:txBody>
          <a:bodyPr/>
          <a:lstStyle/>
          <a:p>
            <a:r>
              <a:rPr lang="en-US" dirty="0" err="1" smtClean="0"/>
              <a:t>Nyquist</a:t>
            </a:r>
            <a:r>
              <a:rPr lang="en-US" dirty="0" smtClean="0"/>
              <a:t> Theorem</a:t>
            </a:r>
            <a:endParaRPr lang="en-US" dirty="0"/>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94602"/>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29057" fill="hold"/>
                                        <p:tgtEl>
                                          <p:spTgt spid="194602"/>
                                        </p:tgtEl>
                                      </p:cBhvr>
                                    </p:cmd>
                                  </p:childTnLst>
                                </p:cTn>
                              </p:par>
                            </p:childTnLst>
                          </p:cTn>
                        </p:par>
                      </p:childTnLst>
                    </p:cTn>
                  </p:par>
                </p:childTnLst>
              </p:cTn>
              <p:nextCondLst>
                <p:cond evt="onClick" delay="0">
                  <p:tgtEl>
                    <p:spTgt spid="194602"/>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194602"/>
                </p:tgtEl>
              </p:cMediaNode>
            </p:audio>
            <p:seq concurrent="1" nextAc="seek">
              <p:cTn id="8" restart="whenNotActive" fill="hold" evtFilter="cancelBubble" nodeType="interactiveSeq">
                <p:stCondLst>
                  <p:cond evt="onClick" delay="0">
                    <p:tgtEl>
                      <p:spTgt spid="194603"/>
                    </p:tgtEl>
                  </p:cond>
                </p:stCondLst>
                <p:endSync evt="end" delay="0">
                  <p:rtn val="all"/>
                </p:endSync>
                <p:childTnLst>
                  <p:par>
                    <p:cTn id="9" fill="hold">
                      <p:stCondLst>
                        <p:cond delay="0"/>
                      </p:stCondLst>
                      <p:childTnLst>
                        <p:par>
                          <p:cTn id="10" fill="hold">
                            <p:stCondLst>
                              <p:cond delay="0"/>
                            </p:stCondLst>
                            <p:childTnLst>
                              <p:par>
                                <p:cTn id="11" presetID="1" presetClass="mediacall" presetSubtype="0" fill="hold" nodeType="clickEffect">
                                  <p:stCondLst>
                                    <p:cond delay="0"/>
                                  </p:stCondLst>
                                  <p:childTnLst>
                                    <p:cmd type="call" cmd="playFrom(0.0)">
                                      <p:cBhvr>
                                        <p:cTn id="12" dur="29057" fill="hold"/>
                                        <p:tgtEl>
                                          <p:spTgt spid="194603"/>
                                        </p:tgtEl>
                                      </p:cBhvr>
                                    </p:cmd>
                                  </p:childTnLst>
                                </p:cTn>
                              </p:par>
                            </p:childTnLst>
                          </p:cTn>
                        </p:par>
                      </p:childTnLst>
                    </p:cTn>
                  </p:par>
                </p:childTnLst>
              </p:cTn>
              <p:nextCondLst>
                <p:cond evt="onClick" delay="0">
                  <p:tgtEl>
                    <p:spTgt spid="194603"/>
                  </p:tgtEl>
                </p:cond>
              </p:nextCondLst>
            </p:seq>
            <p:audio>
              <p:cMediaNode>
                <p:cTn id="13" fill="hold" display="0">
                  <p:stCondLst>
                    <p:cond delay="indefinite"/>
                  </p:stCondLst>
                  <p:endCondLst>
                    <p:cond evt="onNext" delay="0">
                      <p:tgtEl>
                        <p:sldTgt/>
                      </p:tgtEl>
                    </p:cond>
                    <p:cond evt="onPrev" delay="0">
                      <p:tgtEl>
                        <p:sldTgt/>
                      </p:tgtEl>
                    </p:cond>
                    <p:cond evt="onStopAudio" delay="0">
                      <p:tgtEl>
                        <p:sldTgt/>
                      </p:tgtEl>
                    </p:cond>
                  </p:endCondLst>
                </p:cTn>
                <p:tgtEl>
                  <p:spTgt spid="194603"/>
                </p:tgtEl>
              </p:cMediaNode>
            </p:audio>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6" name="Text Box 6"/>
          <p:cNvSpPr txBox="1">
            <a:spLocks noChangeArrowheads="1"/>
          </p:cNvSpPr>
          <p:nvPr/>
        </p:nvSpPr>
        <p:spPr bwMode="auto">
          <a:xfrm>
            <a:off x="990600" y="2514600"/>
            <a:ext cx="4648200" cy="457200"/>
          </a:xfrm>
          <a:prstGeom prst="rect">
            <a:avLst/>
          </a:prstGeom>
          <a:noFill/>
          <a:ln w="9525">
            <a:noFill/>
            <a:miter lim="800000"/>
            <a:headEnd/>
            <a:tailEnd/>
          </a:ln>
        </p:spPr>
        <p:txBody>
          <a:bodyPr>
            <a:spAutoFit/>
          </a:bodyPr>
          <a:lstStyle/>
          <a:p>
            <a:pPr>
              <a:spcBef>
                <a:spcPct val="50000"/>
              </a:spcBef>
            </a:pPr>
            <a:r>
              <a:rPr lang="en-US" sz="2400" dirty="0"/>
              <a:t>T</a:t>
            </a:r>
            <a:r>
              <a:rPr lang="en-US" sz="2400" dirty="0" smtClean="0"/>
              <a:t>he </a:t>
            </a:r>
            <a:r>
              <a:rPr lang="en-US" sz="2400" dirty="0" err="1"/>
              <a:t>Nyquist</a:t>
            </a:r>
            <a:r>
              <a:rPr lang="en-US" sz="2400" dirty="0"/>
              <a:t> Frequency</a:t>
            </a:r>
          </a:p>
        </p:txBody>
      </p:sp>
      <p:sp>
        <p:nvSpPr>
          <p:cNvPr id="35851" name="Text Box 11"/>
          <p:cNvSpPr txBox="1">
            <a:spLocks noChangeArrowheads="1"/>
          </p:cNvSpPr>
          <p:nvPr/>
        </p:nvSpPr>
        <p:spPr bwMode="auto">
          <a:xfrm>
            <a:off x="1066799" y="3276600"/>
            <a:ext cx="7128933" cy="1785104"/>
          </a:xfrm>
          <a:prstGeom prst="rect">
            <a:avLst/>
          </a:prstGeom>
          <a:noFill/>
          <a:ln w="9525">
            <a:noFill/>
            <a:miter lim="800000"/>
            <a:headEnd/>
            <a:tailEnd/>
          </a:ln>
        </p:spPr>
        <p:txBody>
          <a:bodyPr wrap="square">
            <a:spAutoFit/>
          </a:bodyPr>
          <a:lstStyle/>
          <a:p>
            <a:endParaRPr lang="en-US" sz="1400" i="1" dirty="0"/>
          </a:p>
          <a:p>
            <a:endParaRPr lang="en-US" sz="1400" i="1" dirty="0"/>
          </a:p>
          <a:p>
            <a:endParaRPr lang="en-US" sz="1400" i="1" dirty="0"/>
          </a:p>
          <a:p>
            <a:r>
              <a:rPr lang="en-US" i="1" dirty="0"/>
              <a:t>QUESTION:</a:t>
            </a:r>
            <a:r>
              <a:rPr lang="en-US" i="1" dirty="0">
                <a:latin typeface="Times New Roman" charset="0"/>
              </a:rPr>
              <a:t> If </a:t>
            </a:r>
            <a:r>
              <a:rPr lang="en-US" i="1" dirty="0" smtClean="0">
                <a:latin typeface="Times New Roman" charset="0"/>
              </a:rPr>
              <a:t>you want </a:t>
            </a:r>
            <a:r>
              <a:rPr lang="en-US" i="1" dirty="0">
                <a:latin typeface="Times New Roman" charset="0"/>
              </a:rPr>
              <a:t>to be able to record frequencies within the entire range of human hearing, what is the minimum sample rate </a:t>
            </a:r>
            <a:r>
              <a:rPr lang="en-US" i="1" dirty="0" smtClean="0">
                <a:latin typeface="Times New Roman" charset="0"/>
              </a:rPr>
              <a:t>you must </a:t>
            </a:r>
            <a:r>
              <a:rPr lang="en-US" i="1" dirty="0">
                <a:latin typeface="Times New Roman" charset="0"/>
              </a:rPr>
              <a:t>use?</a:t>
            </a:r>
            <a:endParaRPr lang="en-US" b="1" i="1" dirty="0"/>
          </a:p>
          <a:p>
            <a:endParaRPr lang="en-US" dirty="0">
              <a:latin typeface="Times New Roman" charset="0"/>
            </a:endParaRPr>
          </a:p>
          <a:p>
            <a:endParaRPr lang="en-US" sz="1400" dirty="0">
              <a:latin typeface="Times New Roman" charset="0"/>
            </a:endParaRPr>
          </a:p>
        </p:txBody>
      </p:sp>
      <p:sp>
        <p:nvSpPr>
          <p:cNvPr id="2" name="Title 1"/>
          <p:cNvSpPr>
            <a:spLocks noGrp="1"/>
          </p:cNvSpPr>
          <p:nvPr>
            <p:ph type="title"/>
          </p:nvPr>
        </p:nvSpPr>
        <p:spPr/>
        <p:txBody>
          <a:bodyPr/>
          <a:lstStyle/>
          <a:p>
            <a:r>
              <a:rPr lang="en-US" dirty="0" smtClean="0"/>
              <a:t>Applying the </a:t>
            </a:r>
            <a:r>
              <a:rPr lang="en-US" dirty="0" err="1" smtClean="0"/>
              <a:t>Nyquist</a:t>
            </a:r>
            <a:r>
              <a:rPr lang="en-US" dirty="0" smtClean="0"/>
              <a:t> Theorem</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70" name="Text Box 6"/>
          <p:cNvSpPr txBox="1">
            <a:spLocks noChangeArrowheads="1"/>
          </p:cNvSpPr>
          <p:nvPr/>
        </p:nvSpPr>
        <p:spPr bwMode="auto">
          <a:xfrm>
            <a:off x="990600" y="2514600"/>
            <a:ext cx="5715000" cy="457200"/>
          </a:xfrm>
          <a:prstGeom prst="rect">
            <a:avLst/>
          </a:prstGeom>
          <a:noFill/>
          <a:ln w="9525">
            <a:noFill/>
            <a:miter lim="800000"/>
            <a:headEnd/>
            <a:tailEnd/>
          </a:ln>
        </p:spPr>
        <p:txBody>
          <a:bodyPr>
            <a:spAutoFit/>
          </a:bodyPr>
          <a:lstStyle/>
          <a:p>
            <a:pPr>
              <a:spcBef>
                <a:spcPct val="50000"/>
              </a:spcBef>
            </a:pPr>
            <a:r>
              <a:rPr lang="en-US" sz="2400" dirty="0" smtClean="0"/>
              <a:t>The </a:t>
            </a:r>
            <a:r>
              <a:rPr lang="en-US" sz="2400" dirty="0" err="1"/>
              <a:t>Nyquist</a:t>
            </a:r>
            <a:r>
              <a:rPr lang="en-US" sz="2400" dirty="0"/>
              <a:t> Frequency (cont.)</a:t>
            </a:r>
          </a:p>
        </p:txBody>
      </p:sp>
      <p:sp>
        <p:nvSpPr>
          <p:cNvPr id="36875" name="Text Box 11"/>
          <p:cNvSpPr txBox="1">
            <a:spLocks noChangeArrowheads="1"/>
          </p:cNvSpPr>
          <p:nvPr/>
        </p:nvSpPr>
        <p:spPr bwMode="auto">
          <a:xfrm>
            <a:off x="1066799" y="2971800"/>
            <a:ext cx="7205133" cy="1846659"/>
          </a:xfrm>
          <a:prstGeom prst="rect">
            <a:avLst/>
          </a:prstGeom>
          <a:noFill/>
          <a:ln w="9525">
            <a:noFill/>
            <a:miter lim="800000"/>
            <a:headEnd/>
            <a:tailEnd/>
          </a:ln>
        </p:spPr>
        <p:txBody>
          <a:bodyPr wrap="square">
            <a:spAutoFit/>
          </a:bodyPr>
          <a:lstStyle/>
          <a:p>
            <a:endParaRPr lang="en-US" sz="1400" i="1" dirty="0"/>
          </a:p>
          <a:p>
            <a:endParaRPr lang="en-US" sz="1400" i="1" dirty="0"/>
          </a:p>
          <a:p>
            <a:endParaRPr lang="en-US" sz="1400" i="1" dirty="0"/>
          </a:p>
          <a:p>
            <a:r>
              <a:rPr lang="en-US" i="1" dirty="0"/>
              <a:t>QUESTION:</a:t>
            </a:r>
            <a:r>
              <a:rPr lang="en-US" i="1" dirty="0">
                <a:latin typeface="Times New Roman" charset="0"/>
              </a:rPr>
              <a:t> If </a:t>
            </a:r>
            <a:r>
              <a:rPr lang="en-US" i="1" dirty="0" smtClean="0">
                <a:latin typeface="Times New Roman" charset="0"/>
              </a:rPr>
              <a:t>you want </a:t>
            </a:r>
            <a:r>
              <a:rPr lang="en-US" i="1" dirty="0">
                <a:latin typeface="Times New Roman" charset="0"/>
              </a:rPr>
              <a:t>to be able to record frequencies within the entire range of human hearing, what is the minimum sample rate </a:t>
            </a:r>
            <a:r>
              <a:rPr lang="en-US" i="1" dirty="0" smtClean="0">
                <a:latin typeface="Times New Roman" charset="0"/>
              </a:rPr>
              <a:t>you must </a:t>
            </a:r>
            <a:r>
              <a:rPr lang="en-US" i="1" dirty="0">
                <a:latin typeface="Times New Roman" charset="0"/>
              </a:rPr>
              <a:t>use?</a:t>
            </a:r>
            <a:endParaRPr lang="en-US" b="1" i="1" dirty="0"/>
          </a:p>
          <a:p>
            <a:endParaRPr lang="en-US" dirty="0">
              <a:latin typeface="Times New Roman" charset="0"/>
            </a:endParaRPr>
          </a:p>
          <a:p>
            <a:r>
              <a:rPr lang="en-US" i="1" dirty="0"/>
              <a:t>HINT:</a:t>
            </a:r>
            <a:r>
              <a:rPr lang="en-US" dirty="0">
                <a:latin typeface="Times New Roman" charset="0"/>
              </a:rPr>
              <a:t> </a:t>
            </a:r>
            <a:r>
              <a:rPr lang="en-US" i="1" dirty="0">
                <a:latin typeface="Times New Roman" charset="0"/>
              </a:rPr>
              <a:t>The range of human hearing is 20 Hz to 20 KHz.</a:t>
            </a:r>
            <a:endParaRPr lang="en-US" i="1" dirty="0"/>
          </a:p>
        </p:txBody>
      </p:sp>
      <p:sp>
        <p:nvSpPr>
          <p:cNvPr id="2" name="Title 1"/>
          <p:cNvSpPr>
            <a:spLocks noGrp="1"/>
          </p:cNvSpPr>
          <p:nvPr>
            <p:ph type="title"/>
          </p:nvPr>
        </p:nvSpPr>
        <p:spPr/>
        <p:txBody>
          <a:bodyPr/>
          <a:lstStyle/>
          <a:p>
            <a:r>
              <a:rPr lang="en-US" dirty="0" smtClean="0"/>
              <a:t>Applying the </a:t>
            </a:r>
            <a:r>
              <a:rPr lang="en-US" dirty="0" err="1" smtClean="0"/>
              <a:t>Nyquist</a:t>
            </a:r>
            <a:r>
              <a:rPr lang="en-US" dirty="0" smtClean="0"/>
              <a:t> Theorem</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4" name="Text Box 6"/>
          <p:cNvSpPr txBox="1">
            <a:spLocks noChangeArrowheads="1"/>
          </p:cNvSpPr>
          <p:nvPr/>
        </p:nvSpPr>
        <p:spPr bwMode="auto">
          <a:xfrm>
            <a:off x="990600" y="2514600"/>
            <a:ext cx="5791200" cy="457200"/>
          </a:xfrm>
          <a:prstGeom prst="rect">
            <a:avLst/>
          </a:prstGeom>
          <a:noFill/>
          <a:ln w="9525">
            <a:noFill/>
            <a:miter lim="800000"/>
            <a:headEnd/>
            <a:tailEnd/>
          </a:ln>
        </p:spPr>
        <p:txBody>
          <a:bodyPr>
            <a:spAutoFit/>
          </a:bodyPr>
          <a:lstStyle/>
          <a:p>
            <a:pPr>
              <a:spcBef>
                <a:spcPct val="50000"/>
              </a:spcBef>
            </a:pPr>
            <a:r>
              <a:rPr lang="en-US" sz="2400" dirty="0" smtClean="0"/>
              <a:t>The </a:t>
            </a:r>
            <a:r>
              <a:rPr lang="en-US" sz="2400" dirty="0" err="1" smtClean="0"/>
              <a:t>Nyquist</a:t>
            </a:r>
            <a:r>
              <a:rPr lang="en-US" sz="2400" dirty="0" smtClean="0"/>
              <a:t> </a:t>
            </a:r>
            <a:r>
              <a:rPr lang="en-US" sz="2400" dirty="0"/>
              <a:t>Frequency (cont.)</a:t>
            </a:r>
          </a:p>
        </p:txBody>
      </p:sp>
      <p:sp>
        <p:nvSpPr>
          <p:cNvPr id="37899" name="Text Box 11"/>
          <p:cNvSpPr txBox="1">
            <a:spLocks noChangeArrowheads="1"/>
          </p:cNvSpPr>
          <p:nvPr/>
        </p:nvSpPr>
        <p:spPr bwMode="auto">
          <a:xfrm>
            <a:off x="1066800" y="2743200"/>
            <a:ext cx="7162800" cy="2652713"/>
          </a:xfrm>
          <a:prstGeom prst="rect">
            <a:avLst/>
          </a:prstGeom>
          <a:noFill/>
          <a:ln w="9525">
            <a:noFill/>
            <a:miter lim="800000"/>
            <a:headEnd/>
            <a:tailEnd/>
          </a:ln>
        </p:spPr>
        <p:txBody>
          <a:bodyPr>
            <a:spAutoFit/>
          </a:bodyPr>
          <a:lstStyle/>
          <a:p>
            <a:endParaRPr lang="en-US" sz="1400" i="1" dirty="0"/>
          </a:p>
          <a:p>
            <a:endParaRPr lang="en-US" sz="1400" i="1" dirty="0"/>
          </a:p>
          <a:p>
            <a:endParaRPr lang="en-US" sz="1400" i="1" dirty="0"/>
          </a:p>
          <a:p>
            <a:r>
              <a:rPr lang="en-US" i="1" dirty="0"/>
              <a:t>QUESTION:</a:t>
            </a:r>
            <a:r>
              <a:rPr lang="en-US" i="1" dirty="0">
                <a:latin typeface="Times New Roman" charset="0"/>
              </a:rPr>
              <a:t> If </a:t>
            </a:r>
            <a:r>
              <a:rPr lang="en-US" i="1" dirty="0" smtClean="0">
                <a:latin typeface="Times New Roman" charset="0"/>
              </a:rPr>
              <a:t>you want </a:t>
            </a:r>
            <a:r>
              <a:rPr lang="en-US" i="1" dirty="0">
                <a:latin typeface="Times New Roman" charset="0"/>
              </a:rPr>
              <a:t>to be able to record frequencies within the entire range of human hearing, what is the minimum sample rate </a:t>
            </a:r>
            <a:r>
              <a:rPr lang="en-US" i="1" dirty="0" smtClean="0">
                <a:latin typeface="Times New Roman" charset="0"/>
              </a:rPr>
              <a:t>you must </a:t>
            </a:r>
            <a:r>
              <a:rPr lang="en-US" i="1" dirty="0">
                <a:latin typeface="Times New Roman" charset="0"/>
              </a:rPr>
              <a:t>use?</a:t>
            </a:r>
            <a:endParaRPr lang="en-US" b="1" i="1" dirty="0"/>
          </a:p>
          <a:p>
            <a:endParaRPr lang="en-US" dirty="0">
              <a:latin typeface="Times New Roman" charset="0"/>
            </a:endParaRPr>
          </a:p>
          <a:p>
            <a:r>
              <a:rPr lang="en-US" i="1" dirty="0"/>
              <a:t>HINT:</a:t>
            </a:r>
            <a:r>
              <a:rPr lang="en-US" dirty="0">
                <a:latin typeface="Times New Roman" charset="0"/>
              </a:rPr>
              <a:t> </a:t>
            </a:r>
            <a:r>
              <a:rPr lang="en-US" i="1" dirty="0">
                <a:latin typeface="Times New Roman" charset="0"/>
              </a:rPr>
              <a:t>The range of human hearing is 20 Hz to 20 KHz.</a:t>
            </a:r>
          </a:p>
          <a:p>
            <a:endParaRPr lang="en-US" i="1" dirty="0">
              <a:latin typeface="Times New Roman" charset="0"/>
            </a:endParaRPr>
          </a:p>
          <a:p>
            <a:r>
              <a:rPr lang="en-US" i="1" dirty="0"/>
              <a:t>ANSWER:</a:t>
            </a:r>
            <a:r>
              <a:rPr lang="en-US" i="1" dirty="0">
                <a:latin typeface="Times New Roman" charset="0"/>
              </a:rPr>
              <a:t> According to </a:t>
            </a:r>
            <a:r>
              <a:rPr lang="en-US" i="1" dirty="0" err="1">
                <a:latin typeface="Times New Roman" charset="0"/>
              </a:rPr>
              <a:t>Nyquist’s</a:t>
            </a:r>
            <a:r>
              <a:rPr lang="en-US" i="1" dirty="0">
                <a:latin typeface="Times New Roman" charset="0"/>
              </a:rPr>
              <a:t> theorem, </a:t>
            </a:r>
            <a:r>
              <a:rPr lang="en-US" i="1" dirty="0" smtClean="0">
                <a:latin typeface="Times New Roman" charset="0"/>
              </a:rPr>
              <a:t>you must </a:t>
            </a:r>
            <a:r>
              <a:rPr lang="en-US" i="1" dirty="0">
                <a:latin typeface="Times New Roman" charset="0"/>
              </a:rPr>
              <a:t>sample at twice the rate of the highest frequency.  Hence, </a:t>
            </a:r>
            <a:r>
              <a:rPr lang="en-US" i="1" dirty="0" smtClean="0">
                <a:latin typeface="Times New Roman" charset="0"/>
              </a:rPr>
              <a:t>your </a:t>
            </a:r>
            <a:r>
              <a:rPr lang="en-US" i="1" dirty="0">
                <a:latin typeface="Times New Roman" charset="0"/>
              </a:rPr>
              <a:t>minimum sample rate is 40 KHz.</a:t>
            </a:r>
            <a:endParaRPr lang="en-US" i="1" dirty="0"/>
          </a:p>
        </p:txBody>
      </p:sp>
      <p:sp>
        <p:nvSpPr>
          <p:cNvPr id="2" name="Title 1"/>
          <p:cNvSpPr>
            <a:spLocks noGrp="1"/>
          </p:cNvSpPr>
          <p:nvPr>
            <p:ph type="title"/>
          </p:nvPr>
        </p:nvSpPr>
        <p:spPr/>
        <p:txBody>
          <a:bodyPr/>
          <a:lstStyle/>
          <a:p>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23" name="Text Box 11"/>
          <p:cNvSpPr txBox="1">
            <a:spLocks noChangeArrowheads="1"/>
          </p:cNvSpPr>
          <p:nvPr/>
        </p:nvSpPr>
        <p:spPr bwMode="auto">
          <a:xfrm>
            <a:off x="1066800" y="2040439"/>
            <a:ext cx="3505200" cy="3108543"/>
          </a:xfrm>
          <a:prstGeom prst="rect">
            <a:avLst/>
          </a:prstGeom>
          <a:noFill/>
          <a:ln w="9525">
            <a:noFill/>
            <a:miter lim="800000"/>
            <a:headEnd/>
            <a:tailEnd/>
          </a:ln>
        </p:spPr>
        <p:txBody>
          <a:bodyPr>
            <a:spAutoFit/>
          </a:bodyPr>
          <a:lstStyle/>
          <a:p>
            <a:r>
              <a:rPr lang="en-US" sz="1400" dirty="0">
                <a:latin typeface="Times New Roman" charset="0"/>
              </a:rPr>
              <a:t>A recording’s </a:t>
            </a:r>
            <a:r>
              <a:rPr lang="en-US" sz="1400" b="1" dirty="0">
                <a:latin typeface="Times New Roman" charset="0"/>
              </a:rPr>
              <a:t>dynamic range</a:t>
            </a:r>
            <a:r>
              <a:rPr lang="en-US" sz="1400" dirty="0">
                <a:latin typeface="Times New Roman" charset="0"/>
              </a:rPr>
              <a:t> is the difference in volume between its loudest and softest sounds.</a:t>
            </a:r>
          </a:p>
          <a:p>
            <a:endParaRPr lang="en-US" sz="1400" dirty="0">
              <a:latin typeface="Times New Roman" charset="0"/>
            </a:endParaRPr>
          </a:p>
          <a:p>
            <a:r>
              <a:rPr lang="en-US" sz="1400" dirty="0">
                <a:latin typeface="Times New Roman" charset="0"/>
              </a:rPr>
              <a:t>The more accurately </a:t>
            </a:r>
            <a:r>
              <a:rPr lang="en-US" sz="1400" dirty="0" smtClean="0">
                <a:latin typeface="Times New Roman" charset="0"/>
              </a:rPr>
              <a:t>you measure </a:t>
            </a:r>
            <a:r>
              <a:rPr lang="en-US" sz="1400" dirty="0">
                <a:latin typeface="Times New Roman" charset="0"/>
              </a:rPr>
              <a:t>the amplitude of the sound wave at each sample point, more dynamic range </a:t>
            </a:r>
            <a:r>
              <a:rPr lang="en-US" sz="1400" dirty="0" smtClean="0">
                <a:latin typeface="Times New Roman" charset="0"/>
              </a:rPr>
              <a:t>you can </a:t>
            </a:r>
            <a:r>
              <a:rPr lang="en-US" sz="1400" dirty="0">
                <a:latin typeface="Times New Roman" charset="0"/>
              </a:rPr>
              <a:t>capture in </a:t>
            </a:r>
            <a:r>
              <a:rPr lang="en-US" sz="1400" dirty="0" smtClean="0">
                <a:latin typeface="Times New Roman" charset="0"/>
              </a:rPr>
              <a:t>your </a:t>
            </a:r>
            <a:r>
              <a:rPr lang="en-US" sz="1400" dirty="0">
                <a:latin typeface="Times New Roman" charset="0"/>
              </a:rPr>
              <a:t>digital recording.</a:t>
            </a:r>
          </a:p>
          <a:p>
            <a:endParaRPr lang="en-US" sz="1400" dirty="0">
              <a:latin typeface="Times New Roman" charset="0"/>
            </a:endParaRPr>
          </a:p>
          <a:p>
            <a:r>
              <a:rPr lang="en-US" sz="1400" dirty="0">
                <a:latin typeface="Times New Roman" charset="0"/>
              </a:rPr>
              <a:t>In practice, bit depths are almost always multiples of 8 and rarely go over 32 bits.  Since sounds louder than about 120 dB cause us pain, 24 bits is usually enough for playback purposes.</a:t>
            </a:r>
          </a:p>
        </p:txBody>
      </p:sp>
      <p:graphicFrame>
        <p:nvGraphicFramePr>
          <p:cNvPr id="202765" name="Group 13"/>
          <p:cNvGraphicFramePr>
            <a:graphicFrameLocks noGrp="1"/>
          </p:cNvGraphicFramePr>
          <p:nvPr>
            <p:extLst>
              <p:ext uri="{D42A27DB-BD31-4B8C-83A1-F6EECF244321}">
                <p14:modId xmlns:p14="http://schemas.microsoft.com/office/powerpoint/2010/main" val="2808051381"/>
              </p:ext>
            </p:extLst>
          </p:nvPr>
        </p:nvGraphicFramePr>
        <p:xfrm>
          <a:off x="4724400" y="2497639"/>
          <a:ext cx="3276600" cy="1889760"/>
        </p:xfrm>
        <a:graphic>
          <a:graphicData uri="http://schemas.openxmlformats.org/drawingml/2006/table">
            <a:tbl>
              <a:tblPr/>
              <a:tblGrid>
                <a:gridCol w="1092200"/>
                <a:gridCol w="1092200"/>
                <a:gridCol w="1092200"/>
              </a:tblGrid>
              <a:tr h="1809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Bit Depth (n)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 of Levels (0 – (2</a:t>
                      </a:r>
                      <a:r>
                        <a:rPr kumimoji="0" lang="en-US" sz="1200" b="0" i="0" u="none" strike="noStrike" cap="none" normalizeH="0" baseline="30000" smtClean="0">
                          <a:ln>
                            <a:noFill/>
                          </a:ln>
                          <a:solidFill>
                            <a:schemeClr val="tx1"/>
                          </a:solidFill>
                          <a:effectLst/>
                          <a:latin typeface="Arial" charset="0"/>
                        </a:rPr>
                        <a:t>n</a:t>
                      </a:r>
                      <a:r>
                        <a:rPr kumimoji="0" lang="en-US" sz="1200" b="0" i="0" u="none" strike="noStrike" cap="none" normalizeH="0" baseline="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Dynamic Range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r>
              <a:tr h="1809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8 bits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256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48 dB</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16 bits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65536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96 dB</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24 bits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16777216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144 dB</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32 bits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4294967296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192 dB</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8951" name="Text Box 39"/>
          <p:cNvSpPr txBox="1">
            <a:spLocks noChangeArrowheads="1"/>
          </p:cNvSpPr>
          <p:nvPr/>
        </p:nvSpPr>
        <p:spPr bwMode="auto">
          <a:xfrm>
            <a:off x="4724400" y="4478839"/>
            <a:ext cx="3276600" cy="304800"/>
          </a:xfrm>
          <a:prstGeom prst="rect">
            <a:avLst/>
          </a:prstGeom>
          <a:noFill/>
          <a:ln w="9525">
            <a:noFill/>
            <a:miter lim="800000"/>
            <a:headEnd/>
            <a:tailEnd/>
          </a:ln>
        </p:spPr>
        <p:txBody>
          <a:bodyPr>
            <a:spAutoFit/>
          </a:bodyPr>
          <a:lstStyle/>
          <a:p>
            <a:pPr algn="ctr">
              <a:spcBef>
                <a:spcPct val="50000"/>
              </a:spcBef>
            </a:pPr>
            <a:r>
              <a:rPr lang="en-US" sz="1400"/>
              <a:t>(Range of human hearing = ~120 dB)</a:t>
            </a:r>
          </a:p>
        </p:txBody>
      </p:sp>
      <p:sp>
        <p:nvSpPr>
          <p:cNvPr id="2" name="Title 1"/>
          <p:cNvSpPr>
            <a:spLocks noGrp="1"/>
          </p:cNvSpPr>
          <p:nvPr>
            <p:ph type="title"/>
          </p:nvPr>
        </p:nvSpPr>
        <p:spPr/>
        <p:txBody>
          <a:bodyPr/>
          <a:lstStyle/>
          <a:p>
            <a:r>
              <a:rPr lang="en-US" dirty="0"/>
              <a:t>Bit Depth </a:t>
            </a:r>
            <a:r>
              <a:rPr lang="en-US" dirty="0">
                <a:sym typeface="Wingdings" pitchFamily="2" charset="2"/>
              </a:rPr>
              <a:t> Dynamic </a:t>
            </a:r>
            <a:r>
              <a:rPr lang="en-US" dirty="0" smtClean="0">
                <a:sym typeface="Wingdings" pitchFamily="2" charset="2"/>
              </a:rPr>
              <a:t>Range</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2" name="Text Box 6"/>
          <p:cNvSpPr txBox="1">
            <a:spLocks noChangeArrowheads="1"/>
          </p:cNvSpPr>
          <p:nvPr/>
        </p:nvSpPr>
        <p:spPr bwMode="auto">
          <a:xfrm>
            <a:off x="990600" y="2015047"/>
            <a:ext cx="7086600" cy="457200"/>
          </a:xfrm>
          <a:prstGeom prst="rect">
            <a:avLst/>
          </a:prstGeom>
          <a:noFill/>
          <a:ln w="9525">
            <a:noFill/>
            <a:miter lim="800000"/>
            <a:headEnd/>
            <a:tailEnd/>
          </a:ln>
        </p:spPr>
        <p:txBody>
          <a:bodyPr>
            <a:spAutoFit/>
          </a:bodyPr>
          <a:lstStyle/>
          <a:p>
            <a:pPr>
              <a:spcBef>
                <a:spcPct val="50000"/>
              </a:spcBef>
            </a:pPr>
            <a:r>
              <a:rPr lang="en-US" sz="2400"/>
              <a:t>Which recording below has more dynamic range?</a:t>
            </a:r>
          </a:p>
        </p:txBody>
      </p:sp>
      <p:pic>
        <p:nvPicPr>
          <p:cNvPr id="39948" name="Picture 12" descr="Haydn-aud"/>
          <p:cNvPicPr>
            <a:picLocks noChangeAspect="1" noChangeArrowheads="1"/>
          </p:cNvPicPr>
          <p:nvPr/>
        </p:nvPicPr>
        <p:blipFill>
          <a:blip r:embed="rId5" cstate="print"/>
          <a:srcRect/>
          <a:stretch>
            <a:fillRect/>
          </a:stretch>
        </p:blipFill>
        <p:spPr bwMode="auto">
          <a:xfrm>
            <a:off x="5105400" y="2596072"/>
            <a:ext cx="2819400" cy="2292350"/>
          </a:xfrm>
          <a:prstGeom prst="rect">
            <a:avLst/>
          </a:prstGeom>
          <a:noFill/>
          <a:ln w="9525">
            <a:noFill/>
            <a:miter lim="800000"/>
            <a:headEnd/>
            <a:tailEnd/>
          </a:ln>
        </p:spPr>
      </p:pic>
      <p:pic>
        <p:nvPicPr>
          <p:cNvPr id="39949" name="Picture 13" descr="Stewart-aud"/>
          <p:cNvPicPr>
            <a:picLocks noChangeAspect="1" noChangeArrowheads="1"/>
          </p:cNvPicPr>
          <p:nvPr/>
        </p:nvPicPr>
        <p:blipFill>
          <a:blip r:embed="rId6" cstate="print"/>
          <a:srcRect/>
          <a:stretch>
            <a:fillRect/>
          </a:stretch>
        </p:blipFill>
        <p:spPr bwMode="auto">
          <a:xfrm>
            <a:off x="1143000" y="2661160"/>
            <a:ext cx="2667000" cy="2168525"/>
          </a:xfrm>
          <a:prstGeom prst="rect">
            <a:avLst/>
          </a:prstGeom>
          <a:noFill/>
          <a:ln w="9525">
            <a:noFill/>
            <a:miter lim="800000"/>
            <a:headEnd/>
            <a:tailEnd/>
          </a:ln>
        </p:spPr>
      </p:pic>
      <p:pic>
        <p:nvPicPr>
          <p:cNvPr id="204814" name="Matt-Stewart.wav">
            <a:hlinkClick r:id="" action="ppaction://media"/>
          </p:cNvPr>
          <p:cNvPicPr>
            <a:picLocks noRot="1" noChangeAspect="1" noChangeArrowheads="1"/>
          </p:cNvPicPr>
          <p:nvPr>
            <a:audioFile r:link="rId1"/>
          </p:nvPr>
        </p:nvPicPr>
        <p:blipFill>
          <a:blip r:embed="rId7" cstate="print"/>
          <a:srcRect/>
          <a:stretch>
            <a:fillRect/>
          </a:stretch>
        </p:blipFill>
        <p:spPr bwMode="auto">
          <a:xfrm>
            <a:off x="1143000" y="4910647"/>
            <a:ext cx="304800" cy="304800"/>
          </a:xfrm>
          <a:prstGeom prst="rect">
            <a:avLst/>
          </a:prstGeom>
          <a:noFill/>
          <a:ln w="9525">
            <a:noFill/>
            <a:miter lim="800000"/>
            <a:headEnd/>
            <a:tailEnd/>
          </a:ln>
        </p:spPr>
      </p:pic>
      <p:sp>
        <p:nvSpPr>
          <p:cNvPr id="39951" name="Text Box 15"/>
          <p:cNvSpPr txBox="1">
            <a:spLocks noChangeArrowheads="1"/>
          </p:cNvSpPr>
          <p:nvPr/>
        </p:nvSpPr>
        <p:spPr bwMode="auto">
          <a:xfrm>
            <a:off x="1447800" y="4910647"/>
            <a:ext cx="2438400" cy="304800"/>
          </a:xfrm>
          <a:prstGeom prst="rect">
            <a:avLst/>
          </a:prstGeom>
          <a:noFill/>
          <a:ln w="9525">
            <a:noFill/>
            <a:miter lim="800000"/>
            <a:headEnd/>
            <a:tailEnd/>
          </a:ln>
        </p:spPr>
        <p:txBody>
          <a:bodyPr>
            <a:spAutoFit/>
          </a:bodyPr>
          <a:lstStyle/>
          <a:p>
            <a:pPr>
              <a:spcBef>
                <a:spcPct val="50000"/>
              </a:spcBef>
            </a:pPr>
            <a:r>
              <a:rPr lang="en-US" sz="1400"/>
              <a:t>Pop music example</a:t>
            </a:r>
          </a:p>
        </p:txBody>
      </p:sp>
      <p:pic>
        <p:nvPicPr>
          <p:cNvPr id="204816" name="Haydn-Surprise2.wav">
            <a:hlinkClick r:id="" action="ppaction://media"/>
          </p:cNvPr>
          <p:cNvPicPr>
            <a:picLocks noRot="1" noChangeAspect="1" noChangeArrowheads="1"/>
          </p:cNvPicPr>
          <p:nvPr>
            <a:audioFile r:link="rId2"/>
          </p:nvPr>
        </p:nvPicPr>
        <p:blipFill>
          <a:blip r:embed="rId7" cstate="print"/>
          <a:srcRect/>
          <a:stretch>
            <a:fillRect/>
          </a:stretch>
        </p:blipFill>
        <p:spPr bwMode="auto">
          <a:xfrm>
            <a:off x="5105400" y="4910647"/>
            <a:ext cx="304800" cy="304800"/>
          </a:xfrm>
          <a:prstGeom prst="rect">
            <a:avLst/>
          </a:prstGeom>
          <a:noFill/>
          <a:ln w="9525">
            <a:noFill/>
            <a:miter lim="800000"/>
            <a:headEnd/>
            <a:tailEnd/>
          </a:ln>
        </p:spPr>
      </p:pic>
      <p:sp>
        <p:nvSpPr>
          <p:cNvPr id="39953" name="Text Box 17"/>
          <p:cNvSpPr txBox="1">
            <a:spLocks noChangeArrowheads="1"/>
          </p:cNvSpPr>
          <p:nvPr/>
        </p:nvSpPr>
        <p:spPr bwMode="auto">
          <a:xfrm>
            <a:off x="5334000" y="4910647"/>
            <a:ext cx="2667000" cy="304800"/>
          </a:xfrm>
          <a:prstGeom prst="rect">
            <a:avLst/>
          </a:prstGeom>
          <a:noFill/>
          <a:ln w="9525">
            <a:noFill/>
            <a:miter lim="800000"/>
            <a:headEnd/>
            <a:tailEnd/>
          </a:ln>
        </p:spPr>
        <p:txBody>
          <a:bodyPr>
            <a:spAutoFit/>
          </a:bodyPr>
          <a:lstStyle/>
          <a:p>
            <a:pPr>
              <a:spcBef>
                <a:spcPct val="50000"/>
              </a:spcBef>
            </a:pPr>
            <a:r>
              <a:rPr lang="en-US" sz="1400"/>
              <a:t>Classical music example</a:t>
            </a:r>
          </a:p>
        </p:txBody>
      </p:sp>
      <p:sp>
        <p:nvSpPr>
          <p:cNvPr id="39954" name="Text Box 18"/>
          <p:cNvSpPr txBox="1">
            <a:spLocks noChangeArrowheads="1"/>
          </p:cNvSpPr>
          <p:nvPr/>
        </p:nvSpPr>
        <p:spPr bwMode="auto">
          <a:xfrm>
            <a:off x="847725" y="6383867"/>
            <a:ext cx="7467600" cy="304800"/>
          </a:xfrm>
          <a:prstGeom prst="rect">
            <a:avLst/>
          </a:prstGeom>
          <a:noFill/>
          <a:ln w="9525">
            <a:noFill/>
            <a:miter lim="800000"/>
            <a:headEnd/>
            <a:tailEnd/>
          </a:ln>
        </p:spPr>
        <p:txBody>
          <a:bodyPr>
            <a:spAutoFit/>
          </a:bodyPr>
          <a:lstStyle/>
          <a:p>
            <a:pPr>
              <a:spcBef>
                <a:spcPct val="50000"/>
              </a:spcBef>
            </a:pPr>
            <a:r>
              <a:rPr lang="en-US" sz="1400" i="1" dirty="0">
                <a:solidFill>
                  <a:srgbClr val="CCFFFF"/>
                </a:solidFill>
                <a:latin typeface="Times New Roman" charset="0"/>
              </a:rPr>
              <a:t>Classical source: “Andante” by Franz Joseph Haydn from </a:t>
            </a:r>
            <a:r>
              <a:rPr lang="en-US" sz="1400" b="1" i="1" dirty="0">
                <a:solidFill>
                  <a:srgbClr val="CCFFFF"/>
                </a:solidFill>
                <a:latin typeface="Times New Roman" charset="0"/>
              </a:rPr>
              <a:t>Symphony No. 94 (“Surprise”) </a:t>
            </a:r>
            <a:r>
              <a:rPr lang="en-US" sz="1400" i="1" dirty="0">
                <a:solidFill>
                  <a:srgbClr val="CCFFFF"/>
                </a:solidFill>
                <a:latin typeface="Times New Roman" charset="0"/>
              </a:rPr>
              <a:t>(1791)</a:t>
            </a:r>
          </a:p>
        </p:txBody>
      </p:sp>
      <p:sp>
        <p:nvSpPr>
          <p:cNvPr id="39955" name="Text Box 19"/>
          <p:cNvSpPr txBox="1">
            <a:spLocks noChangeArrowheads="1"/>
          </p:cNvSpPr>
          <p:nvPr/>
        </p:nvSpPr>
        <p:spPr bwMode="auto">
          <a:xfrm>
            <a:off x="847725" y="5930904"/>
            <a:ext cx="6010275" cy="304800"/>
          </a:xfrm>
          <a:prstGeom prst="rect">
            <a:avLst/>
          </a:prstGeom>
          <a:noFill/>
          <a:ln w="9525">
            <a:noFill/>
            <a:miter lim="800000"/>
            <a:headEnd/>
            <a:tailEnd/>
          </a:ln>
        </p:spPr>
        <p:txBody>
          <a:bodyPr>
            <a:spAutoFit/>
          </a:bodyPr>
          <a:lstStyle/>
          <a:p>
            <a:pPr>
              <a:spcBef>
                <a:spcPct val="50000"/>
              </a:spcBef>
            </a:pPr>
            <a:r>
              <a:rPr lang="en-US" sz="1400" i="1" dirty="0">
                <a:latin typeface="Times New Roman" charset="0"/>
              </a:rPr>
              <a:t>Pop source: “Goodnight” by Matthew Stewart from </a:t>
            </a:r>
            <a:r>
              <a:rPr lang="en-US" sz="1400" b="1" i="1" dirty="0">
                <a:latin typeface="Times New Roman" charset="0"/>
              </a:rPr>
              <a:t>No Stone Unturned </a:t>
            </a:r>
            <a:r>
              <a:rPr lang="en-US" sz="1400" i="1" dirty="0">
                <a:latin typeface="Times New Roman" charset="0"/>
              </a:rPr>
              <a:t>(2000)</a:t>
            </a:r>
            <a:endParaRPr lang="en-US" sz="1400" dirty="0">
              <a:latin typeface="Times New Roman" charset="0"/>
            </a:endParaRPr>
          </a:p>
        </p:txBody>
      </p:sp>
      <p:sp>
        <p:nvSpPr>
          <p:cNvPr id="2" name="Title 1"/>
          <p:cNvSpPr>
            <a:spLocks noGrp="1"/>
          </p:cNvSpPr>
          <p:nvPr>
            <p:ph type="title"/>
          </p:nvPr>
        </p:nvSpPr>
        <p:spPr/>
        <p:txBody>
          <a:bodyPr/>
          <a:lstStyle/>
          <a:p>
            <a:r>
              <a:rPr lang="en-US" dirty="0" smtClean="0"/>
              <a:t>Loudness vs. Dynamic Range</a:t>
            </a:r>
            <a:endParaRPr lang="en-US" dirty="0"/>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0481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44681" fill="hold"/>
                                        <p:tgtEl>
                                          <p:spTgt spid="204814"/>
                                        </p:tgtEl>
                                      </p:cBhvr>
                                    </p:cmd>
                                  </p:childTnLst>
                                </p:cTn>
                              </p:par>
                            </p:childTnLst>
                          </p:cTn>
                        </p:par>
                      </p:childTnLst>
                    </p:cTn>
                  </p:par>
                </p:childTnLst>
              </p:cTn>
              <p:nextCondLst>
                <p:cond evt="onClick" delay="0">
                  <p:tgtEl>
                    <p:spTgt spid="204814"/>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204814"/>
                </p:tgtEl>
              </p:cMediaNode>
            </p:audio>
            <p:seq concurrent="1" nextAc="seek">
              <p:cTn id="8" restart="whenNotActive" fill="hold" evtFilter="cancelBubble" nodeType="interactiveSeq">
                <p:stCondLst>
                  <p:cond evt="onClick" delay="0">
                    <p:tgtEl>
                      <p:spTgt spid="204816"/>
                    </p:tgtEl>
                  </p:cond>
                </p:stCondLst>
                <p:endSync evt="end" delay="0">
                  <p:rtn val="all"/>
                </p:endSync>
                <p:childTnLst>
                  <p:par>
                    <p:cTn id="9" fill="hold">
                      <p:stCondLst>
                        <p:cond delay="0"/>
                      </p:stCondLst>
                      <p:childTnLst>
                        <p:par>
                          <p:cTn id="10" fill="hold">
                            <p:stCondLst>
                              <p:cond delay="0"/>
                            </p:stCondLst>
                            <p:childTnLst>
                              <p:par>
                                <p:cTn id="11" presetID="1" presetClass="mediacall" presetSubtype="0" fill="hold" nodeType="clickEffect">
                                  <p:stCondLst>
                                    <p:cond delay="0"/>
                                  </p:stCondLst>
                                  <p:childTnLst>
                                    <p:cmd type="call" cmd="playFrom(0.0)">
                                      <p:cBhvr>
                                        <p:cTn id="12" dur="21639" fill="hold"/>
                                        <p:tgtEl>
                                          <p:spTgt spid="204816"/>
                                        </p:tgtEl>
                                      </p:cBhvr>
                                    </p:cmd>
                                  </p:childTnLst>
                                </p:cTn>
                              </p:par>
                            </p:childTnLst>
                          </p:cTn>
                        </p:par>
                      </p:childTnLst>
                    </p:cTn>
                  </p:par>
                </p:childTnLst>
              </p:cTn>
              <p:nextCondLst>
                <p:cond evt="onClick" delay="0">
                  <p:tgtEl>
                    <p:spTgt spid="204816"/>
                  </p:tgtEl>
                </p:cond>
              </p:nextCondLst>
            </p:seq>
            <p:audio>
              <p:cMediaNode>
                <p:cTn id="13" fill="hold" display="0">
                  <p:stCondLst>
                    <p:cond delay="indefinite"/>
                  </p:stCondLst>
                  <p:endCondLst>
                    <p:cond evt="onNext" delay="0">
                      <p:tgtEl>
                        <p:sldTgt/>
                      </p:tgtEl>
                    </p:cond>
                    <p:cond evt="onPrev" delay="0">
                      <p:tgtEl>
                        <p:sldTgt/>
                      </p:tgtEl>
                    </p:cond>
                    <p:cond evt="onStopAudio" delay="0">
                      <p:tgtEl>
                        <p:sldTgt/>
                      </p:tgtEl>
                    </p:cond>
                  </p:endCondLst>
                </p:cTn>
                <p:tgtEl>
                  <p:spTgt spid="204816"/>
                </p:tgtEl>
              </p:cMediaNode>
            </p:audio>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1" name="Text Box 11"/>
          <p:cNvSpPr txBox="1">
            <a:spLocks noChangeArrowheads="1"/>
          </p:cNvSpPr>
          <p:nvPr/>
        </p:nvSpPr>
        <p:spPr bwMode="auto">
          <a:xfrm>
            <a:off x="1066800" y="2167435"/>
            <a:ext cx="3505200" cy="2893100"/>
          </a:xfrm>
          <a:prstGeom prst="rect">
            <a:avLst/>
          </a:prstGeom>
          <a:noFill/>
          <a:ln w="9525">
            <a:noFill/>
            <a:miter lim="800000"/>
            <a:headEnd/>
            <a:tailEnd/>
          </a:ln>
        </p:spPr>
        <p:txBody>
          <a:bodyPr>
            <a:spAutoFit/>
          </a:bodyPr>
          <a:lstStyle/>
          <a:p>
            <a:r>
              <a:rPr lang="en-US" sz="1400" dirty="0">
                <a:latin typeface="Times New Roman" charset="0"/>
              </a:rPr>
              <a:t>The table at the right shows commonly used sample rate / bit depth combinations.  Note that in the consumer press (and, particularly, in advertisements for consumer electronics), terms like “CD Quality” are used rather loosely.  But </a:t>
            </a:r>
            <a:r>
              <a:rPr lang="en-US" sz="1400" i="1" dirty="0">
                <a:latin typeface="Times New Roman" charset="0"/>
              </a:rPr>
              <a:t>true</a:t>
            </a:r>
            <a:r>
              <a:rPr lang="en-US" sz="1400" dirty="0">
                <a:latin typeface="Times New Roman" charset="0"/>
              </a:rPr>
              <a:t> CD quality means 44.1 KHz / 16 bit uncompressed.  </a:t>
            </a:r>
            <a:r>
              <a:rPr lang="en-US" sz="1400" dirty="0" smtClean="0">
                <a:latin typeface="Times New Roman" charset="0"/>
              </a:rPr>
              <a:t>(You’ll learn more about compression </a:t>
            </a:r>
            <a:r>
              <a:rPr lang="en-US" sz="1400" dirty="0">
                <a:latin typeface="Times New Roman" charset="0"/>
              </a:rPr>
              <a:t>later in this workshop – stay tuned!)</a:t>
            </a:r>
          </a:p>
          <a:p>
            <a:endParaRPr lang="en-US" sz="1400" dirty="0">
              <a:latin typeface="Times New Roman" charset="0"/>
            </a:endParaRPr>
          </a:p>
          <a:p>
            <a:r>
              <a:rPr lang="en-US" sz="1400" dirty="0">
                <a:latin typeface="Times New Roman" charset="0"/>
              </a:rPr>
              <a:t>These numbers are sometimes abbreviated by leaving out the units, e.g., </a:t>
            </a:r>
            <a:r>
              <a:rPr lang="en-US" sz="1400" dirty="0" smtClean="0">
                <a:latin typeface="Times New Roman" charset="0"/>
              </a:rPr>
              <a:t>you might </a:t>
            </a:r>
            <a:r>
              <a:rPr lang="en-US" sz="1400" dirty="0">
                <a:latin typeface="Times New Roman" charset="0"/>
              </a:rPr>
              <a:t>say a soundcard supports 96/24 sound.</a:t>
            </a:r>
          </a:p>
        </p:txBody>
      </p:sp>
      <p:graphicFrame>
        <p:nvGraphicFramePr>
          <p:cNvPr id="206861" name="Group 13"/>
          <p:cNvGraphicFramePr>
            <a:graphicFrameLocks noGrp="1"/>
          </p:cNvGraphicFramePr>
          <p:nvPr>
            <p:extLst>
              <p:ext uri="{D42A27DB-BD31-4B8C-83A1-F6EECF244321}">
                <p14:modId xmlns:p14="http://schemas.microsoft.com/office/powerpoint/2010/main" val="3923252280"/>
              </p:ext>
            </p:extLst>
          </p:nvPr>
        </p:nvGraphicFramePr>
        <p:xfrm>
          <a:off x="4724400" y="2209773"/>
          <a:ext cx="3124200" cy="2895600"/>
        </p:xfrm>
        <a:graphic>
          <a:graphicData uri="http://schemas.openxmlformats.org/drawingml/2006/table">
            <a:tbl>
              <a:tblPr/>
              <a:tblGrid>
                <a:gridCol w="1562100"/>
                <a:gridCol w="1562100"/>
              </a:tblGrid>
              <a:tr h="1809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Sample Rate / Bit Depth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Used by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r>
              <a:tr h="1809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44.1 KHz / 16 bit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CD players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48 KHz / 16 bit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DVD players (uncompressed PCM)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48 KH / 24 bit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Some computer soundcards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32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96 KHz / 24 bit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DVD-Audio</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192 KHz / 24 bit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DVD-Audio (2 channel only)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 name="Title 1"/>
          <p:cNvSpPr>
            <a:spLocks noGrp="1"/>
          </p:cNvSpPr>
          <p:nvPr>
            <p:ph type="title"/>
          </p:nvPr>
        </p:nvSpPr>
        <p:spPr/>
        <p:txBody>
          <a:bodyPr/>
          <a:lstStyle/>
          <a:p>
            <a:r>
              <a:rPr lang="en-US" dirty="0" smtClean="0"/>
              <a:t>Digital Sound Quality</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96" name="Text Box 12"/>
          <p:cNvSpPr txBox="1">
            <a:spLocks noChangeArrowheads="1"/>
          </p:cNvSpPr>
          <p:nvPr/>
        </p:nvSpPr>
        <p:spPr bwMode="auto">
          <a:xfrm>
            <a:off x="279400" y="1998089"/>
            <a:ext cx="8695267" cy="2862322"/>
          </a:xfrm>
          <a:prstGeom prst="rect">
            <a:avLst/>
          </a:prstGeom>
          <a:noFill/>
          <a:ln w="9525">
            <a:noFill/>
            <a:miter lim="800000"/>
            <a:headEnd/>
            <a:tailEnd/>
          </a:ln>
        </p:spPr>
        <p:txBody>
          <a:bodyPr wrap="square">
            <a:spAutoFit/>
          </a:bodyPr>
          <a:lstStyle/>
          <a:p>
            <a:pPr>
              <a:spcBef>
                <a:spcPct val="50000"/>
              </a:spcBef>
            </a:pPr>
            <a:r>
              <a:rPr lang="en-US" dirty="0"/>
              <a:t>Sound = compression waves in the air</a:t>
            </a:r>
          </a:p>
          <a:p>
            <a:pPr>
              <a:spcBef>
                <a:spcPct val="50000"/>
              </a:spcBef>
            </a:pPr>
            <a:r>
              <a:rPr lang="en-US" dirty="0">
                <a:sym typeface="Wingdings" pitchFamily="2" charset="2"/>
              </a:rPr>
              <a:t>Human Hearing = Frequency range: 20 Hz – 20 KHz; Dynamic range: 0 – 120 dB</a:t>
            </a:r>
            <a:endParaRPr lang="en-US" dirty="0"/>
          </a:p>
          <a:p>
            <a:pPr>
              <a:spcBef>
                <a:spcPct val="50000"/>
              </a:spcBef>
            </a:pPr>
            <a:r>
              <a:rPr lang="en-US" dirty="0"/>
              <a:t>Frequency </a:t>
            </a:r>
            <a:r>
              <a:rPr lang="en-US" dirty="0">
                <a:sym typeface="Wingdings" pitchFamily="2" charset="2"/>
              </a:rPr>
              <a:t> Pitch </a:t>
            </a:r>
          </a:p>
          <a:p>
            <a:pPr>
              <a:spcBef>
                <a:spcPct val="50000"/>
              </a:spcBef>
            </a:pPr>
            <a:r>
              <a:rPr lang="en-US" dirty="0">
                <a:sym typeface="Wingdings" pitchFamily="2" charset="2"/>
              </a:rPr>
              <a:t>Amplitude  Loudness/Volume</a:t>
            </a:r>
          </a:p>
          <a:p>
            <a:pPr>
              <a:spcBef>
                <a:spcPct val="50000"/>
              </a:spcBef>
            </a:pPr>
            <a:r>
              <a:rPr lang="en-US" dirty="0">
                <a:sym typeface="Wingdings" pitchFamily="2" charset="2"/>
              </a:rPr>
              <a:t>Sample Rate  Highest </a:t>
            </a:r>
            <a:r>
              <a:rPr lang="en-US" dirty="0" err="1">
                <a:sym typeface="Wingdings" pitchFamily="2" charset="2"/>
              </a:rPr>
              <a:t>Freqency</a:t>
            </a:r>
            <a:endParaRPr lang="en-US" dirty="0">
              <a:sym typeface="Wingdings" pitchFamily="2" charset="2"/>
            </a:endParaRPr>
          </a:p>
          <a:p>
            <a:pPr>
              <a:spcBef>
                <a:spcPct val="50000"/>
              </a:spcBef>
            </a:pPr>
            <a:r>
              <a:rPr lang="en-US" dirty="0">
                <a:sym typeface="Wingdings" pitchFamily="2" charset="2"/>
              </a:rPr>
              <a:t>Bit Depth  Dynamic Range</a:t>
            </a:r>
          </a:p>
          <a:p>
            <a:pPr>
              <a:spcBef>
                <a:spcPct val="50000"/>
              </a:spcBef>
            </a:pPr>
            <a:r>
              <a:rPr lang="en-US" dirty="0" err="1">
                <a:sym typeface="Wingdings" pitchFamily="2" charset="2"/>
              </a:rPr>
              <a:t>Nyquist</a:t>
            </a:r>
            <a:r>
              <a:rPr lang="en-US" dirty="0">
                <a:sym typeface="Wingdings" pitchFamily="2" charset="2"/>
              </a:rPr>
              <a:t> Theorem  Must sample at 2x the sound’s highest frequency</a:t>
            </a:r>
          </a:p>
        </p:txBody>
      </p:sp>
      <p:sp>
        <p:nvSpPr>
          <p:cNvPr id="2" name="Title 1"/>
          <p:cNvSpPr>
            <a:spLocks noGrp="1"/>
          </p:cNvSpPr>
          <p:nvPr>
            <p:ph type="title"/>
          </p:nvPr>
        </p:nvSpPr>
        <p:spPr/>
        <p:txBody>
          <a:bodyPr/>
          <a:lstStyle/>
          <a:p>
            <a:r>
              <a:rPr lang="en-US" dirty="0" smtClean="0"/>
              <a:t>Review</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The ADDIE Model</a:t>
            </a:r>
            <a:endParaRPr lang="en-US" dirty="0"/>
          </a:p>
        </p:txBody>
      </p:sp>
      <p:sp>
        <p:nvSpPr>
          <p:cNvPr id="4098" name="Rectangle 2"/>
          <p:cNvSpPr>
            <a:spLocks noGrp="1" noChangeArrowheads="1"/>
          </p:cNvSpPr>
          <p:nvPr>
            <p:ph type="body" idx="4294967295"/>
          </p:nvPr>
        </p:nvSpPr>
        <p:spPr>
          <a:xfrm>
            <a:off x="482614" y="1600200"/>
            <a:ext cx="8229600" cy="4525963"/>
          </a:xfrm>
        </p:spPr>
        <p:txBody>
          <a:bodyPr/>
          <a:lstStyle/>
          <a:p>
            <a:pPr eaLnBrk="1" hangingPunct="1">
              <a:lnSpc>
                <a:spcPct val="80000"/>
              </a:lnSpc>
            </a:pPr>
            <a:r>
              <a:rPr lang="en-US" sz="2400" dirty="0"/>
              <a:t>What is the ADDIE Model?</a:t>
            </a:r>
          </a:p>
          <a:p>
            <a:pPr eaLnBrk="1" hangingPunct="1">
              <a:lnSpc>
                <a:spcPct val="80000"/>
              </a:lnSpc>
            </a:pPr>
            <a:r>
              <a:rPr lang="en-US" sz="2400" dirty="0"/>
              <a:t>ADDIE is an acronym. Each letter stands for one phase of a 5-phase process:</a:t>
            </a:r>
          </a:p>
          <a:p>
            <a:pPr lvl="1" eaLnBrk="1" hangingPunct="1">
              <a:lnSpc>
                <a:spcPct val="80000"/>
              </a:lnSpc>
            </a:pPr>
            <a:r>
              <a:rPr lang="en-US" sz="2000" dirty="0"/>
              <a:t>Analyze </a:t>
            </a:r>
            <a:r>
              <a:rPr lang="en-US" sz="2000" dirty="0">
                <a:sym typeface="Wingdings" pitchFamily="2" charset="2"/>
              </a:rPr>
              <a:t> </a:t>
            </a:r>
            <a:r>
              <a:rPr lang="en-US" sz="1800" dirty="0">
                <a:solidFill>
                  <a:schemeClr val="accent2"/>
                </a:solidFill>
                <a:sym typeface="Wingdings" pitchFamily="2" charset="2"/>
              </a:rPr>
              <a:t>Discover the gaps between current and desired learner behaviors</a:t>
            </a:r>
            <a:endParaRPr lang="en-US" sz="1800" dirty="0">
              <a:solidFill>
                <a:schemeClr val="accent2"/>
              </a:solidFill>
            </a:endParaRPr>
          </a:p>
          <a:p>
            <a:pPr lvl="1" eaLnBrk="1" hangingPunct="1">
              <a:lnSpc>
                <a:spcPct val="80000"/>
              </a:lnSpc>
            </a:pPr>
            <a:r>
              <a:rPr lang="en-US" sz="2000" dirty="0"/>
              <a:t>Design </a:t>
            </a:r>
            <a:r>
              <a:rPr lang="en-US" sz="2000" dirty="0">
                <a:sym typeface="Wingdings" pitchFamily="2" charset="2"/>
              </a:rPr>
              <a:t> </a:t>
            </a:r>
            <a:r>
              <a:rPr lang="en-US" sz="1800" dirty="0">
                <a:solidFill>
                  <a:schemeClr val="accent2"/>
                </a:solidFill>
                <a:sym typeface="Wingdings" pitchFamily="2" charset="2"/>
              </a:rPr>
              <a:t>Specify learning objectives, organize and sequence content, choose implementation method (e.g., online or classroom), choose assessment options</a:t>
            </a:r>
            <a:endParaRPr lang="en-US" sz="1800" dirty="0">
              <a:solidFill>
                <a:schemeClr val="accent2"/>
              </a:solidFill>
            </a:endParaRPr>
          </a:p>
          <a:p>
            <a:pPr lvl="1" eaLnBrk="1" hangingPunct="1">
              <a:lnSpc>
                <a:spcPct val="80000"/>
              </a:lnSpc>
            </a:pPr>
            <a:r>
              <a:rPr lang="en-US" sz="2000" dirty="0"/>
              <a:t>Develop </a:t>
            </a:r>
            <a:r>
              <a:rPr lang="en-US" sz="2000" dirty="0">
                <a:sym typeface="Wingdings" pitchFamily="2" charset="2"/>
              </a:rPr>
              <a:t> </a:t>
            </a:r>
            <a:r>
              <a:rPr lang="en-US" sz="1800" dirty="0">
                <a:solidFill>
                  <a:schemeClr val="accent2"/>
                </a:solidFill>
                <a:sym typeface="Wingdings" pitchFamily="2" charset="2"/>
              </a:rPr>
              <a:t>Write the script, choose specific graphics and other media, write assessment questions, and if e-learning is part of the solution then actually build the course (e.g., write the programming code, etc.)</a:t>
            </a:r>
            <a:endParaRPr lang="en-US" sz="1800" dirty="0">
              <a:solidFill>
                <a:schemeClr val="accent2"/>
              </a:solidFill>
            </a:endParaRPr>
          </a:p>
          <a:p>
            <a:pPr lvl="1" eaLnBrk="1" hangingPunct="1">
              <a:lnSpc>
                <a:spcPct val="80000"/>
              </a:lnSpc>
            </a:pPr>
            <a:r>
              <a:rPr lang="en-US" sz="2000" dirty="0"/>
              <a:t>Implement </a:t>
            </a:r>
            <a:r>
              <a:rPr lang="en-US" sz="2000" dirty="0">
                <a:sym typeface="Wingdings" pitchFamily="2" charset="2"/>
              </a:rPr>
              <a:t> </a:t>
            </a:r>
            <a:r>
              <a:rPr lang="en-US" sz="1800" dirty="0">
                <a:solidFill>
                  <a:schemeClr val="accent2"/>
                </a:solidFill>
                <a:sym typeface="Wingdings" pitchFamily="2" charset="2"/>
              </a:rPr>
              <a:t>Roll out the built course to learners</a:t>
            </a:r>
            <a:endParaRPr lang="en-US" sz="1800" dirty="0">
              <a:solidFill>
                <a:schemeClr val="accent2"/>
              </a:solidFill>
            </a:endParaRPr>
          </a:p>
          <a:p>
            <a:pPr lvl="1" eaLnBrk="1" hangingPunct="1">
              <a:lnSpc>
                <a:spcPct val="80000"/>
              </a:lnSpc>
            </a:pPr>
            <a:r>
              <a:rPr lang="en-US" sz="2000" dirty="0"/>
              <a:t>Evaluate </a:t>
            </a:r>
            <a:r>
              <a:rPr lang="en-US" sz="2000" dirty="0">
                <a:sym typeface="Wingdings" pitchFamily="2" charset="2"/>
              </a:rPr>
              <a:t> </a:t>
            </a:r>
            <a:r>
              <a:rPr lang="en-US" sz="1800" dirty="0">
                <a:solidFill>
                  <a:schemeClr val="accent2"/>
                </a:solidFill>
                <a:sym typeface="Wingdings" pitchFamily="2" charset="2"/>
              </a:rPr>
              <a:t>Did students like the course? Did they learn anything? Did they put what they learned to use on the job? Did doing so make any difference to the business’s “bottom line”?</a:t>
            </a:r>
            <a:endParaRPr lang="en-US" sz="1800" dirty="0">
              <a:solidFill>
                <a:schemeClr val="accent2"/>
              </a:solidFill>
            </a:endParaRPr>
          </a:p>
        </p:txBody>
      </p:sp>
      <p:sp>
        <p:nvSpPr>
          <p:cNvPr id="4104" name="Rectangle 8" hidden="1"/>
          <p:cNvSpPr>
            <a:spLocks noChangeArrowheads="1"/>
          </p:cNvSpPr>
          <p:nvPr/>
        </p:nvSpPr>
        <p:spPr bwMode="auto">
          <a:xfrm>
            <a:off x="609600" y="0"/>
            <a:ext cx="8229600" cy="1143000"/>
          </a:xfrm>
          <a:prstGeom prst="rect">
            <a:avLst/>
          </a:prstGeom>
          <a:noFill/>
          <a:ln w="9525">
            <a:noFill/>
            <a:miter lim="800000"/>
            <a:headEnd/>
            <a:tailEnd/>
          </a:ln>
        </p:spPr>
        <p:txBody>
          <a:bodyPr anchor="ctr"/>
          <a:lstStyle/>
          <a:p>
            <a:r>
              <a:rPr lang="en-US" sz="4400">
                <a:solidFill>
                  <a:srgbClr val="FFFF99"/>
                </a:solidFill>
              </a:rPr>
              <a:t>The ADDIE Model</a:t>
            </a:r>
          </a:p>
        </p:txBody>
      </p:sp>
    </p:spTree>
    <p:extLst>
      <p:ext uri="{BB962C8B-B14F-4D97-AF65-F5344CB8AC3E}">
        <p14:creationId xmlns:p14="http://schemas.microsoft.com/office/powerpoint/2010/main" val="283304668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9" name="Text Box 11"/>
          <p:cNvSpPr txBox="1">
            <a:spLocks noChangeArrowheads="1"/>
          </p:cNvSpPr>
          <p:nvPr/>
        </p:nvSpPr>
        <p:spPr bwMode="auto">
          <a:xfrm>
            <a:off x="838200" y="3200400"/>
            <a:ext cx="7467600" cy="457200"/>
          </a:xfrm>
          <a:prstGeom prst="rect">
            <a:avLst/>
          </a:prstGeom>
          <a:noFill/>
          <a:ln w="9525">
            <a:noFill/>
            <a:miter lim="800000"/>
            <a:headEnd/>
            <a:tailEnd/>
          </a:ln>
        </p:spPr>
        <p:txBody>
          <a:bodyPr>
            <a:spAutoFit/>
          </a:bodyPr>
          <a:lstStyle/>
          <a:p>
            <a:pPr algn="ctr">
              <a:spcBef>
                <a:spcPct val="50000"/>
              </a:spcBef>
            </a:pPr>
            <a:r>
              <a:rPr lang="en-US" sz="2400" dirty="0"/>
              <a:t>Module 2: Recording with </a:t>
            </a:r>
            <a:r>
              <a:rPr lang="en-US" sz="2400" dirty="0" smtClean="0"/>
              <a:t>Audition</a:t>
            </a:r>
            <a:endParaRPr lang="en-US" sz="2400" dirty="0"/>
          </a:p>
        </p:txBody>
      </p:sp>
      <p:sp>
        <p:nvSpPr>
          <p:cNvPr id="2" name="Title 1"/>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2"/>
          <p:cNvSpPr txBox="1">
            <a:spLocks noChangeArrowheads="1"/>
          </p:cNvSpPr>
          <p:nvPr/>
        </p:nvSpPr>
        <p:spPr bwMode="auto">
          <a:xfrm>
            <a:off x="482614" y="1600201"/>
            <a:ext cx="2976578" cy="19057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eaLnBrk="1" hangingPunct="1">
              <a:lnSpc>
                <a:spcPct val="80000"/>
              </a:lnSpc>
              <a:buNone/>
            </a:pPr>
            <a:r>
              <a:rPr lang="en-US" sz="2000" kern="0" dirty="0" smtClean="0"/>
              <a:t>Two things needed for digital audio recording:</a:t>
            </a:r>
          </a:p>
          <a:p>
            <a:pPr eaLnBrk="1" hangingPunct="1">
              <a:lnSpc>
                <a:spcPct val="80000"/>
              </a:lnSpc>
            </a:pPr>
            <a:r>
              <a:rPr lang="en-US" sz="2000" kern="0" dirty="0" smtClean="0"/>
              <a:t>Microphone</a:t>
            </a:r>
          </a:p>
          <a:p>
            <a:pPr eaLnBrk="1" hangingPunct="1">
              <a:lnSpc>
                <a:spcPct val="80000"/>
              </a:lnSpc>
            </a:pPr>
            <a:r>
              <a:rPr lang="en-US" sz="2000" kern="0" dirty="0" smtClean="0"/>
              <a:t>Digital audio recording software</a:t>
            </a:r>
          </a:p>
        </p:txBody>
      </p:sp>
      <p:pic>
        <p:nvPicPr>
          <p:cNvPr id="44045" name="Picture 13" descr="33-3013"/>
          <p:cNvPicPr>
            <a:picLocks noChangeAspect="1" noChangeArrowheads="1"/>
          </p:cNvPicPr>
          <p:nvPr/>
        </p:nvPicPr>
        <p:blipFill>
          <a:blip r:embed="rId3" cstate="print"/>
          <a:srcRect/>
          <a:stretch>
            <a:fillRect/>
          </a:stretch>
        </p:blipFill>
        <p:spPr bwMode="auto">
          <a:xfrm>
            <a:off x="715626" y="3240768"/>
            <a:ext cx="1570374" cy="1693541"/>
          </a:xfrm>
          <a:prstGeom prst="rect">
            <a:avLst/>
          </a:prstGeom>
          <a:noFill/>
          <a:ln w="9525">
            <a:noFill/>
            <a:miter lim="800000"/>
            <a:headEnd/>
            <a:tailEnd/>
          </a:ln>
        </p:spPr>
      </p:pic>
      <p:sp>
        <p:nvSpPr>
          <p:cNvPr id="44046" name="Text Box 14"/>
          <p:cNvSpPr txBox="1">
            <a:spLocks noChangeArrowheads="1"/>
          </p:cNvSpPr>
          <p:nvPr/>
        </p:nvSpPr>
        <p:spPr bwMode="auto">
          <a:xfrm>
            <a:off x="336427" y="4939152"/>
            <a:ext cx="3200400" cy="307777"/>
          </a:xfrm>
          <a:prstGeom prst="rect">
            <a:avLst/>
          </a:prstGeom>
          <a:noFill/>
          <a:ln w="9525">
            <a:noFill/>
            <a:miter lim="800000"/>
            <a:headEnd/>
            <a:tailEnd/>
          </a:ln>
        </p:spPr>
        <p:txBody>
          <a:bodyPr>
            <a:spAutoFit/>
          </a:bodyPr>
          <a:lstStyle/>
          <a:p>
            <a:pPr algn="ctr">
              <a:spcBef>
                <a:spcPct val="50000"/>
              </a:spcBef>
            </a:pPr>
            <a:r>
              <a:rPr lang="en-US" sz="1400" dirty="0" smtClean="0"/>
              <a:t>Analog </a:t>
            </a:r>
            <a:r>
              <a:rPr lang="en-US" sz="1400" dirty="0" err="1" smtClean="0"/>
              <a:t>lavalier</a:t>
            </a:r>
            <a:r>
              <a:rPr lang="en-US" sz="1400" dirty="0" smtClean="0"/>
              <a:t> (clip-on) </a:t>
            </a:r>
            <a:r>
              <a:rPr lang="en-US" sz="1400" dirty="0" err="1" smtClean="0"/>
              <a:t>mic</a:t>
            </a:r>
            <a:endParaRPr lang="en-US" sz="1400" dirty="0"/>
          </a:p>
        </p:txBody>
      </p:sp>
      <p:sp>
        <p:nvSpPr>
          <p:cNvPr id="2" name="Title 1"/>
          <p:cNvSpPr>
            <a:spLocks noGrp="1"/>
          </p:cNvSpPr>
          <p:nvPr>
            <p:ph type="title"/>
          </p:nvPr>
        </p:nvSpPr>
        <p:spPr/>
        <p:txBody>
          <a:bodyPr/>
          <a:lstStyle/>
          <a:p>
            <a:r>
              <a:rPr lang="en-US" dirty="0" smtClean="0"/>
              <a:t>Microphone</a:t>
            </a:r>
            <a:endParaRPr lang="en-US" dirty="0"/>
          </a:p>
        </p:txBody>
      </p:sp>
      <p:sp>
        <p:nvSpPr>
          <p:cNvPr id="4" name="TextBox 3"/>
          <p:cNvSpPr txBox="1"/>
          <p:nvPr/>
        </p:nvSpPr>
        <p:spPr>
          <a:xfrm>
            <a:off x="3459192" y="2107608"/>
            <a:ext cx="5201729" cy="3416320"/>
          </a:xfrm>
          <a:prstGeom prst="rect">
            <a:avLst/>
          </a:prstGeom>
          <a:noFill/>
        </p:spPr>
        <p:txBody>
          <a:bodyPr wrap="square" rtlCol="0">
            <a:spAutoFit/>
          </a:bodyPr>
          <a:lstStyle/>
          <a:p>
            <a:pPr marL="285750" indent="-285750">
              <a:buFont typeface="Arial" pitchFamily="34" charset="0"/>
              <a:buChar char="•"/>
            </a:pPr>
            <a:r>
              <a:rPr lang="en-US" dirty="0" smtClean="0"/>
              <a:t>A </a:t>
            </a:r>
            <a:r>
              <a:rPr lang="en-US" dirty="0"/>
              <a:t>limited number of </a:t>
            </a:r>
            <a:r>
              <a:rPr lang="en-US" dirty="0" err="1"/>
              <a:t>mics</a:t>
            </a:r>
            <a:r>
              <a:rPr lang="en-US" dirty="0"/>
              <a:t> like this are available for checkout from SFSU’s Cahill Lab, Burk Hall </a:t>
            </a:r>
            <a:r>
              <a:rPr lang="en-US" dirty="0" smtClean="0"/>
              <a:t>319</a:t>
            </a:r>
          </a:p>
          <a:p>
            <a:pPr marL="285750" indent="-285750">
              <a:buFont typeface="Arial" pitchFamily="34" charset="0"/>
              <a:buChar char="•"/>
            </a:pPr>
            <a:r>
              <a:rPr lang="en-US" dirty="0" smtClean="0"/>
              <a:t>May still be available for purchase from Radio Shack for ~$30 (“</a:t>
            </a:r>
            <a:r>
              <a:rPr lang="en-US" dirty="0"/>
              <a:t>Hands-Free Tie-Clip Omni-Directional Electret” part number 33-3013)</a:t>
            </a:r>
            <a:endParaRPr lang="en-US" dirty="0" smtClean="0"/>
          </a:p>
          <a:p>
            <a:pPr marL="285750" indent="-285750">
              <a:buFont typeface="Arial" pitchFamily="34" charset="0"/>
              <a:buChar char="•"/>
            </a:pPr>
            <a:r>
              <a:rPr lang="en-US" dirty="0" smtClean="0"/>
              <a:t>Pros: Pretty decent </a:t>
            </a:r>
            <a:r>
              <a:rPr lang="en-US" dirty="0" err="1" smtClean="0"/>
              <a:t>mic</a:t>
            </a:r>
            <a:r>
              <a:rPr lang="en-US" dirty="0" smtClean="0"/>
              <a:t> for cheap; small; easy to bring out into the field</a:t>
            </a:r>
          </a:p>
          <a:p>
            <a:pPr marL="285750" indent="-285750">
              <a:buFont typeface="Arial" pitchFamily="34" charset="0"/>
              <a:buChar char="•"/>
            </a:pPr>
            <a:r>
              <a:rPr lang="en-US" dirty="0" smtClean="0"/>
              <a:t>Cons: Some computer soundcards don’t have the ability to get a strong signal from this kind of </a:t>
            </a:r>
            <a:r>
              <a:rPr lang="en-US" dirty="0" err="1" smtClean="0"/>
              <a:t>mic</a:t>
            </a:r>
            <a:r>
              <a:rPr lang="en-US" dirty="0" smtClean="0"/>
              <a:t>; requires an analog </a:t>
            </a:r>
            <a:r>
              <a:rPr lang="en-US" dirty="0" err="1" smtClean="0"/>
              <a:t>mic</a:t>
            </a:r>
            <a:r>
              <a:rPr lang="en-US" dirty="0" smtClean="0"/>
              <a:t> input jack</a:t>
            </a:r>
            <a:endParaRPr lang="en-US" dirty="0"/>
          </a:p>
          <a:p>
            <a:pPr marL="285750" indent="-285750">
              <a:buFont typeface="Arial" pitchFamily="34" charset="0"/>
              <a:buChar cha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6">
                                            <p:txEl>
                                              <p:pRg st="0" end="0"/>
                                            </p:txEl>
                                          </p:spTgt>
                                        </p:tgtEl>
                                      </p:cBhvr>
                                    </p:animEffect>
                                    <p:set>
                                      <p:cBhvr>
                                        <p:cTn id="7" dur="1" fill="hold">
                                          <p:stCondLst>
                                            <p:cond delay="499"/>
                                          </p:stCondLst>
                                        </p:cTn>
                                        <p:tgtEl>
                                          <p:spTgt spid="16">
                                            <p:txEl>
                                              <p:pRg st="0" end="0"/>
                                            </p:txEl>
                                          </p:spTgt>
                                        </p:tgtEl>
                                        <p:attrNameLst>
                                          <p:attrName>style.visibility</p:attrName>
                                        </p:attrNameLst>
                                      </p:cBhvr>
                                      <p:to>
                                        <p:strVal val="hidden"/>
                                      </p:to>
                                    </p:set>
                                  </p:childTnLst>
                                </p:cTn>
                              </p:par>
                              <p:par>
                                <p:cTn id="8" presetID="10" presetClass="exit" presetSubtype="0" fill="hold" grpId="0" nodeType="withEffect">
                                  <p:stCondLst>
                                    <p:cond delay="0"/>
                                  </p:stCondLst>
                                  <p:childTnLst>
                                    <p:animEffect transition="out" filter="fade">
                                      <p:cBhvr>
                                        <p:cTn id="9" dur="500"/>
                                        <p:tgtEl>
                                          <p:spTgt spid="16">
                                            <p:txEl>
                                              <p:pRg st="2" end="2"/>
                                            </p:txEl>
                                          </p:spTgt>
                                        </p:tgtEl>
                                      </p:cBhvr>
                                    </p:animEffect>
                                    <p:set>
                                      <p:cBhvr>
                                        <p:cTn id="10" dur="1" fill="hold">
                                          <p:stCondLst>
                                            <p:cond delay="499"/>
                                          </p:stCondLst>
                                        </p:cTn>
                                        <p:tgtEl>
                                          <p:spTgt spid="16">
                                            <p:txEl>
                                              <p:pRg st="2" end="2"/>
                                            </p:txEl>
                                          </p:spTgt>
                                        </p:tgtEl>
                                        <p:attrNameLst>
                                          <p:attrName>style.visibility</p:attrName>
                                        </p:attrNameLst>
                                      </p:cBhvr>
                                      <p:to>
                                        <p:strVal val="hidden"/>
                                      </p:to>
                                    </p:set>
                                  </p:childTnLst>
                                </p:cTn>
                              </p:par>
                              <p:par>
                                <p:cTn id="11" presetID="64" presetClass="path" presetSubtype="0" accel="50000" decel="50000" fill="hold" grpId="0" nodeType="withEffect">
                                  <p:stCondLst>
                                    <p:cond delay="0"/>
                                  </p:stCondLst>
                                  <p:childTnLst>
                                    <p:animMotion origin="layout" path="M 2.5E-6 -1.85185E-6 L 2.5E-6 -0.09028 " pathEditMode="relative" rAng="0" ptsTypes="AA">
                                      <p:cBhvr>
                                        <p:cTn id="12" dur="500" fill="hold"/>
                                        <p:tgtEl>
                                          <p:spTgt spid="16">
                                            <p:txEl>
                                              <p:pRg st="1" end="1"/>
                                            </p:txEl>
                                          </p:spTgt>
                                        </p:tgtEl>
                                        <p:attrNameLst>
                                          <p:attrName>ppt_x</p:attrName>
                                          <p:attrName>ppt_y</p:attrName>
                                        </p:attrNameLst>
                                      </p:cBhvr>
                                      <p:rCtr x="0" y="-4514"/>
                                    </p:animMotion>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4046"/>
                                        </p:tgtEl>
                                        <p:attrNameLst>
                                          <p:attrName>style.visibility</p:attrName>
                                        </p:attrNameLst>
                                      </p:cBhvr>
                                      <p:to>
                                        <p:strVal val="visible"/>
                                      </p:to>
                                    </p:set>
                                    <p:animEffect transition="in" filter="fade">
                                      <p:cBhvr>
                                        <p:cTn id="17" dur="500"/>
                                        <p:tgtEl>
                                          <p:spTgt spid="44046"/>
                                        </p:tgtEl>
                                      </p:cBhvr>
                                    </p:animEffect>
                                  </p:childTnLst>
                                </p:cTn>
                              </p:par>
                              <p:par>
                                <p:cTn id="18" presetID="10" presetClass="entr" presetSubtype="0" fill="hold" nodeType="withEffect">
                                  <p:stCondLst>
                                    <p:cond delay="0"/>
                                  </p:stCondLst>
                                  <p:childTnLst>
                                    <p:set>
                                      <p:cBhvr>
                                        <p:cTn id="19" dur="1" fill="hold">
                                          <p:stCondLst>
                                            <p:cond delay="0"/>
                                          </p:stCondLst>
                                        </p:cTn>
                                        <p:tgtEl>
                                          <p:spTgt spid="44045"/>
                                        </p:tgtEl>
                                        <p:attrNameLst>
                                          <p:attrName>style.visibility</p:attrName>
                                        </p:attrNameLst>
                                      </p:cBhvr>
                                      <p:to>
                                        <p:strVal val="visible"/>
                                      </p:to>
                                    </p:set>
                                    <p:animEffect transition="in" filter="fade">
                                      <p:cBhvr>
                                        <p:cTn id="20" dur="500"/>
                                        <p:tgtEl>
                                          <p:spTgt spid="44045"/>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fade">
                                      <p:cBhvr>
                                        <p:cTn id="2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uiExpand="1" build="allAtOnce"/>
      <p:bldP spid="44046" grpId="0"/>
      <p:bldP spid="4"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45" name="Picture 13"/>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15626" y="2385478"/>
            <a:ext cx="2452648" cy="2452648"/>
          </a:xfrm>
          <a:prstGeom prst="rect">
            <a:avLst/>
          </a:prstGeom>
          <a:noFill/>
          <a:ln w="9525">
            <a:noFill/>
            <a:miter lim="800000"/>
            <a:headEnd/>
            <a:tailEnd/>
          </a:ln>
        </p:spPr>
      </p:pic>
      <p:sp>
        <p:nvSpPr>
          <p:cNvPr id="44046" name="Text Box 14"/>
          <p:cNvSpPr txBox="1">
            <a:spLocks noChangeArrowheads="1"/>
          </p:cNvSpPr>
          <p:nvPr/>
        </p:nvSpPr>
        <p:spPr bwMode="auto">
          <a:xfrm>
            <a:off x="336427" y="4939152"/>
            <a:ext cx="3200400" cy="307777"/>
          </a:xfrm>
          <a:prstGeom prst="rect">
            <a:avLst/>
          </a:prstGeom>
          <a:noFill/>
          <a:ln w="9525">
            <a:noFill/>
            <a:miter lim="800000"/>
            <a:headEnd/>
            <a:tailEnd/>
          </a:ln>
        </p:spPr>
        <p:txBody>
          <a:bodyPr>
            <a:spAutoFit/>
          </a:bodyPr>
          <a:lstStyle/>
          <a:p>
            <a:pPr algn="ctr">
              <a:spcBef>
                <a:spcPct val="50000"/>
              </a:spcBef>
            </a:pPr>
            <a:r>
              <a:rPr lang="en-US" sz="1400" dirty="0" smtClean="0"/>
              <a:t>Digital tabletop USB </a:t>
            </a:r>
            <a:r>
              <a:rPr lang="en-US" sz="1400" dirty="0" err="1" smtClean="0"/>
              <a:t>mic</a:t>
            </a:r>
            <a:endParaRPr lang="en-US" sz="1400" dirty="0"/>
          </a:p>
        </p:txBody>
      </p:sp>
      <p:sp>
        <p:nvSpPr>
          <p:cNvPr id="2" name="Title 1"/>
          <p:cNvSpPr>
            <a:spLocks noGrp="1"/>
          </p:cNvSpPr>
          <p:nvPr>
            <p:ph type="title"/>
          </p:nvPr>
        </p:nvSpPr>
        <p:spPr/>
        <p:txBody>
          <a:bodyPr/>
          <a:lstStyle/>
          <a:p>
            <a:r>
              <a:rPr lang="en-US" dirty="0" smtClean="0"/>
              <a:t>Microphone</a:t>
            </a:r>
            <a:endParaRPr lang="en-US" dirty="0"/>
          </a:p>
        </p:txBody>
      </p:sp>
      <p:sp>
        <p:nvSpPr>
          <p:cNvPr id="4" name="TextBox 3"/>
          <p:cNvSpPr txBox="1"/>
          <p:nvPr/>
        </p:nvSpPr>
        <p:spPr>
          <a:xfrm>
            <a:off x="3459192" y="2107608"/>
            <a:ext cx="5201729" cy="3693319"/>
          </a:xfrm>
          <a:prstGeom prst="rect">
            <a:avLst/>
          </a:prstGeom>
          <a:noFill/>
        </p:spPr>
        <p:txBody>
          <a:bodyPr wrap="square" rtlCol="0">
            <a:spAutoFit/>
          </a:bodyPr>
          <a:lstStyle/>
          <a:p>
            <a:pPr marL="285750" indent="-285750">
              <a:buFont typeface="Arial" pitchFamily="34" charset="0"/>
              <a:buChar char="•"/>
            </a:pPr>
            <a:r>
              <a:rPr lang="en-US" dirty="0" smtClean="0"/>
              <a:t>A cheaper, simpler option that will still work well for our purposes</a:t>
            </a:r>
          </a:p>
          <a:p>
            <a:pPr marL="285750" indent="-285750">
              <a:buFont typeface="Arial" pitchFamily="34" charset="0"/>
              <a:buChar char="•"/>
            </a:pPr>
            <a:r>
              <a:rPr lang="en-US" dirty="0" smtClean="0"/>
              <a:t>Available from Amazon, Best Buy, etc. for ~$20-$30 (Logitech brand shown at left)</a:t>
            </a:r>
          </a:p>
          <a:p>
            <a:pPr marL="285750" indent="-285750">
              <a:buFont typeface="Arial" pitchFamily="34" charset="0"/>
              <a:buChar char="•"/>
            </a:pPr>
            <a:r>
              <a:rPr lang="en-US" dirty="0" smtClean="0"/>
              <a:t>Pros: Inexpensive; doesn’t require batteries; somewhat portable; doesn’t require an analog </a:t>
            </a:r>
            <a:r>
              <a:rPr lang="en-US" dirty="0" err="1" smtClean="0"/>
              <a:t>mic</a:t>
            </a:r>
            <a:r>
              <a:rPr lang="en-US" dirty="0" smtClean="0"/>
              <a:t> jack on your computer; no problems with weak signal strength</a:t>
            </a:r>
          </a:p>
          <a:p>
            <a:pPr marL="285750" indent="-285750">
              <a:buFont typeface="Arial" pitchFamily="34" charset="0"/>
              <a:buChar char="•"/>
            </a:pPr>
            <a:r>
              <a:rPr lang="en-US" dirty="0" smtClean="0"/>
              <a:t>Cons: just so-so sound quality (but plenty good enough for our basic voice recordings); odd-shaped tip won’t take traditionally-sized foam wind-socks</a:t>
            </a:r>
            <a:endParaRPr lang="en-US" dirty="0"/>
          </a:p>
          <a:p>
            <a:pPr marL="285750" indent="-285750">
              <a:buFont typeface="Arial" pitchFamily="34" charset="0"/>
              <a:buChar char="•"/>
            </a:pPr>
            <a:endParaRPr lang="en-US" dirty="0"/>
          </a:p>
        </p:txBody>
      </p:sp>
      <p:sp>
        <p:nvSpPr>
          <p:cNvPr id="3" name="TextBox 2"/>
          <p:cNvSpPr txBox="1"/>
          <p:nvPr/>
        </p:nvSpPr>
        <p:spPr>
          <a:xfrm>
            <a:off x="533416" y="1565989"/>
            <a:ext cx="3183467" cy="461665"/>
          </a:xfrm>
          <a:prstGeom prst="rect">
            <a:avLst/>
          </a:prstGeom>
          <a:noFill/>
        </p:spPr>
        <p:txBody>
          <a:bodyPr wrap="square" rtlCol="0">
            <a:spAutoFit/>
          </a:bodyPr>
          <a:lstStyle/>
          <a:p>
            <a:pPr marL="285750" indent="-285750">
              <a:buFont typeface="Arial" pitchFamily="34" charset="0"/>
              <a:buChar char="•"/>
            </a:pPr>
            <a:r>
              <a:rPr lang="en-US" sz="2400" dirty="0" smtClean="0"/>
              <a:t>Microphone</a:t>
            </a:r>
            <a:endParaRPr lang="en-US" sz="2400" dirty="0"/>
          </a:p>
        </p:txBody>
      </p:sp>
    </p:spTree>
    <p:extLst>
      <p:ext uri="{BB962C8B-B14F-4D97-AF65-F5344CB8AC3E}">
        <p14:creationId xmlns:p14="http://schemas.microsoft.com/office/powerpoint/2010/main" val="1981535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4046"/>
                                        </p:tgtEl>
                                        <p:attrNameLst>
                                          <p:attrName>style.visibility</p:attrName>
                                        </p:attrNameLst>
                                      </p:cBhvr>
                                      <p:to>
                                        <p:strVal val="visible"/>
                                      </p:to>
                                    </p:set>
                                    <p:animEffect transition="in" filter="fade">
                                      <p:cBhvr>
                                        <p:cTn id="7" dur="500"/>
                                        <p:tgtEl>
                                          <p:spTgt spid="44046"/>
                                        </p:tgtEl>
                                      </p:cBhvr>
                                    </p:animEffect>
                                  </p:childTnLst>
                                </p:cTn>
                              </p:par>
                              <p:par>
                                <p:cTn id="8" presetID="10" presetClass="entr" presetSubtype="0" fill="hold" nodeType="withEffect">
                                  <p:stCondLst>
                                    <p:cond delay="0"/>
                                  </p:stCondLst>
                                  <p:childTnLst>
                                    <p:set>
                                      <p:cBhvr>
                                        <p:cTn id="9" dur="1" fill="hold">
                                          <p:stCondLst>
                                            <p:cond delay="0"/>
                                          </p:stCondLst>
                                        </p:cTn>
                                        <p:tgtEl>
                                          <p:spTgt spid="44045"/>
                                        </p:tgtEl>
                                        <p:attrNameLst>
                                          <p:attrName>style.visibility</p:attrName>
                                        </p:attrNameLst>
                                      </p:cBhvr>
                                      <p:to>
                                        <p:strVal val="visible"/>
                                      </p:to>
                                    </p:set>
                                    <p:animEffect transition="in" filter="fade">
                                      <p:cBhvr>
                                        <p:cTn id="10" dur="500"/>
                                        <p:tgtEl>
                                          <p:spTgt spid="4404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46" grpId="0"/>
      <p:bldP spid="4"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45" name="Picture 13"/>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715626" y="2131468"/>
            <a:ext cx="2452648" cy="2452648"/>
          </a:xfrm>
          <a:prstGeom prst="rect">
            <a:avLst/>
          </a:prstGeom>
          <a:noFill/>
          <a:ln w="9525">
            <a:noFill/>
            <a:miter lim="800000"/>
            <a:headEnd/>
            <a:tailEnd/>
          </a:ln>
        </p:spPr>
      </p:pic>
      <p:sp>
        <p:nvSpPr>
          <p:cNvPr id="44046" name="Text Box 14"/>
          <p:cNvSpPr txBox="1">
            <a:spLocks noChangeArrowheads="1"/>
          </p:cNvSpPr>
          <p:nvPr/>
        </p:nvSpPr>
        <p:spPr bwMode="auto">
          <a:xfrm>
            <a:off x="336427" y="4685142"/>
            <a:ext cx="3200400" cy="1061829"/>
          </a:xfrm>
          <a:prstGeom prst="rect">
            <a:avLst/>
          </a:prstGeom>
          <a:noFill/>
          <a:ln w="9525">
            <a:noFill/>
            <a:miter lim="800000"/>
            <a:headEnd/>
            <a:tailEnd/>
          </a:ln>
        </p:spPr>
        <p:txBody>
          <a:bodyPr>
            <a:spAutoFit/>
          </a:bodyPr>
          <a:lstStyle/>
          <a:p>
            <a:pPr algn="ctr">
              <a:spcBef>
                <a:spcPct val="50000"/>
              </a:spcBef>
            </a:pPr>
            <a:r>
              <a:rPr lang="en-US" sz="1400" dirty="0" smtClean="0"/>
              <a:t>Analog, professional vocal </a:t>
            </a:r>
            <a:r>
              <a:rPr lang="en-US" sz="1400" dirty="0" err="1" smtClean="0"/>
              <a:t>mic</a:t>
            </a:r>
            <a:r>
              <a:rPr lang="en-US" sz="1400" dirty="0" smtClean="0"/>
              <a:t>: </a:t>
            </a:r>
            <a:br>
              <a:rPr lang="en-US" sz="1400" dirty="0" smtClean="0"/>
            </a:br>
            <a:r>
              <a:rPr lang="en-US" sz="1400" dirty="0" smtClean="0"/>
              <a:t>Shure SM58 (~$100)</a:t>
            </a:r>
          </a:p>
          <a:p>
            <a:pPr algn="ctr">
              <a:spcBef>
                <a:spcPct val="50000"/>
              </a:spcBef>
            </a:pPr>
            <a:r>
              <a:rPr lang="en-US" sz="1400" dirty="0" smtClean="0"/>
              <a:t>Or: A knock-off that’s very similar: GLS ES-58 (~$35)</a:t>
            </a:r>
            <a:endParaRPr lang="en-US" sz="1400" dirty="0"/>
          </a:p>
        </p:txBody>
      </p:sp>
      <p:sp>
        <p:nvSpPr>
          <p:cNvPr id="2" name="Title 1"/>
          <p:cNvSpPr>
            <a:spLocks noGrp="1"/>
          </p:cNvSpPr>
          <p:nvPr>
            <p:ph type="title"/>
          </p:nvPr>
        </p:nvSpPr>
        <p:spPr/>
        <p:txBody>
          <a:bodyPr/>
          <a:lstStyle/>
          <a:p>
            <a:r>
              <a:rPr lang="en-US" dirty="0" smtClean="0"/>
              <a:t>Microphone</a:t>
            </a:r>
            <a:endParaRPr lang="en-US" dirty="0"/>
          </a:p>
        </p:txBody>
      </p:sp>
      <p:sp>
        <p:nvSpPr>
          <p:cNvPr id="4" name="TextBox 3"/>
          <p:cNvSpPr txBox="1"/>
          <p:nvPr/>
        </p:nvSpPr>
        <p:spPr>
          <a:xfrm>
            <a:off x="3459192" y="2107608"/>
            <a:ext cx="5201729" cy="1754326"/>
          </a:xfrm>
          <a:prstGeom prst="rect">
            <a:avLst/>
          </a:prstGeom>
          <a:noFill/>
        </p:spPr>
        <p:txBody>
          <a:bodyPr wrap="square" rtlCol="0">
            <a:spAutoFit/>
          </a:bodyPr>
          <a:lstStyle/>
          <a:p>
            <a:pPr marL="285750" indent="-285750">
              <a:buFont typeface="Arial" pitchFamily="34" charset="0"/>
              <a:buChar char="•"/>
            </a:pPr>
            <a:r>
              <a:rPr lang="en-US" dirty="0" smtClean="0"/>
              <a:t>A classic </a:t>
            </a:r>
            <a:r>
              <a:rPr lang="en-US" dirty="0" err="1" smtClean="0"/>
              <a:t>mic</a:t>
            </a:r>
            <a:r>
              <a:rPr lang="en-US" dirty="0" smtClean="0"/>
              <a:t>, used on thousands of professional recordings</a:t>
            </a:r>
          </a:p>
          <a:p>
            <a:pPr marL="285750" indent="-285750">
              <a:buFont typeface="Arial" pitchFamily="34" charset="0"/>
              <a:buChar char="•"/>
            </a:pPr>
            <a:r>
              <a:rPr lang="en-US" dirty="0" smtClean="0"/>
              <a:t>Relatively inexpensive (about $100)</a:t>
            </a:r>
          </a:p>
          <a:p>
            <a:pPr marL="285750" indent="-285750">
              <a:buFont typeface="Arial" pitchFamily="34" charset="0"/>
              <a:buChar char="•"/>
            </a:pPr>
            <a:r>
              <a:rPr lang="en-US" dirty="0" smtClean="0"/>
              <a:t>Pros: Good sound quality</a:t>
            </a:r>
          </a:p>
          <a:p>
            <a:pPr marL="285750" indent="-285750">
              <a:buFont typeface="Arial" pitchFamily="34" charset="0"/>
              <a:buChar char="•"/>
            </a:pPr>
            <a:r>
              <a:rPr lang="en-US" dirty="0" smtClean="0"/>
              <a:t>Cons: Requires a microphone pre-amp</a:t>
            </a:r>
            <a:endParaRPr lang="en-US" dirty="0"/>
          </a:p>
          <a:p>
            <a:pPr marL="285750" indent="-285750">
              <a:buFont typeface="Arial" pitchFamily="34" charset="0"/>
              <a:buChar char="•"/>
            </a:pPr>
            <a:endParaRPr lang="en-US" dirty="0"/>
          </a:p>
        </p:txBody>
      </p:sp>
      <p:sp>
        <p:nvSpPr>
          <p:cNvPr id="3" name="TextBox 2"/>
          <p:cNvSpPr txBox="1"/>
          <p:nvPr/>
        </p:nvSpPr>
        <p:spPr>
          <a:xfrm>
            <a:off x="533416" y="1565989"/>
            <a:ext cx="3183467" cy="461665"/>
          </a:xfrm>
          <a:prstGeom prst="rect">
            <a:avLst/>
          </a:prstGeom>
          <a:noFill/>
        </p:spPr>
        <p:txBody>
          <a:bodyPr wrap="square" rtlCol="0">
            <a:spAutoFit/>
          </a:bodyPr>
          <a:lstStyle/>
          <a:p>
            <a:pPr marL="285750" indent="-285750">
              <a:buFont typeface="Arial" pitchFamily="34" charset="0"/>
              <a:buChar char="•"/>
            </a:pPr>
            <a:r>
              <a:rPr lang="en-US" sz="2400" dirty="0" smtClean="0"/>
              <a:t>Microphone</a:t>
            </a:r>
            <a:endParaRPr lang="en-US" sz="2400" dirty="0"/>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59192" y="3711485"/>
            <a:ext cx="2895600" cy="1227667"/>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686085" y="4830666"/>
            <a:ext cx="3120182" cy="909358"/>
          </a:xfrm>
          <a:prstGeom prst="rect">
            <a:avLst/>
          </a:prstGeom>
        </p:spPr>
      </p:pic>
    </p:spTree>
    <p:extLst>
      <p:ext uri="{BB962C8B-B14F-4D97-AF65-F5344CB8AC3E}">
        <p14:creationId xmlns:p14="http://schemas.microsoft.com/office/powerpoint/2010/main" val="2819263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4046"/>
                                        </p:tgtEl>
                                        <p:attrNameLst>
                                          <p:attrName>style.visibility</p:attrName>
                                        </p:attrNameLst>
                                      </p:cBhvr>
                                      <p:to>
                                        <p:strVal val="visible"/>
                                      </p:to>
                                    </p:set>
                                    <p:animEffect transition="in" filter="fade">
                                      <p:cBhvr>
                                        <p:cTn id="7" dur="500"/>
                                        <p:tgtEl>
                                          <p:spTgt spid="44046"/>
                                        </p:tgtEl>
                                      </p:cBhvr>
                                    </p:animEffect>
                                  </p:childTnLst>
                                </p:cTn>
                              </p:par>
                              <p:par>
                                <p:cTn id="8" presetID="10" presetClass="entr" presetSubtype="0" fill="hold" nodeType="withEffect">
                                  <p:stCondLst>
                                    <p:cond delay="0"/>
                                  </p:stCondLst>
                                  <p:childTnLst>
                                    <p:set>
                                      <p:cBhvr>
                                        <p:cTn id="9" dur="1" fill="hold">
                                          <p:stCondLst>
                                            <p:cond delay="0"/>
                                          </p:stCondLst>
                                        </p:cTn>
                                        <p:tgtEl>
                                          <p:spTgt spid="44045"/>
                                        </p:tgtEl>
                                        <p:attrNameLst>
                                          <p:attrName>style.visibility</p:attrName>
                                        </p:attrNameLst>
                                      </p:cBhvr>
                                      <p:to>
                                        <p:strVal val="visible"/>
                                      </p:to>
                                    </p:set>
                                    <p:animEffect transition="in" filter="fade">
                                      <p:cBhvr>
                                        <p:cTn id="10" dur="500"/>
                                        <p:tgtEl>
                                          <p:spTgt spid="4404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500"/>
                                        <p:tgtEl>
                                          <p:spTgt spid="5"/>
                                        </p:tgtEl>
                                      </p:cBhvr>
                                    </p:animEffect>
                                  </p:childTnLst>
                                </p:cTn>
                              </p:par>
                              <p:par>
                                <p:cTn id="19" presetID="10" presetClass="entr" presetSubtype="0" fill="hold" nodeType="with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46" grpId="0"/>
      <p:bldP spid="4"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4357" y="1613879"/>
            <a:ext cx="5535287" cy="3940779"/>
          </a:xfrm>
          <a:prstGeom prst="rect">
            <a:avLst/>
          </a:prstGeom>
        </p:spPr>
      </p:pic>
      <p:sp>
        <p:nvSpPr>
          <p:cNvPr id="3" name="Title 2"/>
          <p:cNvSpPr>
            <a:spLocks noGrp="1"/>
          </p:cNvSpPr>
          <p:nvPr>
            <p:ph type="title"/>
          </p:nvPr>
        </p:nvSpPr>
        <p:spPr/>
        <p:txBody>
          <a:bodyPr/>
          <a:lstStyle/>
          <a:p>
            <a:r>
              <a:rPr lang="en-US" dirty="0" smtClean="0"/>
              <a:t>Adobe Audition</a:t>
            </a: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91" name="Text Box 11"/>
          <p:cNvSpPr txBox="1">
            <a:spLocks noChangeArrowheads="1"/>
          </p:cNvSpPr>
          <p:nvPr/>
        </p:nvSpPr>
        <p:spPr bwMode="auto">
          <a:xfrm>
            <a:off x="1066800" y="2083279"/>
            <a:ext cx="3505200" cy="954107"/>
          </a:xfrm>
          <a:prstGeom prst="rect">
            <a:avLst/>
          </a:prstGeom>
          <a:noFill/>
          <a:ln w="9525">
            <a:noFill/>
            <a:miter lim="800000"/>
            <a:headEnd/>
            <a:tailEnd/>
          </a:ln>
        </p:spPr>
        <p:txBody>
          <a:bodyPr>
            <a:spAutoFit/>
          </a:bodyPr>
          <a:lstStyle/>
          <a:p>
            <a:r>
              <a:rPr lang="en-US" sz="1400" dirty="0" smtClean="0">
                <a:latin typeface="Times New Roman" charset="0"/>
              </a:rPr>
              <a:t>Your </a:t>
            </a:r>
            <a:r>
              <a:rPr lang="en-US" sz="1400" dirty="0">
                <a:latin typeface="Times New Roman" charset="0"/>
              </a:rPr>
              <a:t>goal is to record sound so that its loudest portion comes as close as possible to the top and bottom of </a:t>
            </a:r>
            <a:r>
              <a:rPr lang="en-US" sz="1400" dirty="0" smtClean="0">
                <a:latin typeface="Times New Roman" charset="0"/>
              </a:rPr>
              <a:t>your </a:t>
            </a:r>
            <a:r>
              <a:rPr lang="en-US" sz="1400" dirty="0">
                <a:latin typeface="Times New Roman" charset="0"/>
              </a:rPr>
              <a:t>work </a:t>
            </a:r>
            <a:r>
              <a:rPr lang="en-US" sz="1400" dirty="0" smtClean="0">
                <a:latin typeface="Times New Roman" charset="0"/>
              </a:rPr>
              <a:t>window, </a:t>
            </a:r>
            <a:r>
              <a:rPr lang="en-US" sz="1400" dirty="0">
                <a:latin typeface="Times New Roman" charset="0"/>
              </a:rPr>
              <a:t>but no farther.  </a:t>
            </a:r>
          </a:p>
        </p:txBody>
      </p:sp>
      <p:sp>
        <p:nvSpPr>
          <p:cNvPr id="46093" name="Text Box 13"/>
          <p:cNvSpPr txBox="1">
            <a:spLocks noChangeArrowheads="1"/>
          </p:cNvSpPr>
          <p:nvPr/>
        </p:nvSpPr>
        <p:spPr bwMode="auto">
          <a:xfrm>
            <a:off x="1143000" y="4521679"/>
            <a:ext cx="1524000" cy="304800"/>
          </a:xfrm>
          <a:prstGeom prst="rect">
            <a:avLst/>
          </a:prstGeom>
          <a:noFill/>
          <a:ln w="9525">
            <a:noFill/>
            <a:miter lim="800000"/>
            <a:headEnd/>
            <a:tailEnd/>
          </a:ln>
        </p:spPr>
        <p:txBody>
          <a:bodyPr>
            <a:spAutoFit/>
          </a:bodyPr>
          <a:lstStyle/>
          <a:p>
            <a:pPr algn="ctr">
              <a:spcBef>
                <a:spcPct val="50000"/>
              </a:spcBef>
            </a:pPr>
            <a:r>
              <a:rPr lang="en-US" sz="1400"/>
              <a:t>Too Soft</a:t>
            </a:r>
          </a:p>
        </p:txBody>
      </p:sp>
      <p:sp>
        <p:nvSpPr>
          <p:cNvPr id="46094" name="Text Box 14"/>
          <p:cNvSpPr txBox="1">
            <a:spLocks noChangeArrowheads="1"/>
          </p:cNvSpPr>
          <p:nvPr/>
        </p:nvSpPr>
        <p:spPr bwMode="auto">
          <a:xfrm>
            <a:off x="5105400" y="4521679"/>
            <a:ext cx="2895600" cy="304800"/>
          </a:xfrm>
          <a:prstGeom prst="rect">
            <a:avLst/>
          </a:prstGeom>
          <a:noFill/>
          <a:ln w="9525">
            <a:noFill/>
            <a:miter lim="800000"/>
            <a:headEnd/>
            <a:tailEnd/>
          </a:ln>
        </p:spPr>
        <p:txBody>
          <a:bodyPr>
            <a:spAutoFit/>
          </a:bodyPr>
          <a:lstStyle/>
          <a:p>
            <a:pPr algn="ctr">
              <a:spcBef>
                <a:spcPct val="50000"/>
              </a:spcBef>
            </a:pPr>
            <a:r>
              <a:rPr lang="en-US" sz="1400"/>
              <a:t>OK</a:t>
            </a:r>
          </a:p>
        </p:txBody>
      </p:sp>
      <p:sp>
        <p:nvSpPr>
          <p:cNvPr id="46095" name="Text Box 15"/>
          <p:cNvSpPr txBox="1">
            <a:spLocks noChangeArrowheads="1"/>
          </p:cNvSpPr>
          <p:nvPr/>
        </p:nvSpPr>
        <p:spPr bwMode="auto">
          <a:xfrm>
            <a:off x="2971800" y="4521679"/>
            <a:ext cx="1524000" cy="304800"/>
          </a:xfrm>
          <a:prstGeom prst="rect">
            <a:avLst/>
          </a:prstGeom>
          <a:noFill/>
          <a:ln w="9525">
            <a:noFill/>
            <a:miter lim="800000"/>
            <a:headEnd/>
            <a:tailEnd/>
          </a:ln>
        </p:spPr>
        <p:txBody>
          <a:bodyPr>
            <a:spAutoFit/>
          </a:bodyPr>
          <a:lstStyle/>
          <a:p>
            <a:pPr algn="ctr">
              <a:spcBef>
                <a:spcPct val="50000"/>
              </a:spcBef>
            </a:pPr>
            <a:r>
              <a:rPr lang="en-US" sz="1400"/>
              <a:t>Too Loud</a:t>
            </a:r>
          </a:p>
        </p:txBody>
      </p:sp>
      <p:pic>
        <p:nvPicPr>
          <p:cNvPr id="46096" name="Picture 16"/>
          <p:cNvPicPr>
            <a:picLocks noChangeAspect="1" noChangeArrowheads="1"/>
          </p:cNvPicPr>
          <p:nvPr/>
        </p:nvPicPr>
        <p:blipFill>
          <a:blip r:embed="rId6" cstate="print">
            <a:extLst>
              <a:ext uri="{28A0092B-C50C-407E-A947-70E740481C1C}">
                <a14:useLocalDpi xmlns:a14="http://schemas.microsoft.com/office/drawing/2010/main" val="0"/>
              </a:ext>
            </a:extLst>
          </a:blip>
          <a:stretch>
            <a:fillRect/>
          </a:stretch>
        </p:blipFill>
        <p:spPr bwMode="auto">
          <a:xfrm>
            <a:off x="1143000" y="3312432"/>
            <a:ext cx="1524000" cy="1084993"/>
          </a:xfrm>
          <a:prstGeom prst="rect">
            <a:avLst/>
          </a:prstGeom>
          <a:noFill/>
          <a:ln w="9525">
            <a:noFill/>
            <a:miter lim="800000"/>
            <a:headEnd/>
            <a:tailEnd/>
          </a:ln>
        </p:spPr>
      </p:pic>
      <p:pic>
        <p:nvPicPr>
          <p:cNvPr id="46097" name="Picture 17"/>
          <p:cNvPicPr>
            <a:picLocks noChangeAspect="1" noChangeArrowheads="1"/>
          </p:cNvPicPr>
          <p:nvPr/>
        </p:nvPicPr>
        <p:blipFill>
          <a:blip r:embed="rId7" cstate="print">
            <a:extLst>
              <a:ext uri="{28A0092B-C50C-407E-A947-70E740481C1C}">
                <a14:useLocalDpi xmlns:a14="http://schemas.microsoft.com/office/drawing/2010/main" val="0"/>
              </a:ext>
            </a:extLst>
          </a:blip>
          <a:stretch>
            <a:fillRect/>
          </a:stretch>
        </p:blipFill>
        <p:spPr bwMode="auto">
          <a:xfrm>
            <a:off x="5181600" y="2303623"/>
            <a:ext cx="2819400" cy="2007237"/>
          </a:xfrm>
          <a:prstGeom prst="rect">
            <a:avLst/>
          </a:prstGeom>
          <a:noFill/>
          <a:ln w="9525">
            <a:noFill/>
            <a:miter lim="800000"/>
            <a:headEnd/>
            <a:tailEnd/>
          </a:ln>
        </p:spPr>
      </p:pic>
      <p:pic>
        <p:nvPicPr>
          <p:cNvPr id="46098" name="Picture 18"/>
          <p:cNvPicPr>
            <a:picLocks noChangeAspect="1" noChangeArrowheads="1"/>
          </p:cNvPicPr>
          <p:nvPr/>
        </p:nvPicPr>
        <p:blipFill>
          <a:blip r:embed="rId8" cstate="print">
            <a:extLst>
              <a:ext uri="{28A0092B-C50C-407E-A947-70E740481C1C}">
                <a14:useLocalDpi xmlns:a14="http://schemas.microsoft.com/office/drawing/2010/main" val="0"/>
              </a:ext>
            </a:extLst>
          </a:blip>
          <a:stretch>
            <a:fillRect/>
          </a:stretch>
        </p:blipFill>
        <p:spPr bwMode="auto">
          <a:xfrm>
            <a:off x="2971800" y="3313226"/>
            <a:ext cx="1524000" cy="1084993"/>
          </a:xfrm>
          <a:prstGeom prst="rect">
            <a:avLst/>
          </a:prstGeom>
          <a:noFill/>
          <a:ln w="9525">
            <a:noFill/>
            <a:miter lim="800000"/>
            <a:headEnd/>
            <a:tailEnd/>
          </a:ln>
        </p:spPr>
      </p:pic>
      <p:pic>
        <p:nvPicPr>
          <p:cNvPr id="217107" name="Elling-55dB-down.wav">
            <a:hlinkClick r:id="" action="ppaction://media"/>
          </p:cNvPr>
          <p:cNvPicPr>
            <a:picLocks noRot="1" noChangeAspect="1" noChangeArrowheads="1"/>
          </p:cNvPicPr>
          <p:nvPr>
            <a:audioFile r:link="rId1"/>
          </p:nvPr>
        </p:nvPicPr>
        <p:blipFill>
          <a:blip r:embed="rId9" cstate="print"/>
          <a:srcRect/>
          <a:stretch>
            <a:fillRect/>
          </a:stretch>
        </p:blipFill>
        <p:spPr bwMode="auto">
          <a:xfrm>
            <a:off x="1219200" y="4521679"/>
            <a:ext cx="304800" cy="304800"/>
          </a:xfrm>
          <a:prstGeom prst="rect">
            <a:avLst/>
          </a:prstGeom>
          <a:noFill/>
          <a:ln w="9525">
            <a:noFill/>
            <a:miter lim="800000"/>
            <a:headEnd/>
            <a:tailEnd/>
          </a:ln>
        </p:spPr>
      </p:pic>
      <p:pic>
        <p:nvPicPr>
          <p:cNvPr id="217108" name="Elling-clipped.wav">
            <a:hlinkClick r:id="" action="ppaction://media"/>
          </p:cNvPr>
          <p:cNvPicPr>
            <a:picLocks noRot="1" noChangeAspect="1" noChangeArrowheads="1"/>
          </p:cNvPicPr>
          <p:nvPr>
            <a:audioFile r:link="rId2"/>
          </p:nvPr>
        </p:nvPicPr>
        <p:blipFill>
          <a:blip r:embed="rId9" cstate="print"/>
          <a:srcRect/>
          <a:stretch>
            <a:fillRect/>
          </a:stretch>
        </p:blipFill>
        <p:spPr bwMode="auto">
          <a:xfrm>
            <a:off x="2971800" y="4521679"/>
            <a:ext cx="304800" cy="304800"/>
          </a:xfrm>
          <a:prstGeom prst="rect">
            <a:avLst/>
          </a:prstGeom>
          <a:noFill/>
          <a:ln w="9525">
            <a:noFill/>
            <a:miter lim="800000"/>
            <a:headEnd/>
            <a:tailEnd/>
          </a:ln>
        </p:spPr>
      </p:pic>
      <p:pic>
        <p:nvPicPr>
          <p:cNvPr id="217109" name="Elling-ok.wav">
            <a:hlinkClick r:id="" action="ppaction://media"/>
          </p:cNvPr>
          <p:cNvPicPr>
            <a:picLocks noRot="1" noChangeAspect="1" noChangeArrowheads="1"/>
          </p:cNvPicPr>
          <p:nvPr>
            <a:audioFile r:link="rId3"/>
          </p:nvPr>
        </p:nvPicPr>
        <p:blipFill>
          <a:blip r:embed="rId9" cstate="print"/>
          <a:srcRect/>
          <a:stretch>
            <a:fillRect/>
          </a:stretch>
        </p:blipFill>
        <p:spPr bwMode="auto">
          <a:xfrm>
            <a:off x="6019800" y="4521679"/>
            <a:ext cx="304800" cy="304800"/>
          </a:xfrm>
          <a:prstGeom prst="rect">
            <a:avLst/>
          </a:prstGeom>
          <a:noFill/>
          <a:ln w="9525">
            <a:noFill/>
            <a:miter lim="800000"/>
            <a:headEnd/>
            <a:tailEnd/>
          </a:ln>
        </p:spPr>
      </p:pic>
      <p:sp>
        <p:nvSpPr>
          <p:cNvPr id="46102" name="Text Box 22"/>
          <p:cNvSpPr txBox="1">
            <a:spLocks noChangeArrowheads="1"/>
          </p:cNvSpPr>
          <p:nvPr/>
        </p:nvSpPr>
        <p:spPr bwMode="auto">
          <a:xfrm>
            <a:off x="838200" y="5930660"/>
            <a:ext cx="7467600" cy="304800"/>
          </a:xfrm>
          <a:prstGeom prst="rect">
            <a:avLst/>
          </a:prstGeom>
          <a:noFill/>
          <a:ln w="9525">
            <a:noFill/>
            <a:miter lim="800000"/>
            <a:headEnd/>
            <a:tailEnd/>
          </a:ln>
        </p:spPr>
        <p:txBody>
          <a:bodyPr>
            <a:spAutoFit/>
          </a:bodyPr>
          <a:lstStyle/>
          <a:p>
            <a:pPr>
              <a:spcBef>
                <a:spcPct val="50000"/>
              </a:spcBef>
            </a:pPr>
            <a:r>
              <a:rPr lang="en-US" sz="1400" i="1" dirty="0">
                <a:latin typeface="Times New Roman" charset="0"/>
              </a:rPr>
              <a:t>Sound source: “It’s Just A Thing” by Kurt </a:t>
            </a:r>
            <a:r>
              <a:rPr lang="en-US" sz="1400" i="1" dirty="0" err="1">
                <a:latin typeface="Times New Roman" charset="0"/>
              </a:rPr>
              <a:t>Elling</a:t>
            </a:r>
            <a:r>
              <a:rPr lang="en-US" sz="1400" i="1" dirty="0">
                <a:latin typeface="Times New Roman" charset="0"/>
              </a:rPr>
              <a:t> from </a:t>
            </a:r>
            <a:r>
              <a:rPr lang="en-US" sz="1400" b="1" i="1" dirty="0">
                <a:latin typeface="Times New Roman" charset="0"/>
              </a:rPr>
              <a:t>The Messenger  </a:t>
            </a:r>
            <a:r>
              <a:rPr lang="en-US" sz="1400" i="1" dirty="0">
                <a:latin typeface="Times New Roman" charset="0"/>
              </a:rPr>
              <a:t>(1997)</a:t>
            </a:r>
            <a:endParaRPr lang="en-US" sz="1400" dirty="0">
              <a:latin typeface="Times New Roman" charset="0"/>
            </a:endParaRPr>
          </a:p>
        </p:txBody>
      </p:sp>
      <p:sp>
        <p:nvSpPr>
          <p:cNvPr id="2" name="Title 1"/>
          <p:cNvSpPr>
            <a:spLocks noGrp="1"/>
          </p:cNvSpPr>
          <p:nvPr>
            <p:ph type="title"/>
          </p:nvPr>
        </p:nvSpPr>
        <p:spPr/>
        <p:txBody>
          <a:bodyPr/>
          <a:lstStyle/>
          <a:p>
            <a:r>
              <a:rPr lang="en-US" dirty="0" smtClean="0"/>
              <a:t>Making a Recording</a:t>
            </a:r>
            <a:endParaRPr lang="en-US" dirty="0"/>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17107"/>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8870" fill="hold"/>
                                        <p:tgtEl>
                                          <p:spTgt spid="217107"/>
                                        </p:tgtEl>
                                      </p:cBhvr>
                                    </p:cmd>
                                  </p:childTnLst>
                                </p:cTn>
                              </p:par>
                            </p:childTnLst>
                          </p:cTn>
                        </p:par>
                      </p:childTnLst>
                    </p:cTn>
                  </p:par>
                </p:childTnLst>
              </p:cTn>
              <p:nextCondLst>
                <p:cond evt="onClick" delay="0">
                  <p:tgtEl>
                    <p:spTgt spid="217107"/>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217107"/>
                </p:tgtEl>
              </p:cMediaNode>
            </p:audio>
            <p:seq concurrent="1" nextAc="seek">
              <p:cTn id="8" restart="whenNotActive" fill="hold" evtFilter="cancelBubble" nodeType="interactiveSeq">
                <p:stCondLst>
                  <p:cond evt="onClick" delay="0">
                    <p:tgtEl>
                      <p:spTgt spid="217108"/>
                    </p:tgtEl>
                  </p:cond>
                </p:stCondLst>
                <p:endSync evt="end" delay="0">
                  <p:rtn val="all"/>
                </p:endSync>
                <p:childTnLst>
                  <p:par>
                    <p:cTn id="9" fill="hold">
                      <p:stCondLst>
                        <p:cond delay="0"/>
                      </p:stCondLst>
                      <p:childTnLst>
                        <p:par>
                          <p:cTn id="10" fill="hold">
                            <p:stCondLst>
                              <p:cond delay="0"/>
                            </p:stCondLst>
                            <p:childTnLst>
                              <p:par>
                                <p:cTn id="11" presetID="1" presetClass="mediacall" presetSubtype="0" fill="hold" nodeType="clickEffect">
                                  <p:stCondLst>
                                    <p:cond delay="0"/>
                                  </p:stCondLst>
                                  <p:childTnLst>
                                    <p:cmd type="call" cmd="playFrom(0.0)">
                                      <p:cBhvr>
                                        <p:cTn id="12" dur="18870" fill="hold"/>
                                        <p:tgtEl>
                                          <p:spTgt spid="217108"/>
                                        </p:tgtEl>
                                      </p:cBhvr>
                                    </p:cmd>
                                  </p:childTnLst>
                                </p:cTn>
                              </p:par>
                            </p:childTnLst>
                          </p:cTn>
                        </p:par>
                      </p:childTnLst>
                    </p:cTn>
                  </p:par>
                </p:childTnLst>
              </p:cTn>
              <p:nextCondLst>
                <p:cond evt="onClick" delay="0">
                  <p:tgtEl>
                    <p:spTgt spid="217108"/>
                  </p:tgtEl>
                </p:cond>
              </p:nextCondLst>
            </p:seq>
            <p:audio>
              <p:cMediaNode>
                <p:cTn id="13" fill="hold" display="0">
                  <p:stCondLst>
                    <p:cond delay="indefinite"/>
                  </p:stCondLst>
                  <p:endCondLst>
                    <p:cond evt="onNext" delay="0">
                      <p:tgtEl>
                        <p:sldTgt/>
                      </p:tgtEl>
                    </p:cond>
                    <p:cond evt="onPrev" delay="0">
                      <p:tgtEl>
                        <p:sldTgt/>
                      </p:tgtEl>
                    </p:cond>
                    <p:cond evt="onStopAudio" delay="0">
                      <p:tgtEl>
                        <p:sldTgt/>
                      </p:tgtEl>
                    </p:cond>
                  </p:endCondLst>
                </p:cTn>
                <p:tgtEl>
                  <p:spTgt spid="217108"/>
                </p:tgtEl>
              </p:cMediaNode>
            </p:audio>
            <p:seq concurrent="1" nextAc="seek">
              <p:cTn id="14" restart="whenNotActive" fill="hold" evtFilter="cancelBubble" nodeType="interactiveSeq">
                <p:stCondLst>
                  <p:cond evt="onClick" delay="0">
                    <p:tgtEl>
                      <p:spTgt spid="217109"/>
                    </p:tgtEl>
                  </p:cond>
                </p:stCondLst>
                <p:endSync evt="end" delay="0">
                  <p:rtn val="all"/>
                </p:endSync>
                <p:childTnLst>
                  <p:par>
                    <p:cTn id="15" fill="hold">
                      <p:stCondLst>
                        <p:cond delay="0"/>
                      </p:stCondLst>
                      <p:childTnLst>
                        <p:par>
                          <p:cTn id="16" fill="hold">
                            <p:stCondLst>
                              <p:cond delay="0"/>
                            </p:stCondLst>
                            <p:childTnLst>
                              <p:par>
                                <p:cTn id="17" presetID="1" presetClass="mediacall" presetSubtype="0" fill="hold" nodeType="clickEffect">
                                  <p:stCondLst>
                                    <p:cond delay="0"/>
                                  </p:stCondLst>
                                  <p:childTnLst>
                                    <p:cmd type="call" cmd="playFrom(0.0)">
                                      <p:cBhvr>
                                        <p:cTn id="18" dur="18870" fill="hold"/>
                                        <p:tgtEl>
                                          <p:spTgt spid="217109"/>
                                        </p:tgtEl>
                                      </p:cBhvr>
                                    </p:cmd>
                                  </p:childTnLst>
                                </p:cTn>
                              </p:par>
                            </p:childTnLst>
                          </p:cTn>
                        </p:par>
                      </p:childTnLst>
                    </p:cTn>
                  </p:par>
                </p:childTnLst>
              </p:cTn>
              <p:nextCondLst>
                <p:cond evt="onClick" delay="0">
                  <p:tgtEl>
                    <p:spTgt spid="217109"/>
                  </p:tgtEl>
                </p:cond>
              </p:nextCondLst>
            </p:seq>
            <p:audio>
              <p:cMediaNode>
                <p:cTn id="19" fill="hold" display="0">
                  <p:stCondLst>
                    <p:cond delay="indefinite"/>
                  </p:stCondLst>
                  <p:endCondLst>
                    <p:cond evt="onNext" delay="0">
                      <p:tgtEl>
                        <p:sldTgt/>
                      </p:tgtEl>
                    </p:cond>
                    <p:cond evt="onPrev" delay="0">
                      <p:tgtEl>
                        <p:sldTgt/>
                      </p:tgtEl>
                    </p:cond>
                    <p:cond evt="onStopAudio" delay="0">
                      <p:tgtEl>
                        <p:sldTgt/>
                      </p:tgtEl>
                    </p:cond>
                  </p:endCondLst>
                </p:cTn>
                <p:tgtEl>
                  <p:spTgt spid="217109"/>
                </p:tgtEl>
              </p:cMediaNode>
            </p:audio>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15" name="Text Box 11"/>
          <p:cNvSpPr txBox="1">
            <a:spLocks noChangeArrowheads="1"/>
          </p:cNvSpPr>
          <p:nvPr/>
        </p:nvSpPr>
        <p:spPr bwMode="auto">
          <a:xfrm>
            <a:off x="1066800" y="2338388"/>
            <a:ext cx="3505200" cy="2031325"/>
          </a:xfrm>
          <a:prstGeom prst="rect">
            <a:avLst/>
          </a:prstGeom>
          <a:noFill/>
          <a:ln w="9525">
            <a:noFill/>
            <a:miter lim="800000"/>
            <a:headEnd/>
            <a:tailEnd/>
          </a:ln>
        </p:spPr>
        <p:txBody>
          <a:bodyPr>
            <a:spAutoFit/>
          </a:bodyPr>
          <a:lstStyle/>
          <a:p>
            <a:r>
              <a:rPr lang="en-US" sz="1400" dirty="0">
                <a:latin typeface="Times New Roman" charset="0"/>
              </a:rPr>
              <a:t>Remember that amplitude values </a:t>
            </a:r>
            <a:r>
              <a:rPr lang="en-US" sz="1400" dirty="0" smtClean="0">
                <a:latin typeface="Times New Roman" charset="0"/>
              </a:rPr>
              <a:t>you can </a:t>
            </a:r>
            <a:r>
              <a:rPr lang="en-US" sz="1400" dirty="0">
                <a:latin typeface="Times New Roman" charset="0"/>
              </a:rPr>
              <a:t>measure are directly related to how many bits </a:t>
            </a:r>
            <a:r>
              <a:rPr lang="en-US" sz="1400" dirty="0" smtClean="0">
                <a:latin typeface="Times New Roman" charset="0"/>
              </a:rPr>
              <a:t>you devote </a:t>
            </a:r>
            <a:r>
              <a:rPr lang="en-US" sz="1400" dirty="0">
                <a:latin typeface="Times New Roman" charset="0"/>
              </a:rPr>
              <a:t>to each measurement.  If </a:t>
            </a:r>
            <a:r>
              <a:rPr lang="en-US" sz="1400" dirty="0" smtClean="0">
                <a:latin typeface="Times New Roman" charset="0"/>
              </a:rPr>
              <a:t>your </a:t>
            </a:r>
            <a:r>
              <a:rPr lang="en-US" sz="1400" dirty="0">
                <a:latin typeface="Times New Roman" charset="0"/>
              </a:rPr>
              <a:t>sound level is so high that </a:t>
            </a:r>
            <a:r>
              <a:rPr lang="en-US" sz="1400" dirty="0" smtClean="0">
                <a:latin typeface="Times New Roman" charset="0"/>
              </a:rPr>
              <a:t>you run </a:t>
            </a:r>
            <a:r>
              <a:rPr lang="en-US" sz="1400" dirty="0">
                <a:latin typeface="Times New Roman" charset="0"/>
              </a:rPr>
              <a:t>out of bits trying to measure it, </a:t>
            </a:r>
            <a:r>
              <a:rPr lang="en-US" sz="1400" dirty="0" smtClean="0">
                <a:latin typeface="Times New Roman" charset="0"/>
              </a:rPr>
              <a:t>you get </a:t>
            </a:r>
            <a:r>
              <a:rPr lang="en-US" sz="1400" b="1" dirty="0">
                <a:latin typeface="Times New Roman" charset="0"/>
              </a:rPr>
              <a:t>clipping</a:t>
            </a:r>
            <a:r>
              <a:rPr lang="en-US" sz="1400" dirty="0">
                <a:latin typeface="Times New Roman" charset="0"/>
              </a:rPr>
              <a:t>.  </a:t>
            </a:r>
          </a:p>
          <a:p>
            <a:endParaRPr lang="en-US" sz="1400" dirty="0">
              <a:latin typeface="Times New Roman" charset="0"/>
            </a:endParaRPr>
          </a:p>
          <a:p>
            <a:r>
              <a:rPr lang="en-US" sz="1400" dirty="0">
                <a:latin typeface="Times New Roman" charset="0"/>
              </a:rPr>
              <a:t>Waveforms with clipped peaks sound distorted.  Generally, this is something </a:t>
            </a:r>
            <a:r>
              <a:rPr lang="en-US" sz="1400" dirty="0" smtClean="0">
                <a:latin typeface="Times New Roman" charset="0"/>
              </a:rPr>
              <a:t>you want </a:t>
            </a:r>
            <a:r>
              <a:rPr lang="en-US" sz="1400" dirty="0">
                <a:latin typeface="Times New Roman" charset="0"/>
              </a:rPr>
              <a:t>to avoid.</a:t>
            </a:r>
          </a:p>
        </p:txBody>
      </p:sp>
      <p:sp>
        <p:nvSpPr>
          <p:cNvPr id="47117" name="Text Box 13"/>
          <p:cNvSpPr txBox="1">
            <a:spLocks noChangeArrowheads="1"/>
          </p:cNvSpPr>
          <p:nvPr/>
        </p:nvSpPr>
        <p:spPr bwMode="auto">
          <a:xfrm>
            <a:off x="5105400" y="4319588"/>
            <a:ext cx="2895600" cy="304800"/>
          </a:xfrm>
          <a:prstGeom prst="rect">
            <a:avLst/>
          </a:prstGeom>
          <a:noFill/>
          <a:ln w="9525">
            <a:noFill/>
            <a:miter lim="800000"/>
            <a:headEnd/>
            <a:tailEnd/>
          </a:ln>
        </p:spPr>
        <p:txBody>
          <a:bodyPr>
            <a:spAutoFit/>
          </a:bodyPr>
          <a:lstStyle/>
          <a:p>
            <a:pPr algn="ctr">
              <a:spcBef>
                <a:spcPct val="50000"/>
              </a:spcBef>
            </a:pPr>
            <a:r>
              <a:rPr lang="en-US" sz="1400"/>
              <a:t>Clipping</a:t>
            </a:r>
          </a:p>
        </p:txBody>
      </p:sp>
      <p:pic>
        <p:nvPicPr>
          <p:cNvPr id="219150" name="Elling-clipped.wav">
            <a:hlinkClick r:id="" action="ppaction://media"/>
          </p:cNvPr>
          <p:cNvPicPr>
            <a:picLocks noRot="1" noChangeAspect="1" noChangeArrowheads="1"/>
          </p:cNvPicPr>
          <p:nvPr>
            <a:audioFile r:link="rId1"/>
          </p:nvPr>
        </p:nvPicPr>
        <p:blipFill>
          <a:blip r:embed="rId4" cstate="print"/>
          <a:srcRect/>
          <a:stretch>
            <a:fillRect/>
          </a:stretch>
        </p:blipFill>
        <p:spPr bwMode="auto">
          <a:xfrm>
            <a:off x="5867400" y="4319588"/>
            <a:ext cx="304800" cy="304800"/>
          </a:xfrm>
          <a:prstGeom prst="rect">
            <a:avLst/>
          </a:prstGeom>
          <a:noFill/>
          <a:ln w="9525">
            <a:noFill/>
            <a:miter lim="800000"/>
            <a:headEnd/>
            <a:tailEnd/>
          </a:ln>
        </p:spPr>
      </p:pic>
      <p:sp>
        <p:nvSpPr>
          <p:cNvPr id="47119" name="Text Box 15"/>
          <p:cNvSpPr txBox="1">
            <a:spLocks noChangeArrowheads="1"/>
          </p:cNvSpPr>
          <p:nvPr/>
        </p:nvSpPr>
        <p:spPr bwMode="auto">
          <a:xfrm>
            <a:off x="838200" y="5927782"/>
            <a:ext cx="7467600" cy="304800"/>
          </a:xfrm>
          <a:prstGeom prst="rect">
            <a:avLst/>
          </a:prstGeom>
          <a:noFill/>
          <a:ln w="9525">
            <a:noFill/>
            <a:miter lim="800000"/>
            <a:headEnd/>
            <a:tailEnd/>
          </a:ln>
        </p:spPr>
        <p:txBody>
          <a:bodyPr>
            <a:spAutoFit/>
          </a:bodyPr>
          <a:lstStyle/>
          <a:p>
            <a:pPr>
              <a:spcBef>
                <a:spcPct val="50000"/>
              </a:spcBef>
            </a:pPr>
            <a:r>
              <a:rPr lang="en-US" sz="1400" i="1" dirty="0">
                <a:latin typeface="Times New Roman" charset="0"/>
              </a:rPr>
              <a:t>Sound source: “It’s Just A Thing” by Kurt </a:t>
            </a:r>
            <a:r>
              <a:rPr lang="en-US" sz="1400" i="1" dirty="0" err="1">
                <a:latin typeface="Times New Roman" charset="0"/>
              </a:rPr>
              <a:t>Elling</a:t>
            </a:r>
            <a:r>
              <a:rPr lang="en-US" sz="1400" i="1" dirty="0">
                <a:latin typeface="Times New Roman" charset="0"/>
              </a:rPr>
              <a:t> from </a:t>
            </a:r>
            <a:r>
              <a:rPr lang="en-US" sz="1400" b="1" i="1" dirty="0">
                <a:latin typeface="Times New Roman" charset="0"/>
              </a:rPr>
              <a:t>The Messenger  </a:t>
            </a:r>
            <a:r>
              <a:rPr lang="en-US" sz="1400" i="1" dirty="0">
                <a:latin typeface="Times New Roman" charset="0"/>
              </a:rPr>
              <a:t>(1997)</a:t>
            </a:r>
            <a:endParaRPr lang="en-US" sz="1400" dirty="0">
              <a:latin typeface="Times New Roman" charset="0"/>
            </a:endParaRPr>
          </a:p>
        </p:txBody>
      </p:sp>
      <p:pic>
        <p:nvPicPr>
          <p:cNvPr id="47120" name="Picture 16" descr="Elling-clipped-zoom"/>
          <p:cNvPicPr>
            <a:picLocks noChangeAspect="1" noChangeArrowheads="1"/>
          </p:cNvPicPr>
          <p:nvPr/>
        </p:nvPicPr>
        <p:blipFill>
          <a:blip r:embed="rId5" cstate="print"/>
          <a:srcRect/>
          <a:stretch>
            <a:fillRect/>
          </a:stretch>
        </p:blipFill>
        <p:spPr bwMode="auto">
          <a:xfrm>
            <a:off x="5181600" y="2414588"/>
            <a:ext cx="2819400" cy="1870075"/>
          </a:xfrm>
          <a:prstGeom prst="rect">
            <a:avLst/>
          </a:prstGeom>
          <a:noFill/>
          <a:ln w="57150">
            <a:noFill/>
            <a:miter lim="800000"/>
            <a:headEnd/>
            <a:tailEnd/>
          </a:ln>
        </p:spPr>
      </p:pic>
      <p:sp>
        <p:nvSpPr>
          <p:cNvPr id="47121" name="Oval 17"/>
          <p:cNvSpPr>
            <a:spLocks noChangeArrowheads="1"/>
          </p:cNvSpPr>
          <p:nvPr/>
        </p:nvSpPr>
        <p:spPr bwMode="auto">
          <a:xfrm>
            <a:off x="5410200" y="3024188"/>
            <a:ext cx="152400" cy="152400"/>
          </a:xfrm>
          <a:prstGeom prst="ellipse">
            <a:avLst/>
          </a:prstGeom>
          <a:noFill/>
          <a:ln w="9525">
            <a:solidFill>
              <a:srgbClr val="990000"/>
            </a:solidFill>
            <a:round/>
            <a:headEnd/>
            <a:tailEnd/>
          </a:ln>
        </p:spPr>
        <p:txBody>
          <a:bodyPr wrap="none" anchor="ctr"/>
          <a:lstStyle/>
          <a:p>
            <a:endParaRPr lang="en-US"/>
          </a:p>
        </p:txBody>
      </p:sp>
      <p:sp>
        <p:nvSpPr>
          <p:cNvPr id="47122" name="Oval 18"/>
          <p:cNvSpPr>
            <a:spLocks noChangeArrowheads="1"/>
          </p:cNvSpPr>
          <p:nvPr/>
        </p:nvSpPr>
        <p:spPr bwMode="auto">
          <a:xfrm>
            <a:off x="6115050" y="3038476"/>
            <a:ext cx="152400" cy="152400"/>
          </a:xfrm>
          <a:prstGeom prst="ellipse">
            <a:avLst/>
          </a:prstGeom>
          <a:noFill/>
          <a:ln w="9525">
            <a:solidFill>
              <a:srgbClr val="990000"/>
            </a:solidFill>
            <a:round/>
            <a:headEnd/>
            <a:tailEnd/>
          </a:ln>
        </p:spPr>
        <p:txBody>
          <a:bodyPr wrap="none" anchor="ctr"/>
          <a:lstStyle/>
          <a:p>
            <a:endParaRPr lang="en-US"/>
          </a:p>
        </p:txBody>
      </p:sp>
      <p:sp>
        <p:nvSpPr>
          <p:cNvPr id="47123" name="Oval 19"/>
          <p:cNvSpPr>
            <a:spLocks noChangeArrowheads="1"/>
          </p:cNvSpPr>
          <p:nvPr/>
        </p:nvSpPr>
        <p:spPr bwMode="auto">
          <a:xfrm>
            <a:off x="6524625" y="3038476"/>
            <a:ext cx="152400" cy="152400"/>
          </a:xfrm>
          <a:prstGeom prst="ellipse">
            <a:avLst/>
          </a:prstGeom>
          <a:noFill/>
          <a:ln w="9525">
            <a:solidFill>
              <a:srgbClr val="990000"/>
            </a:solidFill>
            <a:round/>
            <a:headEnd/>
            <a:tailEnd/>
          </a:ln>
        </p:spPr>
        <p:txBody>
          <a:bodyPr wrap="none" anchor="ctr"/>
          <a:lstStyle/>
          <a:p>
            <a:endParaRPr lang="en-US"/>
          </a:p>
        </p:txBody>
      </p:sp>
      <p:sp>
        <p:nvSpPr>
          <p:cNvPr id="47124" name="Oval 20"/>
          <p:cNvSpPr>
            <a:spLocks noChangeArrowheads="1"/>
          </p:cNvSpPr>
          <p:nvPr/>
        </p:nvSpPr>
        <p:spPr bwMode="auto">
          <a:xfrm>
            <a:off x="5295900" y="3500438"/>
            <a:ext cx="152400" cy="152400"/>
          </a:xfrm>
          <a:prstGeom prst="ellipse">
            <a:avLst/>
          </a:prstGeom>
          <a:noFill/>
          <a:ln w="9525">
            <a:solidFill>
              <a:srgbClr val="990000"/>
            </a:solidFill>
            <a:round/>
            <a:headEnd/>
            <a:tailEnd/>
          </a:ln>
        </p:spPr>
        <p:txBody>
          <a:bodyPr wrap="none" anchor="ctr"/>
          <a:lstStyle/>
          <a:p>
            <a:endParaRPr lang="en-US"/>
          </a:p>
        </p:txBody>
      </p:sp>
      <p:sp>
        <p:nvSpPr>
          <p:cNvPr id="47125" name="Oval 21"/>
          <p:cNvSpPr>
            <a:spLocks noChangeArrowheads="1"/>
          </p:cNvSpPr>
          <p:nvPr/>
        </p:nvSpPr>
        <p:spPr bwMode="auto">
          <a:xfrm>
            <a:off x="5843588" y="3514726"/>
            <a:ext cx="152400" cy="152400"/>
          </a:xfrm>
          <a:prstGeom prst="ellipse">
            <a:avLst/>
          </a:prstGeom>
          <a:noFill/>
          <a:ln w="9525">
            <a:solidFill>
              <a:srgbClr val="990000"/>
            </a:solidFill>
            <a:round/>
            <a:headEnd/>
            <a:tailEnd/>
          </a:ln>
        </p:spPr>
        <p:txBody>
          <a:bodyPr wrap="none" anchor="ctr"/>
          <a:lstStyle/>
          <a:p>
            <a:endParaRPr lang="en-US"/>
          </a:p>
        </p:txBody>
      </p:sp>
      <p:sp>
        <p:nvSpPr>
          <p:cNvPr id="47126" name="Oval 22"/>
          <p:cNvSpPr>
            <a:spLocks noChangeArrowheads="1"/>
          </p:cNvSpPr>
          <p:nvPr/>
        </p:nvSpPr>
        <p:spPr bwMode="auto">
          <a:xfrm>
            <a:off x="6324600" y="3533776"/>
            <a:ext cx="152400" cy="152400"/>
          </a:xfrm>
          <a:prstGeom prst="ellipse">
            <a:avLst/>
          </a:prstGeom>
          <a:noFill/>
          <a:ln w="9525">
            <a:solidFill>
              <a:srgbClr val="990000"/>
            </a:solidFill>
            <a:round/>
            <a:headEnd/>
            <a:tailEnd/>
          </a:ln>
        </p:spPr>
        <p:txBody>
          <a:bodyPr wrap="none" anchor="ctr"/>
          <a:lstStyle/>
          <a:p>
            <a:endParaRPr lang="en-US"/>
          </a:p>
        </p:txBody>
      </p:sp>
      <p:sp>
        <p:nvSpPr>
          <p:cNvPr id="47127" name="Oval 23"/>
          <p:cNvSpPr>
            <a:spLocks noChangeArrowheads="1"/>
          </p:cNvSpPr>
          <p:nvPr/>
        </p:nvSpPr>
        <p:spPr bwMode="auto">
          <a:xfrm>
            <a:off x="6729413" y="3033713"/>
            <a:ext cx="152400" cy="152400"/>
          </a:xfrm>
          <a:prstGeom prst="ellipse">
            <a:avLst/>
          </a:prstGeom>
          <a:noFill/>
          <a:ln w="9525">
            <a:solidFill>
              <a:srgbClr val="990000"/>
            </a:solidFill>
            <a:round/>
            <a:headEnd/>
            <a:tailEnd/>
          </a:ln>
        </p:spPr>
        <p:txBody>
          <a:bodyPr wrap="none" anchor="ctr"/>
          <a:lstStyle/>
          <a:p>
            <a:endParaRPr lang="en-US"/>
          </a:p>
        </p:txBody>
      </p:sp>
      <p:sp>
        <p:nvSpPr>
          <p:cNvPr id="47128" name="Oval 24"/>
          <p:cNvSpPr>
            <a:spLocks noChangeArrowheads="1"/>
          </p:cNvSpPr>
          <p:nvPr/>
        </p:nvSpPr>
        <p:spPr bwMode="auto">
          <a:xfrm>
            <a:off x="7005638" y="3500438"/>
            <a:ext cx="152400" cy="152400"/>
          </a:xfrm>
          <a:prstGeom prst="ellipse">
            <a:avLst/>
          </a:prstGeom>
          <a:noFill/>
          <a:ln w="9525">
            <a:solidFill>
              <a:srgbClr val="990000"/>
            </a:solidFill>
            <a:round/>
            <a:headEnd/>
            <a:tailEnd/>
          </a:ln>
        </p:spPr>
        <p:txBody>
          <a:bodyPr wrap="none" anchor="ctr"/>
          <a:lstStyle/>
          <a:p>
            <a:endParaRPr lang="en-US"/>
          </a:p>
        </p:txBody>
      </p:sp>
      <p:sp>
        <p:nvSpPr>
          <p:cNvPr id="47129" name="Oval 25"/>
          <p:cNvSpPr>
            <a:spLocks noChangeArrowheads="1"/>
          </p:cNvSpPr>
          <p:nvPr/>
        </p:nvSpPr>
        <p:spPr bwMode="auto">
          <a:xfrm>
            <a:off x="7162800" y="3024188"/>
            <a:ext cx="152400" cy="152400"/>
          </a:xfrm>
          <a:prstGeom prst="ellipse">
            <a:avLst/>
          </a:prstGeom>
          <a:noFill/>
          <a:ln w="9525">
            <a:solidFill>
              <a:srgbClr val="990000"/>
            </a:solidFill>
            <a:round/>
            <a:headEnd/>
            <a:tailEnd/>
          </a:ln>
        </p:spPr>
        <p:txBody>
          <a:bodyPr wrap="none" anchor="ctr"/>
          <a:lstStyle/>
          <a:p>
            <a:endParaRPr lang="en-US"/>
          </a:p>
        </p:txBody>
      </p:sp>
      <p:sp>
        <p:nvSpPr>
          <p:cNvPr id="47130" name="Oval 26"/>
          <p:cNvSpPr>
            <a:spLocks noChangeArrowheads="1"/>
          </p:cNvSpPr>
          <p:nvPr/>
        </p:nvSpPr>
        <p:spPr bwMode="auto">
          <a:xfrm>
            <a:off x="7296150" y="3500438"/>
            <a:ext cx="152400" cy="152400"/>
          </a:xfrm>
          <a:prstGeom prst="ellipse">
            <a:avLst/>
          </a:prstGeom>
          <a:noFill/>
          <a:ln w="9525">
            <a:solidFill>
              <a:srgbClr val="990000"/>
            </a:solidFill>
            <a:round/>
            <a:headEnd/>
            <a:tailEnd/>
          </a:ln>
        </p:spPr>
        <p:txBody>
          <a:bodyPr wrap="none" anchor="ctr"/>
          <a:lstStyle/>
          <a:p>
            <a:endParaRPr lang="en-US"/>
          </a:p>
        </p:txBody>
      </p:sp>
      <p:sp>
        <p:nvSpPr>
          <p:cNvPr id="47131" name="Oval 27"/>
          <p:cNvSpPr>
            <a:spLocks noChangeArrowheads="1"/>
          </p:cNvSpPr>
          <p:nvPr/>
        </p:nvSpPr>
        <p:spPr bwMode="auto">
          <a:xfrm>
            <a:off x="7519988" y="3509963"/>
            <a:ext cx="152400" cy="152400"/>
          </a:xfrm>
          <a:prstGeom prst="ellipse">
            <a:avLst/>
          </a:prstGeom>
          <a:noFill/>
          <a:ln w="9525">
            <a:solidFill>
              <a:srgbClr val="990000"/>
            </a:solidFill>
            <a:round/>
            <a:headEnd/>
            <a:tailEnd/>
          </a:ln>
        </p:spPr>
        <p:txBody>
          <a:bodyPr wrap="none" anchor="ctr"/>
          <a:lstStyle/>
          <a:p>
            <a:endParaRPr lang="en-US"/>
          </a:p>
        </p:txBody>
      </p:sp>
      <p:sp>
        <p:nvSpPr>
          <p:cNvPr id="47132" name="Oval 28"/>
          <p:cNvSpPr>
            <a:spLocks noChangeArrowheads="1"/>
          </p:cNvSpPr>
          <p:nvPr/>
        </p:nvSpPr>
        <p:spPr bwMode="auto">
          <a:xfrm>
            <a:off x="7624763" y="3038476"/>
            <a:ext cx="152400" cy="152400"/>
          </a:xfrm>
          <a:prstGeom prst="ellipse">
            <a:avLst/>
          </a:prstGeom>
          <a:noFill/>
          <a:ln w="9525">
            <a:solidFill>
              <a:srgbClr val="990000"/>
            </a:solidFill>
            <a:round/>
            <a:headEnd/>
            <a:tailEnd/>
          </a:ln>
        </p:spPr>
        <p:txBody>
          <a:bodyPr wrap="none" anchor="ctr"/>
          <a:lstStyle/>
          <a:p>
            <a:endParaRPr lang="en-US"/>
          </a:p>
        </p:txBody>
      </p:sp>
      <p:sp>
        <p:nvSpPr>
          <p:cNvPr id="47133" name="Oval 29"/>
          <p:cNvSpPr>
            <a:spLocks noChangeArrowheads="1"/>
          </p:cNvSpPr>
          <p:nvPr/>
        </p:nvSpPr>
        <p:spPr bwMode="auto">
          <a:xfrm>
            <a:off x="7705725" y="3495676"/>
            <a:ext cx="152400" cy="152400"/>
          </a:xfrm>
          <a:prstGeom prst="ellipse">
            <a:avLst/>
          </a:prstGeom>
          <a:noFill/>
          <a:ln w="9525">
            <a:solidFill>
              <a:srgbClr val="990000"/>
            </a:solidFill>
            <a:round/>
            <a:headEnd/>
            <a:tailEnd/>
          </a:ln>
        </p:spPr>
        <p:txBody>
          <a:bodyPr wrap="none" anchor="ctr"/>
          <a:lstStyle/>
          <a:p>
            <a:endParaRPr lang="en-US"/>
          </a:p>
        </p:txBody>
      </p:sp>
      <p:sp>
        <p:nvSpPr>
          <p:cNvPr id="47134" name="Oval 30"/>
          <p:cNvSpPr>
            <a:spLocks noChangeArrowheads="1"/>
          </p:cNvSpPr>
          <p:nvPr/>
        </p:nvSpPr>
        <p:spPr bwMode="auto">
          <a:xfrm>
            <a:off x="7848600" y="3052763"/>
            <a:ext cx="152400" cy="152400"/>
          </a:xfrm>
          <a:prstGeom prst="ellipse">
            <a:avLst/>
          </a:prstGeom>
          <a:noFill/>
          <a:ln w="9525">
            <a:solidFill>
              <a:srgbClr val="990000"/>
            </a:solidFill>
            <a:round/>
            <a:headEnd/>
            <a:tailEnd/>
          </a:ln>
        </p:spPr>
        <p:txBody>
          <a:bodyPr wrap="none" anchor="ctr"/>
          <a:lstStyle/>
          <a:p>
            <a:endParaRPr lang="en-US"/>
          </a:p>
        </p:txBody>
      </p:sp>
      <p:sp>
        <p:nvSpPr>
          <p:cNvPr id="2" name="Title 1"/>
          <p:cNvSpPr>
            <a:spLocks noGrp="1"/>
          </p:cNvSpPr>
          <p:nvPr>
            <p:ph type="title"/>
          </p:nvPr>
        </p:nvSpPr>
        <p:spPr/>
        <p:txBody>
          <a:bodyPr/>
          <a:lstStyle/>
          <a:p>
            <a:r>
              <a:rPr lang="en-US" dirty="0" smtClean="0"/>
              <a:t>Clipping</a:t>
            </a:r>
            <a:endParaRPr lang="en-US" dirty="0"/>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19150"/>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8870" fill="hold"/>
                                        <p:tgtEl>
                                          <p:spTgt spid="219150"/>
                                        </p:tgtEl>
                                      </p:cBhvr>
                                    </p:cmd>
                                  </p:childTnLst>
                                </p:cTn>
                              </p:par>
                            </p:childTnLst>
                          </p:cTn>
                        </p:par>
                      </p:childTnLst>
                    </p:cTn>
                  </p:par>
                </p:childTnLst>
              </p:cTn>
              <p:nextCondLst>
                <p:cond evt="onClick" delay="0">
                  <p:tgtEl>
                    <p:spTgt spid="219150"/>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219150"/>
                </p:tgtEl>
              </p:cMediaNode>
            </p:audio>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30" name="Picture 2" descr="BD06434_"/>
          <p:cNvPicPr>
            <a:picLocks noChangeAspect="1" noChangeArrowheads="1"/>
          </p:cNvPicPr>
          <p:nvPr/>
        </p:nvPicPr>
        <p:blipFill>
          <a:blip r:embed="rId3" cstate="print"/>
          <a:srcRect/>
          <a:stretch>
            <a:fillRect/>
          </a:stretch>
        </p:blipFill>
        <p:spPr bwMode="auto">
          <a:xfrm>
            <a:off x="5257800" y="2212976"/>
            <a:ext cx="2813050" cy="2406650"/>
          </a:xfrm>
          <a:prstGeom prst="rect">
            <a:avLst/>
          </a:prstGeom>
          <a:noFill/>
          <a:ln w="9525">
            <a:noFill/>
            <a:miter lim="800000"/>
            <a:headEnd/>
            <a:tailEnd/>
          </a:ln>
        </p:spPr>
      </p:pic>
      <p:sp>
        <p:nvSpPr>
          <p:cNvPr id="48140" name="Text Box 12"/>
          <p:cNvSpPr txBox="1">
            <a:spLocks noChangeArrowheads="1"/>
          </p:cNvSpPr>
          <p:nvPr/>
        </p:nvSpPr>
        <p:spPr bwMode="auto">
          <a:xfrm>
            <a:off x="1066800" y="2225916"/>
            <a:ext cx="3505200" cy="2462213"/>
          </a:xfrm>
          <a:prstGeom prst="rect">
            <a:avLst/>
          </a:prstGeom>
          <a:noFill/>
          <a:ln w="9525">
            <a:noFill/>
            <a:miter lim="800000"/>
            <a:headEnd/>
            <a:tailEnd/>
          </a:ln>
        </p:spPr>
        <p:txBody>
          <a:bodyPr>
            <a:spAutoFit/>
          </a:bodyPr>
          <a:lstStyle/>
          <a:p>
            <a:r>
              <a:rPr lang="en-US" sz="1400" dirty="0">
                <a:latin typeface="Times New Roman" charset="0"/>
              </a:rPr>
              <a:t>Unfortunately, if </a:t>
            </a:r>
            <a:r>
              <a:rPr lang="en-US" sz="1400" dirty="0" smtClean="0">
                <a:latin typeface="Times New Roman" charset="0"/>
              </a:rPr>
              <a:t>your </a:t>
            </a:r>
            <a:r>
              <a:rPr lang="en-US" sz="1400" dirty="0">
                <a:latin typeface="Times New Roman" charset="0"/>
              </a:rPr>
              <a:t>microphone input levels are too low, </a:t>
            </a:r>
            <a:r>
              <a:rPr lang="en-US" sz="1400" dirty="0" smtClean="0">
                <a:latin typeface="Times New Roman" charset="0"/>
              </a:rPr>
              <a:t>you get </a:t>
            </a:r>
            <a:r>
              <a:rPr lang="en-US" sz="1400" dirty="0">
                <a:latin typeface="Times New Roman" charset="0"/>
              </a:rPr>
              <a:t>a different kind of problem: excessive noise.</a:t>
            </a:r>
          </a:p>
          <a:p>
            <a:endParaRPr lang="en-US" sz="1400" dirty="0">
              <a:latin typeface="Times New Roman" charset="0"/>
            </a:endParaRPr>
          </a:p>
          <a:p>
            <a:r>
              <a:rPr lang="en-US" sz="1400" dirty="0">
                <a:latin typeface="Times New Roman" charset="0"/>
              </a:rPr>
              <a:t>All recordings record both sound </a:t>
            </a:r>
            <a:r>
              <a:rPr lang="en-US" sz="1400" dirty="0" smtClean="0">
                <a:latin typeface="Times New Roman" charset="0"/>
              </a:rPr>
              <a:t>you want </a:t>
            </a:r>
            <a:r>
              <a:rPr lang="en-US" sz="1400" dirty="0">
                <a:latin typeface="Times New Roman" charset="0"/>
              </a:rPr>
              <a:t>to hear </a:t>
            </a:r>
            <a:r>
              <a:rPr lang="en-US" sz="1400" i="1" dirty="0">
                <a:latin typeface="Times New Roman" charset="0"/>
              </a:rPr>
              <a:t>and</a:t>
            </a:r>
            <a:r>
              <a:rPr lang="en-US" sz="1400" dirty="0">
                <a:latin typeface="Times New Roman" charset="0"/>
              </a:rPr>
              <a:t> background noise </a:t>
            </a:r>
            <a:r>
              <a:rPr lang="en-US" sz="1400" dirty="0" smtClean="0">
                <a:latin typeface="Times New Roman" charset="0"/>
              </a:rPr>
              <a:t>you don’t </a:t>
            </a:r>
            <a:r>
              <a:rPr lang="en-US" sz="1400" dirty="0">
                <a:latin typeface="Times New Roman" charset="0"/>
              </a:rPr>
              <a:t>want to hear.  If you record some “silence,” what you’ll actually get is the sound of the air particles moving around in the room and colliding with the walls.  Professionals call this </a:t>
            </a:r>
            <a:r>
              <a:rPr lang="en-US" sz="1400" b="1" dirty="0">
                <a:latin typeface="Times New Roman" charset="0"/>
              </a:rPr>
              <a:t>room tone</a:t>
            </a:r>
            <a:r>
              <a:rPr lang="en-US" sz="1400" dirty="0">
                <a:latin typeface="Times New Roman" charset="0"/>
              </a:rPr>
              <a:t>. </a:t>
            </a:r>
          </a:p>
        </p:txBody>
      </p:sp>
      <p:pic>
        <p:nvPicPr>
          <p:cNvPr id="48142" name="Picture 14" descr="BD06110_"/>
          <p:cNvPicPr>
            <a:picLocks noChangeAspect="1" noChangeArrowheads="1"/>
          </p:cNvPicPr>
          <p:nvPr/>
        </p:nvPicPr>
        <p:blipFill>
          <a:blip r:embed="rId4" cstate="print"/>
          <a:srcRect/>
          <a:stretch>
            <a:fillRect/>
          </a:stretch>
        </p:blipFill>
        <p:spPr bwMode="auto">
          <a:xfrm>
            <a:off x="7010400" y="4192588"/>
            <a:ext cx="574675" cy="762000"/>
          </a:xfrm>
          <a:prstGeom prst="rect">
            <a:avLst/>
          </a:prstGeom>
          <a:noFill/>
          <a:ln w="9525">
            <a:noFill/>
            <a:miter lim="800000"/>
            <a:headEnd/>
            <a:tailEnd/>
          </a:ln>
        </p:spPr>
      </p:pic>
      <p:sp>
        <p:nvSpPr>
          <p:cNvPr id="48143" name="Text Box 15"/>
          <p:cNvSpPr txBox="1">
            <a:spLocks noChangeArrowheads="1"/>
          </p:cNvSpPr>
          <p:nvPr/>
        </p:nvSpPr>
        <p:spPr bwMode="auto">
          <a:xfrm>
            <a:off x="5257800" y="4802188"/>
            <a:ext cx="1828800" cy="304800"/>
          </a:xfrm>
          <a:prstGeom prst="rect">
            <a:avLst/>
          </a:prstGeom>
          <a:noFill/>
          <a:ln w="9525">
            <a:noFill/>
            <a:miter lim="800000"/>
            <a:headEnd/>
            <a:tailEnd/>
          </a:ln>
        </p:spPr>
        <p:txBody>
          <a:bodyPr>
            <a:spAutoFit/>
          </a:bodyPr>
          <a:lstStyle/>
          <a:p>
            <a:pPr>
              <a:spcBef>
                <a:spcPct val="50000"/>
              </a:spcBef>
            </a:pPr>
            <a:r>
              <a:rPr lang="en-US" sz="1400"/>
              <a:t>Room Tone</a:t>
            </a:r>
          </a:p>
        </p:txBody>
      </p:sp>
      <p:sp>
        <p:nvSpPr>
          <p:cNvPr id="2" name="Title 1"/>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63" name="Text Box 11"/>
          <p:cNvSpPr txBox="1">
            <a:spLocks noChangeArrowheads="1"/>
          </p:cNvSpPr>
          <p:nvPr/>
        </p:nvSpPr>
        <p:spPr bwMode="auto">
          <a:xfrm>
            <a:off x="1066800" y="2375140"/>
            <a:ext cx="3505200" cy="1384995"/>
          </a:xfrm>
          <a:prstGeom prst="rect">
            <a:avLst/>
          </a:prstGeom>
          <a:noFill/>
          <a:ln w="9525">
            <a:noFill/>
            <a:miter lim="800000"/>
            <a:headEnd/>
            <a:tailEnd/>
          </a:ln>
        </p:spPr>
        <p:txBody>
          <a:bodyPr>
            <a:spAutoFit/>
          </a:bodyPr>
          <a:lstStyle/>
          <a:p>
            <a:r>
              <a:rPr lang="en-US" sz="1400" dirty="0">
                <a:latin typeface="Times New Roman" charset="0"/>
              </a:rPr>
              <a:t>Rooms of differing volumes and differing configurations have different-sounding room tones, but since you can’t have sound without air (remember: sound is density changes in air), room tone will always be present when </a:t>
            </a:r>
            <a:r>
              <a:rPr lang="en-US" sz="1400" dirty="0" smtClean="0">
                <a:latin typeface="Times New Roman" charset="0"/>
              </a:rPr>
              <a:t>you make </a:t>
            </a:r>
            <a:r>
              <a:rPr lang="en-US" sz="1400" dirty="0">
                <a:latin typeface="Times New Roman" charset="0"/>
              </a:rPr>
              <a:t>recordings indoors. </a:t>
            </a:r>
          </a:p>
        </p:txBody>
      </p:sp>
      <p:pic>
        <p:nvPicPr>
          <p:cNvPr id="49165" name="Picture 13" descr="noise-floor-good"/>
          <p:cNvPicPr>
            <a:picLocks noChangeAspect="1" noChangeArrowheads="1"/>
          </p:cNvPicPr>
          <p:nvPr/>
        </p:nvPicPr>
        <p:blipFill>
          <a:blip r:embed="rId4" cstate="print"/>
          <a:srcRect/>
          <a:stretch>
            <a:fillRect/>
          </a:stretch>
        </p:blipFill>
        <p:spPr bwMode="auto">
          <a:xfrm>
            <a:off x="4800600" y="1689340"/>
            <a:ext cx="3276600" cy="1398588"/>
          </a:xfrm>
          <a:prstGeom prst="rect">
            <a:avLst/>
          </a:prstGeom>
          <a:noFill/>
          <a:ln w="9525">
            <a:noFill/>
            <a:miter lim="800000"/>
            <a:headEnd/>
            <a:tailEnd/>
          </a:ln>
        </p:spPr>
      </p:pic>
      <p:pic>
        <p:nvPicPr>
          <p:cNvPr id="49166" name="Picture 14" descr="noise-floor-bad"/>
          <p:cNvPicPr>
            <a:picLocks noChangeAspect="1" noChangeArrowheads="1"/>
          </p:cNvPicPr>
          <p:nvPr/>
        </p:nvPicPr>
        <p:blipFill>
          <a:blip r:embed="rId5" cstate="print"/>
          <a:srcRect/>
          <a:stretch>
            <a:fillRect/>
          </a:stretch>
        </p:blipFill>
        <p:spPr bwMode="auto">
          <a:xfrm>
            <a:off x="4800600" y="3441940"/>
            <a:ext cx="3279775" cy="1471613"/>
          </a:xfrm>
          <a:prstGeom prst="rect">
            <a:avLst/>
          </a:prstGeom>
          <a:noFill/>
          <a:ln w="9525">
            <a:noFill/>
            <a:miter lim="800000"/>
            <a:headEnd/>
            <a:tailEnd/>
          </a:ln>
        </p:spPr>
      </p:pic>
      <p:sp>
        <p:nvSpPr>
          <p:cNvPr id="49167" name="Line 15"/>
          <p:cNvSpPr>
            <a:spLocks noChangeShapeType="1"/>
          </p:cNvSpPr>
          <p:nvPr/>
        </p:nvSpPr>
        <p:spPr bwMode="auto">
          <a:xfrm flipV="1">
            <a:off x="3733800" y="4584940"/>
            <a:ext cx="1905000" cy="533400"/>
          </a:xfrm>
          <a:prstGeom prst="line">
            <a:avLst/>
          </a:prstGeom>
          <a:noFill/>
          <a:ln w="9525">
            <a:solidFill>
              <a:schemeClr val="tx1"/>
            </a:solidFill>
            <a:round/>
            <a:headEnd/>
            <a:tailEnd type="triangle" w="med" len="med"/>
          </a:ln>
        </p:spPr>
        <p:txBody>
          <a:bodyPr/>
          <a:lstStyle/>
          <a:p>
            <a:endParaRPr lang="en-US"/>
          </a:p>
        </p:txBody>
      </p:sp>
      <p:sp>
        <p:nvSpPr>
          <p:cNvPr id="49168" name="Text Box 16"/>
          <p:cNvSpPr txBox="1">
            <a:spLocks noChangeArrowheads="1"/>
          </p:cNvSpPr>
          <p:nvPr/>
        </p:nvSpPr>
        <p:spPr bwMode="auto">
          <a:xfrm>
            <a:off x="3124200" y="4965940"/>
            <a:ext cx="762000" cy="304800"/>
          </a:xfrm>
          <a:prstGeom prst="rect">
            <a:avLst/>
          </a:prstGeom>
          <a:noFill/>
          <a:ln w="9525">
            <a:noFill/>
            <a:miter lim="800000"/>
            <a:headEnd/>
            <a:tailEnd/>
          </a:ln>
        </p:spPr>
        <p:txBody>
          <a:bodyPr>
            <a:spAutoFit/>
          </a:bodyPr>
          <a:lstStyle/>
          <a:p>
            <a:pPr>
              <a:spcBef>
                <a:spcPct val="50000"/>
              </a:spcBef>
            </a:pPr>
            <a:r>
              <a:rPr lang="en-US" sz="1400"/>
              <a:t>signal</a:t>
            </a:r>
          </a:p>
        </p:txBody>
      </p:sp>
      <p:sp>
        <p:nvSpPr>
          <p:cNvPr id="49169" name="Line 17"/>
          <p:cNvSpPr>
            <a:spLocks noChangeShapeType="1"/>
          </p:cNvSpPr>
          <p:nvPr/>
        </p:nvSpPr>
        <p:spPr bwMode="auto">
          <a:xfrm flipV="1">
            <a:off x="2819400" y="4432540"/>
            <a:ext cx="2743200" cy="457200"/>
          </a:xfrm>
          <a:prstGeom prst="line">
            <a:avLst/>
          </a:prstGeom>
          <a:noFill/>
          <a:ln w="9525">
            <a:solidFill>
              <a:schemeClr val="tx1"/>
            </a:solidFill>
            <a:round/>
            <a:headEnd/>
            <a:tailEnd/>
          </a:ln>
        </p:spPr>
        <p:txBody>
          <a:bodyPr/>
          <a:lstStyle/>
          <a:p>
            <a:endParaRPr lang="en-US"/>
          </a:p>
        </p:txBody>
      </p:sp>
      <p:sp>
        <p:nvSpPr>
          <p:cNvPr id="49170" name="Line 18"/>
          <p:cNvSpPr>
            <a:spLocks noChangeShapeType="1"/>
          </p:cNvSpPr>
          <p:nvPr/>
        </p:nvSpPr>
        <p:spPr bwMode="auto">
          <a:xfrm flipV="1">
            <a:off x="5562600" y="4280140"/>
            <a:ext cx="0" cy="152400"/>
          </a:xfrm>
          <a:prstGeom prst="line">
            <a:avLst/>
          </a:prstGeom>
          <a:noFill/>
          <a:ln w="9525">
            <a:solidFill>
              <a:schemeClr val="tx1"/>
            </a:solidFill>
            <a:round/>
            <a:headEnd/>
            <a:tailEnd type="triangle" w="med" len="med"/>
          </a:ln>
        </p:spPr>
        <p:txBody>
          <a:bodyPr/>
          <a:lstStyle/>
          <a:p>
            <a:endParaRPr lang="en-US"/>
          </a:p>
        </p:txBody>
      </p:sp>
      <p:sp>
        <p:nvSpPr>
          <p:cNvPr id="49171" name="Text Box 19"/>
          <p:cNvSpPr txBox="1">
            <a:spLocks noChangeArrowheads="1"/>
          </p:cNvSpPr>
          <p:nvPr/>
        </p:nvSpPr>
        <p:spPr bwMode="auto">
          <a:xfrm>
            <a:off x="2209800" y="4737340"/>
            <a:ext cx="685800" cy="304800"/>
          </a:xfrm>
          <a:prstGeom prst="rect">
            <a:avLst/>
          </a:prstGeom>
          <a:noFill/>
          <a:ln w="9525">
            <a:noFill/>
            <a:miter lim="800000"/>
            <a:headEnd/>
            <a:tailEnd/>
          </a:ln>
        </p:spPr>
        <p:txBody>
          <a:bodyPr>
            <a:spAutoFit/>
          </a:bodyPr>
          <a:lstStyle/>
          <a:p>
            <a:pPr>
              <a:spcBef>
                <a:spcPct val="50000"/>
              </a:spcBef>
            </a:pPr>
            <a:r>
              <a:rPr lang="en-US" sz="1400"/>
              <a:t>noise</a:t>
            </a:r>
          </a:p>
        </p:txBody>
      </p:sp>
      <p:sp>
        <p:nvSpPr>
          <p:cNvPr id="49172" name="Line 20"/>
          <p:cNvSpPr>
            <a:spLocks noChangeShapeType="1"/>
          </p:cNvSpPr>
          <p:nvPr/>
        </p:nvSpPr>
        <p:spPr bwMode="auto">
          <a:xfrm flipH="1">
            <a:off x="3600450" y="4184890"/>
            <a:ext cx="4476750" cy="0"/>
          </a:xfrm>
          <a:prstGeom prst="line">
            <a:avLst/>
          </a:prstGeom>
          <a:noFill/>
          <a:ln w="9525">
            <a:solidFill>
              <a:schemeClr val="tx1"/>
            </a:solidFill>
            <a:round/>
            <a:headEnd/>
            <a:tailEnd/>
          </a:ln>
        </p:spPr>
        <p:txBody>
          <a:bodyPr/>
          <a:lstStyle/>
          <a:p>
            <a:endParaRPr lang="en-US"/>
          </a:p>
        </p:txBody>
      </p:sp>
      <p:sp>
        <p:nvSpPr>
          <p:cNvPr id="49173" name="Line 21"/>
          <p:cNvSpPr>
            <a:spLocks noChangeShapeType="1"/>
          </p:cNvSpPr>
          <p:nvPr/>
        </p:nvSpPr>
        <p:spPr bwMode="auto">
          <a:xfrm flipH="1">
            <a:off x="4643438" y="4156315"/>
            <a:ext cx="3429000" cy="0"/>
          </a:xfrm>
          <a:prstGeom prst="line">
            <a:avLst/>
          </a:prstGeom>
          <a:noFill/>
          <a:ln w="9525">
            <a:solidFill>
              <a:schemeClr val="tx1"/>
            </a:solidFill>
            <a:round/>
            <a:headEnd/>
            <a:tailEnd/>
          </a:ln>
        </p:spPr>
        <p:txBody>
          <a:bodyPr/>
          <a:lstStyle/>
          <a:p>
            <a:endParaRPr lang="en-US"/>
          </a:p>
        </p:txBody>
      </p:sp>
      <p:sp>
        <p:nvSpPr>
          <p:cNvPr id="49174" name="Text Box 22"/>
          <p:cNvSpPr txBox="1">
            <a:spLocks noChangeArrowheads="1"/>
          </p:cNvSpPr>
          <p:nvPr/>
        </p:nvSpPr>
        <p:spPr bwMode="auto">
          <a:xfrm>
            <a:off x="3733800" y="3899140"/>
            <a:ext cx="1066800" cy="304800"/>
          </a:xfrm>
          <a:prstGeom prst="rect">
            <a:avLst/>
          </a:prstGeom>
          <a:noFill/>
          <a:ln w="9525">
            <a:noFill/>
            <a:miter lim="800000"/>
            <a:headEnd/>
            <a:tailEnd/>
          </a:ln>
        </p:spPr>
        <p:txBody>
          <a:bodyPr>
            <a:spAutoFit/>
          </a:bodyPr>
          <a:lstStyle/>
          <a:p>
            <a:pPr>
              <a:spcBef>
                <a:spcPct val="50000"/>
              </a:spcBef>
            </a:pPr>
            <a:r>
              <a:rPr lang="en-US" sz="1400"/>
              <a:t>noise floor</a:t>
            </a:r>
          </a:p>
        </p:txBody>
      </p:sp>
      <p:sp>
        <p:nvSpPr>
          <p:cNvPr id="49175" name="Text Box 23"/>
          <p:cNvSpPr txBox="1">
            <a:spLocks noChangeArrowheads="1"/>
          </p:cNvSpPr>
          <p:nvPr/>
        </p:nvSpPr>
        <p:spPr bwMode="auto">
          <a:xfrm>
            <a:off x="2514600" y="3975340"/>
            <a:ext cx="1371600" cy="304800"/>
          </a:xfrm>
          <a:prstGeom prst="rect">
            <a:avLst/>
          </a:prstGeom>
          <a:noFill/>
          <a:ln w="9525">
            <a:noFill/>
            <a:miter lim="800000"/>
            <a:headEnd/>
            <a:tailEnd/>
          </a:ln>
        </p:spPr>
        <p:txBody>
          <a:bodyPr>
            <a:spAutoFit/>
          </a:bodyPr>
          <a:lstStyle/>
          <a:p>
            <a:pPr>
              <a:spcBef>
                <a:spcPct val="50000"/>
              </a:spcBef>
            </a:pPr>
            <a:r>
              <a:rPr lang="en-US" sz="1400"/>
              <a:t>True silence</a:t>
            </a:r>
          </a:p>
        </p:txBody>
      </p:sp>
      <p:pic>
        <p:nvPicPr>
          <p:cNvPr id="223256" name="Elling-55dB-down.wav">
            <a:hlinkClick r:id="" action="ppaction://media"/>
          </p:cNvPr>
          <p:cNvPicPr>
            <a:picLocks noRot="1" noChangeAspect="1" noChangeArrowheads="1"/>
          </p:cNvPicPr>
          <p:nvPr>
            <a:audioFile r:link="rId1"/>
          </p:nvPr>
        </p:nvPicPr>
        <p:blipFill>
          <a:blip r:embed="rId6" cstate="print"/>
          <a:srcRect/>
          <a:stretch>
            <a:fillRect/>
          </a:stretch>
        </p:blipFill>
        <p:spPr bwMode="auto">
          <a:xfrm>
            <a:off x="2057400" y="4280140"/>
            <a:ext cx="304800" cy="304800"/>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t>Room Tone</a:t>
            </a:r>
            <a:endParaRPr lang="en-US" dirty="0"/>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23256"/>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8870" fill="hold"/>
                                        <p:tgtEl>
                                          <p:spTgt spid="223256"/>
                                        </p:tgtEl>
                                      </p:cBhvr>
                                    </p:cmd>
                                  </p:childTnLst>
                                </p:cTn>
                              </p:par>
                            </p:childTnLst>
                          </p:cTn>
                        </p:par>
                      </p:childTnLst>
                    </p:cTn>
                  </p:par>
                </p:childTnLst>
              </p:cTn>
              <p:nextCondLst>
                <p:cond evt="onClick" delay="0">
                  <p:tgtEl>
                    <p:spTgt spid="223256"/>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223256"/>
                </p:tgtEl>
              </p:cMediaNode>
            </p:audio>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2" name="Text Box 6"/>
          <p:cNvSpPr txBox="1">
            <a:spLocks noChangeArrowheads="1"/>
          </p:cNvSpPr>
          <p:nvPr/>
        </p:nvSpPr>
        <p:spPr bwMode="auto">
          <a:xfrm>
            <a:off x="1066800" y="1841740"/>
            <a:ext cx="3962400" cy="457200"/>
          </a:xfrm>
          <a:prstGeom prst="rect">
            <a:avLst/>
          </a:prstGeom>
          <a:noFill/>
          <a:ln w="9525">
            <a:noFill/>
            <a:miter lim="800000"/>
            <a:headEnd/>
            <a:tailEnd/>
          </a:ln>
        </p:spPr>
        <p:txBody>
          <a:bodyPr>
            <a:spAutoFit/>
          </a:bodyPr>
          <a:lstStyle/>
          <a:p>
            <a:pPr>
              <a:spcBef>
                <a:spcPct val="50000"/>
              </a:spcBef>
            </a:pPr>
            <a:r>
              <a:rPr lang="en-US" sz="2400"/>
              <a:t>Signal to Noise Ratio</a:t>
            </a:r>
          </a:p>
        </p:txBody>
      </p:sp>
      <p:sp>
        <p:nvSpPr>
          <p:cNvPr id="50187" name="Text Box 11"/>
          <p:cNvSpPr txBox="1">
            <a:spLocks noChangeArrowheads="1"/>
          </p:cNvSpPr>
          <p:nvPr/>
        </p:nvSpPr>
        <p:spPr bwMode="auto">
          <a:xfrm>
            <a:off x="1066800" y="2298940"/>
            <a:ext cx="3505200" cy="2857500"/>
          </a:xfrm>
          <a:prstGeom prst="rect">
            <a:avLst/>
          </a:prstGeom>
          <a:noFill/>
          <a:ln w="9525">
            <a:noFill/>
            <a:miter lim="800000"/>
            <a:headEnd/>
            <a:tailEnd/>
          </a:ln>
        </p:spPr>
        <p:txBody>
          <a:bodyPr>
            <a:spAutoFit/>
          </a:bodyPr>
          <a:lstStyle/>
          <a:p>
            <a:r>
              <a:rPr lang="en-US" sz="1400">
                <a:latin typeface="Times New Roman" charset="0"/>
              </a:rPr>
              <a:t>Suppose we record a narrator twice – once with a strong signal (large amplitude), and once with a weak signal (small amplitude).</a:t>
            </a:r>
          </a:p>
          <a:p>
            <a:endParaRPr lang="en-US" sz="1400">
              <a:latin typeface="Times New Roman" charset="0"/>
            </a:endParaRPr>
          </a:p>
          <a:p>
            <a:r>
              <a:rPr lang="en-US" sz="1400">
                <a:latin typeface="Times New Roman" charset="0"/>
              </a:rPr>
              <a:t>During playback, we’ll have to turn up the volume in order to hear the recording with the weak signal.  But “turning up the volume” amplifies everything, including the noise. This will make our recording sound “hissy.”</a:t>
            </a:r>
          </a:p>
          <a:p>
            <a:endParaRPr lang="en-US" sz="1400">
              <a:latin typeface="Times New Roman" charset="0"/>
            </a:endParaRPr>
          </a:p>
          <a:p>
            <a:r>
              <a:rPr lang="en-US" sz="1400">
                <a:latin typeface="Times New Roman" charset="0"/>
              </a:rPr>
              <a:t>For a clean recording, we want the ratio of the signal’s amplitude to that of the noise’s amplitude to be as high as possible.</a:t>
            </a:r>
          </a:p>
        </p:txBody>
      </p:sp>
      <p:sp>
        <p:nvSpPr>
          <p:cNvPr id="50189" name="Text Box 13"/>
          <p:cNvSpPr txBox="1">
            <a:spLocks noChangeArrowheads="1"/>
          </p:cNvSpPr>
          <p:nvPr/>
        </p:nvSpPr>
        <p:spPr bwMode="auto">
          <a:xfrm>
            <a:off x="5029200" y="1917940"/>
            <a:ext cx="3048000" cy="3108325"/>
          </a:xfrm>
          <a:prstGeom prst="rect">
            <a:avLst/>
          </a:prstGeom>
          <a:solidFill>
            <a:srgbClr val="CCFFFF"/>
          </a:solidFill>
          <a:ln w="38100">
            <a:solidFill>
              <a:srgbClr val="990000"/>
            </a:solidFill>
            <a:miter lim="800000"/>
            <a:headEnd/>
            <a:tailEnd/>
          </a:ln>
        </p:spPr>
        <p:txBody>
          <a:bodyPr>
            <a:spAutoFit/>
          </a:bodyPr>
          <a:lstStyle/>
          <a:p>
            <a:pPr>
              <a:spcBef>
                <a:spcPct val="50000"/>
              </a:spcBef>
            </a:pPr>
            <a:endParaRPr lang="en-US" sz="1400"/>
          </a:p>
          <a:p>
            <a:pPr>
              <a:spcBef>
                <a:spcPct val="50000"/>
              </a:spcBef>
            </a:pPr>
            <a:r>
              <a:rPr lang="en-US" sz="1400"/>
              <a:t>Signal amplitude – noise amplitude</a:t>
            </a:r>
          </a:p>
          <a:p>
            <a:pPr algn="ctr">
              <a:spcBef>
                <a:spcPct val="50000"/>
              </a:spcBef>
            </a:pPr>
            <a:r>
              <a:rPr lang="en-US" sz="1400"/>
              <a:t>= the signal to noise ratio</a:t>
            </a:r>
          </a:p>
          <a:p>
            <a:pPr algn="ctr">
              <a:spcBef>
                <a:spcPct val="50000"/>
              </a:spcBef>
            </a:pPr>
            <a:endParaRPr lang="en-US" sz="1400"/>
          </a:p>
          <a:p>
            <a:pPr>
              <a:spcBef>
                <a:spcPct val="50000"/>
              </a:spcBef>
            </a:pPr>
            <a:r>
              <a:rPr lang="en-US" sz="1400"/>
              <a:t>The signal to noise ratio can be maximized by either</a:t>
            </a:r>
          </a:p>
          <a:p>
            <a:pPr>
              <a:spcBef>
                <a:spcPct val="50000"/>
              </a:spcBef>
            </a:pPr>
            <a:r>
              <a:rPr lang="en-US" sz="1400"/>
              <a:t>    a. lowering the noise floor, or</a:t>
            </a:r>
          </a:p>
          <a:p>
            <a:pPr>
              <a:spcBef>
                <a:spcPct val="50000"/>
              </a:spcBef>
            </a:pPr>
            <a:r>
              <a:rPr lang="en-US" sz="1400"/>
              <a:t>    b. raising the signal level</a:t>
            </a:r>
          </a:p>
          <a:p>
            <a:pPr>
              <a:spcBef>
                <a:spcPct val="50000"/>
              </a:spcBef>
            </a:pPr>
            <a:r>
              <a:rPr lang="en-US" sz="1400"/>
              <a:t>(or both).</a:t>
            </a:r>
          </a:p>
          <a:p>
            <a:pPr>
              <a:spcBef>
                <a:spcPct val="50000"/>
              </a:spcBef>
            </a:pPr>
            <a:endParaRPr lang="en-US" sz="1400"/>
          </a:p>
        </p:txBody>
      </p:sp>
      <p:sp>
        <p:nvSpPr>
          <p:cNvPr id="50190" name="Text Box 14"/>
          <p:cNvSpPr txBox="1">
            <a:spLocks noChangeArrowheads="1"/>
          </p:cNvSpPr>
          <p:nvPr/>
        </p:nvSpPr>
        <p:spPr bwMode="auto">
          <a:xfrm>
            <a:off x="6400800" y="2240203"/>
            <a:ext cx="304800" cy="304800"/>
          </a:xfrm>
          <a:prstGeom prst="rect">
            <a:avLst/>
          </a:prstGeom>
          <a:noFill/>
          <a:ln w="9525">
            <a:noFill/>
            <a:miter lim="800000"/>
            <a:headEnd/>
            <a:tailEnd/>
          </a:ln>
        </p:spPr>
        <p:txBody>
          <a:bodyPr>
            <a:spAutoFit/>
          </a:bodyPr>
          <a:lstStyle/>
          <a:p>
            <a:pPr>
              <a:spcBef>
                <a:spcPct val="50000"/>
              </a:spcBef>
            </a:pPr>
            <a:r>
              <a:rPr lang="en-US" sz="1400"/>
              <a:t>:</a:t>
            </a:r>
          </a:p>
        </p:txBody>
      </p:sp>
      <p:sp>
        <p:nvSpPr>
          <p:cNvPr id="50191" name="Line 15"/>
          <p:cNvSpPr>
            <a:spLocks noChangeShapeType="1"/>
          </p:cNvSpPr>
          <p:nvPr/>
        </p:nvSpPr>
        <p:spPr bwMode="auto">
          <a:xfrm>
            <a:off x="5029200" y="3060940"/>
            <a:ext cx="3048000" cy="0"/>
          </a:xfrm>
          <a:prstGeom prst="line">
            <a:avLst/>
          </a:prstGeom>
          <a:noFill/>
          <a:ln w="9525">
            <a:solidFill>
              <a:schemeClr val="tx1"/>
            </a:solidFill>
            <a:round/>
            <a:headEnd/>
            <a:tailEnd/>
          </a:ln>
        </p:spPr>
        <p:txBody>
          <a:bodyPr/>
          <a:lstStyle/>
          <a:p>
            <a:endParaRPr lang="en-US"/>
          </a:p>
        </p:txBody>
      </p:sp>
      <p:sp>
        <p:nvSpPr>
          <p:cNvPr id="2" name="Title 1"/>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The First “D” in “ADDIE”</a:t>
            </a:r>
          </a:p>
        </p:txBody>
      </p:sp>
      <p:sp>
        <p:nvSpPr>
          <p:cNvPr id="4098" name="Rectangle 2"/>
          <p:cNvSpPr>
            <a:spLocks noGrp="1" noChangeArrowheads="1"/>
          </p:cNvSpPr>
          <p:nvPr>
            <p:ph type="body" idx="4294967295"/>
          </p:nvPr>
        </p:nvSpPr>
        <p:spPr>
          <a:xfrm>
            <a:off x="482614" y="1600200"/>
            <a:ext cx="8229600" cy="4525963"/>
          </a:xfrm>
        </p:spPr>
        <p:txBody>
          <a:bodyPr/>
          <a:lstStyle/>
          <a:p>
            <a:pPr eaLnBrk="1" hangingPunct="1">
              <a:lnSpc>
                <a:spcPct val="80000"/>
              </a:lnSpc>
            </a:pPr>
            <a:r>
              <a:rPr lang="en-US" sz="2400" dirty="0"/>
              <a:t>Clients will want to review a design and give approval before committing resources to the development effort</a:t>
            </a:r>
          </a:p>
          <a:p>
            <a:pPr eaLnBrk="1" hangingPunct="1">
              <a:lnSpc>
                <a:spcPct val="80000"/>
              </a:lnSpc>
            </a:pPr>
            <a:r>
              <a:rPr lang="en-US" sz="2400" dirty="0"/>
              <a:t>In many cases, your design will need to be approved internally (by a Lead Instructional Designer) before it is sent to the client</a:t>
            </a:r>
          </a:p>
          <a:p>
            <a:pPr eaLnBrk="1" hangingPunct="1">
              <a:lnSpc>
                <a:spcPct val="80000"/>
              </a:lnSpc>
            </a:pPr>
            <a:r>
              <a:rPr lang="en-US" sz="2400" dirty="0"/>
              <a:t>How can you document your design, without actually building the course, so that clients and your own internal management can understand your intent and make sure that everyone is “on the same page” (e.g., all learning objectives are adequately addressed, etc.)?</a:t>
            </a:r>
          </a:p>
        </p:txBody>
      </p:sp>
      <p:sp>
        <p:nvSpPr>
          <p:cNvPr id="4104" name="Rectangle 8" hidden="1"/>
          <p:cNvSpPr>
            <a:spLocks noChangeArrowheads="1"/>
          </p:cNvSpPr>
          <p:nvPr/>
        </p:nvSpPr>
        <p:spPr bwMode="auto">
          <a:xfrm>
            <a:off x="609600" y="0"/>
            <a:ext cx="8229600" cy="1143000"/>
          </a:xfrm>
          <a:prstGeom prst="rect">
            <a:avLst/>
          </a:prstGeom>
          <a:noFill/>
          <a:ln w="9525">
            <a:noFill/>
            <a:miter lim="800000"/>
            <a:headEnd/>
            <a:tailEnd/>
          </a:ln>
        </p:spPr>
        <p:txBody>
          <a:bodyPr anchor="ctr"/>
          <a:lstStyle/>
          <a:p>
            <a:r>
              <a:rPr lang="en-US" sz="4400">
                <a:solidFill>
                  <a:srgbClr val="FFFF99"/>
                </a:solidFill>
              </a:rPr>
              <a:t>The ADDIE Model</a:t>
            </a:r>
          </a:p>
        </p:txBody>
      </p:sp>
    </p:spTree>
    <p:extLst>
      <p:ext uri="{BB962C8B-B14F-4D97-AF65-F5344CB8AC3E}">
        <p14:creationId xmlns:p14="http://schemas.microsoft.com/office/powerpoint/2010/main" val="46166824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6" name="Text Box 6"/>
          <p:cNvSpPr txBox="1">
            <a:spLocks noChangeArrowheads="1"/>
          </p:cNvSpPr>
          <p:nvPr/>
        </p:nvSpPr>
        <p:spPr bwMode="auto">
          <a:xfrm>
            <a:off x="838200" y="2438400"/>
            <a:ext cx="7467600" cy="2308324"/>
          </a:xfrm>
          <a:prstGeom prst="rect">
            <a:avLst/>
          </a:prstGeom>
          <a:noFill/>
          <a:ln w="9525">
            <a:noFill/>
            <a:miter lim="800000"/>
            <a:headEnd/>
            <a:tailEnd/>
          </a:ln>
        </p:spPr>
        <p:txBody>
          <a:bodyPr>
            <a:spAutoFit/>
          </a:bodyPr>
          <a:lstStyle/>
          <a:p>
            <a:pPr algn="ctr">
              <a:spcBef>
                <a:spcPct val="50000"/>
              </a:spcBef>
            </a:pPr>
            <a:r>
              <a:rPr lang="en-US" sz="2400" dirty="0"/>
              <a:t>Activity </a:t>
            </a:r>
            <a:r>
              <a:rPr lang="en-US" sz="2400" dirty="0" smtClean="0"/>
              <a:t>1A: </a:t>
            </a:r>
            <a:r>
              <a:rPr lang="en-US" sz="2400" dirty="0"/>
              <a:t>Recording, Normalizing, </a:t>
            </a:r>
            <a:br>
              <a:rPr lang="en-US" sz="2400" dirty="0"/>
            </a:br>
            <a:r>
              <a:rPr lang="en-US" sz="2400" dirty="0"/>
              <a:t>Noise Reduction, and Saving</a:t>
            </a:r>
          </a:p>
          <a:p>
            <a:pPr algn="ctr">
              <a:spcBef>
                <a:spcPct val="50000"/>
              </a:spcBef>
            </a:pPr>
            <a:endParaRPr lang="en-US" sz="2400" dirty="0"/>
          </a:p>
          <a:p>
            <a:pPr algn="ctr">
              <a:spcBef>
                <a:spcPct val="50000"/>
              </a:spcBef>
            </a:pPr>
            <a:r>
              <a:rPr lang="en-US" sz="2400" dirty="0"/>
              <a:t>I’ll record, then the class will normalize and noise reduce.</a:t>
            </a:r>
          </a:p>
        </p:txBody>
      </p:sp>
      <p:sp>
        <p:nvSpPr>
          <p:cNvPr id="2" name="Title 1"/>
          <p:cNvSpPr>
            <a:spLocks noGrp="1"/>
          </p:cNvSpPr>
          <p:nvPr>
            <p:ph type="title"/>
          </p:nvPr>
        </p:nvSpPr>
        <p:spPr/>
        <p:txBody>
          <a:bodyPr/>
          <a:lstStyle/>
          <a:p>
            <a:r>
              <a:rPr lang="en-US" dirty="0" smtClean="0"/>
              <a:t>Activity 1A</a:t>
            </a:r>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35" name="Text Box 11"/>
          <p:cNvSpPr txBox="1">
            <a:spLocks noChangeArrowheads="1"/>
          </p:cNvSpPr>
          <p:nvPr/>
        </p:nvSpPr>
        <p:spPr bwMode="auto">
          <a:xfrm>
            <a:off x="914400" y="1528313"/>
            <a:ext cx="7391400" cy="3093154"/>
          </a:xfrm>
          <a:prstGeom prst="rect">
            <a:avLst/>
          </a:prstGeom>
          <a:noFill/>
          <a:ln w="9525">
            <a:noFill/>
            <a:miter lim="800000"/>
            <a:headEnd/>
            <a:tailEnd/>
          </a:ln>
        </p:spPr>
        <p:txBody>
          <a:bodyPr>
            <a:spAutoFit/>
          </a:bodyPr>
          <a:lstStyle/>
          <a:p>
            <a:pPr>
              <a:spcBef>
                <a:spcPct val="50000"/>
              </a:spcBef>
            </a:pPr>
            <a:r>
              <a:rPr lang="en-US" sz="2400" b="1" dirty="0" smtClean="0"/>
              <a:t>(</a:t>
            </a:r>
            <a:r>
              <a:rPr lang="en-US" sz="2400" b="1" dirty="0"/>
              <a:t>Note – Add in some “</a:t>
            </a:r>
            <a:r>
              <a:rPr lang="en-US" sz="2400" b="1" dirty="0" err="1"/>
              <a:t>Uhs</a:t>
            </a:r>
            <a:r>
              <a:rPr lang="en-US" sz="2400" b="1" dirty="0"/>
              <a:t>” and “</a:t>
            </a:r>
            <a:r>
              <a:rPr lang="en-US" sz="2400" b="1" dirty="0" err="1"/>
              <a:t>Umms</a:t>
            </a:r>
            <a:r>
              <a:rPr lang="en-US" sz="2400" b="1" dirty="0"/>
              <a:t>”, so we’ll have something to edit later on)</a:t>
            </a:r>
            <a:endParaRPr lang="en-US" sz="1400" dirty="0"/>
          </a:p>
          <a:p>
            <a:pPr>
              <a:spcBef>
                <a:spcPct val="50000"/>
              </a:spcBef>
            </a:pPr>
            <a:r>
              <a:rPr lang="en-US" sz="1400" dirty="0" smtClean="0"/>
              <a:t>Usin</a:t>
            </a:r>
            <a:r>
              <a:rPr lang="en-US" sz="1400" dirty="0" smtClean="0"/>
              <a:t>g this course is easy! To move forward one page, click </a:t>
            </a:r>
            <a:r>
              <a:rPr lang="en-US" sz="1400" b="1" dirty="0" smtClean="0"/>
              <a:t>Next</a:t>
            </a:r>
            <a:r>
              <a:rPr lang="en-US" sz="1400" dirty="0" smtClean="0"/>
              <a:t>. To move backward one page, click </a:t>
            </a:r>
            <a:r>
              <a:rPr lang="en-US" sz="1400" b="1" dirty="0" smtClean="0"/>
              <a:t>Back</a:t>
            </a:r>
            <a:r>
              <a:rPr lang="en-US" sz="1400" dirty="0" smtClean="0"/>
              <a:t>. You can go to any page in the course by clicking </a:t>
            </a:r>
            <a:r>
              <a:rPr lang="en-US" sz="1400" b="1" dirty="0" smtClean="0"/>
              <a:t>Menu</a:t>
            </a:r>
            <a:r>
              <a:rPr lang="en-US" sz="1400" dirty="0" smtClean="0"/>
              <a:t>, and then clicking the page you want to visit.</a:t>
            </a:r>
            <a:endParaRPr lang="en-US" sz="1400" dirty="0"/>
          </a:p>
          <a:p>
            <a:pPr>
              <a:spcBef>
                <a:spcPct val="50000"/>
              </a:spcBef>
            </a:pPr>
            <a:r>
              <a:rPr lang="en-US" sz="1400" dirty="0" smtClean="0"/>
              <a:t>From time to time, you will be asked to interact with the course by clicking links or buttons. </a:t>
            </a:r>
          </a:p>
          <a:p>
            <a:pPr>
              <a:spcBef>
                <a:spcPct val="50000"/>
              </a:spcBef>
            </a:pPr>
            <a:r>
              <a:rPr lang="en-US" sz="1400" dirty="0" smtClean="0"/>
              <a:t>To view the additional resources available to you, including job aids and checklists, click </a:t>
            </a:r>
            <a:r>
              <a:rPr lang="en-US" sz="1400" b="1" dirty="0" smtClean="0"/>
              <a:t>Resources.</a:t>
            </a:r>
            <a:endParaRPr lang="en-US" sz="1400" dirty="0"/>
          </a:p>
          <a:p>
            <a:pPr>
              <a:spcBef>
                <a:spcPct val="50000"/>
              </a:spcBef>
            </a:pPr>
            <a:r>
              <a:rPr lang="en-US" sz="1400" dirty="0" smtClean="0"/>
              <a:t>You can return to this help page at any time by clicking </a:t>
            </a:r>
            <a:r>
              <a:rPr lang="en-US" sz="1400" b="1" dirty="0" smtClean="0"/>
              <a:t>Help</a:t>
            </a:r>
            <a:r>
              <a:rPr lang="en-US" sz="1400" dirty="0" smtClean="0"/>
              <a:t> from any page.</a:t>
            </a:r>
            <a:endParaRPr lang="en-US" sz="1400" dirty="0"/>
          </a:p>
          <a:p>
            <a:pPr>
              <a:spcBef>
                <a:spcPct val="50000"/>
              </a:spcBef>
            </a:pPr>
            <a:r>
              <a:rPr lang="en-US" sz="1400" dirty="0"/>
              <a:t>When you're ready, click </a:t>
            </a:r>
            <a:r>
              <a:rPr lang="en-US" sz="1400" b="1" dirty="0" smtClean="0"/>
              <a:t>Next</a:t>
            </a:r>
            <a:r>
              <a:rPr lang="en-US" sz="1400" dirty="0" smtClean="0"/>
              <a:t> </a:t>
            </a:r>
            <a:r>
              <a:rPr lang="en-US" sz="1400" dirty="0"/>
              <a:t>to get started.</a:t>
            </a:r>
          </a:p>
        </p:txBody>
      </p:sp>
      <p:sp>
        <p:nvSpPr>
          <p:cNvPr id="2" name="Title 1"/>
          <p:cNvSpPr>
            <a:spLocks noGrp="1"/>
          </p:cNvSpPr>
          <p:nvPr>
            <p:ph type="title"/>
          </p:nvPr>
        </p:nvSpPr>
        <p:spPr/>
        <p:txBody>
          <a:bodyPr/>
          <a:lstStyle/>
          <a:p>
            <a:r>
              <a:rPr lang="en-US" dirty="0" smtClean="0"/>
              <a:t>Voice Over Script</a:t>
            </a:r>
            <a:endParaRPr lang="en-US" dirty="0"/>
          </a:p>
        </p:txBody>
      </p:sp>
    </p:spTree>
    <p:extLst>
      <p:ext uri="{BB962C8B-B14F-4D97-AF65-F5344CB8AC3E}">
        <p14:creationId xmlns:p14="http://schemas.microsoft.com/office/powerpoint/2010/main" val="206438115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9" name="Text Box 11"/>
          <p:cNvSpPr txBox="1">
            <a:spLocks noChangeArrowheads="1"/>
          </p:cNvSpPr>
          <p:nvPr/>
        </p:nvSpPr>
        <p:spPr bwMode="auto">
          <a:xfrm>
            <a:off x="885645" y="2524141"/>
            <a:ext cx="3505200" cy="2031325"/>
          </a:xfrm>
          <a:prstGeom prst="rect">
            <a:avLst/>
          </a:prstGeom>
          <a:noFill/>
          <a:ln w="9525">
            <a:noFill/>
            <a:miter lim="800000"/>
            <a:headEnd/>
            <a:tailEnd/>
          </a:ln>
        </p:spPr>
        <p:txBody>
          <a:bodyPr>
            <a:spAutoFit/>
          </a:bodyPr>
          <a:lstStyle/>
          <a:p>
            <a:pPr marL="228600" indent="-228600">
              <a:buFontTx/>
              <a:buAutoNum type="arabicPeriod"/>
            </a:pPr>
            <a:r>
              <a:rPr lang="en-US" sz="1400" dirty="0">
                <a:latin typeface="Times New Roman" charset="0"/>
              </a:rPr>
              <a:t>Launch </a:t>
            </a:r>
            <a:r>
              <a:rPr lang="en-US" sz="1400" dirty="0" smtClean="0">
                <a:latin typeface="Times New Roman" charset="0"/>
              </a:rPr>
              <a:t>Audition</a:t>
            </a:r>
            <a:endParaRPr lang="en-US" sz="1400" dirty="0">
              <a:latin typeface="Times New Roman" charset="0"/>
            </a:endParaRPr>
          </a:p>
          <a:p>
            <a:pPr marL="228600" indent="-228600">
              <a:buFontTx/>
              <a:buAutoNum type="arabicPeriod"/>
            </a:pPr>
            <a:r>
              <a:rPr lang="en-US" sz="1400" dirty="0" smtClean="0">
                <a:latin typeface="Times New Roman" charset="0"/>
              </a:rPr>
              <a:t>Click </a:t>
            </a:r>
            <a:r>
              <a:rPr lang="en-US" sz="1400" b="1" dirty="0" smtClean="0">
                <a:latin typeface="Times New Roman" charset="0"/>
              </a:rPr>
              <a:t>Record</a:t>
            </a:r>
            <a:endParaRPr lang="en-US" sz="1400" dirty="0">
              <a:latin typeface="Times New Roman" charset="0"/>
            </a:endParaRPr>
          </a:p>
          <a:p>
            <a:pPr marL="228600" indent="-228600">
              <a:buFontTx/>
              <a:buAutoNum type="arabicPeriod"/>
            </a:pPr>
            <a:r>
              <a:rPr lang="en-US" sz="1400" dirty="0" smtClean="0">
                <a:latin typeface="Times New Roman" charset="0"/>
              </a:rPr>
              <a:t>Enter your desired sample rate and bit depth</a:t>
            </a:r>
            <a:endParaRPr lang="en-US" sz="1400" dirty="0">
              <a:latin typeface="Times New Roman" charset="0"/>
            </a:endParaRPr>
          </a:p>
          <a:p>
            <a:pPr marL="228600" indent="-228600">
              <a:buFontTx/>
              <a:buAutoNum type="arabicPeriod"/>
            </a:pPr>
            <a:r>
              <a:rPr lang="en-US" sz="1400" dirty="0" smtClean="0">
                <a:latin typeface="Times New Roman" charset="0"/>
              </a:rPr>
              <a:t>Click OK</a:t>
            </a:r>
            <a:endParaRPr lang="en-US" sz="1400" dirty="0">
              <a:latin typeface="Times New Roman" charset="0"/>
            </a:endParaRPr>
          </a:p>
          <a:p>
            <a:pPr marL="228600" indent="-228600">
              <a:buFontTx/>
              <a:buAutoNum type="arabicPeriod"/>
            </a:pPr>
            <a:r>
              <a:rPr lang="en-US" sz="1400" dirty="0">
                <a:latin typeface="Times New Roman" charset="0"/>
              </a:rPr>
              <a:t>Set your levels by speaking into the microphone and then seeing how “hot” your signal is</a:t>
            </a:r>
          </a:p>
          <a:p>
            <a:pPr marL="228600" indent="-228600">
              <a:buFontTx/>
              <a:buAutoNum type="arabicPeriod"/>
            </a:pPr>
            <a:r>
              <a:rPr lang="en-US" sz="1400" dirty="0" smtClean="0">
                <a:latin typeface="Times New Roman" charset="0"/>
              </a:rPr>
              <a:t>When </a:t>
            </a:r>
            <a:r>
              <a:rPr lang="en-US" sz="1400" dirty="0">
                <a:latin typeface="Times New Roman" charset="0"/>
              </a:rPr>
              <a:t>you’re done recording, </a:t>
            </a:r>
            <a:r>
              <a:rPr lang="en-US" sz="1400" dirty="0" smtClean="0">
                <a:latin typeface="Times New Roman" charset="0"/>
              </a:rPr>
              <a:t>click </a:t>
            </a:r>
            <a:r>
              <a:rPr lang="en-US" sz="1400" b="1" dirty="0" smtClean="0">
                <a:latin typeface="Times New Roman" charset="0"/>
              </a:rPr>
              <a:t>Stop</a:t>
            </a:r>
            <a:endParaRPr lang="en-US" sz="1400" dirty="0">
              <a:latin typeface="Times New Roman" charset="0"/>
            </a:endParaRPr>
          </a:p>
        </p:txBody>
      </p:sp>
      <p:pic>
        <p:nvPicPr>
          <p:cNvPr id="53261" name="Picture 13" descr="Audacity-transport-ctrls" hidden="1"/>
          <p:cNvPicPr>
            <a:picLocks noChangeAspect="1" noChangeArrowheads="1"/>
          </p:cNvPicPr>
          <p:nvPr/>
        </p:nvPicPr>
        <p:blipFill>
          <a:blip r:embed="rId3" cstate="print"/>
          <a:srcRect/>
          <a:stretch>
            <a:fillRect/>
          </a:stretch>
        </p:blipFill>
        <p:spPr bwMode="auto">
          <a:xfrm>
            <a:off x="5029200" y="3822700"/>
            <a:ext cx="3087688" cy="519113"/>
          </a:xfrm>
          <a:prstGeom prst="rect">
            <a:avLst/>
          </a:prstGeom>
          <a:noFill/>
          <a:ln w="9525">
            <a:noFill/>
            <a:miter lim="800000"/>
            <a:headEnd/>
            <a:tailEnd/>
          </a:ln>
        </p:spPr>
      </p:pic>
      <p:sp>
        <p:nvSpPr>
          <p:cNvPr id="53262" name="Line 14"/>
          <p:cNvSpPr>
            <a:spLocks noChangeShapeType="1"/>
          </p:cNvSpPr>
          <p:nvPr/>
        </p:nvSpPr>
        <p:spPr bwMode="auto">
          <a:xfrm flipV="1">
            <a:off x="5558276" y="2667000"/>
            <a:ext cx="0" cy="1143000"/>
          </a:xfrm>
          <a:prstGeom prst="line">
            <a:avLst/>
          </a:prstGeom>
          <a:noFill/>
          <a:ln w="9525">
            <a:solidFill>
              <a:schemeClr val="tx1"/>
            </a:solidFill>
            <a:round/>
            <a:headEnd/>
            <a:tailEnd/>
          </a:ln>
        </p:spPr>
        <p:txBody>
          <a:bodyPr/>
          <a:lstStyle/>
          <a:p>
            <a:endParaRPr lang="en-US"/>
          </a:p>
        </p:txBody>
      </p:sp>
      <p:sp>
        <p:nvSpPr>
          <p:cNvPr id="53263" name="Line 15"/>
          <p:cNvSpPr>
            <a:spLocks noChangeShapeType="1"/>
          </p:cNvSpPr>
          <p:nvPr/>
        </p:nvSpPr>
        <p:spPr bwMode="auto">
          <a:xfrm>
            <a:off x="5558276" y="2667000"/>
            <a:ext cx="228600" cy="0"/>
          </a:xfrm>
          <a:prstGeom prst="line">
            <a:avLst/>
          </a:prstGeom>
          <a:noFill/>
          <a:ln w="9525">
            <a:solidFill>
              <a:schemeClr val="tx1"/>
            </a:solidFill>
            <a:round/>
            <a:headEnd/>
            <a:tailEnd/>
          </a:ln>
        </p:spPr>
        <p:txBody>
          <a:bodyPr/>
          <a:lstStyle/>
          <a:p>
            <a:endParaRPr lang="en-US"/>
          </a:p>
        </p:txBody>
      </p:sp>
      <p:sp>
        <p:nvSpPr>
          <p:cNvPr id="53264" name="Text Box 16"/>
          <p:cNvSpPr txBox="1">
            <a:spLocks noChangeArrowheads="1"/>
          </p:cNvSpPr>
          <p:nvPr/>
        </p:nvSpPr>
        <p:spPr bwMode="auto">
          <a:xfrm>
            <a:off x="5710676" y="2514600"/>
            <a:ext cx="2362200" cy="304800"/>
          </a:xfrm>
          <a:prstGeom prst="rect">
            <a:avLst/>
          </a:prstGeom>
          <a:noFill/>
          <a:ln w="9525">
            <a:noFill/>
            <a:miter lim="800000"/>
            <a:headEnd/>
            <a:tailEnd/>
          </a:ln>
        </p:spPr>
        <p:txBody>
          <a:bodyPr>
            <a:spAutoFit/>
          </a:bodyPr>
          <a:lstStyle/>
          <a:p>
            <a:pPr>
              <a:spcBef>
                <a:spcPct val="50000"/>
              </a:spcBef>
            </a:pPr>
            <a:r>
              <a:rPr lang="en-US" sz="1400" dirty="0" smtClean="0"/>
              <a:t>Stop</a:t>
            </a:r>
            <a:endParaRPr lang="en-US" sz="1400" dirty="0"/>
          </a:p>
        </p:txBody>
      </p:sp>
      <p:sp>
        <p:nvSpPr>
          <p:cNvPr id="53265" name="Line 17"/>
          <p:cNvSpPr>
            <a:spLocks noChangeShapeType="1"/>
          </p:cNvSpPr>
          <p:nvPr/>
        </p:nvSpPr>
        <p:spPr bwMode="auto">
          <a:xfrm flipV="1">
            <a:off x="5791200" y="3048000"/>
            <a:ext cx="0" cy="762000"/>
          </a:xfrm>
          <a:prstGeom prst="line">
            <a:avLst/>
          </a:prstGeom>
          <a:noFill/>
          <a:ln w="9525">
            <a:solidFill>
              <a:schemeClr val="tx1"/>
            </a:solidFill>
            <a:round/>
            <a:headEnd/>
            <a:tailEnd/>
          </a:ln>
        </p:spPr>
        <p:txBody>
          <a:bodyPr/>
          <a:lstStyle/>
          <a:p>
            <a:endParaRPr lang="en-US"/>
          </a:p>
        </p:txBody>
      </p:sp>
      <p:sp>
        <p:nvSpPr>
          <p:cNvPr id="53266" name="Line 18"/>
          <p:cNvSpPr>
            <a:spLocks noChangeShapeType="1"/>
          </p:cNvSpPr>
          <p:nvPr/>
        </p:nvSpPr>
        <p:spPr bwMode="auto">
          <a:xfrm>
            <a:off x="5791200" y="3048000"/>
            <a:ext cx="304800" cy="0"/>
          </a:xfrm>
          <a:prstGeom prst="line">
            <a:avLst/>
          </a:prstGeom>
          <a:noFill/>
          <a:ln w="9525">
            <a:solidFill>
              <a:schemeClr val="tx1"/>
            </a:solidFill>
            <a:round/>
            <a:headEnd/>
            <a:tailEnd/>
          </a:ln>
        </p:spPr>
        <p:txBody>
          <a:bodyPr/>
          <a:lstStyle/>
          <a:p>
            <a:endParaRPr lang="en-US"/>
          </a:p>
        </p:txBody>
      </p:sp>
      <p:sp>
        <p:nvSpPr>
          <p:cNvPr id="53267" name="Text Box 19"/>
          <p:cNvSpPr txBox="1">
            <a:spLocks noChangeArrowheads="1"/>
          </p:cNvSpPr>
          <p:nvPr/>
        </p:nvSpPr>
        <p:spPr bwMode="auto">
          <a:xfrm>
            <a:off x="6019800" y="2895600"/>
            <a:ext cx="533400" cy="304800"/>
          </a:xfrm>
          <a:prstGeom prst="rect">
            <a:avLst/>
          </a:prstGeom>
          <a:noFill/>
          <a:ln w="9525">
            <a:noFill/>
            <a:miter lim="800000"/>
            <a:headEnd/>
            <a:tailEnd/>
          </a:ln>
        </p:spPr>
        <p:txBody>
          <a:bodyPr>
            <a:spAutoFit/>
          </a:bodyPr>
          <a:lstStyle/>
          <a:p>
            <a:pPr>
              <a:spcBef>
                <a:spcPct val="50000"/>
              </a:spcBef>
            </a:pPr>
            <a:r>
              <a:rPr lang="en-US" sz="1400"/>
              <a:t>Play</a:t>
            </a:r>
          </a:p>
        </p:txBody>
      </p:sp>
      <p:sp>
        <p:nvSpPr>
          <p:cNvPr id="53268" name="Line 20"/>
          <p:cNvSpPr>
            <a:spLocks noChangeShapeType="1"/>
          </p:cNvSpPr>
          <p:nvPr/>
        </p:nvSpPr>
        <p:spPr bwMode="auto">
          <a:xfrm flipV="1">
            <a:off x="6024124" y="3429000"/>
            <a:ext cx="0" cy="381000"/>
          </a:xfrm>
          <a:prstGeom prst="line">
            <a:avLst/>
          </a:prstGeom>
          <a:noFill/>
          <a:ln w="9525">
            <a:solidFill>
              <a:schemeClr val="tx1"/>
            </a:solidFill>
            <a:round/>
            <a:headEnd/>
            <a:tailEnd/>
          </a:ln>
        </p:spPr>
        <p:txBody>
          <a:bodyPr/>
          <a:lstStyle/>
          <a:p>
            <a:endParaRPr lang="en-US"/>
          </a:p>
        </p:txBody>
      </p:sp>
      <p:sp>
        <p:nvSpPr>
          <p:cNvPr id="53269" name="Line 21"/>
          <p:cNvSpPr>
            <a:spLocks noChangeShapeType="1"/>
          </p:cNvSpPr>
          <p:nvPr/>
        </p:nvSpPr>
        <p:spPr bwMode="auto">
          <a:xfrm>
            <a:off x="6024124" y="3429000"/>
            <a:ext cx="228600" cy="0"/>
          </a:xfrm>
          <a:prstGeom prst="line">
            <a:avLst/>
          </a:prstGeom>
          <a:noFill/>
          <a:ln w="9525">
            <a:solidFill>
              <a:schemeClr val="tx1"/>
            </a:solidFill>
            <a:round/>
            <a:headEnd/>
            <a:tailEnd/>
          </a:ln>
        </p:spPr>
        <p:txBody>
          <a:bodyPr/>
          <a:lstStyle/>
          <a:p>
            <a:endParaRPr lang="en-US"/>
          </a:p>
        </p:txBody>
      </p:sp>
      <p:sp>
        <p:nvSpPr>
          <p:cNvPr id="53270" name="Text Box 22"/>
          <p:cNvSpPr txBox="1">
            <a:spLocks noChangeArrowheads="1"/>
          </p:cNvSpPr>
          <p:nvPr/>
        </p:nvSpPr>
        <p:spPr bwMode="auto">
          <a:xfrm>
            <a:off x="6176524" y="3276600"/>
            <a:ext cx="838200" cy="304800"/>
          </a:xfrm>
          <a:prstGeom prst="rect">
            <a:avLst/>
          </a:prstGeom>
          <a:noFill/>
          <a:ln w="9525">
            <a:noFill/>
            <a:miter lim="800000"/>
            <a:headEnd/>
            <a:tailEnd/>
          </a:ln>
        </p:spPr>
        <p:txBody>
          <a:bodyPr>
            <a:spAutoFit/>
          </a:bodyPr>
          <a:lstStyle/>
          <a:p>
            <a:pPr>
              <a:spcBef>
                <a:spcPct val="50000"/>
              </a:spcBef>
            </a:pPr>
            <a:r>
              <a:rPr lang="en-US" sz="1400" dirty="0" smtClean="0"/>
              <a:t>Pause</a:t>
            </a:r>
            <a:endParaRPr lang="en-US" sz="1400" dirty="0"/>
          </a:p>
        </p:txBody>
      </p:sp>
      <p:sp>
        <p:nvSpPr>
          <p:cNvPr id="53271" name="Line 23"/>
          <p:cNvSpPr>
            <a:spLocks noChangeShapeType="1"/>
          </p:cNvSpPr>
          <p:nvPr/>
        </p:nvSpPr>
        <p:spPr bwMode="auto">
          <a:xfrm>
            <a:off x="6298744" y="4343400"/>
            <a:ext cx="0" cy="381000"/>
          </a:xfrm>
          <a:prstGeom prst="line">
            <a:avLst/>
          </a:prstGeom>
          <a:noFill/>
          <a:ln w="9525">
            <a:solidFill>
              <a:schemeClr val="tx1"/>
            </a:solidFill>
            <a:round/>
            <a:headEnd/>
            <a:tailEnd/>
          </a:ln>
        </p:spPr>
        <p:txBody>
          <a:bodyPr/>
          <a:lstStyle/>
          <a:p>
            <a:endParaRPr lang="en-US"/>
          </a:p>
        </p:txBody>
      </p:sp>
      <p:sp>
        <p:nvSpPr>
          <p:cNvPr id="53272" name="Line 24"/>
          <p:cNvSpPr>
            <a:spLocks noChangeShapeType="1"/>
          </p:cNvSpPr>
          <p:nvPr/>
        </p:nvSpPr>
        <p:spPr bwMode="auto">
          <a:xfrm flipH="1">
            <a:off x="6070144" y="4724400"/>
            <a:ext cx="228600" cy="0"/>
          </a:xfrm>
          <a:prstGeom prst="line">
            <a:avLst/>
          </a:prstGeom>
          <a:noFill/>
          <a:ln w="9525">
            <a:solidFill>
              <a:schemeClr val="tx1"/>
            </a:solidFill>
            <a:round/>
            <a:headEnd/>
            <a:tailEnd/>
          </a:ln>
        </p:spPr>
        <p:txBody>
          <a:bodyPr/>
          <a:lstStyle/>
          <a:p>
            <a:endParaRPr lang="en-US"/>
          </a:p>
        </p:txBody>
      </p:sp>
      <p:sp>
        <p:nvSpPr>
          <p:cNvPr id="53273" name="Text Box 25"/>
          <p:cNvSpPr txBox="1">
            <a:spLocks noChangeArrowheads="1"/>
          </p:cNvSpPr>
          <p:nvPr/>
        </p:nvSpPr>
        <p:spPr bwMode="auto">
          <a:xfrm>
            <a:off x="4724400" y="4572000"/>
            <a:ext cx="1574344" cy="304800"/>
          </a:xfrm>
          <a:prstGeom prst="rect">
            <a:avLst/>
          </a:prstGeom>
          <a:noFill/>
          <a:ln w="9525">
            <a:noFill/>
            <a:miter lim="800000"/>
            <a:headEnd/>
            <a:tailEnd/>
          </a:ln>
        </p:spPr>
        <p:txBody>
          <a:bodyPr wrap="square">
            <a:spAutoFit/>
          </a:bodyPr>
          <a:lstStyle/>
          <a:p>
            <a:pPr>
              <a:spcBef>
                <a:spcPct val="50000"/>
              </a:spcBef>
            </a:pPr>
            <a:r>
              <a:rPr lang="en-US" sz="1400" dirty="0" smtClean="0"/>
              <a:t>Go to beginning</a:t>
            </a:r>
            <a:endParaRPr lang="en-US" sz="1400" dirty="0"/>
          </a:p>
        </p:txBody>
      </p:sp>
      <p:sp>
        <p:nvSpPr>
          <p:cNvPr id="53274" name="Line 26"/>
          <p:cNvSpPr>
            <a:spLocks noChangeShapeType="1"/>
          </p:cNvSpPr>
          <p:nvPr/>
        </p:nvSpPr>
        <p:spPr bwMode="auto">
          <a:xfrm>
            <a:off x="6988846" y="4343400"/>
            <a:ext cx="0" cy="762000"/>
          </a:xfrm>
          <a:prstGeom prst="line">
            <a:avLst/>
          </a:prstGeom>
          <a:noFill/>
          <a:ln w="9525">
            <a:solidFill>
              <a:schemeClr val="tx1"/>
            </a:solidFill>
            <a:round/>
            <a:headEnd/>
            <a:tailEnd/>
          </a:ln>
        </p:spPr>
        <p:txBody>
          <a:bodyPr/>
          <a:lstStyle/>
          <a:p>
            <a:endParaRPr lang="en-US"/>
          </a:p>
        </p:txBody>
      </p:sp>
      <p:sp>
        <p:nvSpPr>
          <p:cNvPr id="53275" name="Line 27"/>
          <p:cNvSpPr>
            <a:spLocks noChangeShapeType="1"/>
          </p:cNvSpPr>
          <p:nvPr/>
        </p:nvSpPr>
        <p:spPr bwMode="auto">
          <a:xfrm flipH="1">
            <a:off x="6364509" y="5105400"/>
            <a:ext cx="624337" cy="0"/>
          </a:xfrm>
          <a:prstGeom prst="line">
            <a:avLst/>
          </a:prstGeom>
          <a:noFill/>
          <a:ln w="9525">
            <a:solidFill>
              <a:schemeClr val="tx1"/>
            </a:solidFill>
            <a:round/>
            <a:headEnd/>
            <a:tailEnd/>
          </a:ln>
        </p:spPr>
        <p:txBody>
          <a:bodyPr/>
          <a:lstStyle/>
          <a:p>
            <a:endParaRPr lang="en-US"/>
          </a:p>
        </p:txBody>
      </p:sp>
      <p:sp>
        <p:nvSpPr>
          <p:cNvPr id="53276" name="Text Box 28"/>
          <p:cNvSpPr txBox="1">
            <a:spLocks noChangeArrowheads="1"/>
          </p:cNvSpPr>
          <p:nvPr/>
        </p:nvSpPr>
        <p:spPr bwMode="auto">
          <a:xfrm>
            <a:off x="5443268" y="4953000"/>
            <a:ext cx="1316978" cy="304800"/>
          </a:xfrm>
          <a:prstGeom prst="rect">
            <a:avLst/>
          </a:prstGeom>
          <a:noFill/>
          <a:ln w="9525">
            <a:noFill/>
            <a:miter lim="800000"/>
            <a:headEnd/>
            <a:tailEnd/>
          </a:ln>
        </p:spPr>
        <p:txBody>
          <a:bodyPr wrap="square">
            <a:spAutoFit/>
          </a:bodyPr>
          <a:lstStyle/>
          <a:p>
            <a:pPr>
              <a:spcBef>
                <a:spcPct val="50000"/>
              </a:spcBef>
            </a:pPr>
            <a:r>
              <a:rPr lang="en-US" sz="1400" dirty="0" smtClean="0"/>
              <a:t>Go to end</a:t>
            </a:r>
            <a:endParaRPr lang="en-US" sz="1400" dirty="0"/>
          </a:p>
        </p:txBody>
      </p:sp>
      <p:sp>
        <p:nvSpPr>
          <p:cNvPr id="53277" name="Line 29"/>
          <p:cNvSpPr>
            <a:spLocks noChangeShapeType="1"/>
          </p:cNvSpPr>
          <p:nvPr/>
        </p:nvSpPr>
        <p:spPr bwMode="auto">
          <a:xfrm>
            <a:off x="7240456" y="4343400"/>
            <a:ext cx="0" cy="1219200"/>
          </a:xfrm>
          <a:prstGeom prst="line">
            <a:avLst/>
          </a:prstGeom>
          <a:noFill/>
          <a:ln w="9525">
            <a:solidFill>
              <a:schemeClr val="tx1"/>
            </a:solidFill>
            <a:round/>
            <a:headEnd/>
            <a:tailEnd/>
          </a:ln>
        </p:spPr>
        <p:txBody>
          <a:bodyPr/>
          <a:lstStyle/>
          <a:p>
            <a:endParaRPr lang="en-US"/>
          </a:p>
        </p:txBody>
      </p:sp>
      <p:sp>
        <p:nvSpPr>
          <p:cNvPr id="53278" name="Line 30"/>
          <p:cNvSpPr>
            <a:spLocks noChangeShapeType="1"/>
          </p:cNvSpPr>
          <p:nvPr/>
        </p:nvSpPr>
        <p:spPr bwMode="auto">
          <a:xfrm flipH="1">
            <a:off x="6734882" y="5562600"/>
            <a:ext cx="505574" cy="0"/>
          </a:xfrm>
          <a:prstGeom prst="line">
            <a:avLst/>
          </a:prstGeom>
          <a:noFill/>
          <a:ln w="9525">
            <a:solidFill>
              <a:schemeClr val="tx1"/>
            </a:solidFill>
            <a:round/>
            <a:headEnd/>
            <a:tailEnd/>
          </a:ln>
        </p:spPr>
        <p:txBody>
          <a:bodyPr/>
          <a:lstStyle/>
          <a:p>
            <a:endParaRPr lang="en-US"/>
          </a:p>
        </p:txBody>
      </p:sp>
      <p:sp>
        <p:nvSpPr>
          <p:cNvPr id="53279" name="Text Box 31"/>
          <p:cNvSpPr txBox="1">
            <a:spLocks noChangeArrowheads="1"/>
          </p:cNvSpPr>
          <p:nvPr/>
        </p:nvSpPr>
        <p:spPr bwMode="auto">
          <a:xfrm>
            <a:off x="5984584" y="5410200"/>
            <a:ext cx="1179672" cy="304800"/>
          </a:xfrm>
          <a:prstGeom prst="rect">
            <a:avLst/>
          </a:prstGeom>
          <a:noFill/>
          <a:ln w="9525">
            <a:noFill/>
            <a:miter lim="800000"/>
            <a:headEnd/>
            <a:tailEnd/>
          </a:ln>
        </p:spPr>
        <p:txBody>
          <a:bodyPr wrap="square">
            <a:spAutoFit/>
          </a:bodyPr>
          <a:lstStyle/>
          <a:p>
            <a:pPr>
              <a:spcBef>
                <a:spcPct val="50000"/>
              </a:spcBef>
            </a:pPr>
            <a:r>
              <a:rPr lang="en-US" sz="1400" dirty="0" smtClean="0"/>
              <a:t>Record</a:t>
            </a:r>
            <a:endParaRPr lang="en-US" sz="1400" dirty="0"/>
          </a:p>
        </p:txBody>
      </p:sp>
      <p:pic>
        <p:nvPicPr>
          <p:cNvPr id="2" name="Picture 1"/>
          <p:cNvPicPr>
            <a:picLocks noChangeAspect="1"/>
          </p:cNvPicPr>
          <p:nvPr/>
        </p:nvPicPr>
        <p:blipFill rotWithShape="1">
          <a:blip r:embed="rId4">
            <a:extLst>
              <a:ext uri="{28A0092B-C50C-407E-A947-70E740481C1C}">
                <a14:useLocalDpi xmlns:a14="http://schemas.microsoft.com/office/drawing/2010/main" val="0"/>
              </a:ext>
            </a:extLst>
          </a:blip>
          <a:srcRect l="54151" t="80335" r="20833" b="13759"/>
          <a:stretch/>
        </p:blipFill>
        <p:spPr>
          <a:xfrm>
            <a:off x="5334000" y="3840192"/>
            <a:ext cx="2287438" cy="384475"/>
          </a:xfrm>
          <a:prstGeom prst="rect">
            <a:avLst/>
          </a:prstGeom>
        </p:spPr>
      </p:pic>
      <p:sp>
        <p:nvSpPr>
          <p:cNvPr id="33" name="Line 17"/>
          <p:cNvSpPr>
            <a:spLocks noChangeShapeType="1"/>
          </p:cNvSpPr>
          <p:nvPr/>
        </p:nvSpPr>
        <p:spPr bwMode="auto">
          <a:xfrm flipV="1">
            <a:off x="7453222" y="3078192"/>
            <a:ext cx="0" cy="762000"/>
          </a:xfrm>
          <a:prstGeom prst="line">
            <a:avLst/>
          </a:prstGeom>
          <a:noFill/>
          <a:ln w="9525">
            <a:solidFill>
              <a:schemeClr val="tx1"/>
            </a:solidFill>
            <a:round/>
            <a:headEnd/>
            <a:tailEnd/>
          </a:ln>
        </p:spPr>
        <p:txBody>
          <a:bodyPr/>
          <a:lstStyle/>
          <a:p>
            <a:endParaRPr lang="en-US"/>
          </a:p>
        </p:txBody>
      </p:sp>
      <p:sp>
        <p:nvSpPr>
          <p:cNvPr id="35" name="Text Box 19"/>
          <p:cNvSpPr txBox="1">
            <a:spLocks noChangeArrowheads="1"/>
          </p:cNvSpPr>
          <p:nvPr/>
        </p:nvSpPr>
        <p:spPr bwMode="auto">
          <a:xfrm>
            <a:off x="6794750" y="2741759"/>
            <a:ext cx="1312629" cy="307777"/>
          </a:xfrm>
          <a:prstGeom prst="rect">
            <a:avLst/>
          </a:prstGeom>
          <a:noFill/>
          <a:ln w="9525">
            <a:noFill/>
            <a:miter lim="800000"/>
            <a:headEnd/>
            <a:tailEnd/>
          </a:ln>
        </p:spPr>
        <p:txBody>
          <a:bodyPr wrap="square">
            <a:spAutoFit/>
          </a:bodyPr>
          <a:lstStyle/>
          <a:p>
            <a:pPr algn="ctr">
              <a:spcBef>
                <a:spcPct val="50000"/>
              </a:spcBef>
            </a:pPr>
            <a:r>
              <a:rPr lang="en-US" sz="1400" dirty="0" smtClean="0"/>
              <a:t>Play in loop</a:t>
            </a:r>
            <a:endParaRPr lang="en-US" sz="1400" dirty="0"/>
          </a:p>
        </p:txBody>
      </p:sp>
      <p:sp>
        <p:nvSpPr>
          <p:cNvPr id="3" name="Title 2"/>
          <p:cNvSpPr>
            <a:spLocks noGrp="1"/>
          </p:cNvSpPr>
          <p:nvPr>
            <p:ph type="title"/>
          </p:nvPr>
        </p:nvSpPr>
        <p:spPr/>
        <p:txBody>
          <a:bodyPr/>
          <a:lstStyle/>
          <a:p>
            <a:r>
              <a:rPr lang="en-US" dirty="0"/>
              <a:t>Making a </a:t>
            </a:r>
            <a:r>
              <a:rPr lang="en-US" dirty="0" smtClean="0"/>
              <a:t>Recording</a:t>
            </a:r>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84" name="Text Box 12"/>
          <p:cNvSpPr txBox="1">
            <a:spLocks noChangeArrowheads="1"/>
          </p:cNvSpPr>
          <p:nvPr/>
        </p:nvSpPr>
        <p:spPr bwMode="auto">
          <a:xfrm>
            <a:off x="612474" y="2074653"/>
            <a:ext cx="6245526" cy="1384995"/>
          </a:xfrm>
          <a:prstGeom prst="rect">
            <a:avLst/>
          </a:prstGeom>
          <a:noFill/>
          <a:ln w="9525">
            <a:noFill/>
            <a:miter lim="800000"/>
            <a:headEnd/>
            <a:tailEnd/>
          </a:ln>
        </p:spPr>
        <p:txBody>
          <a:bodyPr wrap="square">
            <a:spAutoFit/>
          </a:bodyPr>
          <a:lstStyle/>
          <a:p>
            <a:pPr marL="228600" indent="-228600">
              <a:buFontTx/>
              <a:buAutoNum type="arabicPeriod"/>
            </a:pPr>
            <a:r>
              <a:rPr lang="en-US" sz="1400" dirty="0" smtClean="0">
                <a:latin typeface="Times New Roman" charset="0"/>
              </a:rPr>
              <a:t>Click </a:t>
            </a:r>
            <a:r>
              <a:rPr lang="en-US" sz="1400" b="1" dirty="0" smtClean="0">
                <a:latin typeface="Times New Roman" charset="0"/>
              </a:rPr>
              <a:t>Effects </a:t>
            </a:r>
            <a:r>
              <a:rPr lang="en-US" sz="1400" b="1" dirty="0" smtClean="0">
                <a:latin typeface="Times New Roman" charset="0"/>
                <a:sym typeface="Wingdings" pitchFamily="2" charset="2"/>
              </a:rPr>
              <a:t></a:t>
            </a:r>
            <a:r>
              <a:rPr lang="en-US" sz="1400" b="1" dirty="0" smtClean="0">
                <a:latin typeface="Times New Roman" charset="0"/>
              </a:rPr>
              <a:t>Amplitude </a:t>
            </a:r>
            <a:r>
              <a:rPr lang="en-US" sz="1400" b="1" dirty="0" smtClean="0">
                <a:latin typeface="Times New Roman" charset="0"/>
              </a:rPr>
              <a:t>and Compression </a:t>
            </a:r>
            <a:r>
              <a:rPr lang="en-US" sz="1400" b="1" dirty="0" smtClean="0">
                <a:latin typeface="Times New Roman" charset="0"/>
                <a:sym typeface="Wingdings" pitchFamily="2" charset="2"/>
              </a:rPr>
              <a:t></a:t>
            </a:r>
            <a:r>
              <a:rPr lang="en-US" sz="1400" b="1" dirty="0" smtClean="0">
                <a:latin typeface="Times New Roman" charset="0"/>
              </a:rPr>
              <a:t> </a:t>
            </a:r>
            <a:r>
              <a:rPr lang="en-US" sz="1400" b="1" dirty="0" smtClean="0">
                <a:latin typeface="Times New Roman" charset="0"/>
              </a:rPr>
              <a:t>Normalize (process)…</a:t>
            </a:r>
            <a:endParaRPr lang="en-US" sz="1400" dirty="0">
              <a:latin typeface="Times New Roman" charset="0"/>
            </a:endParaRPr>
          </a:p>
          <a:p>
            <a:pPr marL="228600" indent="-228600">
              <a:buFontTx/>
              <a:buAutoNum type="arabicPeriod"/>
            </a:pPr>
            <a:r>
              <a:rPr lang="en-US" sz="1400" dirty="0" smtClean="0">
                <a:latin typeface="Times New Roman" charset="0"/>
              </a:rPr>
              <a:t>In the dialog, you can accept the defaults:</a:t>
            </a:r>
          </a:p>
          <a:p>
            <a:pPr marL="742950" lvl="1" indent="-285750">
              <a:buFont typeface="Arial" pitchFamily="34" charset="0"/>
              <a:buChar char="•"/>
            </a:pPr>
            <a:r>
              <a:rPr lang="en-US" sz="1400" b="1" dirty="0" smtClean="0">
                <a:latin typeface="Times New Roman" charset="0"/>
              </a:rPr>
              <a:t>Normalize to: 100%</a:t>
            </a:r>
          </a:p>
          <a:p>
            <a:pPr marL="742950" lvl="1" indent="-285750">
              <a:buFont typeface="Arial" pitchFamily="34" charset="0"/>
              <a:buChar char="•"/>
            </a:pPr>
            <a:r>
              <a:rPr lang="en-US" sz="1400" b="1" dirty="0" smtClean="0">
                <a:latin typeface="Times New Roman" charset="0"/>
              </a:rPr>
              <a:t>Normalize all channels equally</a:t>
            </a:r>
          </a:p>
          <a:p>
            <a:pPr marL="742950" lvl="1" indent="-285750">
              <a:buFont typeface="Arial" pitchFamily="34" charset="0"/>
              <a:buChar char="•"/>
            </a:pPr>
            <a:r>
              <a:rPr lang="en-US" sz="1400" dirty="0" smtClean="0">
                <a:latin typeface="Times New Roman" charset="0"/>
              </a:rPr>
              <a:t>No</a:t>
            </a:r>
            <a:r>
              <a:rPr lang="en-US" sz="1400" b="1" dirty="0" smtClean="0">
                <a:latin typeface="Times New Roman" charset="0"/>
              </a:rPr>
              <a:t> </a:t>
            </a:r>
            <a:r>
              <a:rPr lang="en-US" sz="1400" dirty="0" smtClean="0">
                <a:latin typeface="Times New Roman" charset="0"/>
              </a:rPr>
              <a:t>DC bias adjust (unless needed)</a:t>
            </a:r>
          </a:p>
          <a:p>
            <a:pPr marL="342900" indent="-342900">
              <a:buFont typeface="+mj-lt"/>
              <a:buAutoNum type="arabicPeriod"/>
            </a:pPr>
            <a:r>
              <a:rPr lang="en-US" sz="1400" dirty="0" smtClean="0">
                <a:latin typeface="Times New Roman" charset="0"/>
              </a:rPr>
              <a:t>Click </a:t>
            </a:r>
            <a:r>
              <a:rPr lang="en-US" sz="1400" b="1" dirty="0" smtClean="0">
                <a:latin typeface="Times New Roman" charset="0"/>
              </a:rPr>
              <a:t>OK</a:t>
            </a:r>
            <a:endParaRPr lang="en-US" sz="1400" dirty="0">
              <a:latin typeface="Times New Roman" charset="0"/>
            </a:endParaRPr>
          </a:p>
        </p:txBody>
      </p:sp>
      <p:sp>
        <p:nvSpPr>
          <p:cNvPr id="2" name="Title 1"/>
          <p:cNvSpPr>
            <a:spLocks noGrp="1"/>
          </p:cNvSpPr>
          <p:nvPr>
            <p:ph type="title"/>
          </p:nvPr>
        </p:nvSpPr>
        <p:spPr/>
        <p:txBody>
          <a:bodyPr/>
          <a:lstStyle/>
          <a:p>
            <a:r>
              <a:rPr lang="en-US" dirty="0" smtClean="0"/>
              <a:t>Normalizing</a:t>
            </a:r>
            <a:endParaRPr lang="en-US"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80139" y="2598887"/>
            <a:ext cx="2895600" cy="1504950"/>
          </a:xfrm>
          <a:prstGeom prst="rect">
            <a:avLst/>
          </a:prstGeom>
        </p:spPr>
      </p:pic>
    </p:spTree>
    <p:extLst>
      <p:ext uri="{BB962C8B-B14F-4D97-AF65-F5344CB8AC3E}">
        <p14:creationId xmlns:p14="http://schemas.microsoft.com/office/powerpoint/2010/main" val="43281141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84" name="Text Box 12"/>
          <p:cNvSpPr txBox="1">
            <a:spLocks noChangeArrowheads="1"/>
          </p:cNvSpPr>
          <p:nvPr/>
        </p:nvSpPr>
        <p:spPr bwMode="auto">
          <a:xfrm>
            <a:off x="612476" y="2074653"/>
            <a:ext cx="3407434" cy="3108543"/>
          </a:xfrm>
          <a:prstGeom prst="rect">
            <a:avLst/>
          </a:prstGeom>
          <a:noFill/>
          <a:ln w="9525">
            <a:noFill/>
            <a:miter lim="800000"/>
            <a:headEnd/>
            <a:tailEnd/>
          </a:ln>
        </p:spPr>
        <p:txBody>
          <a:bodyPr wrap="square">
            <a:spAutoFit/>
          </a:bodyPr>
          <a:lstStyle/>
          <a:p>
            <a:pPr marL="342900" indent="-342900">
              <a:buFont typeface="+mj-lt"/>
              <a:buAutoNum type="arabicPeriod"/>
            </a:pPr>
            <a:r>
              <a:rPr lang="en-US" sz="1400" dirty="0" smtClean="0">
                <a:latin typeface="Times New Roman" charset="0"/>
              </a:rPr>
              <a:t>Highlight a section of your recording that </a:t>
            </a:r>
            <a:r>
              <a:rPr lang="en-US" sz="1400" i="1" dirty="0" smtClean="0">
                <a:latin typeface="Times New Roman" charset="0"/>
              </a:rPr>
              <a:t>should </a:t>
            </a:r>
            <a:r>
              <a:rPr lang="en-US" sz="1400" dirty="0" smtClean="0">
                <a:latin typeface="Times New Roman" charset="0"/>
              </a:rPr>
              <a:t>be pure silence.</a:t>
            </a:r>
          </a:p>
          <a:p>
            <a:pPr marL="342900" indent="-342900">
              <a:buFont typeface="+mj-lt"/>
              <a:buAutoNum type="arabicPeriod"/>
            </a:pPr>
            <a:r>
              <a:rPr lang="en-US" sz="1400" dirty="0" smtClean="0">
                <a:latin typeface="Times New Roman" charset="0"/>
              </a:rPr>
              <a:t>Click </a:t>
            </a:r>
            <a:r>
              <a:rPr lang="en-US" sz="1400" b="1" dirty="0" smtClean="0">
                <a:latin typeface="Times New Roman" charset="0"/>
              </a:rPr>
              <a:t>Effects </a:t>
            </a:r>
            <a:r>
              <a:rPr lang="en-US" sz="1400" b="1" dirty="0" smtClean="0">
                <a:latin typeface="Times New Roman" charset="0"/>
                <a:sym typeface="Wingdings" pitchFamily="2" charset="2"/>
              </a:rPr>
              <a:t></a:t>
            </a:r>
            <a:r>
              <a:rPr lang="en-US" sz="1400" b="1" dirty="0" smtClean="0">
                <a:latin typeface="Times New Roman" charset="0"/>
              </a:rPr>
              <a:t>Noise </a:t>
            </a:r>
            <a:r>
              <a:rPr lang="en-US" sz="1400" b="1" dirty="0" smtClean="0">
                <a:latin typeface="Times New Roman" charset="0"/>
              </a:rPr>
              <a:t>Reduction / Restoration </a:t>
            </a:r>
            <a:r>
              <a:rPr lang="en-US" sz="1400" b="1" dirty="0" smtClean="0">
                <a:latin typeface="Times New Roman" charset="0"/>
                <a:sym typeface="Wingdings" pitchFamily="2" charset="2"/>
              </a:rPr>
              <a:t></a:t>
            </a:r>
            <a:r>
              <a:rPr lang="en-US" sz="1400" b="1" dirty="0" smtClean="0">
                <a:latin typeface="Times New Roman" charset="0"/>
              </a:rPr>
              <a:t> </a:t>
            </a:r>
            <a:r>
              <a:rPr lang="en-US" sz="1400" b="1" dirty="0" smtClean="0">
                <a:latin typeface="Times New Roman" charset="0"/>
              </a:rPr>
              <a:t>Noise Reduction (process…)</a:t>
            </a:r>
            <a:endParaRPr lang="en-US" sz="1400" dirty="0">
              <a:latin typeface="Times New Roman" charset="0"/>
            </a:endParaRPr>
          </a:p>
          <a:p>
            <a:pPr marL="228600" indent="-228600">
              <a:buFontTx/>
              <a:buAutoNum type="arabicPeriod"/>
            </a:pPr>
            <a:r>
              <a:rPr lang="en-US" sz="1400" dirty="0" smtClean="0">
                <a:latin typeface="Times New Roman" charset="0"/>
              </a:rPr>
              <a:t>You’ll see the message at right: “Noise print undefined.”</a:t>
            </a:r>
          </a:p>
          <a:p>
            <a:pPr marL="228600" indent="-228600">
              <a:buFontTx/>
              <a:buAutoNum type="arabicPeriod"/>
            </a:pPr>
            <a:r>
              <a:rPr lang="en-US" sz="1400" dirty="0" smtClean="0">
                <a:latin typeface="Times New Roman" charset="0"/>
              </a:rPr>
              <a:t>Click </a:t>
            </a:r>
            <a:r>
              <a:rPr lang="en-US" sz="1400" b="1" dirty="0" smtClean="0">
                <a:latin typeface="Times New Roman" charset="0"/>
              </a:rPr>
              <a:t>Capture Noise Print </a:t>
            </a:r>
            <a:endParaRPr lang="en-US" sz="1400" dirty="0">
              <a:latin typeface="Times New Roman" charset="0"/>
            </a:endParaRPr>
          </a:p>
          <a:p>
            <a:pPr marL="228600" indent="-228600">
              <a:buFontTx/>
              <a:buAutoNum type="arabicPeriod"/>
            </a:pPr>
            <a:r>
              <a:rPr lang="en-US" sz="1400" dirty="0" smtClean="0">
                <a:latin typeface="Times New Roman" charset="0"/>
              </a:rPr>
              <a:t>Click </a:t>
            </a:r>
            <a:r>
              <a:rPr lang="en-US" sz="1400" b="1" dirty="0" smtClean="0">
                <a:latin typeface="Times New Roman" charset="0"/>
              </a:rPr>
              <a:t>Select Entire File</a:t>
            </a:r>
            <a:endParaRPr lang="en-US" sz="1400" dirty="0">
              <a:latin typeface="Times New Roman" charset="0"/>
            </a:endParaRPr>
          </a:p>
          <a:p>
            <a:pPr marL="228600" indent="-228600">
              <a:buFontTx/>
              <a:buAutoNum type="arabicPeriod"/>
            </a:pPr>
            <a:r>
              <a:rPr lang="en-US" sz="1400" dirty="0" smtClean="0">
                <a:latin typeface="Times New Roman" charset="0"/>
              </a:rPr>
              <a:t>You can adjust how much noise you want to remove by dragging the </a:t>
            </a:r>
            <a:r>
              <a:rPr lang="en-US" sz="1400" b="1" dirty="0" smtClean="0">
                <a:latin typeface="Times New Roman" charset="0"/>
              </a:rPr>
              <a:t>100% </a:t>
            </a:r>
            <a:r>
              <a:rPr lang="en-US" sz="1400" dirty="0" smtClean="0">
                <a:latin typeface="Times New Roman" charset="0"/>
              </a:rPr>
              <a:t>default to the left to decrease it, or if it’s less than 100%, to the right to increase it.</a:t>
            </a:r>
          </a:p>
          <a:p>
            <a:pPr marL="228600" indent="-228600">
              <a:buFontTx/>
              <a:buAutoNum type="arabicPeriod"/>
            </a:pPr>
            <a:r>
              <a:rPr lang="en-US" sz="1400" dirty="0" smtClean="0">
                <a:latin typeface="Times New Roman" charset="0"/>
              </a:rPr>
              <a:t>Click </a:t>
            </a:r>
            <a:r>
              <a:rPr lang="en-US" sz="1400" b="1" dirty="0" smtClean="0">
                <a:latin typeface="Times New Roman" charset="0"/>
              </a:rPr>
              <a:t>Apply</a:t>
            </a:r>
            <a:r>
              <a:rPr lang="en-US" sz="1400" dirty="0" smtClean="0">
                <a:latin typeface="Times New Roman" charset="0"/>
              </a:rPr>
              <a:t> and then </a:t>
            </a:r>
            <a:r>
              <a:rPr lang="en-US" sz="1400" b="1" dirty="0" smtClean="0">
                <a:latin typeface="Times New Roman" charset="0"/>
              </a:rPr>
              <a:t>Close</a:t>
            </a:r>
            <a:r>
              <a:rPr lang="en-US" sz="1400" dirty="0" smtClean="0">
                <a:latin typeface="Times New Roman" charset="0"/>
              </a:rPr>
              <a:t>.</a:t>
            </a:r>
            <a:endParaRPr lang="en-US" sz="1400" dirty="0">
              <a:latin typeface="Times New Roman" charset="0"/>
            </a:endParaRPr>
          </a:p>
        </p:txBody>
      </p:sp>
      <p:sp>
        <p:nvSpPr>
          <p:cNvPr id="54303" name="Text Box 31"/>
          <p:cNvSpPr txBox="1">
            <a:spLocks noChangeArrowheads="1"/>
          </p:cNvSpPr>
          <p:nvPr/>
        </p:nvSpPr>
        <p:spPr bwMode="auto">
          <a:xfrm rot="5400000">
            <a:off x="7608499" y="3866072"/>
            <a:ext cx="1524000" cy="304800"/>
          </a:xfrm>
          <a:prstGeom prst="rect">
            <a:avLst/>
          </a:prstGeom>
          <a:noFill/>
          <a:ln w="9525">
            <a:noFill/>
            <a:miter lim="800000"/>
            <a:headEnd/>
            <a:tailEnd/>
          </a:ln>
        </p:spPr>
        <p:txBody>
          <a:bodyPr>
            <a:spAutoFit/>
          </a:bodyPr>
          <a:lstStyle/>
          <a:p>
            <a:pPr>
              <a:spcBef>
                <a:spcPct val="50000"/>
              </a:spcBef>
            </a:pPr>
            <a:r>
              <a:rPr lang="en-US" sz="1400" dirty="0"/>
              <a:t>Noise Removal</a:t>
            </a:r>
          </a:p>
        </p:txBody>
      </p:sp>
      <p:sp>
        <p:nvSpPr>
          <p:cNvPr id="2" name="Title 1"/>
          <p:cNvSpPr>
            <a:spLocks noGrp="1"/>
          </p:cNvSpPr>
          <p:nvPr>
            <p:ph type="title"/>
          </p:nvPr>
        </p:nvSpPr>
        <p:spPr/>
        <p:txBody>
          <a:bodyPr/>
          <a:lstStyle/>
          <a:p>
            <a:r>
              <a:rPr lang="en-US" dirty="0" smtClean="0"/>
              <a:t>Digital </a:t>
            </a:r>
            <a:r>
              <a:rPr lang="en-US" dirty="0"/>
              <a:t>Noise </a:t>
            </a:r>
            <a:r>
              <a:rPr lang="en-US" dirty="0" smtClean="0"/>
              <a:t>Reduction</a:t>
            </a:r>
            <a:endParaRPr lang="en-US"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66768" y="1522563"/>
            <a:ext cx="4710287" cy="4159459"/>
          </a:xfrm>
          <a:prstGeom prst="rect">
            <a:avLst/>
          </a:prstGeom>
        </p:spPr>
      </p:pic>
      <p:pic>
        <p:nvPicPr>
          <p:cNvPr id="48" name="Picture 4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66768" y="1522563"/>
            <a:ext cx="4710287" cy="4159458"/>
          </a:xfrm>
          <a:prstGeom prst="rect">
            <a:avLst/>
          </a:prstGeom>
        </p:spPr>
      </p:pic>
      <p:pic>
        <p:nvPicPr>
          <p:cNvPr id="53" name="Picture 5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366768" y="1522563"/>
            <a:ext cx="4710286" cy="4159458"/>
          </a:xfrm>
          <a:prstGeom prst="rect">
            <a:avLst/>
          </a:prstGeom>
        </p:spPr>
      </p:pic>
      <p:cxnSp>
        <p:nvCxnSpPr>
          <p:cNvPr id="18" name="Straight Arrow Connector 17"/>
          <p:cNvCxnSpPr/>
          <p:nvPr/>
        </p:nvCxnSpPr>
        <p:spPr>
          <a:xfrm>
            <a:off x="3286664" y="4399472"/>
            <a:ext cx="4528868" cy="112143"/>
          </a:xfrm>
          <a:prstGeom prst="straightConnector1">
            <a:avLst/>
          </a:prstGeom>
          <a:ln>
            <a:solidFill>
              <a:srgbClr val="FF3300"/>
            </a:solidFill>
            <a:tailEnd type="arrow"/>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7815532" y="4399472"/>
            <a:ext cx="402567" cy="224286"/>
          </a:xfrm>
          <a:prstGeom prst="rect">
            <a:avLst/>
          </a:prstGeom>
          <a:no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Elbow Connector 11"/>
          <p:cNvCxnSpPr/>
          <p:nvPr/>
        </p:nvCxnSpPr>
        <p:spPr>
          <a:xfrm flipV="1">
            <a:off x="2993366" y="2260121"/>
            <a:ext cx="1561381" cy="1466490"/>
          </a:xfrm>
          <a:prstGeom prst="bentConnector3">
            <a:avLst>
              <a:gd name="adj1" fmla="val 72652"/>
            </a:avLst>
          </a:prstGeom>
          <a:ln>
            <a:solidFill>
              <a:srgbClr val="FF330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2743200" y="3933645"/>
            <a:ext cx="3978711" cy="215661"/>
          </a:xfrm>
          <a:prstGeom prst="straightConnector1">
            <a:avLst/>
          </a:prstGeom>
          <a:ln>
            <a:solidFill>
              <a:srgbClr val="FF3300"/>
            </a:solidFill>
            <a:tailEnd type="arrow"/>
          </a:ln>
        </p:spPr>
        <p:style>
          <a:lnRef idx="1">
            <a:schemeClr val="accent1"/>
          </a:lnRef>
          <a:fillRef idx="0">
            <a:schemeClr val="accent1"/>
          </a:fillRef>
          <a:effectRef idx="0">
            <a:schemeClr val="accent1"/>
          </a:effectRef>
          <a:fontRef idx="minor">
            <a:schemeClr val="tx1"/>
          </a:fontRef>
        </p:style>
      </p:cxnSp>
      <p:sp>
        <p:nvSpPr>
          <p:cNvPr id="16" name="Capture Noise Print button outline"/>
          <p:cNvSpPr/>
          <p:nvPr/>
        </p:nvSpPr>
        <p:spPr>
          <a:xfrm>
            <a:off x="4554747" y="2074653"/>
            <a:ext cx="923027" cy="288985"/>
          </a:xfrm>
          <a:prstGeom prst="rect">
            <a:avLst/>
          </a:prstGeom>
          <a:no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Select Entire File button outline"/>
          <p:cNvSpPr/>
          <p:nvPr/>
        </p:nvSpPr>
        <p:spPr>
          <a:xfrm>
            <a:off x="6721911" y="4120553"/>
            <a:ext cx="670927" cy="209908"/>
          </a:xfrm>
          <a:prstGeom prst="rect">
            <a:avLst/>
          </a:prstGeom>
          <a:no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500"/>
                                        <p:tgtEl>
                                          <p:spTgt spid="16"/>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xit" presetSubtype="0" fill="hold" grpId="1" nodeType="clickEffect">
                                  <p:stCondLst>
                                    <p:cond delay="0"/>
                                  </p:stCondLst>
                                  <p:childTnLst>
                                    <p:animEffect transition="out" filter="fade">
                                      <p:cBhvr>
                                        <p:cTn id="15" dur="500"/>
                                        <p:tgtEl>
                                          <p:spTgt spid="16"/>
                                        </p:tgtEl>
                                      </p:cBhvr>
                                    </p:animEffect>
                                    <p:set>
                                      <p:cBhvr>
                                        <p:cTn id="16" dur="1" fill="hold">
                                          <p:stCondLst>
                                            <p:cond delay="499"/>
                                          </p:stCondLst>
                                        </p:cTn>
                                        <p:tgtEl>
                                          <p:spTgt spid="16"/>
                                        </p:tgtEl>
                                        <p:attrNameLst>
                                          <p:attrName>style.visibility</p:attrName>
                                        </p:attrNameLst>
                                      </p:cBhvr>
                                      <p:to>
                                        <p:strVal val="hidden"/>
                                      </p:to>
                                    </p:set>
                                  </p:childTnLst>
                                </p:cTn>
                              </p:par>
                              <p:par>
                                <p:cTn id="17" presetID="10" presetClass="exit" presetSubtype="0" fill="hold" nodeType="withEffect">
                                  <p:stCondLst>
                                    <p:cond delay="0"/>
                                  </p:stCondLst>
                                  <p:childTnLst>
                                    <p:animEffect transition="out" filter="fade">
                                      <p:cBhvr>
                                        <p:cTn id="18" dur="500"/>
                                        <p:tgtEl>
                                          <p:spTgt spid="12"/>
                                        </p:tgtEl>
                                      </p:cBhvr>
                                    </p:animEffect>
                                    <p:set>
                                      <p:cBhvr>
                                        <p:cTn id="19" dur="1" fill="hold">
                                          <p:stCondLst>
                                            <p:cond delay="499"/>
                                          </p:stCondLst>
                                        </p:cTn>
                                        <p:tgtEl>
                                          <p:spTgt spid="12"/>
                                        </p:tgtEl>
                                        <p:attrNameLst>
                                          <p:attrName>style.visibility</p:attrName>
                                        </p:attrNameLst>
                                      </p:cBhvr>
                                      <p:to>
                                        <p:strVal val="hidden"/>
                                      </p:to>
                                    </p:set>
                                  </p:childTnLst>
                                </p:cTn>
                              </p:par>
                              <p:par>
                                <p:cTn id="20" presetID="10" presetClass="entr" presetSubtype="0" fill="hold" nodeType="withEffect">
                                  <p:stCondLst>
                                    <p:cond delay="0"/>
                                  </p:stCondLst>
                                  <p:childTnLst>
                                    <p:set>
                                      <p:cBhvr>
                                        <p:cTn id="21" dur="1" fill="hold">
                                          <p:stCondLst>
                                            <p:cond delay="0"/>
                                          </p:stCondLst>
                                        </p:cTn>
                                        <p:tgtEl>
                                          <p:spTgt spid="48"/>
                                        </p:tgtEl>
                                        <p:attrNameLst>
                                          <p:attrName>style.visibility</p:attrName>
                                        </p:attrNameLst>
                                      </p:cBhvr>
                                      <p:to>
                                        <p:strVal val="visible"/>
                                      </p:to>
                                    </p:set>
                                    <p:animEffect transition="in" filter="fade">
                                      <p:cBhvr>
                                        <p:cTn id="22" dur="500"/>
                                        <p:tgtEl>
                                          <p:spTgt spid="4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500"/>
                                        <p:tgtEl>
                                          <p:spTgt spid="15"/>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52"/>
                                        </p:tgtEl>
                                        <p:attrNameLst>
                                          <p:attrName>style.visibility</p:attrName>
                                        </p:attrNameLst>
                                      </p:cBhvr>
                                      <p:to>
                                        <p:strVal val="visible"/>
                                      </p:to>
                                    </p:set>
                                    <p:animEffect transition="in" filter="fade">
                                      <p:cBhvr>
                                        <p:cTn id="30" dur="500"/>
                                        <p:tgtEl>
                                          <p:spTgt spid="52"/>
                                        </p:tgtEl>
                                      </p:cBhvr>
                                    </p:animEffect>
                                  </p:childTnLst>
                                </p:cTn>
                              </p:par>
                              <p:par>
                                <p:cTn id="31" presetID="10" presetClass="entr" presetSubtype="0" fill="hold" nodeType="withEffect">
                                  <p:stCondLst>
                                    <p:cond delay="0"/>
                                  </p:stCondLst>
                                  <p:childTnLst>
                                    <p:set>
                                      <p:cBhvr>
                                        <p:cTn id="32" dur="1" fill="hold">
                                          <p:stCondLst>
                                            <p:cond delay="0"/>
                                          </p:stCondLst>
                                        </p:cTn>
                                        <p:tgtEl>
                                          <p:spTgt spid="53"/>
                                        </p:tgtEl>
                                        <p:attrNameLst>
                                          <p:attrName>style.visibility</p:attrName>
                                        </p:attrNameLst>
                                      </p:cBhvr>
                                      <p:to>
                                        <p:strVal val="visible"/>
                                      </p:to>
                                    </p:set>
                                    <p:animEffect transition="in" filter="fade">
                                      <p:cBhvr>
                                        <p:cTn id="33" dur="500"/>
                                        <p:tgtEl>
                                          <p:spTgt spid="53"/>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xit" presetSubtype="0" fill="hold" nodeType="clickEffect">
                                  <p:stCondLst>
                                    <p:cond delay="0"/>
                                  </p:stCondLst>
                                  <p:childTnLst>
                                    <p:animEffect transition="out" filter="fade">
                                      <p:cBhvr>
                                        <p:cTn id="37" dur="500"/>
                                        <p:tgtEl>
                                          <p:spTgt spid="48"/>
                                        </p:tgtEl>
                                      </p:cBhvr>
                                    </p:animEffect>
                                    <p:set>
                                      <p:cBhvr>
                                        <p:cTn id="38" dur="1" fill="hold">
                                          <p:stCondLst>
                                            <p:cond delay="499"/>
                                          </p:stCondLst>
                                        </p:cTn>
                                        <p:tgtEl>
                                          <p:spTgt spid="48"/>
                                        </p:tgtEl>
                                        <p:attrNameLst>
                                          <p:attrName>style.visibility</p:attrName>
                                        </p:attrNameLst>
                                      </p:cBhvr>
                                      <p:to>
                                        <p:strVal val="hidden"/>
                                      </p:to>
                                    </p:set>
                                  </p:childTnLst>
                                </p:cTn>
                              </p:par>
                              <p:par>
                                <p:cTn id="39" presetID="10" presetClass="exit" presetSubtype="0" fill="hold" grpId="1" nodeType="withEffect">
                                  <p:stCondLst>
                                    <p:cond delay="0"/>
                                  </p:stCondLst>
                                  <p:childTnLst>
                                    <p:animEffect transition="out" filter="fade">
                                      <p:cBhvr>
                                        <p:cTn id="40" dur="500"/>
                                        <p:tgtEl>
                                          <p:spTgt spid="52"/>
                                        </p:tgtEl>
                                      </p:cBhvr>
                                    </p:animEffect>
                                    <p:set>
                                      <p:cBhvr>
                                        <p:cTn id="41" dur="1" fill="hold">
                                          <p:stCondLst>
                                            <p:cond delay="499"/>
                                          </p:stCondLst>
                                        </p:cTn>
                                        <p:tgtEl>
                                          <p:spTgt spid="52"/>
                                        </p:tgtEl>
                                        <p:attrNameLst>
                                          <p:attrName>style.visibility</p:attrName>
                                        </p:attrNameLst>
                                      </p:cBhvr>
                                      <p:to>
                                        <p:strVal val="hidden"/>
                                      </p:to>
                                    </p:set>
                                  </p:childTnLst>
                                </p:cTn>
                              </p:par>
                              <p:par>
                                <p:cTn id="42" presetID="10" presetClass="exit" presetSubtype="0" fill="hold" nodeType="withEffect">
                                  <p:stCondLst>
                                    <p:cond delay="0"/>
                                  </p:stCondLst>
                                  <p:childTnLst>
                                    <p:animEffect transition="out" filter="fade">
                                      <p:cBhvr>
                                        <p:cTn id="43" dur="500"/>
                                        <p:tgtEl>
                                          <p:spTgt spid="15"/>
                                        </p:tgtEl>
                                      </p:cBhvr>
                                    </p:animEffect>
                                    <p:set>
                                      <p:cBhvr>
                                        <p:cTn id="44" dur="1" fill="hold">
                                          <p:stCondLst>
                                            <p:cond delay="499"/>
                                          </p:stCondLst>
                                        </p:cTn>
                                        <p:tgtEl>
                                          <p:spTgt spid="15"/>
                                        </p:tgtEl>
                                        <p:attrNameLst>
                                          <p:attrName>style.visibility</p:attrName>
                                        </p:attrNameLst>
                                      </p:cBhvr>
                                      <p:to>
                                        <p:strVal val="hidden"/>
                                      </p:to>
                                    </p:set>
                                  </p:childTnLst>
                                </p:cTn>
                              </p:par>
                              <p:par>
                                <p:cTn id="45" presetID="10" presetClass="entr" presetSubtype="0" fill="hold" grpId="0" nodeType="with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fade">
                                      <p:cBhvr>
                                        <p:cTn id="47" dur="500"/>
                                        <p:tgtEl>
                                          <p:spTgt spid="19"/>
                                        </p:tgtEl>
                                      </p:cBhvr>
                                    </p:animEffect>
                                  </p:childTnLst>
                                </p:cTn>
                              </p:par>
                              <p:par>
                                <p:cTn id="48" presetID="10" presetClass="entr" presetSubtype="0" fill="hold" nodeType="withEffect">
                                  <p:stCondLst>
                                    <p:cond delay="0"/>
                                  </p:stCondLst>
                                  <p:childTnLst>
                                    <p:set>
                                      <p:cBhvr>
                                        <p:cTn id="49" dur="1" fill="hold">
                                          <p:stCondLst>
                                            <p:cond delay="0"/>
                                          </p:stCondLst>
                                        </p:cTn>
                                        <p:tgtEl>
                                          <p:spTgt spid="18"/>
                                        </p:tgtEl>
                                        <p:attrNameLst>
                                          <p:attrName>style.visibility</p:attrName>
                                        </p:attrNameLst>
                                      </p:cBhvr>
                                      <p:to>
                                        <p:strVal val="visible"/>
                                      </p:to>
                                    </p:set>
                                    <p:animEffect transition="in" filter="fade">
                                      <p:cBhvr>
                                        <p:cTn id="50"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16" grpId="0" animBg="1"/>
      <p:bldP spid="16" grpId="1" animBg="1"/>
      <p:bldP spid="52" grpId="0" animBg="1"/>
      <p:bldP spid="52" grpId="1"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07" name="Text Box 11"/>
          <p:cNvSpPr txBox="1">
            <a:spLocks noChangeArrowheads="1"/>
          </p:cNvSpPr>
          <p:nvPr/>
        </p:nvSpPr>
        <p:spPr bwMode="auto">
          <a:xfrm>
            <a:off x="385313" y="1612034"/>
            <a:ext cx="3657600" cy="1600438"/>
          </a:xfrm>
          <a:prstGeom prst="rect">
            <a:avLst/>
          </a:prstGeom>
          <a:noFill/>
          <a:ln w="9525">
            <a:noFill/>
            <a:miter lim="800000"/>
            <a:headEnd/>
            <a:tailEnd/>
          </a:ln>
        </p:spPr>
        <p:txBody>
          <a:bodyPr>
            <a:spAutoFit/>
          </a:bodyPr>
          <a:lstStyle/>
          <a:p>
            <a:pPr marL="228600" indent="-228600">
              <a:buFontTx/>
              <a:buAutoNum type="arabicPeriod"/>
            </a:pPr>
            <a:r>
              <a:rPr lang="en-US" sz="1400" dirty="0">
                <a:latin typeface="Times New Roman" charset="0"/>
              </a:rPr>
              <a:t>Save </a:t>
            </a:r>
            <a:r>
              <a:rPr lang="en-US" sz="1400" dirty="0" smtClean="0">
                <a:latin typeface="Times New Roman" charset="0"/>
              </a:rPr>
              <a:t>as a WAV file: </a:t>
            </a:r>
            <a:r>
              <a:rPr lang="en-US" sz="1400" b="1" dirty="0" smtClean="0">
                <a:latin typeface="Times New Roman" charset="0"/>
              </a:rPr>
              <a:t>File </a:t>
            </a:r>
            <a:r>
              <a:rPr lang="en-US" sz="1400" b="1" dirty="0">
                <a:latin typeface="Times New Roman" charset="0"/>
              </a:rPr>
              <a:t>-&gt; Save </a:t>
            </a:r>
            <a:r>
              <a:rPr lang="en-US" sz="1400" b="1" dirty="0" smtClean="0">
                <a:latin typeface="Times New Roman" charset="0"/>
              </a:rPr>
              <a:t>As</a:t>
            </a:r>
            <a:r>
              <a:rPr lang="en-US" sz="1400" b="1" dirty="0">
                <a:latin typeface="Times New Roman" charset="0"/>
              </a:rPr>
              <a:t>…</a:t>
            </a:r>
          </a:p>
          <a:p>
            <a:pPr marL="228600" indent="-228600"/>
            <a:endParaRPr lang="en-US" sz="1400" dirty="0">
              <a:latin typeface="Times New Roman" charset="0"/>
            </a:endParaRPr>
          </a:p>
          <a:p>
            <a:pPr marL="228600" indent="-228600">
              <a:buFontTx/>
              <a:buAutoNum type="arabicPeriod" startAt="2"/>
            </a:pPr>
            <a:r>
              <a:rPr lang="en-US" sz="1400" dirty="0" smtClean="0">
                <a:latin typeface="Times New Roman" charset="0"/>
              </a:rPr>
              <a:t>Save as an mp3 file: </a:t>
            </a:r>
            <a:r>
              <a:rPr lang="en-US" sz="1400" b="1" dirty="0" smtClean="0">
                <a:latin typeface="Times New Roman" charset="0"/>
              </a:rPr>
              <a:t>File -&gt; Save As…</a:t>
            </a:r>
          </a:p>
          <a:p>
            <a:pPr marL="228600" indent="-228600">
              <a:buFontTx/>
              <a:buAutoNum type="arabicPeriod" startAt="2"/>
            </a:pPr>
            <a:r>
              <a:rPr lang="en-US" sz="1400" dirty="0" smtClean="0">
                <a:latin typeface="Times New Roman" charset="0"/>
              </a:rPr>
              <a:t>Click </a:t>
            </a:r>
            <a:r>
              <a:rPr lang="en-US" sz="1400" b="1" dirty="0" smtClean="0">
                <a:latin typeface="Times New Roman" charset="0"/>
              </a:rPr>
              <a:t>Change</a:t>
            </a:r>
          </a:p>
          <a:p>
            <a:pPr marL="228600" indent="-228600">
              <a:buFontTx/>
              <a:buAutoNum type="arabicPeriod" startAt="2"/>
            </a:pPr>
            <a:r>
              <a:rPr lang="en-US" sz="1400" dirty="0" smtClean="0">
                <a:latin typeface="Times New Roman" charset="0"/>
              </a:rPr>
              <a:t>Select </a:t>
            </a:r>
            <a:r>
              <a:rPr lang="en-US" sz="1400" b="1" dirty="0" smtClean="0">
                <a:latin typeface="Times New Roman" charset="0"/>
              </a:rPr>
              <a:t>128kbps </a:t>
            </a:r>
            <a:r>
              <a:rPr lang="en-US" sz="1400" dirty="0" smtClean="0">
                <a:latin typeface="Times New Roman" charset="0"/>
              </a:rPr>
              <a:t>(Constant)</a:t>
            </a:r>
          </a:p>
          <a:p>
            <a:pPr marL="228600" indent="-228600">
              <a:buFontTx/>
              <a:buAutoNum type="arabicPeriod" startAt="2"/>
            </a:pPr>
            <a:r>
              <a:rPr lang="en-US" sz="1400" dirty="0" smtClean="0">
                <a:latin typeface="Times New Roman" charset="0"/>
              </a:rPr>
              <a:t>Click </a:t>
            </a:r>
            <a:r>
              <a:rPr lang="en-US" sz="1400" b="1" dirty="0" smtClean="0">
                <a:latin typeface="Times New Roman" charset="0"/>
              </a:rPr>
              <a:t>OK</a:t>
            </a:r>
          </a:p>
          <a:p>
            <a:pPr marL="228600" indent="-228600">
              <a:buFontTx/>
              <a:buAutoNum type="arabicPeriod" startAt="2"/>
            </a:pPr>
            <a:r>
              <a:rPr lang="en-US" sz="1400" dirty="0" smtClean="0">
                <a:latin typeface="Times New Roman" charset="0"/>
              </a:rPr>
              <a:t>Click</a:t>
            </a:r>
            <a:r>
              <a:rPr lang="en-US" sz="1400" b="1" dirty="0" smtClean="0">
                <a:latin typeface="Times New Roman" charset="0"/>
              </a:rPr>
              <a:t> OK</a:t>
            </a:r>
            <a:endParaRPr lang="en-US" sz="1400" dirty="0">
              <a:latin typeface="Times New Roman" charset="0"/>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42809" y="1390650"/>
            <a:ext cx="4438650" cy="3162300"/>
          </a:xfrm>
          <a:prstGeom prst="rect">
            <a:avLst/>
          </a:prstGeom>
        </p:spPr>
      </p:pic>
      <p:sp>
        <p:nvSpPr>
          <p:cNvPr id="3" name="Title 2"/>
          <p:cNvSpPr>
            <a:spLocks noGrp="1"/>
          </p:cNvSpPr>
          <p:nvPr>
            <p:ph type="title"/>
          </p:nvPr>
        </p:nvSpPr>
        <p:spPr/>
        <p:txBody>
          <a:bodyPr/>
          <a:lstStyle/>
          <a:p>
            <a:r>
              <a:rPr lang="en-US" dirty="0" smtClean="0"/>
              <a:t>Saving</a:t>
            </a:r>
            <a:endParaRPr lang="en-US" dirty="0"/>
          </a:p>
        </p:txBody>
      </p:sp>
      <p:cxnSp>
        <p:nvCxnSpPr>
          <p:cNvPr id="5" name="Straight Arrow Connector 4"/>
          <p:cNvCxnSpPr/>
          <p:nvPr/>
        </p:nvCxnSpPr>
        <p:spPr>
          <a:xfrm>
            <a:off x="3505200" y="1889185"/>
            <a:ext cx="1454989" cy="448573"/>
          </a:xfrm>
          <a:prstGeom prst="straightConnector1">
            <a:avLst/>
          </a:prstGeom>
          <a:ln>
            <a:solidFill>
              <a:srgbClr val="FF3300"/>
            </a:solidFill>
            <a:tailEnd type="arrow"/>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4159" y="3607008"/>
            <a:ext cx="4438650" cy="3162300"/>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746326" y="5540583"/>
            <a:ext cx="2895600" cy="1228725"/>
          </a:xfrm>
          <a:prstGeom prst="rect">
            <a:avLst/>
          </a:prstGeom>
        </p:spPr>
      </p:pic>
      <p:cxnSp>
        <p:nvCxnSpPr>
          <p:cNvPr id="9" name="Elbow Connector 8"/>
          <p:cNvCxnSpPr>
            <a:stCxn id="55307" idx="1"/>
          </p:cNvCxnSpPr>
          <p:nvPr/>
        </p:nvCxnSpPr>
        <p:spPr>
          <a:xfrm rot="10800000" flipH="1" flipV="1">
            <a:off x="385312" y="2412253"/>
            <a:ext cx="3194649" cy="2711838"/>
          </a:xfrm>
          <a:prstGeom prst="bentConnector3">
            <a:avLst>
              <a:gd name="adj1" fmla="val -7156"/>
            </a:avLst>
          </a:prstGeom>
          <a:ln>
            <a:solidFill>
              <a:srgbClr val="FF33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2656936" y="2639683"/>
            <a:ext cx="2398143" cy="2900900"/>
          </a:xfrm>
          <a:prstGeom prst="straightConnector1">
            <a:avLst/>
          </a:prstGeom>
          <a:ln>
            <a:solidFill>
              <a:srgbClr val="FF33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1423358" y="2846717"/>
            <a:ext cx="4295955" cy="3657600"/>
          </a:xfrm>
          <a:prstGeom prst="straightConnector1">
            <a:avLst/>
          </a:prstGeom>
          <a:ln>
            <a:solidFill>
              <a:srgbClr val="FF330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1319842" y="3140015"/>
            <a:ext cx="1759788" cy="3174521"/>
          </a:xfrm>
          <a:prstGeom prst="straightConnector1">
            <a:avLst/>
          </a:prstGeom>
          <a:ln>
            <a:solidFill>
              <a:srgbClr val="FF33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6" name="Text Box 6"/>
          <p:cNvSpPr txBox="1">
            <a:spLocks noChangeArrowheads="1"/>
          </p:cNvSpPr>
          <p:nvPr/>
        </p:nvSpPr>
        <p:spPr bwMode="auto">
          <a:xfrm>
            <a:off x="838200" y="2819400"/>
            <a:ext cx="7467600" cy="1569660"/>
          </a:xfrm>
          <a:prstGeom prst="rect">
            <a:avLst/>
          </a:prstGeom>
          <a:noFill/>
          <a:ln w="9525">
            <a:noFill/>
            <a:miter lim="800000"/>
            <a:headEnd/>
            <a:tailEnd/>
          </a:ln>
        </p:spPr>
        <p:txBody>
          <a:bodyPr>
            <a:spAutoFit/>
          </a:bodyPr>
          <a:lstStyle/>
          <a:p>
            <a:pPr algn="ctr">
              <a:spcBef>
                <a:spcPct val="50000"/>
              </a:spcBef>
            </a:pPr>
            <a:r>
              <a:rPr lang="en-US" sz="2400" dirty="0" smtClean="0"/>
              <a:t>Noise </a:t>
            </a:r>
            <a:r>
              <a:rPr lang="en-US" sz="2400" dirty="0"/>
              <a:t>Reduction, Normalizing, Saving</a:t>
            </a:r>
          </a:p>
          <a:p>
            <a:pPr algn="ctr">
              <a:spcBef>
                <a:spcPct val="50000"/>
              </a:spcBef>
            </a:pPr>
            <a:endParaRPr lang="en-US" sz="2400" dirty="0"/>
          </a:p>
          <a:p>
            <a:pPr algn="ctr">
              <a:spcBef>
                <a:spcPct val="50000"/>
              </a:spcBef>
            </a:pPr>
            <a:r>
              <a:rPr lang="en-US" sz="2400" dirty="0"/>
              <a:t>Your Turn!</a:t>
            </a:r>
          </a:p>
        </p:txBody>
      </p:sp>
      <p:sp>
        <p:nvSpPr>
          <p:cNvPr id="2" name="Title 1"/>
          <p:cNvSpPr>
            <a:spLocks noGrp="1"/>
          </p:cNvSpPr>
          <p:nvPr>
            <p:ph type="title"/>
          </p:nvPr>
        </p:nvSpPr>
        <p:spPr/>
        <p:txBody>
          <a:bodyPr/>
          <a:lstStyle/>
          <a:p>
            <a:r>
              <a:rPr lang="en-US" dirty="0" smtClean="0"/>
              <a:t>Activity 1B</a:t>
            </a:r>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55" name="Text Box 11"/>
          <p:cNvSpPr txBox="1">
            <a:spLocks noChangeArrowheads="1"/>
          </p:cNvSpPr>
          <p:nvPr/>
        </p:nvSpPr>
        <p:spPr bwMode="auto">
          <a:xfrm>
            <a:off x="838200" y="3276600"/>
            <a:ext cx="7467600" cy="457200"/>
          </a:xfrm>
          <a:prstGeom prst="rect">
            <a:avLst/>
          </a:prstGeom>
          <a:noFill/>
          <a:ln w="9525">
            <a:noFill/>
            <a:miter lim="800000"/>
            <a:headEnd/>
            <a:tailEnd/>
          </a:ln>
        </p:spPr>
        <p:txBody>
          <a:bodyPr>
            <a:spAutoFit/>
          </a:bodyPr>
          <a:lstStyle/>
          <a:p>
            <a:pPr algn="ctr">
              <a:spcBef>
                <a:spcPct val="50000"/>
              </a:spcBef>
            </a:pPr>
            <a:r>
              <a:rPr lang="en-US" sz="2400" dirty="0" smtClean="0"/>
              <a:t>Demo</a:t>
            </a:r>
            <a:endParaRPr lang="en-US" sz="2400" dirty="0"/>
          </a:p>
        </p:txBody>
      </p:sp>
      <p:sp>
        <p:nvSpPr>
          <p:cNvPr id="2" name="Title 1"/>
          <p:cNvSpPr>
            <a:spLocks noGrp="1"/>
          </p:cNvSpPr>
          <p:nvPr>
            <p:ph type="title"/>
          </p:nvPr>
        </p:nvSpPr>
        <p:spPr/>
        <p:txBody>
          <a:bodyPr/>
          <a:lstStyle/>
          <a:p>
            <a:r>
              <a:rPr lang="en-US" dirty="0" smtClean="0"/>
              <a:t>Editing</a:t>
            </a:r>
            <a:endParaRPr 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55" name="Text Box 11"/>
          <p:cNvSpPr txBox="1">
            <a:spLocks noChangeArrowheads="1"/>
          </p:cNvSpPr>
          <p:nvPr/>
        </p:nvSpPr>
        <p:spPr bwMode="auto">
          <a:xfrm>
            <a:off x="838200" y="3276600"/>
            <a:ext cx="7467600" cy="457200"/>
          </a:xfrm>
          <a:prstGeom prst="rect">
            <a:avLst/>
          </a:prstGeom>
          <a:noFill/>
          <a:ln w="9525">
            <a:noFill/>
            <a:miter lim="800000"/>
            <a:headEnd/>
            <a:tailEnd/>
          </a:ln>
        </p:spPr>
        <p:txBody>
          <a:bodyPr>
            <a:spAutoFit/>
          </a:bodyPr>
          <a:lstStyle/>
          <a:p>
            <a:pPr algn="ctr">
              <a:spcBef>
                <a:spcPct val="50000"/>
              </a:spcBef>
            </a:pPr>
            <a:r>
              <a:rPr lang="en-US" sz="2400" dirty="0" smtClean="0"/>
              <a:t>Your Turn!</a:t>
            </a:r>
            <a:endParaRPr lang="en-US" sz="2400" dirty="0"/>
          </a:p>
        </p:txBody>
      </p:sp>
      <p:sp>
        <p:nvSpPr>
          <p:cNvPr id="2" name="Title 1"/>
          <p:cNvSpPr>
            <a:spLocks noGrp="1"/>
          </p:cNvSpPr>
          <p:nvPr>
            <p:ph type="title"/>
          </p:nvPr>
        </p:nvSpPr>
        <p:spPr/>
        <p:txBody>
          <a:bodyPr/>
          <a:lstStyle/>
          <a:p>
            <a:r>
              <a:rPr lang="en-US" dirty="0" smtClean="0"/>
              <a:t>Editing</a:t>
            </a:r>
            <a:endParaRPr lang="en-US" dirty="0"/>
          </a:p>
        </p:txBody>
      </p:sp>
    </p:spTree>
    <p:extLst>
      <p:ext uri="{BB962C8B-B14F-4D97-AF65-F5344CB8AC3E}">
        <p14:creationId xmlns:p14="http://schemas.microsoft.com/office/powerpoint/2010/main" val="51586076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body" idx="1"/>
          </p:nvPr>
        </p:nvSpPr>
        <p:spPr/>
        <p:txBody>
          <a:bodyPr/>
          <a:lstStyle/>
          <a:p>
            <a:pPr eaLnBrk="1" hangingPunct="1">
              <a:lnSpc>
                <a:spcPct val="80000"/>
              </a:lnSpc>
            </a:pPr>
            <a:r>
              <a:rPr lang="en-US" sz="2000" dirty="0" smtClean="0"/>
              <a:t>Revise your EDD (make any changes identified during the group review meeting during today’s class session)</a:t>
            </a:r>
          </a:p>
          <a:p>
            <a:pPr eaLnBrk="1" hangingPunct="1">
              <a:lnSpc>
                <a:spcPct val="80000"/>
              </a:lnSpc>
            </a:pPr>
            <a:r>
              <a:rPr lang="en-US" sz="2000" dirty="0" smtClean="0">
                <a:sym typeface="Wingdings" pitchFamily="2" charset="2"/>
              </a:rPr>
              <a:t>Start scripting your course—have at least 3 pages done by next week. Don’t worry about media types we haven’t covered yet (e.g., video, animation), just leave a still graphic on the page as a place-holder and use the Notes area to describe the functions of the various buttons and features. Place the script for the audio narration in the PowerPoint “Notes” section for each slide that has audio narration.</a:t>
            </a:r>
          </a:p>
          <a:p>
            <a:pPr eaLnBrk="1" hangingPunct="1">
              <a:lnSpc>
                <a:spcPct val="80000"/>
              </a:lnSpc>
            </a:pPr>
            <a:r>
              <a:rPr lang="en-US" sz="2000" dirty="0" smtClean="0">
                <a:sym typeface="Wingdings" pitchFamily="2" charset="2"/>
              </a:rPr>
              <a:t>Record voice-over or other spoken audio (e.g., product testimonials, quote from an expert, etc.) for three scripted pages of your course. You will turn in these recordings as 44.1 KHz, 16-bit mono WAV or AIFF files</a:t>
            </a:r>
          </a:p>
          <a:p>
            <a:pPr eaLnBrk="1" hangingPunct="1">
              <a:lnSpc>
                <a:spcPct val="80000"/>
              </a:lnSpc>
            </a:pPr>
            <a:r>
              <a:rPr lang="en-US" sz="2000" dirty="0" smtClean="0">
                <a:sym typeface="Wingdings" pitchFamily="2" charset="2"/>
              </a:rPr>
              <a:t>Download and read the Week 9 slides and come prepared next week to discuss</a:t>
            </a:r>
          </a:p>
        </p:txBody>
      </p:sp>
      <p:sp>
        <p:nvSpPr>
          <p:cNvPr id="61443" name="Rectangle 3"/>
          <p:cNvSpPr>
            <a:spLocks noGrp="1" noChangeArrowheads="1"/>
          </p:cNvSpPr>
          <p:nvPr>
            <p:ph type="title"/>
          </p:nvPr>
        </p:nvSpPr>
        <p:spPr/>
        <p:txBody>
          <a:bodyPr/>
          <a:lstStyle/>
          <a:p>
            <a:pPr eaLnBrk="1" hangingPunct="1"/>
            <a:r>
              <a:rPr lang="en-US" smtClean="0"/>
              <a:t>ITEC 715</a:t>
            </a:r>
          </a:p>
        </p:txBody>
      </p:sp>
      <p:sp>
        <p:nvSpPr>
          <p:cNvPr id="61444" name="Rectangle 4"/>
          <p:cNvSpPr>
            <a:spLocks noChangeArrowheads="1"/>
          </p:cNvSpPr>
          <p:nvPr/>
        </p:nvSpPr>
        <p:spPr bwMode="auto">
          <a:xfrm>
            <a:off x="0" y="0"/>
            <a:ext cx="9144000" cy="838200"/>
          </a:xfrm>
          <a:prstGeom prst="rect">
            <a:avLst/>
          </a:prstGeom>
          <a:solidFill>
            <a:srgbClr val="CC3300"/>
          </a:solidFill>
          <a:ln w="9525">
            <a:solidFill>
              <a:schemeClr val="tx1"/>
            </a:solidFill>
            <a:miter lim="800000"/>
            <a:headEnd/>
            <a:tailEnd/>
          </a:ln>
        </p:spPr>
        <p:txBody>
          <a:bodyPr wrap="none" anchor="ctr"/>
          <a:lstStyle/>
          <a:p>
            <a:endParaRPr lang="en-US"/>
          </a:p>
        </p:txBody>
      </p:sp>
      <p:sp>
        <p:nvSpPr>
          <p:cNvPr id="61445" name="Rectangle 5"/>
          <p:cNvSpPr>
            <a:spLocks noChangeArrowheads="1"/>
          </p:cNvSpPr>
          <p:nvPr/>
        </p:nvSpPr>
        <p:spPr bwMode="auto">
          <a:xfrm>
            <a:off x="0" y="6248400"/>
            <a:ext cx="9144000" cy="609600"/>
          </a:xfrm>
          <a:prstGeom prst="rect">
            <a:avLst/>
          </a:prstGeom>
          <a:solidFill>
            <a:srgbClr val="CC3300"/>
          </a:solidFill>
          <a:ln w="9525">
            <a:solidFill>
              <a:schemeClr val="tx1"/>
            </a:solidFill>
            <a:miter lim="800000"/>
            <a:headEnd/>
            <a:tailEnd/>
          </a:ln>
        </p:spPr>
        <p:txBody>
          <a:bodyPr wrap="none" anchor="ctr"/>
          <a:lstStyle/>
          <a:p>
            <a:endParaRPr lang="en-US"/>
          </a:p>
        </p:txBody>
      </p:sp>
      <p:sp>
        <p:nvSpPr>
          <p:cNvPr id="61446" name="Rectangle 6"/>
          <p:cNvSpPr>
            <a:spLocks noChangeArrowheads="1"/>
          </p:cNvSpPr>
          <p:nvPr/>
        </p:nvSpPr>
        <p:spPr bwMode="auto">
          <a:xfrm>
            <a:off x="0" y="5943600"/>
            <a:ext cx="9144000" cy="304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1447" name="Rectangle 7"/>
          <p:cNvSpPr>
            <a:spLocks noChangeArrowheads="1"/>
          </p:cNvSpPr>
          <p:nvPr/>
        </p:nvSpPr>
        <p:spPr bwMode="auto">
          <a:xfrm>
            <a:off x="0" y="838200"/>
            <a:ext cx="9144000" cy="304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1448" name="Rectangle 8"/>
          <p:cNvSpPr>
            <a:spLocks noChangeArrowheads="1"/>
          </p:cNvSpPr>
          <p:nvPr/>
        </p:nvSpPr>
        <p:spPr bwMode="auto">
          <a:xfrm>
            <a:off x="609600" y="0"/>
            <a:ext cx="8229600" cy="1143000"/>
          </a:xfrm>
          <a:prstGeom prst="rect">
            <a:avLst/>
          </a:prstGeom>
          <a:noFill/>
          <a:ln w="9525">
            <a:noFill/>
            <a:miter lim="800000"/>
            <a:headEnd/>
            <a:tailEnd/>
          </a:ln>
        </p:spPr>
        <p:txBody>
          <a:bodyPr anchor="ctr"/>
          <a:lstStyle/>
          <a:p>
            <a:r>
              <a:rPr lang="en-US" sz="4400">
                <a:solidFill>
                  <a:srgbClr val="FFFF99"/>
                </a:solidFill>
              </a:rPr>
              <a:t>For Next Week</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The First “D” in “ADDIE”</a:t>
            </a:r>
          </a:p>
        </p:txBody>
      </p:sp>
      <p:sp>
        <p:nvSpPr>
          <p:cNvPr id="4098" name="Rectangle 2"/>
          <p:cNvSpPr>
            <a:spLocks noGrp="1" noChangeArrowheads="1"/>
          </p:cNvSpPr>
          <p:nvPr>
            <p:ph type="body" idx="4294967295"/>
          </p:nvPr>
        </p:nvSpPr>
        <p:spPr>
          <a:xfrm>
            <a:off x="482614" y="1600200"/>
            <a:ext cx="8229600" cy="4525963"/>
          </a:xfrm>
        </p:spPr>
        <p:txBody>
          <a:bodyPr/>
          <a:lstStyle/>
          <a:p>
            <a:pPr eaLnBrk="1" hangingPunct="1">
              <a:lnSpc>
                <a:spcPct val="80000"/>
              </a:lnSpc>
            </a:pPr>
            <a:r>
              <a:rPr lang="en-US" sz="2400" dirty="0"/>
              <a:t>Clients will want to review a design and give approval before committing resources to the development effort</a:t>
            </a:r>
          </a:p>
          <a:p>
            <a:pPr eaLnBrk="1" hangingPunct="1">
              <a:lnSpc>
                <a:spcPct val="80000"/>
              </a:lnSpc>
            </a:pPr>
            <a:r>
              <a:rPr lang="en-US" sz="2400" dirty="0"/>
              <a:t>In many cases, your design will need to be approved internally (by a Lead Instructional Designer) before it is sent to the client</a:t>
            </a:r>
          </a:p>
          <a:p>
            <a:pPr eaLnBrk="1" hangingPunct="1">
              <a:lnSpc>
                <a:spcPct val="80000"/>
              </a:lnSpc>
            </a:pPr>
            <a:r>
              <a:rPr lang="en-US" sz="2400" dirty="0"/>
              <a:t>How can you document your design, without actually building the course, so that clients and your own internal management can understand your intent and make sure that everyone is “on the same page” (e.g., all learning objectives are adequately addressed, etc</a:t>
            </a:r>
            <a:r>
              <a:rPr lang="en-US" sz="2400" dirty="0" smtClean="0"/>
              <a:t>.)?</a:t>
            </a:r>
          </a:p>
          <a:p>
            <a:pPr eaLnBrk="1" hangingPunct="1">
              <a:lnSpc>
                <a:spcPct val="80000"/>
              </a:lnSpc>
            </a:pPr>
            <a:r>
              <a:rPr lang="en-US" sz="2400" dirty="0"/>
              <a:t>ANSWER: You will write an E-learning Design Document (which we’ll call an EDD for short</a:t>
            </a:r>
            <a:r>
              <a:rPr lang="en-US" sz="2400" dirty="0" smtClean="0"/>
              <a:t>)</a:t>
            </a:r>
            <a:endParaRPr lang="en-US" sz="2400" dirty="0"/>
          </a:p>
        </p:txBody>
      </p:sp>
      <p:sp>
        <p:nvSpPr>
          <p:cNvPr id="4104" name="Rectangle 8" hidden="1"/>
          <p:cNvSpPr>
            <a:spLocks noChangeArrowheads="1"/>
          </p:cNvSpPr>
          <p:nvPr/>
        </p:nvSpPr>
        <p:spPr bwMode="auto">
          <a:xfrm>
            <a:off x="609600" y="0"/>
            <a:ext cx="8229600" cy="1143000"/>
          </a:xfrm>
          <a:prstGeom prst="rect">
            <a:avLst/>
          </a:prstGeom>
          <a:noFill/>
          <a:ln w="9525">
            <a:noFill/>
            <a:miter lim="800000"/>
            <a:headEnd/>
            <a:tailEnd/>
          </a:ln>
        </p:spPr>
        <p:txBody>
          <a:bodyPr anchor="ctr"/>
          <a:lstStyle/>
          <a:p>
            <a:r>
              <a:rPr lang="en-US" sz="4400">
                <a:solidFill>
                  <a:srgbClr val="FFFF99"/>
                </a:solidFill>
              </a:rPr>
              <a:t>The ADDIE Model</a:t>
            </a:r>
          </a:p>
        </p:txBody>
      </p:sp>
    </p:spTree>
    <p:extLst>
      <p:ext uri="{BB962C8B-B14F-4D97-AF65-F5344CB8AC3E}">
        <p14:creationId xmlns:p14="http://schemas.microsoft.com/office/powerpoint/2010/main" val="18726238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EDD Walkthrough</a:t>
            </a:r>
          </a:p>
        </p:txBody>
      </p:sp>
      <p:sp>
        <p:nvSpPr>
          <p:cNvPr id="4098" name="Rectangle 2"/>
          <p:cNvSpPr>
            <a:spLocks noGrp="1" noChangeArrowheads="1"/>
          </p:cNvSpPr>
          <p:nvPr>
            <p:ph type="body" idx="4294967295"/>
          </p:nvPr>
        </p:nvSpPr>
        <p:spPr>
          <a:xfrm>
            <a:off x="482614" y="1600200"/>
            <a:ext cx="8229600" cy="4525963"/>
          </a:xfrm>
        </p:spPr>
        <p:txBody>
          <a:bodyPr/>
          <a:lstStyle/>
          <a:p>
            <a:pPr eaLnBrk="1" hangingPunct="1">
              <a:lnSpc>
                <a:spcPct val="80000"/>
              </a:lnSpc>
            </a:pPr>
            <a:r>
              <a:rPr lang="en-US" sz="2400" dirty="0"/>
              <a:t>I’ve provided you with a template for your EDD</a:t>
            </a:r>
          </a:p>
          <a:p>
            <a:pPr eaLnBrk="1" hangingPunct="1">
              <a:lnSpc>
                <a:spcPct val="80000"/>
              </a:lnSpc>
            </a:pPr>
            <a:r>
              <a:rPr lang="en-US" sz="2400" dirty="0"/>
              <a:t>It contains 4 main sections</a:t>
            </a:r>
          </a:p>
          <a:p>
            <a:pPr lvl="1" eaLnBrk="1" hangingPunct="1">
              <a:lnSpc>
                <a:spcPct val="80000"/>
              </a:lnSpc>
            </a:pPr>
            <a:r>
              <a:rPr lang="en-US" sz="1800" dirty="0"/>
              <a:t>Notes &amp; </a:t>
            </a:r>
            <a:r>
              <a:rPr lang="en-US" sz="1800" dirty="0" err="1"/>
              <a:t>Bibilography</a:t>
            </a:r>
            <a:r>
              <a:rPr lang="en-US" sz="1800" dirty="0"/>
              <a:t> </a:t>
            </a:r>
            <a:r>
              <a:rPr lang="en-US" sz="1800" dirty="0">
                <a:sym typeface="Wingdings" pitchFamily="2" charset="2"/>
              </a:rPr>
              <a:t> lists global notes (e.g., in the real world, you might still be missing content that the client has promised but not yet delivered to you), and file paths and/or bibliographic citations of source material</a:t>
            </a:r>
          </a:p>
          <a:p>
            <a:pPr lvl="1" eaLnBrk="1" hangingPunct="1">
              <a:lnSpc>
                <a:spcPct val="80000"/>
              </a:lnSpc>
            </a:pPr>
            <a:r>
              <a:rPr lang="en-US" sz="1800" dirty="0">
                <a:sym typeface="Wingdings" pitchFamily="2" charset="2"/>
              </a:rPr>
              <a:t>Course Overview  Gives catalog description of course, lists prerequisites (if any), primary course-level learning objectives, and shows high-level view of your sequencing of the content, broken down by module and topic</a:t>
            </a:r>
          </a:p>
          <a:p>
            <a:pPr lvl="1" eaLnBrk="1" hangingPunct="1">
              <a:lnSpc>
                <a:spcPct val="80000"/>
              </a:lnSpc>
            </a:pPr>
            <a:r>
              <a:rPr lang="en-US" sz="1800" dirty="0"/>
              <a:t>Assessment Strategy </a:t>
            </a:r>
            <a:r>
              <a:rPr lang="en-US" sz="1800" dirty="0">
                <a:sym typeface="Wingdings" pitchFamily="2" charset="2"/>
              </a:rPr>
              <a:t> Shows how many assessment questions you will ask in order to test mastery of each of the course’s stated learning objectives</a:t>
            </a:r>
          </a:p>
          <a:p>
            <a:pPr lvl="1" eaLnBrk="1" hangingPunct="1">
              <a:lnSpc>
                <a:spcPct val="80000"/>
              </a:lnSpc>
            </a:pPr>
            <a:r>
              <a:rPr lang="en-US" sz="1800" dirty="0">
                <a:sym typeface="Wingdings" pitchFamily="2" charset="2"/>
              </a:rPr>
              <a:t>Course Breakdown by Module  Shows detailed breakdown of your content sequencing, down to the page level, with recommended implementation page-type selected from your prototype and a description of recommended graphics or other media to be used</a:t>
            </a:r>
            <a:endParaRPr lang="en-US" sz="1800" dirty="0"/>
          </a:p>
        </p:txBody>
      </p:sp>
      <p:sp>
        <p:nvSpPr>
          <p:cNvPr id="4104" name="Rectangle 8" hidden="1"/>
          <p:cNvSpPr>
            <a:spLocks noChangeArrowheads="1"/>
          </p:cNvSpPr>
          <p:nvPr/>
        </p:nvSpPr>
        <p:spPr bwMode="auto">
          <a:xfrm>
            <a:off x="609600" y="0"/>
            <a:ext cx="8229600" cy="1143000"/>
          </a:xfrm>
          <a:prstGeom prst="rect">
            <a:avLst/>
          </a:prstGeom>
          <a:noFill/>
          <a:ln w="9525">
            <a:noFill/>
            <a:miter lim="800000"/>
            <a:headEnd/>
            <a:tailEnd/>
          </a:ln>
        </p:spPr>
        <p:txBody>
          <a:bodyPr anchor="ctr"/>
          <a:lstStyle/>
          <a:p>
            <a:r>
              <a:rPr lang="en-US" sz="4400">
                <a:solidFill>
                  <a:srgbClr val="FFFF99"/>
                </a:solidFill>
              </a:rPr>
              <a:t>The ADDIE Model</a:t>
            </a:r>
          </a:p>
        </p:txBody>
      </p:sp>
    </p:spTree>
    <p:extLst>
      <p:ext uri="{BB962C8B-B14F-4D97-AF65-F5344CB8AC3E}">
        <p14:creationId xmlns:p14="http://schemas.microsoft.com/office/powerpoint/2010/main" val="20833868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EDD </a:t>
            </a:r>
            <a:r>
              <a:rPr lang="en-US" dirty="0" smtClean="0"/>
              <a:t>Considerations</a:t>
            </a:r>
            <a:endParaRPr lang="en-US" dirty="0"/>
          </a:p>
        </p:txBody>
      </p:sp>
      <p:sp>
        <p:nvSpPr>
          <p:cNvPr id="4098" name="Rectangle 2"/>
          <p:cNvSpPr>
            <a:spLocks noGrp="1" noChangeArrowheads="1"/>
          </p:cNvSpPr>
          <p:nvPr>
            <p:ph type="body" idx="4294967295"/>
          </p:nvPr>
        </p:nvSpPr>
        <p:spPr>
          <a:xfrm>
            <a:off x="482614" y="1600200"/>
            <a:ext cx="8229600" cy="4525963"/>
          </a:xfrm>
        </p:spPr>
        <p:txBody>
          <a:bodyPr/>
          <a:lstStyle/>
          <a:p>
            <a:pPr eaLnBrk="1" hangingPunct="1">
              <a:lnSpc>
                <a:spcPct val="80000"/>
              </a:lnSpc>
            </a:pPr>
            <a:r>
              <a:rPr lang="en-US" sz="2400" dirty="0"/>
              <a:t>SOURCE MATERIALS: Normally, the client would provide you with at least some source materials. For this class, you will have to come up with your own materials. List them in Section I of your EDD</a:t>
            </a:r>
          </a:p>
          <a:p>
            <a:pPr eaLnBrk="1" hangingPunct="1">
              <a:lnSpc>
                <a:spcPct val="80000"/>
              </a:lnSpc>
            </a:pPr>
            <a:endParaRPr lang="en-US" sz="2400" dirty="0"/>
          </a:p>
        </p:txBody>
      </p:sp>
      <p:sp>
        <p:nvSpPr>
          <p:cNvPr id="4104" name="Rectangle 8" hidden="1"/>
          <p:cNvSpPr>
            <a:spLocks noChangeArrowheads="1"/>
          </p:cNvSpPr>
          <p:nvPr/>
        </p:nvSpPr>
        <p:spPr bwMode="auto">
          <a:xfrm>
            <a:off x="609600" y="0"/>
            <a:ext cx="8229600" cy="1143000"/>
          </a:xfrm>
          <a:prstGeom prst="rect">
            <a:avLst/>
          </a:prstGeom>
          <a:noFill/>
          <a:ln w="9525">
            <a:noFill/>
            <a:miter lim="800000"/>
            <a:headEnd/>
            <a:tailEnd/>
          </a:ln>
        </p:spPr>
        <p:txBody>
          <a:bodyPr anchor="ctr"/>
          <a:lstStyle/>
          <a:p>
            <a:r>
              <a:rPr lang="en-US" sz="4400">
                <a:solidFill>
                  <a:srgbClr val="FFFF99"/>
                </a:solidFill>
              </a:rPr>
              <a:t>The ADDIE Model</a:t>
            </a:r>
          </a:p>
        </p:txBody>
      </p:sp>
    </p:spTree>
    <p:extLst>
      <p:ext uri="{BB962C8B-B14F-4D97-AF65-F5344CB8AC3E}">
        <p14:creationId xmlns:p14="http://schemas.microsoft.com/office/powerpoint/2010/main" val="20604615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EDD </a:t>
            </a:r>
            <a:r>
              <a:rPr lang="en-US" dirty="0" smtClean="0"/>
              <a:t>Considerations</a:t>
            </a:r>
            <a:endParaRPr lang="en-US" dirty="0"/>
          </a:p>
        </p:txBody>
      </p:sp>
      <p:sp>
        <p:nvSpPr>
          <p:cNvPr id="4098" name="Rectangle 2"/>
          <p:cNvSpPr>
            <a:spLocks noGrp="1" noChangeArrowheads="1"/>
          </p:cNvSpPr>
          <p:nvPr>
            <p:ph type="body" idx="4294967295"/>
          </p:nvPr>
        </p:nvSpPr>
        <p:spPr>
          <a:xfrm>
            <a:off x="482614" y="1600200"/>
            <a:ext cx="8229600" cy="4525963"/>
          </a:xfrm>
        </p:spPr>
        <p:txBody>
          <a:bodyPr/>
          <a:lstStyle/>
          <a:p>
            <a:pPr eaLnBrk="1" hangingPunct="1"/>
            <a:r>
              <a:rPr lang="en-US" sz="2400" dirty="0"/>
              <a:t>LEARNING OBJECTIVES: For the EDD, list learning objectives as items in a bulleted list. Keep in mind the following:</a:t>
            </a:r>
          </a:p>
          <a:p>
            <a:pPr lvl="1" eaLnBrk="1" hangingPunct="1"/>
            <a:r>
              <a:rPr lang="en-US" sz="2000" dirty="0"/>
              <a:t>Learning objectives must specify observable behaviors such as categorizing, identifying, describing, etc. </a:t>
            </a:r>
            <a:r>
              <a:rPr lang="en-US" sz="2000" b="1" i="1" dirty="0">
                <a:solidFill>
                  <a:srgbClr val="FF3300"/>
                </a:solidFill>
              </a:rPr>
              <a:t>Note that “knowing” is not an observable behavior (you can’t observe if someone “knows” something)</a:t>
            </a:r>
          </a:p>
          <a:p>
            <a:pPr lvl="1" eaLnBrk="1" hangingPunct="1"/>
            <a:r>
              <a:rPr lang="en-US" sz="2000" dirty="0"/>
              <a:t>Good learning objectives are specific and measurable, as in Robert </a:t>
            </a:r>
            <a:r>
              <a:rPr lang="en-US" sz="2000" dirty="0" err="1"/>
              <a:t>Mager’s</a:t>
            </a:r>
            <a:r>
              <a:rPr lang="en-US" sz="2000" dirty="0"/>
              <a:t> “Criterion Referenced Objectives” model in which you state the:</a:t>
            </a:r>
          </a:p>
          <a:p>
            <a:pPr lvl="2" eaLnBrk="1" hangingPunct="1"/>
            <a:r>
              <a:rPr lang="en-US" sz="1600" dirty="0"/>
              <a:t>Performance </a:t>
            </a:r>
            <a:r>
              <a:rPr lang="en-US" sz="1600" dirty="0">
                <a:sym typeface="Wingdings" pitchFamily="2" charset="2"/>
              </a:rPr>
              <a:t> the observable task the learner will perform</a:t>
            </a:r>
          </a:p>
          <a:p>
            <a:pPr lvl="2" eaLnBrk="1" hangingPunct="1"/>
            <a:r>
              <a:rPr lang="en-US" sz="1600" dirty="0">
                <a:sym typeface="Wingdings" pitchFamily="2" charset="2"/>
              </a:rPr>
              <a:t>Conditions  the conditions under which the learner will perform the task</a:t>
            </a:r>
          </a:p>
          <a:p>
            <a:pPr lvl="2" eaLnBrk="1" hangingPunct="1"/>
            <a:r>
              <a:rPr lang="en-US" sz="1600" dirty="0">
                <a:sym typeface="Wingdings" pitchFamily="2" charset="2"/>
              </a:rPr>
              <a:t>Criteria  an explicit description of what constitutes acceptable performance</a:t>
            </a:r>
            <a:endParaRPr lang="en-US" sz="1600" dirty="0"/>
          </a:p>
        </p:txBody>
      </p:sp>
      <p:sp>
        <p:nvSpPr>
          <p:cNvPr id="4104" name="Rectangle 8" hidden="1"/>
          <p:cNvSpPr>
            <a:spLocks noChangeArrowheads="1"/>
          </p:cNvSpPr>
          <p:nvPr/>
        </p:nvSpPr>
        <p:spPr bwMode="auto">
          <a:xfrm>
            <a:off x="609600" y="0"/>
            <a:ext cx="8229600" cy="1143000"/>
          </a:xfrm>
          <a:prstGeom prst="rect">
            <a:avLst/>
          </a:prstGeom>
          <a:noFill/>
          <a:ln w="9525">
            <a:noFill/>
            <a:miter lim="800000"/>
            <a:headEnd/>
            <a:tailEnd/>
          </a:ln>
        </p:spPr>
        <p:txBody>
          <a:bodyPr anchor="ctr"/>
          <a:lstStyle/>
          <a:p>
            <a:r>
              <a:rPr lang="en-US" sz="4400">
                <a:solidFill>
                  <a:srgbClr val="FFFF99"/>
                </a:solidFill>
              </a:rPr>
              <a:t>The ADDIE Model</a:t>
            </a:r>
          </a:p>
        </p:txBody>
      </p:sp>
      <p:sp>
        <p:nvSpPr>
          <p:cNvPr id="5" name="Text Box 9"/>
          <p:cNvSpPr txBox="1">
            <a:spLocks noChangeArrowheads="1"/>
          </p:cNvSpPr>
          <p:nvPr/>
        </p:nvSpPr>
        <p:spPr bwMode="auto">
          <a:xfrm>
            <a:off x="457200" y="6248400"/>
            <a:ext cx="8458200" cy="641350"/>
          </a:xfrm>
          <a:prstGeom prst="rect">
            <a:avLst/>
          </a:prstGeom>
          <a:noFill/>
          <a:ln w="9525">
            <a:noFill/>
            <a:miter lim="800000"/>
            <a:headEnd/>
            <a:tailEnd/>
          </a:ln>
        </p:spPr>
        <p:txBody>
          <a:bodyPr>
            <a:spAutoFit/>
          </a:bodyPr>
          <a:lstStyle/>
          <a:p>
            <a:pPr>
              <a:spcBef>
                <a:spcPct val="50000"/>
              </a:spcBef>
            </a:pPr>
            <a:r>
              <a:rPr lang="en-US" dirty="0">
                <a:solidFill>
                  <a:srgbClr val="FFFF99"/>
                </a:solidFill>
              </a:rPr>
              <a:t>Example: </a:t>
            </a:r>
            <a:r>
              <a:rPr lang="en-US" i="1" dirty="0">
                <a:solidFill>
                  <a:srgbClr val="FFFF99"/>
                </a:solidFill>
              </a:rPr>
              <a:t>Using any reference materials, correctly identify 85% of the copyedit errors on each supplied example document within 5 minutes.</a:t>
            </a:r>
          </a:p>
        </p:txBody>
      </p:sp>
    </p:spTree>
    <p:extLst>
      <p:ext uri="{BB962C8B-B14F-4D97-AF65-F5344CB8AC3E}">
        <p14:creationId xmlns:p14="http://schemas.microsoft.com/office/powerpoint/2010/main" val="2443319866"/>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7141</TotalTime>
  <Words>4168</Words>
  <Application>Microsoft Office PowerPoint</Application>
  <PresentationFormat>On-screen Show (4:3)</PresentationFormat>
  <Paragraphs>429</Paragraphs>
  <Slides>59</Slides>
  <Notes>37</Notes>
  <HiddenSlides>0</HiddenSlides>
  <MMClips>9</MMClips>
  <ScaleCrop>false</ScaleCrop>
  <HeadingPairs>
    <vt:vector size="4" baseType="variant">
      <vt:variant>
        <vt:lpstr>Theme</vt:lpstr>
      </vt:variant>
      <vt:variant>
        <vt:i4>1</vt:i4>
      </vt:variant>
      <vt:variant>
        <vt:lpstr>Slide Titles</vt:lpstr>
      </vt:variant>
      <vt:variant>
        <vt:i4>59</vt:i4>
      </vt:variant>
    </vt:vector>
  </HeadingPairs>
  <TitlesOfParts>
    <vt:vector size="60" baseType="lpstr">
      <vt:lpstr>Default Design</vt:lpstr>
      <vt:lpstr>ITEC 715</vt:lpstr>
      <vt:lpstr>Recall from Last Week</vt:lpstr>
      <vt:lpstr>The ADDIE Model</vt:lpstr>
      <vt:lpstr>The ADDIE Model</vt:lpstr>
      <vt:lpstr>The First “D” in “ADDIE”</vt:lpstr>
      <vt:lpstr>The First “D” in “ADDIE”</vt:lpstr>
      <vt:lpstr>EDD Walkthrough</vt:lpstr>
      <vt:lpstr>EDD Considerations</vt:lpstr>
      <vt:lpstr>EDD Considerations</vt:lpstr>
      <vt:lpstr>EDD Considerations</vt:lpstr>
      <vt:lpstr>EDD Considerations</vt:lpstr>
      <vt:lpstr>EDD Considerations</vt:lpstr>
      <vt:lpstr>EDD Considerations</vt:lpstr>
      <vt:lpstr>EDD Considerations</vt:lpstr>
      <vt:lpstr>EDD Considerations</vt:lpstr>
      <vt:lpstr>This Week</vt:lpstr>
      <vt:lpstr>Design Document Critiques</vt:lpstr>
      <vt:lpstr>Scripting from Your Design Document</vt:lpstr>
      <vt:lpstr>ITEC 715</vt:lpstr>
      <vt:lpstr>ITEC 715</vt:lpstr>
      <vt:lpstr>ITEC 715</vt:lpstr>
      <vt:lpstr>ITEC 715</vt:lpstr>
      <vt:lpstr>Sound in Instructional Multimedia:  Some Examples for Class Discussion</vt:lpstr>
      <vt:lpstr>ITEC 715</vt:lpstr>
      <vt:lpstr>Intro to Audio Production</vt:lpstr>
      <vt:lpstr>Audio Fundamentals</vt:lpstr>
      <vt:lpstr>Sound</vt:lpstr>
      <vt:lpstr>Visually Representing Sound</vt:lpstr>
      <vt:lpstr>Frequency and Amplitude</vt:lpstr>
      <vt:lpstr>Frequency and Amplitude</vt:lpstr>
      <vt:lpstr>Frequency and Amplitude</vt:lpstr>
      <vt:lpstr>Nyquist Theorem</vt:lpstr>
      <vt:lpstr>Applying the Nyquist Theorem</vt:lpstr>
      <vt:lpstr>Applying the Nyquist Theorem</vt:lpstr>
      <vt:lpstr>PowerPoint Presentation</vt:lpstr>
      <vt:lpstr>Bit Depth  Dynamic Range</vt:lpstr>
      <vt:lpstr>Loudness vs. Dynamic Range</vt:lpstr>
      <vt:lpstr>Digital Sound Quality</vt:lpstr>
      <vt:lpstr>Review</vt:lpstr>
      <vt:lpstr>PowerPoint Presentation</vt:lpstr>
      <vt:lpstr>Microphone</vt:lpstr>
      <vt:lpstr>Microphone</vt:lpstr>
      <vt:lpstr>Microphone</vt:lpstr>
      <vt:lpstr>Adobe Audition</vt:lpstr>
      <vt:lpstr>Making a Recording</vt:lpstr>
      <vt:lpstr>Clipping</vt:lpstr>
      <vt:lpstr>PowerPoint Presentation</vt:lpstr>
      <vt:lpstr>Room Tone</vt:lpstr>
      <vt:lpstr>PowerPoint Presentation</vt:lpstr>
      <vt:lpstr>Activity 1A</vt:lpstr>
      <vt:lpstr>Voice Over Script</vt:lpstr>
      <vt:lpstr>Making a Recording</vt:lpstr>
      <vt:lpstr>Normalizing</vt:lpstr>
      <vt:lpstr>Digital Noise Reduction</vt:lpstr>
      <vt:lpstr>Saving</vt:lpstr>
      <vt:lpstr>Activity 1B</vt:lpstr>
      <vt:lpstr>Editing</vt:lpstr>
      <vt:lpstr>Editing</vt:lpstr>
      <vt:lpstr>ITEC 715</vt:lpstr>
    </vt:vector>
  </TitlesOfParts>
  <Company>Old King Cole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ITEC 715</dc:title>
  <dc:creator>rayc</dc:creator>
  <cp:lastModifiedBy>rayc</cp:lastModifiedBy>
  <cp:revision>85</cp:revision>
  <dcterms:created xsi:type="dcterms:W3CDTF">2007-05-20T23:54:09Z</dcterms:created>
  <dcterms:modified xsi:type="dcterms:W3CDTF">2013-09-02T16:51:04Z</dcterms:modified>
</cp:coreProperties>
</file>