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413" r:id="rId3"/>
    <p:sldId id="488" r:id="rId4"/>
    <p:sldId id="431" r:id="rId5"/>
    <p:sldId id="437" r:id="rId6"/>
    <p:sldId id="433" r:id="rId7"/>
    <p:sldId id="434" r:id="rId8"/>
    <p:sldId id="435" r:id="rId9"/>
    <p:sldId id="436" r:id="rId10"/>
    <p:sldId id="438" r:id="rId11"/>
    <p:sldId id="439" r:id="rId12"/>
    <p:sldId id="440" r:id="rId13"/>
    <p:sldId id="441" r:id="rId14"/>
    <p:sldId id="442" r:id="rId15"/>
    <p:sldId id="443" r:id="rId16"/>
    <p:sldId id="444" r:id="rId17"/>
    <p:sldId id="445" r:id="rId18"/>
    <p:sldId id="432" r:id="rId19"/>
    <p:sldId id="446" r:id="rId20"/>
    <p:sldId id="447" r:id="rId21"/>
    <p:sldId id="448" r:id="rId22"/>
    <p:sldId id="449" r:id="rId23"/>
    <p:sldId id="450" r:id="rId24"/>
    <p:sldId id="451" r:id="rId25"/>
    <p:sldId id="452" r:id="rId26"/>
    <p:sldId id="453" r:id="rId27"/>
    <p:sldId id="454" r:id="rId28"/>
    <p:sldId id="455" r:id="rId29"/>
    <p:sldId id="456" r:id="rId30"/>
    <p:sldId id="457" r:id="rId31"/>
    <p:sldId id="458" r:id="rId32"/>
    <p:sldId id="459" r:id="rId33"/>
    <p:sldId id="460" r:id="rId34"/>
    <p:sldId id="461" r:id="rId35"/>
    <p:sldId id="462" r:id="rId36"/>
    <p:sldId id="463" r:id="rId37"/>
    <p:sldId id="464" r:id="rId38"/>
    <p:sldId id="465" r:id="rId39"/>
    <p:sldId id="466" r:id="rId40"/>
    <p:sldId id="467" r:id="rId41"/>
    <p:sldId id="468" r:id="rId42"/>
    <p:sldId id="469" r:id="rId43"/>
    <p:sldId id="411" r:id="rId44"/>
  </p:sldIdLst>
  <p:sldSz cx="9144000" cy="6858000" type="screen4x3"/>
  <p:notesSz cx="6858000" cy="9144000"/>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66FF66"/>
    <a:srgbClr val="33CC33"/>
    <a:srgbClr val="FFFF99"/>
    <a:srgbClr val="CC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58" autoAdjust="0"/>
  </p:normalViewPr>
  <p:slideViewPr>
    <p:cSldViewPr snapToGrid="0">
      <p:cViewPr varScale="1">
        <p:scale>
          <a:sx n="108" d="100"/>
          <a:sy n="108" d="100"/>
        </p:scale>
        <p:origin x="-7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196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55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0E81EDB-3EDC-46C6-AAC7-B9F6D7783EB0}" type="slidenum">
              <a:rPr lang="en-US"/>
              <a:pPr>
                <a:defRPr/>
              </a:pPr>
              <a:t>‹#›</a:t>
            </a:fld>
            <a:endParaRPr lang="en-US"/>
          </a:p>
        </p:txBody>
      </p:sp>
    </p:spTree>
    <p:extLst>
      <p:ext uri="{BB962C8B-B14F-4D97-AF65-F5344CB8AC3E}">
        <p14:creationId xmlns:p14="http://schemas.microsoft.com/office/powerpoint/2010/main" val="2726435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537A1F-F418-41EF-B2CC-B6444C75F6E0}" type="slidenum">
              <a:rPr lang="en-US" altLang="en-US" smtClean="0"/>
              <a:pPr eaLnBrk="1" hangingPunct="1">
                <a:spcBef>
                  <a:spcPct val="0"/>
                </a:spcBef>
              </a:pPr>
              <a:t>2</a:t>
            </a:fld>
            <a:endParaRPr lang="en-US" alt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Consider: Look &amp; Feel; Functionality; Instructional Usefulness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9C5E7D0-FE4C-43B3-A9C1-4B04C1A0EC5D}" type="slidenum">
              <a:rPr lang="en-US" altLang="en-US" smtClean="0"/>
              <a:pPr eaLnBrk="1" hangingPunct="1">
                <a:spcBef>
                  <a:spcPct val="0"/>
                </a:spcBef>
              </a:pPr>
              <a:t>23</a:t>
            </a:fld>
            <a:endParaRPr lang="en-US" alt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Consider: Look &amp; Feel; Functionality; Instructional Usefulness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65E5726-2C91-4111-A655-491C42D48509}" type="slidenum">
              <a:rPr lang="en-US" altLang="en-US" smtClean="0"/>
              <a:pPr eaLnBrk="1" hangingPunct="1">
                <a:spcBef>
                  <a:spcPct val="0"/>
                </a:spcBef>
              </a:pPr>
              <a:t>27</a:t>
            </a:fld>
            <a:endParaRPr lang="en-US" alt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Consider: Look &amp; Feel; Functionality; Instructional Usefulness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60770D-126A-444B-9A81-48DC2ACE1558}" type="slidenum">
              <a:rPr lang="en-US" altLang="en-US" smtClean="0"/>
              <a:pPr eaLnBrk="1" hangingPunct="1">
                <a:spcBef>
                  <a:spcPct val="0"/>
                </a:spcBef>
              </a:pPr>
              <a:t>38</a:t>
            </a:fld>
            <a:endParaRPr lang="en-US" alt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Consider: Look &amp; Feel; Functionality; Instructional Usefulness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93F30B1-0C42-4092-9458-6EBAD9A34AC1}" type="slidenum">
              <a:rPr lang="en-US" altLang="en-US" smtClean="0"/>
              <a:pPr eaLnBrk="1" hangingPunct="1">
                <a:spcBef>
                  <a:spcPct val="0"/>
                </a:spcBef>
              </a:pPr>
              <a:t>41</a:t>
            </a:fld>
            <a:endParaRPr lang="en-US" alt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Consider: Look &amp; Feel; Functionality; Instructional Usefulness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3" name="Rectangle 2"/>
          <p:cNvSpPr>
            <a:spLocks noChangeArrowheads="1"/>
          </p:cNvSpPr>
          <p:nvPr userDrawn="1"/>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4" name="Rectangle 3"/>
          <p:cNvSpPr>
            <a:spLocks noChangeArrowheads="1"/>
          </p:cNvSpPr>
          <p:nvPr userDrawn="1"/>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5" name="Rectangle 4"/>
          <p:cNvSpPr>
            <a:spLocks noChangeArrowheads="1"/>
          </p:cNvSpPr>
          <p:nvPr userDrawn="1"/>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Tree>
    <p:extLst>
      <p:ext uri="{BB962C8B-B14F-4D97-AF65-F5344CB8AC3E}">
        <p14:creationId xmlns:p14="http://schemas.microsoft.com/office/powerpoint/2010/main" val="400371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E77B45-BF4E-42F2-B21E-3ABD0C91E6EC}" type="slidenum">
              <a:rPr lang="en-US"/>
              <a:pPr>
                <a:defRPr/>
              </a:pPr>
              <a:t>‹#›</a:t>
            </a:fld>
            <a:endParaRPr lang="en-US"/>
          </a:p>
        </p:txBody>
      </p:sp>
    </p:spTree>
    <p:extLst>
      <p:ext uri="{BB962C8B-B14F-4D97-AF65-F5344CB8AC3E}">
        <p14:creationId xmlns:p14="http://schemas.microsoft.com/office/powerpoint/2010/main" val="148588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B108DE-DA21-45F6-8354-287D4D9A9EDA}" type="slidenum">
              <a:rPr lang="en-US"/>
              <a:pPr>
                <a:defRPr/>
              </a:pPr>
              <a:t>‹#›</a:t>
            </a:fld>
            <a:endParaRPr lang="en-US"/>
          </a:p>
        </p:txBody>
      </p:sp>
    </p:spTree>
    <p:extLst>
      <p:ext uri="{BB962C8B-B14F-4D97-AF65-F5344CB8AC3E}">
        <p14:creationId xmlns:p14="http://schemas.microsoft.com/office/powerpoint/2010/main" val="780146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8BFFFA-73B8-4B7B-846C-56DAE1B913FA}" type="slidenum">
              <a:rPr lang="en-US"/>
              <a:pPr>
                <a:defRPr/>
              </a:pPr>
              <a:t>‹#›</a:t>
            </a:fld>
            <a:endParaRPr lang="en-US"/>
          </a:p>
        </p:txBody>
      </p:sp>
    </p:spTree>
    <p:extLst>
      <p:ext uri="{BB962C8B-B14F-4D97-AF65-F5344CB8AC3E}">
        <p14:creationId xmlns:p14="http://schemas.microsoft.com/office/powerpoint/2010/main" val="353330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72FA4F-9555-4809-AAB9-2D1BDF374E83}" type="slidenum">
              <a:rPr lang="en-US"/>
              <a:pPr>
                <a:defRPr/>
              </a:pPr>
              <a:t>‹#›</a:t>
            </a:fld>
            <a:endParaRPr lang="en-US"/>
          </a:p>
        </p:txBody>
      </p:sp>
    </p:spTree>
    <p:extLst>
      <p:ext uri="{BB962C8B-B14F-4D97-AF65-F5344CB8AC3E}">
        <p14:creationId xmlns:p14="http://schemas.microsoft.com/office/powerpoint/2010/main" val="215247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07F17C-58FE-46DD-8217-370E393DE38A}" type="slidenum">
              <a:rPr lang="en-US"/>
              <a:pPr>
                <a:defRPr/>
              </a:pPr>
              <a:t>‹#›</a:t>
            </a:fld>
            <a:endParaRPr lang="en-US"/>
          </a:p>
        </p:txBody>
      </p:sp>
    </p:spTree>
    <p:extLst>
      <p:ext uri="{BB962C8B-B14F-4D97-AF65-F5344CB8AC3E}">
        <p14:creationId xmlns:p14="http://schemas.microsoft.com/office/powerpoint/2010/main" val="1917943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C391B1-0CC1-490D-9AF1-D56294DADAA5}" type="slidenum">
              <a:rPr lang="en-US"/>
              <a:pPr>
                <a:defRPr/>
              </a:pPr>
              <a:t>‹#›</a:t>
            </a:fld>
            <a:endParaRPr lang="en-US"/>
          </a:p>
        </p:txBody>
      </p:sp>
    </p:spTree>
    <p:extLst>
      <p:ext uri="{BB962C8B-B14F-4D97-AF65-F5344CB8AC3E}">
        <p14:creationId xmlns:p14="http://schemas.microsoft.com/office/powerpoint/2010/main" val="218356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BFD059-FA3E-4DDB-8F39-D220F76CA579}" type="slidenum">
              <a:rPr lang="en-US"/>
              <a:pPr>
                <a:defRPr/>
              </a:pPr>
              <a:t>‹#›</a:t>
            </a:fld>
            <a:endParaRPr lang="en-US"/>
          </a:p>
        </p:txBody>
      </p:sp>
    </p:spTree>
    <p:extLst>
      <p:ext uri="{BB962C8B-B14F-4D97-AF65-F5344CB8AC3E}">
        <p14:creationId xmlns:p14="http://schemas.microsoft.com/office/powerpoint/2010/main" val="91593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99D52D-1653-4A4B-9593-6CEF8940AD97}" type="slidenum">
              <a:rPr lang="en-US"/>
              <a:pPr>
                <a:defRPr/>
              </a:pPr>
              <a:t>‹#›</a:t>
            </a:fld>
            <a:endParaRPr lang="en-US"/>
          </a:p>
        </p:txBody>
      </p:sp>
    </p:spTree>
    <p:extLst>
      <p:ext uri="{BB962C8B-B14F-4D97-AF65-F5344CB8AC3E}">
        <p14:creationId xmlns:p14="http://schemas.microsoft.com/office/powerpoint/2010/main" val="4146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6A3DCD-AEF9-46BE-A1C3-DE10673C5FD4}" type="slidenum">
              <a:rPr lang="en-US"/>
              <a:pPr>
                <a:defRPr/>
              </a:pPr>
              <a:t>‹#›</a:t>
            </a:fld>
            <a:endParaRPr lang="en-US"/>
          </a:p>
        </p:txBody>
      </p:sp>
    </p:spTree>
    <p:extLst>
      <p:ext uri="{BB962C8B-B14F-4D97-AF65-F5344CB8AC3E}">
        <p14:creationId xmlns:p14="http://schemas.microsoft.com/office/powerpoint/2010/main" val="288031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2A7585-CAD6-4FCA-B901-1EC81FEA86E1}" type="slidenum">
              <a:rPr lang="en-US"/>
              <a:pPr>
                <a:defRPr/>
              </a:pPr>
              <a:t>‹#›</a:t>
            </a:fld>
            <a:endParaRPr lang="en-US"/>
          </a:p>
        </p:txBody>
      </p:sp>
    </p:spTree>
    <p:extLst>
      <p:ext uri="{BB962C8B-B14F-4D97-AF65-F5344CB8AC3E}">
        <p14:creationId xmlns:p14="http://schemas.microsoft.com/office/powerpoint/2010/main" val="103828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4EDAF8-0CA6-42C0-B0DF-D34D3E44C975}" type="slidenum">
              <a:rPr lang="en-US"/>
              <a:pPr>
                <a:defRPr/>
              </a:pPr>
              <a:t>‹#›</a:t>
            </a:fld>
            <a:endParaRPr lang="en-US"/>
          </a:p>
        </p:txBody>
      </p:sp>
    </p:spTree>
    <p:extLst>
      <p:ext uri="{BB962C8B-B14F-4D97-AF65-F5344CB8AC3E}">
        <p14:creationId xmlns:p14="http://schemas.microsoft.com/office/powerpoint/2010/main" val="2777930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E635F05-7786-43D2-AC16-431B59A339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ap.com/community/int/ShowDoc.epx?docid=27701&amp;Type=Webcast"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mazon.com/gp/mpd/permalink/mQOQX2V7KT9ZY"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ebcast.berkeley.edu/playlist#c,d,Electrical_Engineering,81E2F15D026EEA81"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pdinh.com/sites/default/files/u20/SituationalLeadership_preview.as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zefrank.com/punc/"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video" Target="file:///D:\home\rayc\Brown%20Bag%20Series\Session_07--Effective_Use_of_Video\DS9_LGM-big-vcd.mp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n.wikipedia.org/wiki/Rule_of_third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video.about.com/desktopvideo/Lighting--Effect-of-Direction.ht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sonyclassics.com/fogofwar/indexFlash.html"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0.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smtClean="0"/>
              <a:t>ITEC 715</a:t>
            </a:r>
          </a:p>
        </p:txBody>
      </p:sp>
      <p:sp>
        <p:nvSpPr>
          <p:cNvPr id="3075" name="Rectangle 5"/>
          <p:cNvSpPr>
            <a:spLocks noGrp="1" noChangeArrowheads="1"/>
          </p:cNvSpPr>
          <p:nvPr>
            <p:ph type="subTitle" idx="1"/>
          </p:nvPr>
        </p:nvSpPr>
        <p:spPr>
          <a:xfrm>
            <a:off x="1114425" y="3886200"/>
            <a:ext cx="6915150" cy="1752600"/>
          </a:xfrm>
        </p:spPr>
        <p:txBody>
          <a:bodyPr/>
          <a:lstStyle/>
          <a:p>
            <a:pPr eaLnBrk="1" hangingPunct="1"/>
            <a:r>
              <a:rPr lang="en-US" altLang="en-US" smtClean="0"/>
              <a:t>The Design of Multimedia Learning</a:t>
            </a:r>
          </a:p>
        </p:txBody>
      </p:sp>
      <p:sp>
        <p:nvSpPr>
          <p:cNvPr id="3076" name="Rectangle 6"/>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77" name="Rectangle 7"/>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78" name="Rectangle 8"/>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79" name="Rectangle 9"/>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80" name="Text Box 10"/>
          <p:cNvSpPr txBox="1">
            <a:spLocks noChangeArrowheads="1"/>
          </p:cNvSpPr>
          <p:nvPr/>
        </p:nvSpPr>
        <p:spPr bwMode="auto">
          <a:xfrm>
            <a:off x="0" y="59436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a:t>Week 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p:txBody>
          <a:bodyPr/>
          <a:lstStyle/>
          <a:p>
            <a:pPr eaLnBrk="1" hangingPunct="1"/>
            <a:r>
              <a:rPr lang="en-US" altLang="en-US" smtClean="0"/>
              <a:t>ITEC 715</a:t>
            </a:r>
          </a:p>
        </p:txBody>
      </p:sp>
      <p:sp>
        <p:nvSpPr>
          <p:cNvPr id="3072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72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72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72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72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Digital Coach / Feedback</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33"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700">
                <a:solidFill>
                  <a:srgbClr val="FFFF99"/>
                </a:solidFill>
              </a:rPr>
              <a:t>Back</a:t>
            </a:r>
          </a:p>
        </p:txBody>
      </p:sp>
      <p:sp>
        <p:nvSpPr>
          <p:cNvPr id="30734"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Menu</a:t>
            </a:r>
          </a:p>
        </p:txBody>
      </p:sp>
      <p:sp>
        <p:nvSpPr>
          <p:cNvPr id="30735"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Next</a:t>
            </a:r>
          </a:p>
        </p:txBody>
      </p:sp>
      <p:sp>
        <p:nvSpPr>
          <p:cNvPr id="30736"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200"/>
              <a:t>Click each process step. Then click </a:t>
            </a:r>
            <a:r>
              <a:rPr lang="en-US" altLang="en-US" sz="1200" b="1"/>
              <a:t>Next</a:t>
            </a:r>
            <a:r>
              <a:rPr lang="en-US" altLang="en-US" sz="1200"/>
              <a:t> to continue.</a:t>
            </a:r>
          </a:p>
        </p:txBody>
      </p:sp>
      <p:sp>
        <p:nvSpPr>
          <p:cNvPr id="17" name="Rectangle 16">
            <a:hlinkClick r:id="rId2" action="ppaction://hlinksldjump"/>
          </p:cNvPr>
          <p:cNvSpPr/>
          <p:nvPr/>
        </p:nvSpPr>
        <p:spPr>
          <a:xfrm>
            <a:off x="8267700" y="5943600"/>
            <a:ext cx="40005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a:hlinkClick r:id="rId3" action="ppaction://hlinksldjump"/>
          </p:cNvPr>
          <p:cNvSpPr/>
          <p:nvPr/>
        </p:nvSpPr>
        <p:spPr>
          <a:xfrm>
            <a:off x="7429500" y="5915025"/>
            <a:ext cx="43815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hlinkClick r:id="" action="ppaction://noaction"/>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hlinkClick r:id="" action="ppaction://noaction"/>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hlinkClick r:id="" action="ppaction://noaction"/>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hlinkClick r:id="" action="ppaction://noaction"/>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p:txBody>
          <a:bodyPr/>
          <a:lstStyle/>
          <a:p>
            <a:pPr eaLnBrk="1" hangingPunct="1"/>
            <a:r>
              <a:rPr lang="en-US" altLang="en-US" smtClean="0"/>
              <a:t>ITEC 715</a:t>
            </a:r>
          </a:p>
        </p:txBody>
      </p:sp>
      <p:sp>
        <p:nvSpPr>
          <p:cNvPr id="31747"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1748"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1749"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1750"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1751"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Digital Coach / Feedback</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7"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700">
                <a:solidFill>
                  <a:srgbClr val="FFFF99"/>
                </a:solidFill>
              </a:rPr>
              <a:t>Back</a:t>
            </a:r>
          </a:p>
        </p:txBody>
      </p:sp>
      <p:sp>
        <p:nvSpPr>
          <p:cNvPr id="31758"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Menu</a:t>
            </a:r>
          </a:p>
        </p:txBody>
      </p:sp>
      <p:sp>
        <p:nvSpPr>
          <p:cNvPr id="31759"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Next</a:t>
            </a:r>
          </a:p>
        </p:txBody>
      </p:sp>
      <p:sp>
        <p:nvSpPr>
          <p:cNvPr id="31760"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200"/>
              <a:t>Click each process step. Then click </a:t>
            </a:r>
            <a:r>
              <a:rPr lang="en-US" altLang="en-US" sz="1200" b="1"/>
              <a:t>Next</a:t>
            </a:r>
            <a:r>
              <a:rPr lang="en-US" altLang="en-US" sz="1200"/>
              <a:t> to continue.</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3905250" y="2371725"/>
            <a:ext cx="1123950"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3" name="Rectangle 22">
            <a:hlinkClick r:id="" action="ppaction://noaction"/>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 action="ppaction://noaction"/>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 action="ppaction://noaction"/>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 action="ppaction://noaction"/>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hlinkClick r:id="rId2" action="ppaction://hlinksldjump"/>
          </p:cNvPr>
          <p:cNvSpPr/>
          <p:nvPr/>
        </p:nvSpPr>
        <p:spPr>
          <a:xfrm>
            <a:off x="8267700" y="5943600"/>
            <a:ext cx="40005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3" action="ppaction://hlinksldjump"/>
          </p:cNvPr>
          <p:cNvSpPr/>
          <p:nvPr/>
        </p:nvSpPr>
        <p:spPr>
          <a:xfrm>
            <a:off x="7429500" y="5915025"/>
            <a:ext cx="43815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769" name="Picture 28" descr="asian_woman_isolat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766888"/>
            <a:ext cx="27432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ular Callout 29"/>
          <p:cNvSpPr/>
          <p:nvPr/>
        </p:nvSpPr>
        <p:spPr>
          <a:xfrm>
            <a:off x="7315200" y="762000"/>
            <a:ext cx="1676400" cy="1524000"/>
          </a:xfrm>
          <a:prstGeom prst="wedgeRoundRectCallout">
            <a:avLst>
              <a:gd name="adj1" fmla="val -45484"/>
              <a:gd name="adj2" fmla="val 757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71" name="TextBox 30"/>
          <p:cNvSpPr txBox="1">
            <a:spLocks noChangeArrowheads="1"/>
          </p:cNvSpPr>
          <p:nvPr/>
        </p:nvSpPr>
        <p:spPr bwMode="auto">
          <a:xfrm>
            <a:off x="7467600" y="914400"/>
            <a:ext cx="137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In this step, you must determine if there are any competitors...</a:t>
            </a:r>
          </a:p>
          <a:p>
            <a:pPr eaLnBrk="1" hangingPunct="1">
              <a:spcBef>
                <a:spcPct val="0"/>
              </a:spcBef>
              <a:buFontTx/>
              <a:buNone/>
            </a:pPr>
            <a:endParaRPr lang="en-US" altLang="en-US" sz="1400"/>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p:txBody>
          <a:bodyPr/>
          <a:lstStyle/>
          <a:p>
            <a:pPr eaLnBrk="1" hangingPunct="1"/>
            <a:r>
              <a:rPr lang="en-US" altLang="en-US" smtClean="0"/>
              <a:t>ITEC 715</a:t>
            </a:r>
          </a:p>
        </p:txBody>
      </p:sp>
      <p:sp>
        <p:nvSpPr>
          <p:cNvPr id="3277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277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277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277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277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Digital Coach / Feedback</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81"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700">
                <a:solidFill>
                  <a:srgbClr val="FFFF99"/>
                </a:solidFill>
              </a:rPr>
              <a:t>Back</a:t>
            </a:r>
          </a:p>
        </p:txBody>
      </p:sp>
      <p:sp>
        <p:nvSpPr>
          <p:cNvPr id="32782"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Menu</a:t>
            </a:r>
          </a:p>
        </p:txBody>
      </p:sp>
      <p:sp>
        <p:nvSpPr>
          <p:cNvPr id="32783"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Next</a:t>
            </a:r>
          </a:p>
        </p:txBody>
      </p:sp>
      <p:sp>
        <p:nvSpPr>
          <p:cNvPr id="32784"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200"/>
              <a:t>Click each process step. Then click </a:t>
            </a:r>
            <a:r>
              <a:rPr lang="en-US" altLang="en-US" sz="1200" b="1"/>
              <a:t>Next</a:t>
            </a:r>
            <a:r>
              <a:rPr lang="en-US" altLang="en-US" sz="1200"/>
              <a:t> to continue.</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4229100" y="2647950"/>
            <a:ext cx="800100"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3" name="Rectangle 22">
            <a:hlinkClick r:id="" action="ppaction://noaction"/>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 action="ppaction://noaction"/>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 action="ppaction://noaction"/>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 action="ppaction://noaction"/>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hlinkClick r:id="rId2" action="ppaction://hlinksldjump"/>
          </p:cNvPr>
          <p:cNvSpPr/>
          <p:nvPr/>
        </p:nvSpPr>
        <p:spPr>
          <a:xfrm>
            <a:off x="8267700" y="5943600"/>
            <a:ext cx="40005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3" action="ppaction://hlinksldjump"/>
          </p:cNvPr>
          <p:cNvSpPr/>
          <p:nvPr/>
        </p:nvSpPr>
        <p:spPr>
          <a:xfrm>
            <a:off x="7429500" y="5915025"/>
            <a:ext cx="43815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2793" name="Picture 28" descr="asian_woman_isolat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766888"/>
            <a:ext cx="27432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ular Callout 29"/>
          <p:cNvSpPr/>
          <p:nvPr/>
        </p:nvSpPr>
        <p:spPr>
          <a:xfrm>
            <a:off x="7315200" y="762000"/>
            <a:ext cx="1676400" cy="1524000"/>
          </a:xfrm>
          <a:prstGeom prst="wedgeRoundRectCallout">
            <a:avLst>
              <a:gd name="adj1" fmla="val -45484"/>
              <a:gd name="adj2" fmla="val 757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95" name="TextBox 30"/>
          <p:cNvSpPr txBox="1">
            <a:spLocks noChangeArrowheads="1"/>
          </p:cNvSpPr>
          <p:nvPr/>
        </p:nvSpPr>
        <p:spPr bwMode="auto">
          <a:xfrm>
            <a:off x="7467600" y="914400"/>
            <a:ext cx="137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Having identified the competitor who is doing best in this market, …</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p:txBody>
          <a:bodyPr/>
          <a:lstStyle/>
          <a:p>
            <a:pPr eaLnBrk="1" hangingPunct="1"/>
            <a:r>
              <a:rPr lang="en-US" altLang="en-US" smtClean="0"/>
              <a:t>ITEC 715</a:t>
            </a:r>
          </a:p>
        </p:txBody>
      </p:sp>
      <p:sp>
        <p:nvSpPr>
          <p:cNvPr id="33795"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3796"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3797"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3798"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3799"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Digital Coach / Feedback</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5"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700">
                <a:solidFill>
                  <a:srgbClr val="FFFF99"/>
                </a:solidFill>
              </a:rPr>
              <a:t>Back</a:t>
            </a:r>
          </a:p>
        </p:txBody>
      </p:sp>
      <p:sp>
        <p:nvSpPr>
          <p:cNvPr id="33806"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Menu</a:t>
            </a:r>
          </a:p>
        </p:txBody>
      </p:sp>
      <p:sp>
        <p:nvSpPr>
          <p:cNvPr id="33807"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Next</a:t>
            </a:r>
          </a:p>
        </p:txBody>
      </p:sp>
      <p:sp>
        <p:nvSpPr>
          <p:cNvPr id="33808"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200"/>
              <a:t>Click each process step. Then click </a:t>
            </a:r>
            <a:r>
              <a:rPr lang="en-US" altLang="en-US" sz="1200" b="1"/>
              <a:t>Next</a:t>
            </a:r>
            <a:r>
              <a:rPr lang="en-US" altLang="en-US" sz="1200"/>
              <a:t> to continue.</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4229100" y="2943225"/>
            <a:ext cx="800100"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3" name="Rectangle 22">
            <a:hlinkClick r:id="" action="ppaction://noaction"/>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 action="ppaction://noaction"/>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 action="ppaction://noaction"/>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 action="ppaction://noaction"/>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hlinkClick r:id="rId2" action="ppaction://hlinksldjump"/>
          </p:cNvPr>
          <p:cNvSpPr/>
          <p:nvPr/>
        </p:nvSpPr>
        <p:spPr>
          <a:xfrm>
            <a:off x="8267700" y="5943600"/>
            <a:ext cx="40005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3" action="ppaction://hlinksldjump"/>
          </p:cNvPr>
          <p:cNvSpPr/>
          <p:nvPr/>
        </p:nvSpPr>
        <p:spPr>
          <a:xfrm>
            <a:off x="7429500" y="5915025"/>
            <a:ext cx="43815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817" name="Picture 28" descr="asian_woman_isolat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766888"/>
            <a:ext cx="27432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ular Callout 29"/>
          <p:cNvSpPr/>
          <p:nvPr/>
        </p:nvSpPr>
        <p:spPr>
          <a:xfrm>
            <a:off x="7315200" y="762000"/>
            <a:ext cx="1676400" cy="1524000"/>
          </a:xfrm>
          <a:prstGeom prst="wedgeRoundRectCallout">
            <a:avLst>
              <a:gd name="adj1" fmla="val -45484"/>
              <a:gd name="adj2" fmla="val 757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19" name="TextBox 30"/>
          <p:cNvSpPr txBox="1">
            <a:spLocks noChangeArrowheads="1"/>
          </p:cNvSpPr>
          <p:nvPr/>
        </p:nvSpPr>
        <p:spPr bwMode="auto">
          <a:xfrm>
            <a:off x="7467600" y="1063625"/>
            <a:ext cx="137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To compute the ROI, &lt;blah blah blah etc. etc. etc.&gt;…</a:t>
            </a: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p:txBody>
          <a:bodyPr/>
          <a:lstStyle/>
          <a:p>
            <a:pPr eaLnBrk="1" hangingPunct="1"/>
            <a:r>
              <a:rPr lang="en-US" altLang="en-US" smtClean="0"/>
              <a:t>ITEC 715</a:t>
            </a:r>
          </a:p>
        </p:txBody>
      </p:sp>
      <p:sp>
        <p:nvSpPr>
          <p:cNvPr id="34819"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4820"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4821"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4822"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482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Digital Coach / Feedback</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9"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700">
                <a:solidFill>
                  <a:srgbClr val="FFFF99"/>
                </a:solidFill>
              </a:rPr>
              <a:t>Back</a:t>
            </a:r>
          </a:p>
        </p:txBody>
      </p:sp>
      <p:sp>
        <p:nvSpPr>
          <p:cNvPr id="34830"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Menu</a:t>
            </a:r>
          </a:p>
        </p:txBody>
      </p:sp>
      <p:sp>
        <p:nvSpPr>
          <p:cNvPr id="34831"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Next</a:t>
            </a:r>
          </a:p>
        </p:txBody>
      </p:sp>
      <p:sp>
        <p:nvSpPr>
          <p:cNvPr id="34832"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200"/>
              <a:t>Click each process step. Then click </a:t>
            </a:r>
            <a:r>
              <a:rPr lang="en-US" altLang="en-US" sz="1200" b="1"/>
              <a:t>Next</a:t>
            </a:r>
            <a:r>
              <a:rPr lang="en-US" altLang="en-US" sz="1200"/>
              <a:t> to continue.</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3438525" y="3238500"/>
            <a:ext cx="1590675"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3" name="Rectangle 22">
            <a:hlinkClick r:id="" action="ppaction://noaction"/>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 action="ppaction://noaction"/>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 action="ppaction://noaction"/>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 action="ppaction://noaction"/>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hlinkClick r:id="rId2" action="ppaction://hlinksldjump"/>
          </p:cNvPr>
          <p:cNvSpPr/>
          <p:nvPr/>
        </p:nvSpPr>
        <p:spPr>
          <a:xfrm>
            <a:off x="8267700" y="5943600"/>
            <a:ext cx="40005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3" action="ppaction://hlinksldjump"/>
          </p:cNvPr>
          <p:cNvSpPr/>
          <p:nvPr/>
        </p:nvSpPr>
        <p:spPr>
          <a:xfrm>
            <a:off x="7429500" y="5915025"/>
            <a:ext cx="43815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4841" name="Picture 28" descr="asian_woman_isolat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766888"/>
            <a:ext cx="27432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ular Callout 29"/>
          <p:cNvSpPr/>
          <p:nvPr/>
        </p:nvSpPr>
        <p:spPr>
          <a:xfrm>
            <a:off x="7315200" y="762000"/>
            <a:ext cx="1676400" cy="1524000"/>
          </a:xfrm>
          <a:prstGeom prst="wedgeRoundRectCallout">
            <a:avLst>
              <a:gd name="adj1" fmla="val -45484"/>
              <a:gd name="adj2" fmla="val 757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43" name="TextBox 30"/>
          <p:cNvSpPr txBox="1">
            <a:spLocks noChangeArrowheads="1"/>
          </p:cNvSpPr>
          <p:nvPr/>
        </p:nvSpPr>
        <p:spPr bwMode="auto">
          <a:xfrm>
            <a:off x="7467600" y="914400"/>
            <a:ext cx="1371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The right way to make a build vs. buy decision is to…</a:t>
            </a: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hlinkClick r:id="" action="ppaction://noaction"/>
          </p:cNvPr>
          <p:cNvSpPr/>
          <p:nvPr/>
        </p:nvSpPr>
        <p:spPr>
          <a:xfrm>
            <a:off x="447675" y="3438525"/>
            <a:ext cx="1771650" cy="19335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 action="ppaction://noaction"/>
          </p:cNvPr>
          <p:cNvSpPr/>
          <p:nvPr/>
        </p:nvSpPr>
        <p:spPr>
          <a:xfrm>
            <a:off x="2466975" y="3409950"/>
            <a:ext cx="1781175" cy="19812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44" name="Rectangle 3"/>
          <p:cNvSpPr>
            <a:spLocks noGrp="1" noChangeArrowheads="1"/>
          </p:cNvSpPr>
          <p:nvPr>
            <p:ph type="title"/>
          </p:nvPr>
        </p:nvSpPr>
        <p:spPr/>
        <p:txBody>
          <a:bodyPr/>
          <a:lstStyle/>
          <a:p>
            <a:pPr eaLnBrk="1" hangingPunct="1"/>
            <a:r>
              <a:rPr lang="en-US" altLang="en-US" smtClean="0"/>
              <a:t>ITEC 715</a:t>
            </a:r>
          </a:p>
        </p:txBody>
      </p:sp>
      <p:sp>
        <p:nvSpPr>
          <p:cNvPr id="35845"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5846"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5847"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5848"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5849"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Expert Perspective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Seeing the Solution in Different Ways</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54"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700">
                <a:solidFill>
                  <a:srgbClr val="FFFF99"/>
                </a:solidFill>
              </a:rPr>
              <a:t>Back</a:t>
            </a:r>
          </a:p>
        </p:txBody>
      </p:sp>
      <p:sp>
        <p:nvSpPr>
          <p:cNvPr id="35855"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Menu</a:t>
            </a:r>
          </a:p>
        </p:txBody>
      </p:sp>
      <p:sp>
        <p:nvSpPr>
          <p:cNvPr id="35856"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Next</a:t>
            </a:r>
          </a:p>
        </p:txBody>
      </p:sp>
      <p:sp>
        <p:nvSpPr>
          <p:cNvPr id="35857"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200"/>
              <a:t>Click each character to hear his perspective. Then click </a:t>
            </a:r>
            <a:r>
              <a:rPr lang="en-US" altLang="en-US" sz="1200" b="1"/>
              <a:t>Next </a:t>
            </a:r>
            <a:r>
              <a:rPr lang="en-US" altLang="en-US" sz="1200"/>
              <a:t>to continue.</a:t>
            </a:r>
          </a:p>
        </p:txBody>
      </p:sp>
      <p:sp>
        <p:nvSpPr>
          <p:cNvPr id="35858" name="TextBox 41"/>
          <p:cNvSpPr txBox="1">
            <a:spLocks noChangeArrowheads="1"/>
          </p:cNvSpPr>
          <p:nvPr/>
        </p:nvSpPr>
        <p:spPr bwMode="auto">
          <a:xfrm>
            <a:off x="495300" y="4991100"/>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t>Dr. McCoy</a:t>
            </a:r>
          </a:p>
        </p:txBody>
      </p:sp>
      <p:sp>
        <p:nvSpPr>
          <p:cNvPr id="35859" name="Rounded Rectangle 43"/>
          <p:cNvSpPr>
            <a:spLocks noChangeArrowheads="1"/>
          </p:cNvSpPr>
          <p:nvPr/>
        </p:nvSpPr>
        <p:spPr bwMode="auto">
          <a:xfrm>
            <a:off x="504825" y="34956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b="1">
              <a:latin typeface="Arial Narrow" pitchFamily="34" charset="0"/>
            </a:endParaRPr>
          </a:p>
        </p:txBody>
      </p:sp>
      <p:sp>
        <p:nvSpPr>
          <p:cNvPr id="35860" name="TextBox 42"/>
          <p:cNvSpPr txBox="1">
            <a:spLocks noChangeArrowheads="1"/>
          </p:cNvSpPr>
          <p:nvPr/>
        </p:nvSpPr>
        <p:spPr bwMode="auto">
          <a:xfrm>
            <a:off x="2524125" y="4994275"/>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t>Mr. Spock</a:t>
            </a:r>
          </a:p>
        </p:txBody>
      </p:sp>
      <p:sp>
        <p:nvSpPr>
          <p:cNvPr id="35861" name="Rounded Rectangle 44"/>
          <p:cNvSpPr>
            <a:spLocks noChangeArrowheads="1"/>
          </p:cNvSpPr>
          <p:nvPr/>
        </p:nvSpPr>
        <p:spPr bwMode="auto">
          <a:xfrm>
            <a:off x="2533650" y="3498850"/>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b="1">
              <a:latin typeface="Arial Narrow" pitchFamily="34" charset="0"/>
            </a:endParaRPr>
          </a:p>
        </p:txBody>
      </p:sp>
      <p:sp>
        <p:nvSpPr>
          <p:cNvPr id="42" name="Rectangle 8"/>
          <p:cNvSpPr txBox="1">
            <a:spLocks noChangeArrowheads="1"/>
          </p:cNvSpPr>
          <p:nvPr/>
        </p:nvSpPr>
        <p:spPr bwMode="auto">
          <a:xfrm>
            <a:off x="455613" y="1695450"/>
            <a:ext cx="4440237" cy="4400550"/>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a:latin typeface="+mn-lt"/>
              </a:rPr>
              <a:t>Captain Kirk has asked Dr. McCoy and Mr. Spock for advice. Each has a different perspective. Dr. McCoy offers a human, emotional point of view. Mr. Spock offers a logical, rational point of view. </a:t>
            </a:r>
          </a:p>
          <a:p>
            <a:pPr>
              <a:spcBef>
                <a:spcPct val="50000"/>
              </a:spcBef>
              <a:buClr>
                <a:srgbClr val="4A81B8"/>
              </a:buClr>
              <a:buSzPct val="80000"/>
              <a:defRPr/>
            </a:pPr>
            <a:r>
              <a:rPr lang="en-US" sz="1400" kern="0" dirty="0"/>
              <a:t>Click each character to hear what he has to say. </a:t>
            </a:r>
            <a:r>
              <a:rPr lang="en-US" sz="1400" kern="0" dirty="0">
                <a:latin typeface="+mn-lt"/>
              </a:rPr>
              <a:t>If you were in Captain Kirk’s position, who’s advice would you take?</a:t>
            </a:r>
          </a:p>
        </p:txBody>
      </p:sp>
      <p:pic>
        <p:nvPicPr>
          <p:cNvPr id="35863" name="Picture 24" descr="McCo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350"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4" name="Picture 25" descr="Spo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hlinkClick r:id="rId4" action="ppaction://hlinksldjump"/>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 action="ppaction://noaction"/>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hlinkClick r:id="rId5" action="ppaction://hlinksldjump"/>
          </p:cNvPr>
          <p:cNvSpPr/>
          <p:nvPr/>
        </p:nvSpPr>
        <p:spPr>
          <a:xfrm>
            <a:off x="495300" y="3457575"/>
            <a:ext cx="1685925" cy="18859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6" action="ppaction://hlinksldjump"/>
          </p:cNvPr>
          <p:cNvSpPr/>
          <p:nvPr/>
        </p:nvSpPr>
        <p:spPr>
          <a:xfrm>
            <a:off x="2428875" y="3381375"/>
            <a:ext cx="1828800" cy="20478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ounded Rectangle 43"/>
          <p:cNvSpPr>
            <a:spLocks noChangeArrowheads="1"/>
          </p:cNvSpPr>
          <p:nvPr/>
        </p:nvSpPr>
        <p:spPr bwMode="auto">
          <a:xfrm>
            <a:off x="504825" y="3495675"/>
            <a:ext cx="1638300" cy="1809750"/>
          </a:xfrm>
          <a:prstGeom prst="roundRect">
            <a:avLst>
              <a:gd name="adj" fmla="val 16667"/>
            </a:avLst>
          </a:prstGeom>
          <a:solidFill>
            <a:srgbClr val="FFFF99"/>
          </a:solidFill>
          <a:ln w="25400" algn="ctr">
            <a:solidFill>
              <a:schemeClr val="tx1"/>
            </a:solidFill>
            <a:round/>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b="1">
              <a:latin typeface="Arial Narrow" pitchFamily="34" charset="0"/>
            </a:endParaRPr>
          </a:p>
        </p:txBody>
      </p:sp>
      <p:sp>
        <p:nvSpPr>
          <p:cNvPr id="36867" name="Rectangle 3"/>
          <p:cNvSpPr>
            <a:spLocks noGrp="1" noChangeArrowheads="1"/>
          </p:cNvSpPr>
          <p:nvPr>
            <p:ph type="title"/>
          </p:nvPr>
        </p:nvSpPr>
        <p:spPr/>
        <p:txBody>
          <a:bodyPr/>
          <a:lstStyle/>
          <a:p>
            <a:pPr eaLnBrk="1" hangingPunct="1"/>
            <a:r>
              <a:rPr lang="en-US" altLang="en-US" smtClean="0"/>
              <a:t>ITEC 715</a:t>
            </a:r>
          </a:p>
        </p:txBody>
      </p:sp>
      <p:sp>
        <p:nvSpPr>
          <p:cNvPr id="36868"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6869"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6870"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6871"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687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Expert Perspective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Seeing the Solution in Different Ways</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77"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700">
                <a:solidFill>
                  <a:srgbClr val="FFFF99"/>
                </a:solidFill>
              </a:rPr>
              <a:t>Back</a:t>
            </a:r>
          </a:p>
        </p:txBody>
      </p:sp>
      <p:sp>
        <p:nvSpPr>
          <p:cNvPr id="36878"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Menu</a:t>
            </a:r>
          </a:p>
        </p:txBody>
      </p:sp>
      <p:sp>
        <p:nvSpPr>
          <p:cNvPr id="36879"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Next</a:t>
            </a:r>
          </a:p>
        </p:txBody>
      </p:sp>
      <p:sp>
        <p:nvSpPr>
          <p:cNvPr id="36880"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200"/>
              <a:t>Click each character to hear his perspective. Then click </a:t>
            </a:r>
            <a:r>
              <a:rPr lang="en-US" altLang="en-US" sz="1200" b="1"/>
              <a:t>Next </a:t>
            </a:r>
            <a:r>
              <a:rPr lang="en-US" altLang="en-US" sz="1200"/>
              <a:t>to continue.</a:t>
            </a:r>
          </a:p>
        </p:txBody>
      </p:sp>
      <p:sp>
        <p:nvSpPr>
          <p:cNvPr id="36881" name="TextBox 41"/>
          <p:cNvSpPr txBox="1">
            <a:spLocks noChangeArrowheads="1"/>
          </p:cNvSpPr>
          <p:nvPr/>
        </p:nvSpPr>
        <p:spPr bwMode="auto">
          <a:xfrm>
            <a:off x="495300" y="4991100"/>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t>Dr. McCoy</a:t>
            </a:r>
          </a:p>
        </p:txBody>
      </p:sp>
      <p:sp>
        <p:nvSpPr>
          <p:cNvPr id="36882" name="TextBox 42"/>
          <p:cNvSpPr txBox="1">
            <a:spLocks noChangeArrowheads="1"/>
          </p:cNvSpPr>
          <p:nvPr/>
        </p:nvSpPr>
        <p:spPr bwMode="auto">
          <a:xfrm>
            <a:off x="2524125" y="4994275"/>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t>Mr. Spock</a:t>
            </a:r>
          </a:p>
        </p:txBody>
      </p:sp>
      <p:sp>
        <p:nvSpPr>
          <p:cNvPr id="36883" name="Rounded Rectangle 44"/>
          <p:cNvSpPr>
            <a:spLocks noChangeArrowheads="1"/>
          </p:cNvSpPr>
          <p:nvPr/>
        </p:nvSpPr>
        <p:spPr bwMode="auto">
          <a:xfrm>
            <a:off x="2533650" y="3498850"/>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b="1">
              <a:latin typeface="Arial Narrow" pitchFamily="34" charset="0"/>
            </a:endParaRPr>
          </a:p>
        </p:txBody>
      </p:sp>
      <p:sp>
        <p:nvSpPr>
          <p:cNvPr id="42" name="Rectangle 8"/>
          <p:cNvSpPr txBox="1">
            <a:spLocks noChangeArrowheads="1"/>
          </p:cNvSpPr>
          <p:nvPr/>
        </p:nvSpPr>
        <p:spPr bwMode="auto">
          <a:xfrm>
            <a:off x="455613" y="1695450"/>
            <a:ext cx="4440237" cy="4400550"/>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a:latin typeface="+mn-lt"/>
              </a:rPr>
              <a:t>Captain Kirk has asked Dr. McCoy and Mr. Spock for advice. Each has a different perspective. Dr. McCoy offers a human, emotional point of view. Mr. Spock offers a logical, rational point of view. </a:t>
            </a:r>
          </a:p>
          <a:p>
            <a:pPr>
              <a:spcBef>
                <a:spcPct val="50000"/>
              </a:spcBef>
              <a:buClr>
                <a:srgbClr val="4A81B8"/>
              </a:buClr>
              <a:buSzPct val="80000"/>
              <a:defRPr/>
            </a:pPr>
            <a:r>
              <a:rPr lang="en-US" sz="1400" kern="0" dirty="0">
                <a:latin typeface="+mn-lt"/>
              </a:rPr>
              <a:t>Click each character to hear what he has to say. If you were in Captain Kirk’s position, who’s advice would you take?</a:t>
            </a:r>
          </a:p>
        </p:txBody>
      </p:sp>
      <p:pic>
        <p:nvPicPr>
          <p:cNvPr id="36885" name="Picture 24" descr="McCo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350"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25" descr="Spoc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22" descr="McCoys_advice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4275" y="1790700"/>
            <a:ext cx="378777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8" name="TextBox 27"/>
          <p:cNvSpPr txBox="1">
            <a:spLocks noChangeArrowheads="1"/>
          </p:cNvSpPr>
          <p:nvPr/>
        </p:nvSpPr>
        <p:spPr bwMode="auto">
          <a:xfrm>
            <a:off x="5000625" y="4705350"/>
            <a:ext cx="3762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a:t>Dr. McCoy’s Perspective</a:t>
            </a:r>
          </a:p>
        </p:txBody>
      </p:sp>
      <p:sp>
        <p:nvSpPr>
          <p:cNvPr id="25" name="Rectangle 24">
            <a:hlinkClick r:id="" action="ppaction://noaction"/>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 action="ppaction://noaction"/>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hlinkClick r:id="rId5" action="ppaction://hlinksldjump"/>
          </p:cNvPr>
          <p:cNvSpPr/>
          <p:nvPr/>
        </p:nvSpPr>
        <p:spPr>
          <a:xfrm>
            <a:off x="495300" y="3457575"/>
            <a:ext cx="1685925" cy="18859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6" action="ppaction://hlinksldjump"/>
          </p:cNvPr>
          <p:cNvSpPr/>
          <p:nvPr/>
        </p:nvSpPr>
        <p:spPr>
          <a:xfrm>
            <a:off x="2428875" y="3381375"/>
            <a:ext cx="1828800" cy="20478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ounded Rectangle 44"/>
          <p:cNvSpPr>
            <a:spLocks noChangeArrowheads="1"/>
          </p:cNvSpPr>
          <p:nvPr/>
        </p:nvSpPr>
        <p:spPr bwMode="auto">
          <a:xfrm>
            <a:off x="2533650" y="3498850"/>
            <a:ext cx="1638300" cy="1809750"/>
          </a:xfrm>
          <a:prstGeom prst="roundRect">
            <a:avLst>
              <a:gd name="adj" fmla="val 16667"/>
            </a:avLst>
          </a:prstGeom>
          <a:solidFill>
            <a:srgbClr val="FFFF99"/>
          </a:solidFill>
          <a:ln w="25400" algn="ctr">
            <a:solidFill>
              <a:schemeClr val="tx1"/>
            </a:solidFill>
            <a:round/>
            <a:headEnd/>
            <a:tailEnd/>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b="1">
              <a:latin typeface="Arial Narrow" pitchFamily="34" charset="0"/>
            </a:endParaRPr>
          </a:p>
        </p:txBody>
      </p:sp>
      <p:pic>
        <p:nvPicPr>
          <p:cNvPr id="37891" name="Picture 27" descr="Spocks_advice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1790700"/>
            <a:ext cx="37719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3"/>
          <p:cNvSpPr>
            <a:spLocks noGrp="1" noChangeArrowheads="1"/>
          </p:cNvSpPr>
          <p:nvPr>
            <p:ph type="title"/>
          </p:nvPr>
        </p:nvSpPr>
        <p:spPr/>
        <p:txBody>
          <a:bodyPr/>
          <a:lstStyle/>
          <a:p>
            <a:pPr eaLnBrk="1" hangingPunct="1"/>
            <a:r>
              <a:rPr lang="en-US" altLang="en-US" smtClean="0"/>
              <a:t>ITEC 715</a:t>
            </a:r>
          </a:p>
        </p:txBody>
      </p:sp>
      <p:sp>
        <p:nvSpPr>
          <p:cNvPr id="3789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789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789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789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789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Expert Perspective</a:t>
            </a:r>
          </a:p>
        </p:txBody>
      </p:sp>
      <p:sp>
        <p:nvSpPr>
          <p:cNvPr id="11" name="Rectangle 8"/>
          <p:cNvSpPr txBox="1">
            <a:spLocks noChangeArrowheads="1"/>
          </p:cNvSpPr>
          <p:nvPr/>
        </p:nvSpPr>
        <p:spPr bwMode="auto">
          <a:xfrm>
            <a:off x="455613" y="1289050"/>
            <a:ext cx="486886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Seeing the Solution in Different Ways</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02"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700">
                <a:solidFill>
                  <a:srgbClr val="FFFF99"/>
                </a:solidFill>
              </a:rPr>
              <a:t>Back</a:t>
            </a:r>
          </a:p>
        </p:txBody>
      </p:sp>
      <p:sp>
        <p:nvSpPr>
          <p:cNvPr id="37903"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Menu</a:t>
            </a:r>
          </a:p>
        </p:txBody>
      </p:sp>
      <p:sp>
        <p:nvSpPr>
          <p:cNvPr id="37904"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Next</a:t>
            </a:r>
          </a:p>
        </p:txBody>
      </p:sp>
      <p:sp>
        <p:nvSpPr>
          <p:cNvPr id="37905"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200"/>
              <a:t>Click each character to hear his perspective. Then click </a:t>
            </a:r>
            <a:r>
              <a:rPr lang="en-US" altLang="en-US" sz="1200" b="1"/>
              <a:t>Next </a:t>
            </a:r>
            <a:r>
              <a:rPr lang="en-US" altLang="en-US" sz="1200"/>
              <a:t>to continue.</a:t>
            </a:r>
          </a:p>
        </p:txBody>
      </p:sp>
      <p:sp>
        <p:nvSpPr>
          <p:cNvPr id="37906" name="TextBox 41"/>
          <p:cNvSpPr txBox="1">
            <a:spLocks noChangeArrowheads="1"/>
          </p:cNvSpPr>
          <p:nvPr/>
        </p:nvSpPr>
        <p:spPr bwMode="auto">
          <a:xfrm>
            <a:off x="495300" y="4991100"/>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t>Dr. McCoy</a:t>
            </a:r>
          </a:p>
        </p:txBody>
      </p:sp>
      <p:sp>
        <p:nvSpPr>
          <p:cNvPr id="37907" name="Rounded Rectangle 43"/>
          <p:cNvSpPr>
            <a:spLocks noChangeArrowheads="1"/>
          </p:cNvSpPr>
          <p:nvPr/>
        </p:nvSpPr>
        <p:spPr bwMode="auto">
          <a:xfrm>
            <a:off x="504825" y="3495675"/>
            <a:ext cx="1638300" cy="1809750"/>
          </a:xfrm>
          <a:prstGeom prst="roundRect">
            <a:avLst>
              <a:gd name="adj"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US" altLang="en-US" sz="1800" b="1">
              <a:latin typeface="Arial Narrow" pitchFamily="34" charset="0"/>
            </a:endParaRPr>
          </a:p>
        </p:txBody>
      </p:sp>
      <p:sp>
        <p:nvSpPr>
          <p:cNvPr id="37908" name="TextBox 42"/>
          <p:cNvSpPr txBox="1">
            <a:spLocks noChangeArrowheads="1"/>
          </p:cNvSpPr>
          <p:nvPr/>
        </p:nvSpPr>
        <p:spPr bwMode="auto">
          <a:xfrm>
            <a:off x="2524125" y="4994275"/>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t>Mr. Spock</a:t>
            </a:r>
          </a:p>
        </p:txBody>
      </p:sp>
      <p:sp>
        <p:nvSpPr>
          <p:cNvPr id="42" name="Rectangle 8"/>
          <p:cNvSpPr txBox="1">
            <a:spLocks noChangeArrowheads="1"/>
          </p:cNvSpPr>
          <p:nvPr/>
        </p:nvSpPr>
        <p:spPr bwMode="auto">
          <a:xfrm>
            <a:off x="455613" y="1695450"/>
            <a:ext cx="4440237" cy="4400550"/>
          </a:xfrm>
          <a:prstGeom prst="rect">
            <a:avLst/>
          </a:prstGeom>
          <a:noFill/>
          <a:ln w="9525">
            <a:noFill/>
            <a:miter lim="800000"/>
            <a:headEnd/>
            <a:tailEnd/>
          </a:ln>
          <a:effectLst/>
        </p:spPr>
        <p:txBody>
          <a:bodyPr lIns="0" rIns="0"/>
          <a:lstStyle/>
          <a:p>
            <a:pPr>
              <a:spcBef>
                <a:spcPct val="50000"/>
              </a:spcBef>
              <a:buClr>
                <a:srgbClr val="4A81B8"/>
              </a:buClr>
              <a:buSzPct val="80000"/>
              <a:defRPr/>
            </a:pPr>
            <a:r>
              <a:rPr lang="en-US" sz="1400" kern="0" dirty="0">
                <a:latin typeface="+mn-lt"/>
              </a:rPr>
              <a:t>Captain Kirk has asked Dr. McCoy and Mr. Spock for advice. Each has a different perspective. Dr. McCoy offers a human, emotional point of view. Mr. Spock offers a logical, rational point of view. </a:t>
            </a:r>
          </a:p>
          <a:p>
            <a:pPr>
              <a:spcBef>
                <a:spcPct val="50000"/>
              </a:spcBef>
              <a:buClr>
                <a:srgbClr val="4A81B8"/>
              </a:buClr>
              <a:buSzPct val="80000"/>
              <a:defRPr/>
            </a:pPr>
            <a:r>
              <a:rPr lang="en-US" sz="1400" kern="0" dirty="0"/>
              <a:t>Click each character to hear what he has to say. </a:t>
            </a:r>
            <a:r>
              <a:rPr lang="en-US" sz="1400" kern="0" dirty="0">
                <a:latin typeface="+mn-lt"/>
              </a:rPr>
              <a:t>If you were in Captain Kirk’s position, who’s advice would you take?</a:t>
            </a:r>
          </a:p>
        </p:txBody>
      </p:sp>
      <p:pic>
        <p:nvPicPr>
          <p:cNvPr id="37910" name="Picture 24" descr="McCo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350"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Picture 25" descr="Spoc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5125" y="3743325"/>
            <a:ext cx="857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2" name="TextBox 26"/>
          <p:cNvSpPr txBox="1">
            <a:spLocks noChangeArrowheads="1"/>
          </p:cNvSpPr>
          <p:nvPr/>
        </p:nvSpPr>
        <p:spPr bwMode="auto">
          <a:xfrm>
            <a:off x="5000625" y="4705350"/>
            <a:ext cx="3762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a:t>Mr. Spock’s Perspective</a:t>
            </a:r>
          </a:p>
        </p:txBody>
      </p:sp>
      <p:sp>
        <p:nvSpPr>
          <p:cNvPr id="25" name="Rectangle 24">
            <a:hlinkClick r:id="" action="ppaction://noaction"/>
          </p:cNvPr>
          <p:cNvSpPr/>
          <p:nvPr/>
        </p:nvSpPr>
        <p:spPr>
          <a:xfrm>
            <a:off x="7486650" y="5943600"/>
            <a:ext cx="38100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 action="ppaction://noaction"/>
          </p:cNvPr>
          <p:cNvSpPr/>
          <p:nvPr/>
        </p:nvSpPr>
        <p:spPr>
          <a:xfrm>
            <a:off x="8277225" y="5934075"/>
            <a:ext cx="371475" cy="2952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hlinkClick r:id="rId5" action="ppaction://hlinksldjump"/>
          </p:cNvPr>
          <p:cNvSpPr/>
          <p:nvPr/>
        </p:nvSpPr>
        <p:spPr>
          <a:xfrm>
            <a:off x="495300" y="3457575"/>
            <a:ext cx="1685925" cy="18859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6" action="ppaction://hlinksldjump"/>
          </p:cNvPr>
          <p:cNvSpPr/>
          <p:nvPr/>
        </p:nvSpPr>
        <p:spPr>
          <a:xfrm>
            <a:off x="2428875" y="3381375"/>
            <a:ext cx="1828800" cy="20478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p:txBody>
          <a:bodyPr/>
          <a:lstStyle/>
          <a:p>
            <a:pPr eaLnBrk="1" hangingPunct="1"/>
            <a:r>
              <a:rPr lang="en-US" altLang="en-US" smtClean="0"/>
              <a:t>ITEC 715</a:t>
            </a:r>
          </a:p>
        </p:txBody>
      </p:sp>
      <p:sp>
        <p:nvSpPr>
          <p:cNvPr id="38915"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8916"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8917"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8918"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8919"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Customer Testimonial</a:t>
            </a:r>
          </a:p>
        </p:txBody>
      </p:sp>
      <p:pic>
        <p:nvPicPr>
          <p:cNvPr id="38920" name="Picture 9" descr="Crestron_Customer_Testimonial_for_SAP.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1304925"/>
            <a:ext cx="49434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p:txBody>
          <a:bodyPr/>
          <a:lstStyle/>
          <a:p>
            <a:pPr eaLnBrk="1" hangingPunct="1"/>
            <a:r>
              <a:rPr lang="en-US" altLang="en-US" smtClean="0"/>
              <a:t>ITEC 715</a:t>
            </a:r>
          </a:p>
        </p:txBody>
      </p:sp>
      <p:sp>
        <p:nvSpPr>
          <p:cNvPr id="39939"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9940"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9941"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9942"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994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Demonstration</a:t>
            </a:r>
          </a:p>
        </p:txBody>
      </p:sp>
      <p:pic>
        <p:nvPicPr>
          <p:cNvPr id="39944" name="Picture 8" descr="Crestron_Customer_Testimonial_for_SAP.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00175"/>
            <a:ext cx="57912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2130425"/>
            <a:ext cx="7772400" cy="2517775"/>
          </a:xfrm>
        </p:spPr>
        <p:txBody>
          <a:bodyPr/>
          <a:lstStyle/>
          <a:p>
            <a:pPr eaLnBrk="1" hangingPunct="1"/>
            <a:r>
              <a:rPr lang="en-US" altLang="en-US" smtClean="0"/>
              <a:t>Video in E-learning</a:t>
            </a:r>
            <a:endParaRPr lang="en-US" altLang="en-US" sz="3600" smtClean="0"/>
          </a:p>
        </p:txBody>
      </p:sp>
      <p:sp>
        <p:nvSpPr>
          <p:cNvPr id="22531"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2532"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2533"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2534"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2535" name="Rectangle 7"/>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4400">
              <a:solidFill>
                <a:srgbClr val="FFFF99"/>
              </a:solidFill>
            </a:endParaRPr>
          </a:p>
        </p:txBody>
      </p:sp>
      <p:sp>
        <p:nvSpPr>
          <p:cNvPr id="22536" name="Rectangle 8"/>
          <p:cNvSpPr>
            <a:spLocks noChangeArrowheads="1"/>
          </p:cNvSpPr>
          <p:nvPr/>
        </p:nvSpPr>
        <p:spPr bwMode="auto">
          <a:xfrm>
            <a:off x="7620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This Week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title"/>
          </p:nvPr>
        </p:nvSpPr>
        <p:spPr/>
        <p:txBody>
          <a:bodyPr/>
          <a:lstStyle/>
          <a:p>
            <a:pPr eaLnBrk="1" hangingPunct="1"/>
            <a:r>
              <a:rPr lang="en-US" altLang="en-US" smtClean="0"/>
              <a:t>ITEC 715</a:t>
            </a:r>
          </a:p>
        </p:txBody>
      </p:sp>
      <p:sp>
        <p:nvSpPr>
          <p:cNvPr id="4096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096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096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096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096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Lecture</a:t>
            </a:r>
          </a:p>
        </p:txBody>
      </p:sp>
      <p:pic>
        <p:nvPicPr>
          <p:cNvPr id="40968" name="Picture 9" descr="Crestron_Customer_Testimonial_for_SAP.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1400175"/>
            <a:ext cx="51308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p:txBody>
          <a:bodyPr/>
          <a:lstStyle/>
          <a:p>
            <a:pPr eaLnBrk="1" hangingPunct="1"/>
            <a:r>
              <a:rPr lang="en-US" altLang="en-US" smtClean="0"/>
              <a:t>ITEC 715</a:t>
            </a:r>
          </a:p>
        </p:txBody>
      </p:sp>
      <p:sp>
        <p:nvSpPr>
          <p:cNvPr id="41987"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1988"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1989"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1990"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1991"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Vignette</a:t>
            </a:r>
          </a:p>
        </p:txBody>
      </p:sp>
      <p:pic>
        <p:nvPicPr>
          <p:cNvPr id="41992" name="Picture 9" descr="Crestron_Customer_Testimonial_for_SAP.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1400175"/>
            <a:ext cx="46990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3" descr="MP90038611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55700"/>
            <a:ext cx="32004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ular Callout 16"/>
          <p:cNvSpPr/>
          <p:nvPr/>
        </p:nvSpPr>
        <p:spPr>
          <a:xfrm>
            <a:off x="3359150" y="1481138"/>
            <a:ext cx="4681538" cy="1450975"/>
          </a:xfrm>
          <a:prstGeom prst="wedgeRoundRectCallout">
            <a:avLst>
              <a:gd name="adj1" fmla="val -69453"/>
              <a:gd name="adj2" fmla="val 515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2" name="Rectangle 3"/>
          <p:cNvSpPr>
            <a:spLocks noGrp="1" noChangeArrowheads="1"/>
          </p:cNvSpPr>
          <p:nvPr>
            <p:ph type="title"/>
          </p:nvPr>
        </p:nvSpPr>
        <p:spPr/>
        <p:txBody>
          <a:bodyPr/>
          <a:lstStyle/>
          <a:p>
            <a:pPr eaLnBrk="1" hangingPunct="1"/>
            <a:r>
              <a:rPr lang="en-US" altLang="en-US" smtClean="0"/>
              <a:t>ITEC 715</a:t>
            </a:r>
          </a:p>
        </p:txBody>
      </p:sp>
      <p:sp>
        <p:nvSpPr>
          <p:cNvPr id="4301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301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301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301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301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a:solidFill>
                  <a:srgbClr val="FFFF99"/>
                </a:solidFill>
              </a:rPr>
              <a:t>Virtual Interaction/Branched Conversation</a:t>
            </a:r>
          </a:p>
        </p:txBody>
      </p:sp>
      <p:sp>
        <p:nvSpPr>
          <p:cNvPr id="43018" name="TextBox 8"/>
          <p:cNvSpPr txBox="1">
            <a:spLocks noChangeArrowheads="1"/>
          </p:cNvSpPr>
          <p:nvPr/>
        </p:nvSpPr>
        <p:spPr bwMode="auto">
          <a:xfrm>
            <a:off x="3629025" y="1773238"/>
            <a:ext cx="43322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I can book your flight, accommodations, and rental car. Do you have a profile on file with us? </a:t>
            </a:r>
          </a:p>
        </p:txBody>
      </p:sp>
      <p:sp>
        <p:nvSpPr>
          <p:cNvPr id="43019" name="TextBox 10"/>
          <p:cNvSpPr txBox="1">
            <a:spLocks noChangeArrowheads="1"/>
          </p:cNvSpPr>
          <p:nvPr/>
        </p:nvSpPr>
        <p:spPr bwMode="auto">
          <a:xfrm>
            <a:off x="4200525" y="3327400"/>
            <a:ext cx="4800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How do you respond to Hank?</a:t>
            </a:r>
          </a:p>
          <a:p>
            <a:pPr eaLnBrk="1" hangingPunct="1">
              <a:spcBef>
                <a:spcPct val="0"/>
              </a:spcBef>
              <a:buFontTx/>
              <a:buNone/>
            </a:pPr>
            <a:r>
              <a:rPr lang="en-US" altLang="en-US" sz="1800">
                <a:solidFill>
                  <a:srgbClr val="0070C0"/>
                </a:solidFill>
              </a:rPr>
              <a:t>Yes, I have a profile on file with you.</a:t>
            </a:r>
          </a:p>
          <a:p>
            <a:pPr eaLnBrk="1" hangingPunct="1">
              <a:spcBef>
                <a:spcPct val="0"/>
              </a:spcBef>
              <a:buFontTx/>
              <a:buNone/>
            </a:pPr>
            <a:endParaRPr lang="en-US" altLang="en-US" sz="1800">
              <a:solidFill>
                <a:srgbClr val="0070C0"/>
              </a:solidFill>
            </a:endParaRPr>
          </a:p>
          <a:p>
            <a:pPr eaLnBrk="1" hangingPunct="1">
              <a:spcBef>
                <a:spcPct val="0"/>
              </a:spcBef>
              <a:buFontTx/>
              <a:buNone/>
            </a:pPr>
            <a:r>
              <a:rPr lang="en-US" altLang="en-US" sz="1800">
                <a:solidFill>
                  <a:srgbClr val="0070C0"/>
                </a:solidFill>
              </a:rPr>
              <a:t>No, I do not have a profile on file with you.</a:t>
            </a:r>
          </a:p>
        </p:txBody>
      </p:sp>
      <p:sp>
        <p:nvSpPr>
          <p:cNvPr id="43020" name="Oval 11"/>
          <p:cNvSpPr>
            <a:spLocks noChangeArrowheads="1"/>
          </p:cNvSpPr>
          <p:nvPr/>
        </p:nvSpPr>
        <p:spPr bwMode="auto">
          <a:xfrm>
            <a:off x="4152900" y="3719513"/>
            <a:ext cx="92075" cy="90487"/>
          </a:xfrm>
          <a:prstGeom prst="ellipse">
            <a:avLst/>
          </a:prstGeom>
          <a:noFill/>
          <a:ln w="254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600" b="1">
              <a:latin typeface="Arial Narrow" pitchFamily="34" charset="0"/>
            </a:endParaRPr>
          </a:p>
        </p:txBody>
      </p:sp>
      <p:sp>
        <p:nvSpPr>
          <p:cNvPr id="43021" name="Oval 12"/>
          <p:cNvSpPr>
            <a:spLocks noChangeArrowheads="1"/>
          </p:cNvSpPr>
          <p:nvPr/>
        </p:nvSpPr>
        <p:spPr bwMode="auto">
          <a:xfrm>
            <a:off x="4152900" y="4195763"/>
            <a:ext cx="92075" cy="90487"/>
          </a:xfrm>
          <a:prstGeom prst="ellipse">
            <a:avLst/>
          </a:prstGeom>
          <a:noFill/>
          <a:ln w="254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600" b="1">
              <a:latin typeface="Arial Narrow" pitchFamily="34" charset="0"/>
            </a:endParaRPr>
          </a:p>
        </p:txBody>
      </p:sp>
      <p:cxnSp>
        <p:nvCxnSpPr>
          <p:cNvPr id="16" name="Straight Connector 15" hidden="1"/>
          <p:cNvCxnSpPr/>
          <p:nvPr/>
        </p:nvCxnSpPr>
        <p:spPr>
          <a:xfrm>
            <a:off x="3200400" y="1160463"/>
            <a:ext cx="0" cy="479266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2130425"/>
            <a:ext cx="7772400" cy="2517775"/>
          </a:xfrm>
        </p:spPr>
        <p:txBody>
          <a:bodyPr/>
          <a:lstStyle/>
          <a:p>
            <a:pPr eaLnBrk="1" hangingPunct="1"/>
            <a:r>
              <a:rPr lang="en-US" altLang="en-US" smtClean="0"/>
              <a:t>Approaches</a:t>
            </a:r>
            <a:endParaRPr lang="en-US" altLang="en-US" sz="3600" smtClean="0"/>
          </a:p>
        </p:txBody>
      </p:sp>
      <p:sp>
        <p:nvSpPr>
          <p:cNvPr id="44035"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4036"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4037"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4038"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4039" name="Rectangle 7"/>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4400">
              <a:solidFill>
                <a:srgbClr val="FFFF9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p:txBody>
          <a:bodyPr/>
          <a:lstStyle/>
          <a:p>
            <a:pPr eaLnBrk="1" hangingPunct="1"/>
            <a:r>
              <a:rPr lang="en-US" altLang="en-US" smtClean="0"/>
              <a:t>ITEC 715</a:t>
            </a:r>
          </a:p>
        </p:txBody>
      </p:sp>
      <p:sp>
        <p:nvSpPr>
          <p:cNvPr id="45059"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5060"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5061"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5062"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506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Humor</a:t>
            </a:r>
          </a:p>
        </p:txBody>
      </p:sp>
      <p:pic>
        <p:nvPicPr>
          <p:cNvPr id="45064" name="Picture 8" descr="Punc.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5688" y="1293813"/>
            <a:ext cx="4492625"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p:txBody>
          <a:bodyPr/>
          <a:lstStyle/>
          <a:p>
            <a:pPr eaLnBrk="1" hangingPunct="1"/>
            <a:r>
              <a:rPr lang="en-US" altLang="en-US" smtClean="0"/>
              <a:t>ITEC 715</a:t>
            </a:r>
          </a:p>
        </p:txBody>
      </p:sp>
      <p:sp>
        <p:nvSpPr>
          <p:cNvPr id="4608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608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608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608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608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The Genius and the Fool</a:t>
            </a:r>
          </a:p>
        </p:txBody>
      </p:sp>
      <p:pic>
        <p:nvPicPr>
          <p:cNvPr id="46088" name="Picture 9" descr="ds9_lgm.png">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rcRect b="8144"/>
          <a:stretch>
            <a:fillRect/>
          </a:stretch>
        </p:blipFill>
        <p:spPr bwMode="auto">
          <a:xfrm>
            <a:off x="1763713" y="1804988"/>
            <a:ext cx="56578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Box 10"/>
          <p:cNvSpPr txBox="1">
            <a:spLocks noChangeArrowheads="1"/>
          </p:cNvSpPr>
          <p:nvPr/>
        </p:nvSpPr>
        <p:spPr bwMode="auto">
          <a:xfrm>
            <a:off x="307975" y="2173288"/>
            <a:ext cx="1271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Genius</a:t>
            </a:r>
          </a:p>
        </p:txBody>
      </p:sp>
      <p:sp>
        <p:nvSpPr>
          <p:cNvPr id="46090" name="TextBox 11"/>
          <p:cNvSpPr txBox="1">
            <a:spLocks noChangeArrowheads="1"/>
          </p:cNvSpPr>
          <p:nvPr/>
        </p:nvSpPr>
        <p:spPr bwMode="auto">
          <a:xfrm>
            <a:off x="4951413" y="1282700"/>
            <a:ext cx="1460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t>Fool</a:t>
            </a:r>
          </a:p>
        </p:txBody>
      </p:sp>
      <p:cxnSp>
        <p:nvCxnSpPr>
          <p:cNvPr id="46091" name="Straight Arrow Connector 12"/>
          <p:cNvCxnSpPr>
            <a:cxnSpLocks noChangeShapeType="1"/>
            <a:stCxn id="46089" idx="2"/>
          </p:cNvCxnSpPr>
          <p:nvPr/>
        </p:nvCxnSpPr>
        <p:spPr bwMode="auto">
          <a:xfrm>
            <a:off x="944563" y="2511425"/>
            <a:ext cx="1857375" cy="658813"/>
          </a:xfrm>
          <a:prstGeom prst="straightConnector1">
            <a:avLst/>
          </a:prstGeom>
          <a:noFill/>
          <a:ln w="25400" algn="ctr">
            <a:solidFill>
              <a:schemeClr val="accent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p:cNvCxnSpPr>
            <a:stCxn id="46090" idx="2"/>
          </p:cNvCxnSpPr>
          <p:nvPr/>
        </p:nvCxnSpPr>
        <p:spPr bwMode="auto">
          <a:xfrm flipH="1">
            <a:off x="5403850" y="1651000"/>
            <a:ext cx="277813" cy="415925"/>
          </a:xfrm>
          <a:prstGeom prst="straightConnector1">
            <a:avLst/>
          </a:prstGeom>
          <a:solidFill>
            <a:srgbClr val="E1EBF5"/>
          </a:solidFill>
          <a:ln w="25400" cap="flat" cmpd="sng" algn="ctr">
            <a:solidFill>
              <a:schemeClr val="accent5"/>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DS9_LGM-big-vcd.mpg">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766888" y="1806575"/>
            <a:ext cx="566261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title"/>
          </p:nvPr>
        </p:nvSpPr>
        <p:spPr/>
        <p:txBody>
          <a:bodyPr/>
          <a:lstStyle/>
          <a:p>
            <a:pPr eaLnBrk="1" hangingPunct="1"/>
            <a:r>
              <a:rPr lang="en-US" altLang="en-US" smtClean="0"/>
              <a:t>ITEC 715</a:t>
            </a:r>
          </a:p>
        </p:txBody>
      </p:sp>
      <p:sp>
        <p:nvSpPr>
          <p:cNvPr id="47108"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7109"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7110"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7111"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711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The Genius and the Fool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9894"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130425"/>
            <a:ext cx="7772400" cy="2517775"/>
          </a:xfrm>
        </p:spPr>
        <p:txBody>
          <a:bodyPr/>
          <a:lstStyle/>
          <a:p>
            <a:pPr eaLnBrk="1" hangingPunct="1"/>
            <a:r>
              <a:rPr lang="en-US" altLang="en-US" smtClean="0"/>
              <a:t>Shooting Instructional Video</a:t>
            </a:r>
            <a:br>
              <a:rPr lang="en-US" altLang="en-US" smtClean="0"/>
            </a:br>
            <a:r>
              <a:rPr lang="en-US" altLang="en-US" smtClean="0"/>
              <a:t/>
            </a:r>
            <a:br>
              <a:rPr lang="en-US" altLang="en-US" smtClean="0"/>
            </a:br>
            <a:r>
              <a:rPr lang="en-US" altLang="en-US" sz="2800" smtClean="0"/>
              <a:t>Top 10 Tips</a:t>
            </a:r>
            <a:endParaRPr lang="en-US" altLang="en-US" sz="3600" smtClean="0"/>
          </a:p>
        </p:txBody>
      </p:sp>
      <p:sp>
        <p:nvSpPr>
          <p:cNvPr id="48131"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8132"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8133"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8134"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8135" name="Rectangle 7"/>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4400">
              <a:solidFill>
                <a:srgbClr val="FFFF9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p:txBody>
          <a:bodyPr/>
          <a:lstStyle/>
          <a:p>
            <a:pPr marL="514350" indent="-514350" eaLnBrk="1" hangingPunct="1">
              <a:lnSpc>
                <a:spcPct val="90000"/>
              </a:lnSpc>
              <a:buFontTx/>
              <a:buAutoNum type="arabicPeriod"/>
            </a:pPr>
            <a:r>
              <a:rPr lang="en-US" altLang="en-US" sz="2000" smtClean="0"/>
              <a:t>Don’t use the built-in mic; use an external mic.</a:t>
            </a:r>
          </a:p>
        </p:txBody>
      </p:sp>
      <p:sp>
        <p:nvSpPr>
          <p:cNvPr id="49155" name="Rectangle 3"/>
          <p:cNvSpPr>
            <a:spLocks noGrp="1" noChangeArrowheads="1"/>
          </p:cNvSpPr>
          <p:nvPr>
            <p:ph type="title"/>
          </p:nvPr>
        </p:nvSpPr>
        <p:spPr/>
        <p:txBody>
          <a:bodyPr/>
          <a:lstStyle/>
          <a:p>
            <a:pPr eaLnBrk="1" hangingPunct="1"/>
            <a:r>
              <a:rPr lang="en-US" altLang="en-US" smtClean="0"/>
              <a:t>ITEC 715</a:t>
            </a:r>
          </a:p>
        </p:txBody>
      </p:sp>
      <p:sp>
        <p:nvSpPr>
          <p:cNvPr id="49156"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9157"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9158"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9159"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9160"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Tips</a:t>
            </a:r>
          </a:p>
        </p:txBody>
      </p:sp>
      <p:grpSp>
        <p:nvGrpSpPr>
          <p:cNvPr id="49161" name="Group 8"/>
          <p:cNvGrpSpPr>
            <a:grpSpLocks/>
          </p:cNvGrpSpPr>
          <p:nvPr/>
        </p:nvGrpSpPr>
        <p:grpSpPr bwMode="auto">
          <a:xfrm>
            <a:off x="781050" y="2652713"/>
            <a:ext cx="2047875" cy="2457450"/>
            <a:chOff x="781050" y="2581275"/>
            <a:chExt cx="2047875" cy="2457450"/>
          </a:xfrm>
        </p:grpSpPr>
        <p:sp>
          <p:nvSpPr>
            <p:cNvPr id="10" name="Rounded Rectangle 9"/>
            <p:cNvSpPr/>
            <p:nvPr/>
          </p:nvSpPr>
          <p:spPr bwMode="auto">
            <a:xfrm>
              <a:off x="2543175" y="2947987"/>
              <a:ext cx="274638" cy="374650"/>
            </a:xfrm>
            <a:prstGeom prst="round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anchor="ctr">
              <a:spAutoFit/>
            </a:bodyPr>
            <a:lstStyle/>
            <a:p>
              <a:pPr algn="ctr" eaLnBrk="0" hangingPunct="0">
                <a:defRPr/>
              </a:pPr>
              <a:endParaRPr lang="en-US" sz="1600" b="1" dirty="0" err="1">
                <a:latin typeface="Arial Narrow" pitchFamily="34" charset="0"/>
              </a:endParaRPr>
            </a:p>
          </p:txBody>
        </p:sp>
        <p:sp>
          <p:nvSpPr>
            <p:cNvPr id="11" name="Oval 10"/>
            <p:cNvSpPr/>
            <p:nvPr/>
          </p:nvSpPr>
          <p:spPr bwMode="auto">
            <a:xfrm>
              <a:off x="2600325" y="2581275"/>
              <a:ext cx="182563" cy="365125"/>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sp>
          <p:nvSpPr>
            <p:cNvPr id="12" name="Oval 11"/>
            <p:cNvSpPr/>
            <p:nvPr/>
          </p:nvSpPr>
          <p:spPr bwMode="auto">
            <a:xfrm>
              <a:off x="942975" y="2924175"/>
              <a:ext cx="371475" cy="523875"/>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cxnSp>
          <p:nvCxnSpPr>
            <p:cNvPr id="49199" name="Straight Connector 12"/>
            <p:cNvCxnSpPr>
              <a:cxnSpLocks noChangeShapeType="1"/>
              <a:stCxn id="12" idx="6"/>
            </p:cNvCxnSpPr>
            <p:nvPr/>
          </p:nvCxnSpPr>
          <p:spPr bwMode="auto">
            <a:xfrm flipV="1">
              <a:off x="1314450" y="3171825"/>
              <a:ext cx="85725" cy="142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4" name="Isosceles Triangle 13"/>
            <p:cNvSpPr/>
            <p:nvPr/>
          </p:nvSpPr>
          <p:spPr bwMode="auto">
            <a:xfrm>
              <a:off x="781050" y="3448050"/>
              <a:ext cx="695325" cy="1095375"/>
            </a:xfrm>
            <a:prstGeom prst="triangl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cxnSp>
          <p:nvCxnSpPr>
            <p:cNvPr id="49201" name="Straight Connector 14"/>
            <p:cNvCxnSpPr>
              <a:cxnSpLocks noChangeShapeType="1"/>
            </p:cNvCxnSpPr>
            <p:nvPr/>
          </p:nvCxnSpPr>
          <p:spPr bwMode="auto">
            <a:xfrm>
              <a:off x="1285875" y="4552950"/>
              <a:ext cx="0" cy="4191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202" name="Straight Connector 15"/>
            <p:cNvCxnSpPr>
              <a:cxnSpLocks noChangeShapeType="1"/>
            </p:cNvCxnSpPr>
            <p:nvPr/>
          </p:nvCxnSpPr>
          <p:spPr bwMode="auto">
            <a:xfrm>
              <a:off x="942975" y="4543425"/>
              <a:ext cx="0" cy="4953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203" name="Straight Connector 16"/>
            <p:cNvCxnSpPr>
              <a:cxnSpLocks noChangeShapeType="1"/>
            </p:cNvCxnSpPr>
            <p:nvPr/>
          </p:nvCxnSpPr>
          <p:spPr bwMode="auto">
            <a:xfrm flipV="1">
              <a:off x="962025" y="4962525"/>
              <a:ext cx="76200" cy="762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204" name="Straight Connector 17"/>
            <p:cNvCxnSpPr>
              <a:cxnSpLocks noChangeShapeType="1"/>
            </p:cNvCxnSpPr>
            <p:nvPr/>
          </p:nvCxnSpPr>
          <p:spPr bwMode="auto">
            <a:xfrm flipV="1">
              <a:off x="1295400" y="4895850"/>
              <a:ext cx="95250" cy="85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9" name="Rounded Rectangle 18"/>
            <p:cNvSpPr/>
            <p:nvPr/>
          </p:nvSpPr>
          <p:spPr bwMode="auto">
            <a:xfrm>
              <a:off x="2371725" y="2714625"/>
              <a:ext cx="314325" cy="333375"/>
            </a:xfrm>
            <a:prstGeom prst="round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sp>
          <p:nvSpPr>
            <p:cNvPr id="20" name="Oval 19"/>
            <p:cNvSpPr/>
            <p:nvPr/>
          </p:nvSpPr>
          <p:spPr bwMode="auto">
            <a:xfrm>
              <a:off x="2466975" y="2828925"/>
              <a:ext cx="95250" cy="114300"/>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cxnSp>
          <p:nvCxnSpPr>
            <p:cNvPr id="49207" name="Straight Connector 20"/>
            <p:cNvCxnSpPr>
              <a:cxnSpLocks noChangeShapeType="1"/>
              <a:stCxn id="19" idx="2"/>
            </p:cNvCxnSpPr>
            <p:nvPr/>
          </p:nvCxnSpPr>
          <p:spPr bwMode="auto">
            <a:xfrm flipH="1">
              <a:off x="2238375" y="3048000"/>
              <a:ext cx="290513" cy="8286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208" name="Straight Connector 21"/>
            <p:cNvCxnSpPr>
              <a:cxnSpLocks noChangeShapeType="1"/>
              <a:stCxn id="19" idx="2"/>
            </p:cNvCxnSpPr>
            <p:nvPr/>
          </p:nvCxnSpPr>
          <p:spPr bwMode="auto">
            <a:xfrm>
              <a:off x="2528888" y="3048000"/>
              <a:ext cx="42862" cy="6096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209" name="Straight Connector 22"/>
            <p:cNvCxnSpPr>
              <a:cxnSpLocks noChangeShapeType="1"/>
              <a:stCxn id="19" idx="2"/>
            </p:cNvCxnSpPr>
            <p:nvPr/>
          </p:nvCxnSpPr>
          <p:spPr bwMode="auto">
            <a:xfrm>
              <a:off x="2528888" y="3048000"/>
              <a:ext cx="300037" cy="7810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210" name="Straight Connector 23"/>
            <p:cNvCxnSpPr>
              <a:cxnSpLocks noChangeShapeType="1"/>
            </p:cNvCxnSpPr>
            <p:nvPr/>
          </p:nvCxnSpPr>
          <p:spPr bwMode="auto">
            <a:xfrm>
              <a:off x="2609850" y="3324225"/>
              <a:ext cx="0" cy="3143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211" name="Straight Connector 24"/>
            <p:cNvCxnSpPr>
              <a:cxnSpLocks noChangeShapeType="1"/>
            </p:cNvCxnSpPr>
            <p:nvPr/>
          </p:nvCxnSpPr>
          <p:spPr bwMode="auto">
            <a:xfrm>
              <a:off x="2762250" y="3333750"/>
              <a:ext cx="0" cy="3143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grpSp>
        <p:nvGrpSpPr>
          <p:cNvPr id="49162" name="Group 25"/>
          <p:cNvGrpSpPr>
            <a:grpSpLocks/>
          </p:cNvGrpSpPr>
          <p:nvPr/>
        </p:nvGrpSpPr>
        <p:grpSpPr bwMode="auto">
          <a:xfrm>
            <a:off x="5172075" y="2652713"/>
            <a:ext cx="2047875" cy="2457450"/>
            <a:chOff x="781050" y="2581275"/>
            <a:chExt cx="2047875" cy="2457450"/>
          </a:xfrm>
        </p:grpSpPr>
        <p:sp>
          <p:nvSpPr>
            <p:cNvPr id="27" name="Rounded Rectangle 26"/>
            <p:cNvSpPr/>
            <p:nvPr/>
          </p:nvSpPr>
          <p:spPr bwMode="auto">
            <a:xfrm>
              <a:off x="2543175" y="2947987"/>
              <a:ext cx="274638" cy="374650"/>
            </a:xfrm>
            <a:prstGeom prst="round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anchor="ctr">
              <a:spAutoFit/>
            </a:bodyPr>
            <a:lstStyle/>
            <a:p>
              <a:pPr algn="ctr" eaLnBrk="0" hangingPunct="0">
                <a:defRPr/>
              </a:pPr>
              <a:endParaRPr lang="en-US" sz="1600" b="1" dirty="0" err="1">
                <a:latin typeface="Arial Narrow" pitchFamily="34" charset="0"/>
              </a:endParaRPr>
            </a:p>
          </p:txBody>
        </p:sp>
        <p:sp>
          <p:nvSpPr>
            <p:cNvPr id="28" name="Oval 27"/>
            <p:cNvSpPr/>
            <p:nvPr/>
          </p:nvSpPr>
          <p:spPr bwMode="auto">
            <a:xfrm>
              <a:off x="2600325" y="2581275"/>
              <a:ext cx="182563" cy="365125"/>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sp>
          <p:nvSpPr>
            <p:cNvPr id="29" name="Oval 28"/>
            <p:cNvSpPr/>
            <p:nvPr/>
          </p:nvSpPr>
          <p:spPr bwMode="auto">
            <a:xfrm>
              <a:off x="942975" y="2924175"/>
              <a:ext cx="371475" cy="523875"/>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cxnSp>
          <p:nvCxnSpPr>
            <p:cNvPr id="49183" name="Straight Connector 29"/>
            <p:cNvCxnSpPr>
              <a:cxnSpLocks noChangeShapeType="1"/>
              <a:stCxn id="29" idx="6"/>
            </p:cNvCxnSpPr>
            <p:nvPr/>
          </p:nvCxnSpPr>
          <p:spPr bwMode="auto">
            <a:xfrm flipV="1">
              <a:off x="1314450" y="3171825"/>
              <a:ext cx="85725" cy="142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1" name="Isosceles Triangle 30"/>
            <p:cNvSpPr/>
            <p:nvPr/>
          </p:nvSpPr>
          <p:spPr bwMode="auto">
            <a:xfrm>
              <a:off x="781050" y="3448050"/>
              <a:ext cx="695325" cy="1095375"/>
            </a:xfrm>
            <a:prstGeom prst="triangl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cxnSp>
          <p:nvCxnSpPr>
            <p:cNvPr id="49185" name="Straight Connector 31"/>
            <p:cNvCxnSpPr>
              <a:cxnSpLocks noChangeShapeType="1"/>
            </p:cNvCxnSpPr>
            <p:nvPr/>
          </p:nvCxnSpPr>
          <p:spPr bwMode="auto">
            <a:xfrm>
              <a:off x="1285875" y="4552950"/>
              <a:ext cx="0" cy="4191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186" name="Straight Connector 32"/>
            <p:cNvCxnSpPr>
              <a:cxnSpLocks noChangeShapeType="1"/>
            </p:cNvCxnSpPr>
            <p:nvPr/>
          </p:nvCxnSpPr>
          <p:spPr bwMode="auto">
            <a:xfrm>
              <a:off x="942975" y="4543425"/>
              <a:ext cx="0" cy="4953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187" name="Straight Connector 33"/>
            <p:cNvCxnSpPr>
              <a:cxnSpLocks noChangeShapeType="1"/>
            </p:cNvCxnSpPr>
            <p:nvPr/>
          </p:nvCxnSpPr>
          <p:spPr bwMode="auto">
            <a:xfrm flipV="1">
              <a:off x="962025" y="4962525"/>
              <a:ext cx="76200" cy="762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188" name="Straight Connector 34"/>
            <p:cNvCxnSpPr>
              <a:cxnSpLocks noChangeShapeType="1"/>
            </p:cNvCxnSpPr>
            <p:nvPr/>
          </p:nvCxnSpPr>
          <p:spPr bwMode="auto">
            <a:xfrm flipV="1">
              <a:off x="1295400" y="4895850"/>
              <a:ext cx="95250" cy="85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6" name="Rounded Rectangle 35"/>
            <p:cNvSpPr/>
            <p:nvPr/>
          </p:nvSpPr>
          <p:spPr bwMode="auto">
            <a:xfrm>
              <a:off x="2371725" y="2714625"/>
              <a:ext cx="314325" cy="333375"/>
            </a:xfrm>
            <a:prstGeom prst="round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sp>
          <p:nvSpPr>
            <p:cNvPr id="37" name="Oval 36"/>
            <p:cNvSpPr/>
            <p:nvPr/>
          </p:nvSpPr>
          <p:spPr bwMode="auto">
            <a:xfrm>
              <a:off x="2466975" y="2828925"/>
              <a:ext cx="95250" cy="114300"/>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cxnSp>
          <p:nvCxnSpPr>
            <p:cNvPr id="49191" name="Straight Connector 37"/>
            <p:cNvCxnSpPr>
              <a:cxnSpLocks noChangeShapeType="1"/>
              <a:stCxn id="36" idx="2"/>
            </p:cNvCxnSpPr>
            <p:nvPr/>
          </p:nvCxnSpPr>
          <p:spPr bwMode="auto">
            <a:xfrm flipH="1">
              <a:off x="2238375" y="3048000"/>
              <a:ext cx="290513" cy="8286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192" name="Straight Connector 38"/>
            <p:cNvCxnSpPr>
              <a:cxnSpLocks noChangeShapeType="1"/>
              <a:stCxn id="36" idx="2"/>
            </p:cNvCxnSpPr>
            <p:nvPr/>
          </p:nvCxnSpPr>
          <p:spPr bwMode="auto">
            <a:xfrm>
              <a:off x="2528888" y="3048000"/>
              <a:ext cx="42862" cy="6096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193" name="Straight Connector 39"/>
            <p:cNvCxnSpPr>
              <a:cxnSpLocks noChangeShapeType="1"/>
              <a:stCxn id="36" idx="2"/>
            </p:cNvCxnSpPr>
            <p:nvPr/>
          </p:nvCxnSpPr>
          <p:spPr bwMode="auto">
            <a:xfrm>
              <a:off x="2528888" y="3048000"/>
              <a:ext cx="300037" cy="7810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194" name="Straight Connector 40"/>
            <p:cNvCxnSpPr>
              <a:cxnSpLocks noChangeShapeType="1"/>
            </p:cNvCxnSpPr>
            <p:nvPr/>
          </p:nvCxnSpPr>
          <p:spPr bwMode="auto">
            <a:xfrm>
              <a:off x="2609850" y="3324225"/>
              <a:ext cx="0" cy="3143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195" name="Straight Connector 41"/>
            <p:cNvCxnSpPr>
              <a:cxnSpLocks noChangeShapeType="1"/>
            </p:cNvCxnSpPr>
            <p:nvPr/>
          </p:nvCxnSpPr>
          <p:spPr bwMode="auto">
            <a:xfrm>
              <a:off x="2762250" y="3333750"/>
              <a:ext cx="0" cy="3143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49163" name="Freeform 42"/>
          <p:cNvSpPr>
            <a:spLocks/>
          </p:cNvSpPr>
          <p:nvPr/>
        </p:nvSpPr>
        <p:spPr bwMode="auto">
          <a:xfrm>
            <a:off x="5581650" y="3124200"/>
            <a:ext cx="1300163" cy="1428750"/>
          </a:xfrm>
          <a:custGeom>
            <a:avLst/>
            <a:gdLst>
              <a:gd name="T0" fmla="*/ 1227093 w 1300595"/>
              <a:gd name="T1" fmla="*/ 0 h 1428750"/>
              <a:gd name="T2" fmla="*/ 1236606 w 1300595"/>
              <a:gd name="T3" fmla="*/ 19050 h 1428750"/>
              <a:gd name="T4" fmla="*/ 1236606 w 1300595"/>
              <a:gd name="T5" fmla="*/ 47625 h 1428750"/>
              <a:gd name="T6" fmla="*/ 1227093 w 1300595"/>
              <a:gd name="T7" fmla="*/ 85725 h 1428750"/>
              <a:gd name="T8" fmla="*/ 1179532 w 1300595"/>
              <a:gd name="T9" fmla="*/ 171450 h 1428750"/>
              <a:gd name="T10" fmla="*/ 1103432 w 1300595"/>
              <a:gd name="T11" fmla="*/ 457200 h 1428750"/>
              <a:gd name="T12" fmla="*/ 1093920 w 1300595"/>
              <a:gd name="T13" fmla="*/ 495300 h 1428750"/>
              <a:gd name="T14" fmla="*/ 1084408 w 1300595"/>
              <a:gd name="T15" fmla="*/ 552450 h 1428750"/>
              <a:gd name="T16" fmla="*/ 1065384 w 1300595"/>
              <a:gd name="T17" fmla="*/ 590550 h 1428750"/>
              <a:gd name="T18" fmla="*/ 1055871 w 1300595"/>
              <a:gd name="T19" fmla="*/ 619125 h 1428750"/>
              <a:gd name="T20" fmla="*/ 1036845 w 1300595"/>
              <a:gd name="T21" fmla="*/ 647700 h 1428750"/>
              <a:gd name="T22" fmla="*/ 1027334 w 1300595"/>
              <a:gd name="T23" fmla="*/ 676275 h 1428750"/>
              <a:gd name="T24" fmla="*/ 1008310 w 1300595"/>
              <a:gd name="T25" fmla="*/ 714375 h 1428750"/>
              <a:gd name="T26" fmla="*/ 998797 w 1300595"/>
              <a:gd name="T27" fmla="*/ 742950 h 1428750"/>
              <a:gd name="T28" fmla="*/ 970260 w 1300595"/>
              <a:gd name="T29" fmla="*/ 762000 h 1428750"/>
              <a:gd name="T30" fmla="*/ 960748 w 1300595"/>
              <a:gd name="T31" fmla="*/ 790575 h 1428750"/>
              <a:gd name="T32" fmla="*/ 932210 w 1300595"/>
              <a:gd name="T33" fmla="*/ 809625 h 1428750"/>
              <a:gd name="T34" fmla="*/ 922697 w 1300595"/>
              <a:gd name="T35" fmla="*/ 857250 h 1428750"/>
              <a:gd name="T36" fmla="*/ 894162 w 1300595"/>
              <a:gd name="T37" fmla="*/ 942975 h 1428750"/>
              <a:gd name="T38" fmla="*/ 875136 w 1300595"/>
              <a:gd name="T39" fmla="*/ 981075 h 1428750"/>
              <a:gd name="T40" fmla="*/ 827575 w 1300595"/>
              <a:gd name="T41" fmla="*/ 1066800 h 1428750"/>
              <a:gd name="T42" fmla="*/ 770501 w 1300595"/>
              <a:gd name="T43" fmla="*/ 1123950 h 1428750"/>
              <a:gd name="T44" fmla="*/ 751475 w 1300595"/>
              <a:gd name="T45" fmla="*/ 1152525 h 1428750"/>
              <a:gd name="T46" fmla="*/ 741962 w 1300595"/>
              <a:gd name="T47" fmla="*/ 1181100 h 1428750"/>
              <a:gd name="T48" fmla="*/ 713427 w 1300595"/>
              <a:gd name="T49" fmla="*/ 1200150 h 1428750"/>
              <a:gd name="T50" fmla="*/ 656353 w 1300595"/>
              <a:gd name="T51" fmla="*/ 1257300 h 1428750"/>
              <a:gd name="T52" fmla="*/ 627814 w 1300595"/>
              <a:gd name="T53" fmla="*/ 1285875 h 1428750"/>
              <a:gd name="T54" fmla="*/ 580253 w 1300595"/>
              <a:gd name="T55" fmla="*/ 1314450 h 1428750"/>
              <a:gd name="T56" fmla="*/ 523179 w 1300595"/>
              <a:gd name="T57" fmla="*/ 1381125 h 1428750"/>
              <a:gd name="T58" fmla="*/ 437569 w 1300595"/>
              <a:gd name="T59" fmla="*/ 1428750 h 1428750"/>
              <a:gd name="T60" fmla="*/ 285370 w 1300595"/>
              <a:gd name="T61" fmla="*/ 1409700 h 1428750"/>
              <a:gd name="T62" fmla="*/ 256835 w 1300595"/>
              <a:gd name="T63" fmla="*/ 1390650 h 1428750"/>
              <a:gd name="T64" fmla="*/ 247322 w 1300595"/>
              <a:gd name="T65" fmla="*/ 1362075 h 1428750"/>
              <a:gd name="T66" fmla="*/ 228296 w 1300595"/>
              <a:gd name="T67" fmla="*/ 1333500 h 1428750"/>
              <a:gd name="T68" fmla="*/ 209270 w 1300595"/>
              <a:gd name="T69" fmla="*/ 1266825 h 1428750"/>
              <a:gd name="T70" fmla="*/ 190248 w 1300595"/>
              <a:gd name="T71" fmla="*/ 1238250 h 1428750"/>
              <a:gd name="T72" fmla="*/ 171222 w 1300595"/>
              <a:gd name="T73" fmla="*/ 1181100 h 1428750"/>
              <a:gd name="T74" fmla="*/ 152196 w 1300595"/>
              <a:gd name="T75" fmla="*/ 1123950 h 1428750"/>
              <a:gd name="T76" fmla="*/ 142687 w 1300595"/>
              <a:gd name="T77" fmla="*/ 1085850 h 1428750"/>
              <a:gd name="T78" fmla="*/ 123661 w 1300595"/>
              <a:gd name="T79" fmla="*/ 1028700 h 1428750"/>
              <a:gd name="T80" fmla="*/ 104635 w 1300595"/>
              <a:gd name="T81" fmla="*/ 952500 h 1428750"/>
              <a:gd name="T82" fmla="*/ 66587 w 1300595"/>
              <a:gd name="T83" fmla="*/ 838200 h 1428750"/>
              <a:gd name="T84" fmla="*/ 57074 w 1300595"/>
              <a:gd name="T85" fmla="*/ 800100 h 1428750"/>
              <a:gd name="T86" fmla="*/ 47561 w 1300595"/>
              <a:gd name="T87" fmla="*/ 676275 h 1428750"/>
              <a:gd name="T88" fmla="*/ 38048 w 1300595"/>
              <a:gd name="T89" fmla="*/ 571500 h 1428750"/>
              <a:gd name="T90" fmla="*/ 0 w 1300595"/>
              <a:gd name="T91" fmla="*/ 552450 h 14287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00595" h="1428750">
                <a:moveTo>
                  <a:pt x="1228725" y="0"/>
                </a:moveTo>
                <a:cubicBezTo>
                  <a:pt x="1219200" y="6350"/>
                  <a:pt x="1245401" y="10111"/>
                  <a:pt x="1238250" y="19050"/>
                </a:cubicBezTo>
                <a:cubicBezTo>
                  <a:pt x="1201305" y="65232"/>
                  <a:pt x="1300595" y="26843"/>
                  <a:pt x="1238250" y="47625"/>
                </a:cubicBezTo>
                <a:cubicBezTo>
                  <a:pt x="1228725" y="57150"/>
                  <a:pt x="1235267" y="73950"/>
                  <a:pt x="1228725" y="85725"/>
                </a:cubicBezTo>
                <a:lnTo>
                  <a:pt x="1181100" y="171450"/>
                </a:lnTo>
                <a:cubicBezTo>
                  <a:pt x="1177925" y="276225"/>
                  <a:pt x="1110558" y="352530"/>
                  <a:pt x="1104900" y="457200"/>
                </a:cubicBezTo>
                <a:cubicBezTo>
                  <a:pt x="1104193" y="470272"/>
                  <a:pt x="1097942" y="482463"/>
                  <a:pt x="1095375" y="495300"/>
                </a:cubicBezTo>
                <a:cubicBezTo>
                  <a:pt x="1091587" y="514238"/>
                  <a:pt x="1091399" y="533952"/>
                  <a:pt x="1085850" y="552450"/>
                </a:cubicBezTo>
                <a:cubicBezTo>
                  <a:pt x="1081770" y="566050"/>
                  <a:pt x="1072393" y="577499"/>
                  <a:pt x="1066800" y="590550"/>
                </a:cubicBezTo>
                <a:cubicBezTo>
                  <a:pt x="1062845" y="599778"/>
                  <a:pt x="1061765" y="610145"/>
                  <a:pt x="1057275" y="619125"/>
                </a:cubicBezTo>
                <a:cubicBezTo>
                  <a:pt x="1052155" y="629364"/>
                  <a:pt x="1043345" y="637461"/>
                  <a:pt x="1038225" y="647700"/>
                </a:cubicBezTo>
                <a:cubicBezTo>
                  <a:pt x="1033735" y="656680"/>
                  <a:pt x="1032655" y="667047"/>
                  <a:pt x="1028700" y="676275"/>
                </a:cubicBezTo>
                <a:cubicBezTo>
                  <a:pt x="1023107" y="689326"/>
                  <a:pt x="1015243" y="701324"/>
                  <a:pt x="1009650" y="714375"/>
                </a:cubicBezTo>
                <a:cubicBezTo>
                  <a:pt x="1005695" y="723603"/>
                  <a:pt x="1006397" y="735110"/>
                  <a:pt x="1000125" y="742950"/>
                </a:cubicBezTo>
                <a:cubicBezTo>
                  <a:pt x="992974" y="751889"/>
                  <a:pt x="981075" y="755650"/>
                  <a:pt x="971550" y="762000"/>
                </a:cubicBezTo>
                <a:cubicBezTo>
                  <a:pt x="968375" y="771525"/>
                  <a:pt x="968297" y="782735"/>
                  <a:pt x="962025" y="790575"/>
                </a:cubicBezTo>
                <a:cubicBezTo>
                  <a:pt x="954874" y="799514"/>
                  <a:pt x="939130" y="799686"/>
                  <a:pt x="933450" y="809625"/>
                </a:cubicBezTo>
                <a:cubicBezTo>
                  <a:pt x="925418" y="823681"/>
                  <a:pt x="928185" y="841631"/>
                  <a:pt x="923925" y="857250"/>
                </a:cubicBezTo>
                <a:lnTo>
                  <a:pt x="895350" y="942975"/>
                </a:lnTo>
                <a:cubicBezTo>
                  <a:pt x="890860" y="956445"/>
                  <a:pt x="881893" y="968024"/>
                  <a:pt x="876300" y="981075"/>
                </a:cubicBezTo>
                <a:cubicBezTo>
                  <a:pt x="846123" y="1051488"/>
                  <a:pt x="902929" y="955420"/>
                  <a:pt x="828675" y="1066800"/>
                </a:cubicBezTo>
                <a:cubicBezTo>
                  <a:pt x="813731" y="1089216"/>
                  <a:pt x="786469" y="1101534"/>
                  <a:pt x="771525" y="1123950"/>
                </a:cubicBezTo>
                <a:cubicBezTo>
                  <a:pt x="765175" y="1133475"/>
                  <a:pt x="757595" y="1142286"/>
                  <a:pt x="752475" y="1152525"/>
                </a:cubicBezTo>
                <a:cubicBezTo>
                  <a:pt x="747985" y="1161505"/>
                  <a:pt x="749222" y="1173260"/>
                  <a:pt x="742950" y="1181100"/>
                </a:cubicBezTo>
                <a:cubicBezTo>
                  <a:pt x="735799" y="1190039"/>
                  <a:pt x="723900" y="1193800"/>
                  <a:pt x="714375" y="1200150"/>
                </a:cubicBezTo>
                <a:cubicBezTo>
                  <a:pt x="680839" y="1250453"/>
                  <a:pt x="712359" y="1210042"/>
                  <a:pt x="657225" y="1257300"/>
                </a:cubicBezTo>
                <a:cubicBezTo>
                  <a:pt x="646998" y="1266066"/>
                  <a:pt x="639426" y="1277793"/>
                  <a:pt x="628650" y="1285875"/>
                </a:cubicBezTo>
                <a:cubicBezTo>
                  <a:pt x="613839" y="1296983"/>
                  <a:pt x="595836" y="1303342"/>
                  <a:pt x="581025" y="1314450"/>
                </a:cubicBezTo>
                <a:cubicBezTo>
                  <a:pt x="513330" y="1365221"/>
                  <a:pt x="593406" y="1319320"/>
                  <a:pt x="523875" y="1381125"/>
                </a:cubicBezTo>
                <a:cubicBezTo>
                  <a:pt x="484573" y="1416060"/>
                  <a:pt x="476955" y="1415815"/>
                  <a:pt x="438150" y="1428750"/>
                </a:cubicBezTo>
                <a:cubicBezTo>
                  <a:pt x="431470" y="1428008"/>
                  <a:pt x="301739" y="1414497"/>
                  <a:pt x="285750" y="1409700"/>
                </a:cubicBezTo>
                <a:cubicBezTo>
                  <a:pt x="274785" y="1406411"/>
                  <a:pt x="266700" y="1397000"/>
                  <a:pt x="257175" y="1390650"/>
                </a:cubicBezTo>
                <a:cubicBezTo>
                  <a:pt x="254000" y="1381125"/>
                  <a:pt x="252140" y="1371055"/>
                  <a:pt x="247650" y="1362075"/>
                </a:cubicBezTo>
                <a:cubicBezTo>
                  <a:pt x="242530" y="1351836"/>
                  <a:pt x="233109" y="1344022"/>
                  <a:pt x="228600" y="1333500"/>
                </a:cubicBezTo>
                <a:cubicBezTo>
                  <a:pt x="210289" y="1290774"/>
                  <a:pt x="228086" y="1303896"/>
                  <a:pt x="209550" y="1266825"/>
                </a:cubicBezTo>
                <a:cubicBezTo>
                  <a:pt x="204430" y="1256586"/>
                  <a:pt x="195149" y="1248711"/>
                  <a:pt x="190500" y="1238250"/>
                </a:cubicBezTo>
                <a:cubicBezTo>
                  <a:pt x="182345" y="1219900"/>
                  <a:pt x="177800" y="1200150"/>
                  <a:pt x="171450" y="1181100"/>
                </a:cubicBezTo>
                <a:lnTo>
                  <a:pt x="152400" y="1123950"/>
                </a:lnTo>
                <a:cubicBezTo>
                  <a:pt x="148260" y="1111531"/>
                  <a:pt x="146637" y="1098389"/>
                  <a:pt x="142875" y="1085850"/>
                </a:cubicBezTo>
                <a:cubicBezTo>
                  <a:pt x="137105" y="1066616"/>
                  <a:pt x="130175" y="1047750"/>
                  <a:pt x="123825" y="1028700"/>
                </a:cubicBezTo>
                <a:cubicBezTo>
                  <a:pt x="115546" y="1003862"/>
                  <a:pt x="113054" y="977338"/>
                  <a:pt x="104775" y="952500"/>
                </a:cubicBezTo>
                <a:lnTo>
                  <a:pt x="66675" y="838200"/>
                </a:lnTo>
                <a:cubicBezTo>
                  <a:pt x="62535" y="825781"/>
                  <a:pt x="60325" y="812800"/>
                  <a:pt x="57150" y="800100"/>
                </a:cubicBezTo>
                <a:cubicBezTo>
                  <a:pt x="53975" y="758825"/>
                  <a:pt x="51063" y="717529"/>
                  <a:pt x="47625" y="676275"/>
                </a:cubicBezTo>
                <a:cubicBezTo>
                  <a:pt x="44713" y="641327"/>
                  <a:pt x="48413" y="605018"/>
                  <a:pt x="38100" y="571500"/>
                </a:cubicBezTo>
                <a:cubicBezTo>
                  <a:pt x="31697" y="550689"/>
                  <a:pt x="14091" y="552450"/>
                  <a:pt x="0" y="552450"/>
                </a:cubicBezTo>
              </a:path>
            </a:pathLst>
          </a:cu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4" name="Freeform 43"/>
          <p:cNvSpPr>
            <a:spLocks/>
          </p:cNvSpPr>
          <p:nvPr/>
        </p:nvSpPr>
        <p:spPr bwMode="auto">
          <a:xfrm>
            <a:off x="5581650" y="3625850"/>
            <a:ext cx="38100" cy="50800"/>
          </a:xfrm>
          <a:custGeom>
            <a:avLst/>
            <a:gdLst>
              <a:gd name="T0" fmla="*/ 0 w 38100"/>
              <a:gd name="T1" fmla="*/ 50524 h 50892"/>
              <a:gd name="T2" fmla="*/ 38100 w 38100"/>
              <a:gd name="T3" fmla="*/ 31613 h 50892"/>
              <a:gd name="T4" fmla="*/ 0 w 38100"/>
              <a:gd name="T5" fmla="*/ 50524 h 50892"/>
              <a:gd name="T6" fmla="*/ 0 60000 65536"/>
              <a:gd name="T7" fmla="*/ 0 60000 65536"/>
              <a:gd name="T8" fmla="*/ 0 60000 65536"/>
            </a:gdLst>
            <a:ahLst/>
            <a:cxnLst>
              <a:cxn ang="T6">
                <a:pos x="T0" y="T1"/>
              </a:cxn>
              <a:cxn ang="T7">
                <a:pos x="T2" y="T3"/>
              </a:cxn>
              <a:cxn ang="T8">
                <a:pos x="T4" y="T5"/>
              </a:cxn>
            </a:cxnLst>
            <a:rect l="0" t="0" r="r" b="b"/>
            <a:pathLst>
              <a:path w="38100" h="50892">
                <a:moveTo>
                  <a:pt x="0" y="50892"/>
                </a:moveTo>
                <a:cubicBezTo>
                  <a:pt x="0" y="50892"/>
                  <a:pt x="38100" y="46041"/>
                  <a:pt x="38100" y="31842"/>
                </a:cubicBezTo>
                <a:cubicBezTo>
                  <a:pt x="38100" y="0"/>
                  <a:pt x="0" y="50892"/>
                  <a:pt x="0" y="50892"/>
                </a:cubicBezTo>
                <a:close/>
              </a:path>
            </a:pathLst>
          </a:custGeom>
          <a:noFill/>
          <a:ln w="1270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49165" name="TextBox 44"/>
          <p:cNvSpPr txBox="1">
            <a:spLocks noChangeArrowheads="1"/>
          </p:cNvSpPr>
          <p:nvPr/>
        </p:nvSpPr>
        <p:spPr bwMode="auto">
          <a:xfrm>
            <a:off x="250825" y="5630863"/>
            <a:ext cx="39846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a:t>Microphone is far from subject</a:t>
            </a:r>
          </a:p>
        </p:txBody>
      </p:sp>
      <p:sp>
        <p:nvSpPr>
          <p:cNvPr id="49166" name="TextBox 45"/>
          <p:cNvSpPr txBox="1">
            <a:spLocks noChangeArrowheads="1"/>
          </p:cNvSpPr>
          <p:nvPr/>
        </p:nvSpPr>
        <p:spPr bwMode="auto">
          <a:xfrm>
            <a:off x="4792663" y="5630863"/>
            <a:ext cx="39862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a:t>Microphone is near to subject</a:t>
            </a:r>
          </a:p>
        </p:txBody>
      </p:sp>
      <p:grpSp>
        <p:nvGrpSpPr>
          <p:cNvPr id="4" name="Group 46"/>
          <p:cNvGrpSpPr>
            <a:grpSpLocks/>
          </p:cNvGrpSpPr>
          <p:nvPr/>
        </p:nvGrpSpPr>
        <p:grpSpPr bwMode="auto">
          <a:xfrm>
            <a:off x="723900" y="2336800"/>
            <a:ext cx="2014538" cy="552450"/>
            <a:chOff x="724120" y="2336213"/>
            <a:chExt cx="2013794" cy="553085"/>
          </a:xfrm>
        </p:grpSpPr>
        <p:grpSp>
          <p:nvGrpSpPr>
            <p:cNvPr id="49175" name="Group 75"/>
            <p:cNvGrpSpPr>
              <a:grpSpLocks/>
            </p:cNvGrpSpPr>
            <p:nvPr/>
          </p:nvGrpSpPr>
          <p:grpSpPr bwMode="auto">
            <a:xfrm>
              <a:off x="920494" y="2440725"/>
              <a:ext cx="1595887" cy="448573"/>
              <a:chOff x="920494" y="2440725"/>
              <a:chExt cx="1595887" cy="448573"/>
            </a:xfrm>
          </p:grpSpPr>
          <p:cxnSp>
            <p:nvCxnSpPr>
              <p:cNvPr id="49177" name="Straight Connector 49"/>
              <p:cNvCxnSpPr>
                <a:cxnSpLocks noChangeShapeType="1"/>
              </p:cNvCxnSpPr>
              <p:nvPr/>
            </p:nvCxnSpPr>
            <p:spPr bwMode="auto">
              <a:xfrm flipV="1">
                <a:off x="920494" y="2759902"/>
                <a:ext cx="0" cy="12939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178" name="Straight Connector 50"/>
              <p:cNvCxnSpPr>
                <a:cxnSpLocks noChangeShapeType="1"/>
              </p:cNvCxnSpPr>
              <p:nvPr/>
            </p:nvCxnSpPr>
            <p:spPr bwMode="auto">
              <a:xfrm flipV="1">
                <a:off x="920494" y="2440725"/>
                <a:ext cx="1595887" cy="310551"/>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179" name="Straight Connector 51"/>
              <p:cNvCxnSpPr>
                <a:cxnSpLocks noChangeShapeType="1"/>
              </p:cNvCxnSpPr>
              <p:nvPr/>
            </p:nvCxnSpPr>
            <p:spPr bwMode="auto">
              <a:xfrm>
                <a:off x="2514435" y="2446608"/>
                <a:ext cx="0" cy="776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sp>
          <p:nvSpPr>
            <p:cNvPr id="49176" name="TextBox 48"/>
            <p:cNvSpPr txBox="1">
              <a:spLocks noChangeArrowheads="1"/>
            </p:cNvSpPr>
            <p:nvPr/>
          </p:nvSpPr>
          <p:spPr bwMode="auto">
            <a:xfrm rot="-615741">
              <a:off x="724120" y="2336213"/>
              <a:ext cx="20137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a:t>A few feet</a:t>
              </a:r>
            </a:p>
          </p:txBody>
        </p:sp>
      </p:grpSp>
      <p:cxnSp>
        <p:nvCxnSpPr>
          <p:cNvPr id="49168" name="Straight Connector 52"/>
          <p:cNvCxnSpPr>
            <a:cxnSpLocks noChangeShapeType="1"/>
          </p:cNvCxnSpPr>
          <p:nvPr/>
        </p:nvCxnSpPr>
        <p:spPr bwMode="auto">
          <a:xfrm>
            <a:off x="5740400" y="3362325"/>
            <a:ext cx="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6" name="Group 53"/>
          <p:cNvGrpSpPr>
            <a:grpSpLocks/>
          </p:cNvGrpSpPr>
          <p:nvPr/>
        </p:nvGrpSpPr>
        <p:grpSpPr bwMode="auto">
          <a:xfrm>
            <a:off x="5691188" y="3362325"/>
            <a:ext cx="952500" cy="300038"/>
            <a:chOff x="5650252" y="3361609"/>
            <a:chExt cx="951393" cy="301277"/>
          </a:xfrm>
        </p:grpSpPr>
        <p:cxnSp>
          <p:nvCxnSpPr>
            <p:cNvPr id="49171" name="Straight Connector 54"/>
            <p:cNvCxnSpPr>
              <a:cxnSpLocks noChangeShapeType="1"/>
            </p:cNvCxnSpPr>
            <p:nvPr/>
          </p:nvCxnSpPr>
          <p:spPr bwMode="auto">
            <a:xfrm>
              <a:off x="5650252" y="3662886"/>
              <a:ext cx="8985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172" name="Straight Connector 55"/>
            <p:cNvCxnSpPr>
              <a:cxnSpLocks noChangeShapeType="1"/>
            </p:cNvCxnSpPr>
            <p:nvPr/>
          </p:nvCxnSpPr>
          <p:spPr bwMode="auto">
            <a:xfrm flipV="1">
              <a:off x="5745392" y="3361609"/>
              <a:ext cx="0" cy="30127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9173" name="Straight Connector 56"/>
            <p:cNvCxnSpPr>
              <a:cxnSpLocks noChangeShapeType="1"/>
            </p:cNvCxnSpPr>
            <p:nvPr/>
          </p:nvCxnSpPr>
          <p:spPr bwMode="auto">
            <a:xfrm>
              <a:off x="5703108" y="3366895"/>
              <a:ext cx="4572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9174" name="TextBox 57"/>
            <p:cNvSpPr txBox="1">
              <a:spLocks noChangeArrowheads="1"/>
            </p:cNvSpPr>
            <p:nvPr/>
          </p:nvSpPr>
          <p:spPr bwMode="auto">
            <a:xfrm>
              <a:off x="5679983" y="3380776"/>
              <a:ext cx="9216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a:t>A few inches</a:t>
              </a:r>
            </a:p>
          </p:txBody>
        </p:sp>
      </p:grpSp>
      <p:cxnSp>
        <p:nvCxnSpPr>
          <p:cNvPr id="49170" name="Straight Connector 58"/>
          <p:cNvCxnSpPr>
            <a:cxnSpLocks noChangeShapeType="1"/>
          </p:cNvCxnSpPr>
          <p:nvPr/>
        </p:nvCxnSpPr>
        <p:spPr bwMode="auto">
          <a:xfrm>
            <a:off x="4562475" y="2355850"/>
            <a:ext cx="0" cy="35877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p:txBody>
          <a:bodyPr/>
          <a:lstStyle/>
          <a:p>
            <a:pPr marL="514350" indent="-514350" eaLnBrk="1" hangingPunct="1">
              <a:lnSpc>
                <a:spcPct val="90000"/>
              </a:lnSpc>
              <a:buFontTx/>
              <a:buAutoNum type="arabicPeriod" startAt="2"/>
            </a:pPr>
            <a:r>
              <a:rPr lang="en-US" altLang="en-US" sz="2000" smtClean="0"/>
              <a:t>Keep in mind the “rule of thirds” when framing your subjects.</a:t>
            </a:r>
          </a:p>
        </p:txBody>
      </p:sp>
      <p:sp>
        <p:nvSpPr>
          <p:cNvPr id="50179" name="Rectangle 3"/>
          <p:cNvSpPr>
            <a:spLocks noGrp="1" noChangeArrowheads="1"/>
          </p:cNvSpPr>
          <p:nvPr>
            <p:ph type="title"/>
          </p:nvPr>
        </p:nvSpPr>
        <p:spPr/>
        <p:txBody>
          <a:bodyPr/>
          <a:lstStyle/>
          <a:p>
            <a:pPr eaLnBrk="1" hangingPunct="1"/>
            <a:r>
              <a:rPr lang="en-US" altLang="en-US" smtClean="0"/>
              <a:t>ITEC 715</a:t>
            </a:r>
          </a:p>
        </p:txBody>
      </p:sp>
      <p:sp>
        <p:nvSpPr>
          <p:cNvPr id="50180"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0181"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0182"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0183"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018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Tips</a:t>
            </a:r>
          </a:p>
        </p:txBody>
      </p:sp>
      <p:pic>
        <p:nvPicPr>
          <p:cNvPr id="50185" name="Picture 59" descr="rule_of_thirds.png">
            <a:hlinkClick r:id="rId2"/>
          </p:cNvPr>
          <p:cNvPicPr>
            <a:picLocks noChangeAspect="1"/>
          </p:cNvPicPr>
          <p:nvPr/>
        </p:nvPicPr>
        <p:blipFill>
          <a:blip r:embed="rId3">
            <a:extLst>
              <a:ext uri="{28A0092B-C50C-407E-A947-70E740481C1C}">
                <a14:useLocalDpi xmlns:a14="http://schemas.microsoft.com/office/drawing/2010/main" val="0"/>
              </a:ext>
            </a:extLst>
          </a:blip>
          <a:srcRect r="49709"/>
          <a:stretch>
            <a:fillRect/>
          </a:stretch>
        </p:blipFill>
        <p:spPr bwMode="auto">
          <a:xfrm>
            <a:off x="1171575" y="2390775"/>
            <a:ext cx="32861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60" descr="rule_of_thirds.png">
            <a:hlinkClick r:id="rId2"/>
          </p:cNvPr>
          <p:cNvPicPr>
            <a:picLocks noChangeAspect="1"/>
          </p:cNvPicPr>
          <p:nvPr/>
        </p:nvPicPr>
        <p:blipFill>
          <a:blip r:embed="rId3">
            <a:extLst>
              <a:ext uri="{28A0092B-C50C-407E-A947-70E740481C1C}">
                <a14:useLocalDpi xmlns:a14="http://schemas.microsoft.com/office/drawing/2010/main" val="0"/>
              </a:ext>
            </a:extLst>
          </a:blip>
          <a:srcRect l="50291"/>
          <a:stretch>
            <a:fillRect/>
          </a:stretch>
        </p:blipFill>
        <p:spPr bwMode="auto">
          <a:xfrm>
            <a:off x="4667250" y="2390775"/>
            <a:ext cx="32480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Strengths and Weaknesses</a:t>
            </a:r>
          </a:p>
        </p:txBody>
      </p:sp>
      <p:sp>
        <p:nvSpPr>
          <p:cNvPr id="5" name="Rectangle 2"/>
          <p:cNvSpPr txBox="1">
            <a:spLocks noChangeArrowheads="1"/>
          </p:cNvSpPr>
          <p:nvPr/>
        </p:nvSpPr>
        <p:spPr>
          <a:xfrm>
            <a:off x="457200" y="1600200"/>
            <a:ext cx="41148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US" altLang="en-US" sz="1800" kern="0" dirty="0" smtClean="0"/>
              <a:t>Strengths</a:t>
            </a:r>
          </a:p>
          <a:p>
            <a:pPr eaLnBrk="1" hangingPunct="1">
              <a:defRPr/>
            </a:pPr>
            <a:r>
              <a:rPr lang="en-US" altLang="en-US" sz="1800" kern="0" dirty="0" smtClean="0"/>
              <a:t>Conveying emotion</a:t>
            </a:r>
          </a:p>
          <a:p>
            <a:pPr eaLnBrk="1" hangingPunct="1">
              <a:defRPr/>
            </a:pPr>
            <a:r>
              <a:rPr lang="en-US" altLang="en-US" sz="1800" kern="0" dirty="0" smtClean="0"/>
              <a:t>Establishing a human connection</a:t>
            </a:r>
          </a:p>
          <a:p>
            <a:pPr eaLnBrk="1" hangingPunct="1">
              <a:defRPr/>
            </a:pPr>
            <a:r>
              <a:rPr lang="en-US" altLang="en-US" sz="1800" kern="0" dirty="0" smtClean="0"/>
              <a:t>Showing a visual demonstration </a:t>
            </a:r>
          </a:p>
        </p:txBody>
      </p:sp>
      <p:sp>
        <p:nvSpPr>
          <p:cNvPr id="6" name="Rectangle 2"/>
          <p:cNvSpPr txBox="1">
            <a:spLocks noChangeArrowheads="1"/>
          </p:cNvSpPr>
          <p:nvPr/>
        </p:nvSpPr>
        <p:spPr>
          <a:xfrm>
            <a:off x="4724400" y="1600200"/>
            <a:ext cx="41148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US" altLang="en-US" sz="1800" kern="0" dirty="0" smtClean="0"/>
              <a:t>Weaknesses</a:t>
            </a:r>
          </a:p>
          <a:p>
            <a:pPr eaLnBrk="1" hangingPunct="1">
              <a:defRPr/>
            </a:pPr>
            <a:r>
              <a:rPr lang="en-US" altLang="en-US" sz="1800" kern="0" dirty="0" smtClean="0"/>
              <a:t>Difficult to edit</a:t>
            </a:r>
          </a:p>
          <a:p>
            <a:pPr eaLnBrk="1" hangingPunct="1">
              <a:defRPr/>
            </a:pPr>
            <a:r>
              <a:rPr lang="en-US" altLang="en-US" sz="1800" kern="0" dirty="0" smtClean="0"/>
              <a:t>Expensive to change or update</a:t>
            </a:r>
          </a:p>
          <a:p>
            <a:pPr eaLnBrk="1" hangingPunct="1">
              <a:defRPr/>
            </a:pPr>
            <a:r>
              <a:rPr lang="en-US" altLang="en-US" sz="1800" kern="0" dirty="0" smtClean="0"/>
              <a:t>Expensive to shoot and edit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457200" y="1600200"/>
            <a:ext cx="8194675" cy="4525963"/>
          </a:xfrm>
        </p:spPr>
        <p:txBody>
          <a:bodyPr/>
          <a:lstStyle/>
          <a:p>
            <a:pPr marL="514350" indent="-514350" eaLnBrk="1" hangingPunct="1">
              <a:lnSpc>
                <a:spcPct val="90000"/>
              </a:lnSpc>
              <a:buFontTx/>
              <a:buAutoNum type="arabicPeriod" startAt="3"/>
            </a:pPr>
            <a:r>
              <a:rPr lang="en-US" altLang="en-US" sz="2000" smtClean="0"/>
              <a:t>Don’t backlight your subject.</a:t>
            </a:r>
            <a:endParaRPr lang="en-US" altLang="en-US" sz="2000" b="1" smtClean="0"/>
          </a:p>
        </p:txBody>
      </p:sp>
      <p:sp>
        <p:nvSpPr>
          <p:cNvPr id="51203" name="Rectangle 3"/>
          <p:cNvSpPr>
            <a:spLocks noGrp="1" noChangeArrowheads="1"/>
          </p:cNvSpPr>
          <p:nvPr>
            <p:ph type="title"/>
          </p:nvPr>
        </p:nvSpPr>
        <p:spPr/>
        <p:txBody>
          <a:bodyPr/>
          <a:lstStyle/>
          <a:p>
            <a:pPr eaLnBrk="1" hangingPunct="1"/>
            <a:r>
              <a:rPr lang="en-US" altLang="en-US" smtClean="0"/>
              <a:t>ITEC 715</a:t>
            </a:r>
          </a:p>
        </p:txBody>
      </p:sp>
      <p:sp>
        <p:nvSpPr>
          <p:cNvPr id="51204"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205"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206"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207"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1208"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Tips</a:t>
            </a:r>
          </a:p>
        </p:txBody>
      </p:sp>
      <p:pic>
        <p:nvPicPr>
          <p:cNvPr id="51209" name="Picture 10" descr="backlit-MP900289346.JPG"/>
          <p:cNvPicPr>
            <a:picLocks noChangeAspect="1"/>
          </p:cNvPicPr>
          <p:nvPr/>
        </p:nvPicPr>
        <p:blipFill>
          <a:blip r:embed="rId2">
            <a:extLst>
              <a:ext uri="{28A0092B-C50C-407E-A947-70E740481C1C}">
                <a14:useLocalDpi xmlns:a14="http://schemas.microsoft.com/office/drawing/2010/main" val="0"/>
              </a:ext>
            </a:extLst>
          </a:blip>
          <a:srcRect l="7292" r="33333"/>
          <a:stretch>
            <a:fillRect/>
          </a:stretch>
        </p:blipFill>
        <p:spPr bwMode="auto">
          <a:xfrm>
            <a:off x="1104900" y="2192338"/>
            <a:ext cx="2892425"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1" descr="backlit--not--MP9004001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5225" y="2192338"/>
            <a:ext cx="20828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TextBox 12"/>
          <p:cNvSpPr txBox="1">
            <a:spLocks noChangeArrowheads="1"/>
          </p:cNvSpPr>
          <p:nvPr/>
        </p:nvSpPr>
        <p:spPr bwMode="auto">
          <a:xfrm>
            <a:off x="1104900" y="5349875"/>
            <a:ext cx="293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t>Backlit</a:t>
            </a:r>
          </a:p>
        </p:txBody>
      </p:sp>
      <p:sp>
        <p:nvSpPr>
          <p:cNvPr id="51212" name="TextBox 13"/>
          <p:cNvSpPr txBox="1">
            <a:spLocks noChangeArrowheads="1"/>
          </p:cNvSpPr>
          <p:nvPr/>
        </p:nvSpPr>
        <p:spPr bwMode="auto">
          <a:xfrm>
            <a:off x="6219825" y="5302250"/>
            <a:ext cx="2124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t>Not backlit</a:t>
            </a:r>
          </a:p>
        </p:txBody>
      </p:sp>
      <p:sp>
        <p:nvSpPr>
          <p:cNvPr id="51213" name="TextBox 14"/>
          <p:cNvSpPr txBox="1">
            <a:spLocks noChangeArrowheads="1"/>
          </p:cNvSpPr>
          <p:nvPr/>
        </p:nvSpPr>
        <p:spPr bwMode="auto">
          <a:xfrm>
            <a:off x="760413" y="6334125"/>
            <a:ext cx="805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chemeClr val="bg1"/>
                </a:solidFill>
              </a:rPr>
              <a:t>NOTE: Using a back light (aka “hair and shoulder light”) in a three point lighting setup is fine; the “Don’t backlight” tip applies when the backlight is the only light source.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p:txBody>
          <a:bodyPr/>
          <a:lstStyle/>
          <a:p>
            <a:pPr marL="457200" indent="-457200" eaLnBrk="1" hangingPunct="1">
              <a:buClr>
                <a:srgbClr val="4A81B8"/>
              </a:buClr>
              <a:buSzPct val="80000"/>
              <a:buFontTx/>
              <a:buAutoNum type="arabicPeriod" startAt="4"/>
            </a:pPr>
            <a:r>
              <a:rPr lang="en-US" altLang="en-US" sz="2000" smtClean="0"/>
              <a:t>Watch out for shadowy eye-sockets (a frequent problem when the only source of light is directly overhead).</a:t>
            </a:r>
            <a:endParaRPr lang="en-US" altLang="en-US" sz="2000" b="1" smtClean="0"/>
          </a:p>
        </p:txBody>
      </p:sp>
      <p:sp>
        <p:nvSpPr>
          <p:cNvPr id="52227" name="Rectangle 3"/>
          <p:cNvSpPr>
            <a:spLocks noGrp="1" noChangeArrowheads="1"/>
          </p:cNvSpPr>
          <p:nvPr>
            <p:ph type="title"/>
          </p:nvPr>
        </p:nvSpPr>
        <p:spPr/>
        <p:txBody>
          <a:bodyPr/>
          <a:lstStyle/>
          <a:p>
            <a:pPr eaLnBrk="1" hangingPunct="1"/>
            <a:r>
              <a:rPr lang="en-US" altLang="en-US" smtClean="0"/>
              <a:t>ITEC 715</a:t>
            </a:r>
          </a:p>
        </p:txBody>
      </p:sp>
      <p:sp>
        <p:nvSpPr>
          <p:cNvPr id="52228"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2229"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2230"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2231"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223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Tips</a:t>
            </a:r>
          </a:p>
        </p:txBody>
      </p:sp>
      <p:pic>
        <p:nvPicPr>
          <p:cNvPr id="52233" name="Picture 59" descr="lit_from_above.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2352675"/>
            <a:ext cx="55626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TextBox 60"/>
          <p:cNvSpPr txBox="1">
            <a:spLocks noChangeArrowheads="1"/>
          </p:cNvSpPr>
          <p:nvPr/>
        </p:nvSpPr>
        <p:spPr bwMode="auto">
          <a:xfrm>
            <a:off x="1477963" y="5481638"/>
            <a:ext cx="6013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a:t>Image source: http://video.about.com/desktopvideo/Lighting--Effect-of-Direction.htm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457200" y="1309688"/>
            <a:ext cx="8229600" cy="4525962"/>
          </a:xfrm>
        </p:spPr>
        <p:txBody>
          <a:bodyPr/>
          <a:lstStyle/>
          <a:p>
            <a:pPr marL="457200" indent="-457200" eaLnBrk="1" hangingPunct="1">
              <a:buClr>
                <a:srgbClr val="4A81B8"/>
              </a:buClr>
              <a:buSzPct val="80000"/>
              <a:buFontTx/>
              <a:buAutoNum type="arabicPeriod" startAt="5"/>
            </a:pPr>
            <a:r>
              <a:rPr lang="en-US" altLang="en-US" sz="2000" smtClean="0"/>
              <a:t>You can use a cookie sheet, a windshield sun-screen, or a white posterboard to reflect light onto your subject.</a:t>
            </a:r>
            <a:endParaRPr lang="en-US" altLang="en-US" sz="2000" b="1" smtClean="0"/>
          </a:p>
        </p:txBody>
      </p:sp>
      <p:sp>
        <p:nvSpPr>
          <p:cNvPr id="53251" name="Rectangle 3"/>
          <p:cNvSpPr>
            <a:spLocks noGrp="1" noChangeArrowheads="1"/>
          </p:cNvSpPr>
          <p:nvPr>
            <p:ph type="title"/>
          </p:nvPr>
        </p:nvSpPr>
        <p:spPr/>
        <p:txBody>
          <a:bodyPr/>
          <a:lstStyle/>
          <a:p>
            <a:pPr eaLnBrk="1" hangingPunct="1"/>
            <a:r>
              <a:rPr lang="en-US" altLang="en-US" smtClean="0"/>
              <a:t>ITEC 715</a:t>
            </a:r>
          </a:p>
        </p:txBody>
      </p:sp>
      <p:sp>
        <p:nvSpPr>
          <p:cNvPr id="53252"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3253"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3254"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3255"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3256"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Tips</a:t>
            </a:r>
          </a:p>
        </p:txBody>
      </p:sp>
      <p:grpSp>
        <p:nvGrpSpPr>
          <p:cNvPr id="53257" name="Group 10"/>
          <p:cNvGrpSpPr>
            <a:grpSpLocks/>
          </p:cNvGrpSpPr>
          <p:nvPr/>
        </p:nvGrpSpPr>
        <p:grpSpPr bwMode="auto">
          <a:xfrm>
            <a:off x="3352800" y="3090863"/>
            <a:ext cx="514350" cy="1057275"/>
            <a:chOff x="3352800" y="3028950"/>
            <a:chExt cx="514350" cy="1057275"/>
          </a:xfrm>
        </p:grpSpPr>
        <p:sp>
          <p:nvSpPr>
            <p:cNvPr id="12" name="Oval 11"/>
            <p:cNvSpPr/>
            <p:nvPr/>
          </p:nvSpPr>
          <p:spPr bwMode="auto">
            <a:xfrm>
              <a:off x="3457575" y="3028950"/>
              <a:ext cx="304800" cy="1057275"/>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sp>
          <p:nvSpPr>
            <p:cNvPr id="13" name="Oval 12"/>
            <p:cNvSpPr/>
            <p:nvPr/>
          </p:nvSpPr>
          <p:spPr bwMode="auto">
            <a:xfrm>
              <a:off x="3352800" y="3228975"/>
              <a:ext cx="514350" cy="600075"/>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grpSp>
      <p:cxnSp>
        <p:nvCxnSpPr>
          <p:cNvPr id="53258" name="Straight Connector 13"/>
          <p:cNvCxnSpPr>
            <a:cxnSpLocks noChangeShapeType="1"/>
          </p:cNvCxnSpPr>
          <p:nvPr/>
        </p:nvCxnSpPr>
        <p:spPr bwMode="auto">
          <a:xfrm flipV="1">
            <a:off x="2686050" y="2319338"/>
            <a:ext cx="1114425" cy="7810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53259" name="Group 14"/>
          <p:cNvGrpSpPr>
            <a:grpSpLocks/>
          </p:cNvGrpSpPr>
          <p:nvPr/>
        </p:nvGrpSpPr>
        <p:grpSpPr bwMode="auto">
          <a:xfrm>
            <a:off x="5248275" y="4395788"/>
            <a:ext cx="819150" cy="1228725"/>
            <a:chOff x="4429125" y="3667125"/>
            <a:chExt cx="819150" cy="1228725"/>
          </a:xfrm>
        </p:grpSpPr>
        <p:sp>
          <p:nvSpPr>
            <p:cNvPr id="16" name="Rectangle 15"/>
            <p:cNvSpPr/>
            <p:nvPr/>
          </p:nvSpPr>
          <p:spPr bwMode="auto">
            <a:xfrm rot="1198984">
              <a:off x="4914900" y="3838575"/>
              <a:ext cx="304800" cy="85725"/>
            </a:xfrm>
            <a:prstGeom prst="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sp>
          <p:nvSpPr>
            <p:cNvPr id="17" name="Rectangle 16"/>
            <p:cNvSpPr/>
            <p:nvPr/>
          </p:nvSpPr>
          <p:spPr bwMode="auto">
            <a:xfrm rot="1198984">
              <a:off x="4524375" y="4714875"/>
              <a:ext cx="304800" cy="85725"/>
            </a:xfrm>
            <a:prstGeom prst="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grpSp>
          <p:nvGrpSpPr>
            <p:cNvPr id="53274" name="Group 12"/>
            <p:cNvGrpSpPr>
              <a:grpSpLocks/>
            </p:cNvGrpSpPr>
            <p:nvPr/>
          </p:nvGrpSpPr>
          <p:grpSpPr bwMode="auto">
            <a:xfrm rot="1506831">
              <a:off x="4733925" y="3838575"/>
              <a:ext cx="514350" cy="1057275"/>
              <a:chOff x="1590675" y="2981325"/>
              <a:chExt cx="514350" cy="1057275"/>
            </a:xfrm>
          </p:grpSpPr>
          <p:sp>
            <p:nvSpPr>
              <p:cNvPr id="23" name="Oval 22"/>
              <p:cNvSpPr/>
              <p:nvPr/>
            </p:nvSpPr>
            <p:spPr bwMode="auto">
              <a:xfrm>
                <a:off x="1695450" y="2981325"/>
                <a:ext cx="304800" cy="1057275"/>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sp>
            <p:nvSpPr>
              <p:cNvPr id="24" name="Oval 23"/>
              <p:cNvSpPr/>
              <p:nvPr/>
            </p:nvSpPr>
            <p:spPr bwMode="auto">
              <a:xfrm>
                <a:off x="1584297" y="3181356"/>
                <a:ext cx="514350" cy="600075"/>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grpSp>
        <p:cxnSp>
          <p:nvCxnSpPr>
            <p:cNvPr id="53275" name="Straight Connector 18"/>
            <p:cNvCxnSpPr>
              <a:cxnSpLocks noChangeShapeType="1"/>
            </p:cNvCxnSpPr>
            <p:nvPr/>
          </p:nvCxnSpPr>
          <p:spPr bwMode="auto">
            <a:xfrm flipH="1">
              <a:off x="4476750" y="3667125"/>
              <a:ext cx="514350" cy="11430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3276" name="Straight Connector 19"/>
            <p:cNvCxnSpPr>
              <a:cxnSpLocks noChangeShapeType="1"/>
            </p:cNvCxnSpPr>
            <p:nvPr/>
          </p:nvCxnSpPr>
          <p:spPr bwMode="auto">
            <a:xfrm flipH="1" flipV="1">
              <a:off x="4429125" y="4543425"/>
              <a:ext cx="47625" cy="2667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3277" name="Straight Connector 20"/>
            <p:cNvCxnSpPr>
              <a:cxnSpLocks noChangeShapeType="1"/>
            </p:cNvCxnSpPr>
            <p:nvPr/>
          </p:nvCxnSpPr>
          <p:spPr bwMode="auto">
            <a:xfrm flipH="1">
              <a:off x="4791075" y="3676650"/>
              <a:ext cx="200025" cy="9525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3278" name="Straight Connector 21"/>
            <p:cNvCxnSpPr>
              <a:cxnSpLocks noChangeShapeType="1"/>
            </p:cNvCxnSpPr>
            <p:nvPr/>
          </p:nvCxnSpPr>
          <p:spPr bwMode="auto">
            <a:xfrm flipH="1">
              <a:off x="4429125" y="3781425"/>
              <a:ext cx="342900" cy="7715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cxnSp>
        <p:nvCxnSpPr>
          <p:cNvPr id="53260" name="Straight Arrow Connector 24"/>
          <p:cNvCxnSpPr>
            <a:cxnSpLocks noChangeShapeType="1"/>
          </p:cNvCxnSpPr>
          <p:nvPr/>
        </p:nvCxnSpPr>
        <p:spPr bwMode="auto">
          <a:xfrm>
            <a:off x="3390900" y="2662238"/>
            <a:ext cx="2152650" cy="212407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61" name="Straight Arrow Connector 25"/>
          <p:cNvCxnSpPr>
            <a:cxnSpLocks noChangeShapeType="1"/>
          </p:cNvCxnSpPr>
          <p:nvPr/>
        </p:nvCxnSpPr>
        <p:spPr bwMode="auto">
          <a:xfrm flipH="1" flipV="1">
            <a:off x="3914775" y="3805238"/>
            <a:ext cx="1581150" cy="9906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53262" name="Group 26"/>
          <p:cNvGrpSpPr>
            <a:grpSpLocks/>
          </p:cNvGrpSpPr>
          <p:nvPr/>
        </p:nvGrpSpPr>
        <p:grpSpPr bwMode="auto">
          <a:xfrm rot="-880302">
            <a:off x="6153150" y="2595563"/>
            <a:ext cx="514350" cy="1057275"/>
            <a:chOff x="3352800" y="3028950"/>
            <a:chExt cx="514350" cy="1057275"/>
          </a:xfrm>
        </p:grpSpPr>
        <p:sp>
          <p:nvSpPr>
            <p:cNvPr id="28" name="Oval 27"/>
            <p:cNvSpPr/>
            <p:nvPr/>
          </p:nvSpPr>
          <p:spPr bwMode="auto">
            <a:xfrm>
              <a:off x="3457575" y="3028950"/>
              <a:ext cx="304800" cy="1057275"/>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sp>
          <p:nvSpPr>
            <p:cNvPr id="29" name="Oval 28"/>
            <p:cNvSpPr/>
            <p:nvPr/>
          </p:nvSpPr>
          <p:spPr bwMode="auto">
            <a:xfrm>
              <a:off x="3350896" y="3220949"/>
              <a:ext cx="514350" cy="600075"/>
            </a:xfrm>
            <a:prstGeom prst="ellipse">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grpSp>
      <p:grpSp>
        <p:nvGrpSpPr>
          <p:cNvPr id="53263" name="Group 29"/>
          <p:cNvGrpSpPr>
            <a:grpSpLocks/>
          </p:cNvGrpSpPr>
          <p:nvPr/>
        </p:nvGrpSpPr>
        <p:grpSpPr bwMode="auto">
          <a:xfrm rot="247471">
            <a:off x="5745163" y="3019425"/>
            <a:ext cx="385762" cy="400050"/>
            <a:chOff x="4783569" y="2862050"/>
            <a:chExt cx="384859" cy="400050"/>
          </a:xfrm>
        </p:grpSpPr>
        <p:sp>
          <p:nvSpPr>
            <p:cNvPr id="31" name="Rounded Rectangle 30"/>
            <p:cNvSpPr/>
            <p:nvPr/>
          </p:nvSpPr>
          <p:spPr bwMode="auto">
            <a:xfrm rot="20564291">
              <a:off x="4777117" y="3026349"/>
              <a:ext cx="247070" cy="161925"/>
            </a:xfrm>
            <a:prstGeom prst="round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sp>
          <p:nvSpPr>
            <p:cNvPr id="32" name="Rectangle 31"/>
            <p:cNvSpPr/>
            <p:nvPr/>
          </p:nvSpPr>
          <p:spPr bwMode="auto">
            <a:xfrm rot="20564291">
              <a:off x="4923114" y="2862062"/>
              <a:ext cx="237568" cy="400050"/>
            </a:xfrm>
            <a:prstGeom prst="rect">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wrap="none" anchor="ctr">
              <a:spAutoFit/>
            </a:bodyPr>
            <a:lstStyle/>
            <a:p>
              <a:pPr algn="ctr" eaLnBrk="0" hangingPunct="0">
                <a:defRPr/>
              </a:pPr>
              <a:endParaRPr lang="en-US" sz="1600" b="1" dirty="0" err="1">
                <a:latin typeface="Arial Narrow" pitchFamily="34" charset="0"/>
              </a:endParaRPr>
            </a:p>
          </p:txBody>
        </p:sp>
      </p:grpSp>
      <p:sp>
        <p:nvSpPr>
          <p:cNvPr id="53264" name="TextBox 32"/>
          <p:cNvSpPr txBox="1">
            <a:spLocks noChangeArrowheads="1"/>
          </p:cNvSpPr>
          <p:nvPr/>
        </p:nvSpPr>
        <p:spPr bwMode="auto">
          <a:xfrm>
            <a:off x="5876925" y="3738563"/>
            <a:ext cx="1685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t>Camera Operator</a:t>
            </a:r>
          </a:p>
        </p:txBody>
      </p:sp>
      <p:sp>
        <p:nvSpPr>
          <p:cNvPr id="53265" name="TextBox 33"/>
          <p:cNvSpPr txBox="1">
            <a:spLocks noChangeArrowheads="1"/>
          </p:cNvSpPr>
          <p:nvPr/>
        </p:nvSpPr>
        <p:spPr bwMode="auto">
          <a:xfrm>
            <a:off x="2771775" y="4233863"/>
            <a:ext cx="1685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t>Subject</a:t>
            </a:r>
          </a:p>
        </p:txBody>
      </p:sp>
      <p:sp>
        <p:nvSpPr>
          <p:cNvPr id="53266" name="TextBox 34"/>
          <p:cNvSpPr txBox="1">
            <a:spLocks noChangeArrowheads="1"/>
          </p:cNvSpPr>
          <p:nvPr/>
        </p:nvSpPr>
        <p:spPr bwMode="auto">
          <a:xfrm>
            <a:off x="3781425" y="5624513"/>
            <a:ext cx="3676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t>Assistant with reflective sheet: “Fill” Light</a:t>
            </a:r>
          </a:p>
        </p:txBody>
      </p:sp>
      <p:sp>
        <p:nvSpPr>
          <p:cNvPr id="53267" name="TextBox 35"/>
          <p:cNvSpPr txBox="1">
            <a:spLocks noChangeArrowheads="1"/>
          </p:cNvSpPr>
          <p:nvPr/>
        </p:nvSpPr>
        <p:spPr bwMode="auto">
          <a:xfrm rot="-2095413">
            <a:off x="2133600" y="2447925"/>
            <a:ext cx="1962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t>Window: “Key” Light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457200" y="1309688"/>
            <a:ext cx="8229600" cy="4525962"/>
          </a:xfrm>
        </p:spPr>
        <p:txBody>
          <a:bodyPr/>
          <a:lstStyle/>
          <a:p>
            <a:pPr marL="457200" indent="-457200" eaLnBrk="1" hangingPunct="1">
              <a:buClr>
                <a:srgbClr val="4A81B8"/>
              </a:buClr>
              <a:buSzPct val="80000"/>
              <a:buFontTx/>
              <a:buAutoNum type="arabicPeriod" startAt="6"/>
            </a:pPr>
            <a:r>
              <a:rPr lang="en-US" altLang="en-US" sz="2000" smtClean="0"/>
              <a:t>Watch out for distracting backgrounds.</a:t>
            </a:r>
            <a:endParaRPr lang="en-US" altLang="en-US" sz="2000" b="1" smtClean="0"/>
          </a:p>
        </p:txBody>
      </p:sp>
      <p:sp>
        <p:nvSpPr>
          <p:cNvPr id="54275" name="Rectangle 3"/>
          <p:cNvSpPr>
            <a:spLocks noGrp="1" noChangeArrowheads="1"/>
          </p:cNvSpPr>
          <p:nvPr>
            <p:ph type="title"/>
          </p:nvPr>
        </p:nvSpPr>
        <p:spPr/>
        <p:txBody>
          <a:bodyPr/>
          <a:lstStyle/>
          <a:p>
            <a:pPr eaLnBrk="1" hangingPunct="1"/>
            <a:r>
              <a:rPr lang="en-US" altLang="en-US" smtClean="0"/>
              <a:t>ITEC 715</a:t>
            </a:r>
          </a:p>
        </p:txBody>
      </p:sp>
      <p:sp>
        <p:nvSpPr>
          <p:cNvPr id="54276"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4277"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4278"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4279"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4280"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Tips</a:t>
            </a:r>
          </a:p>
        </p:txBody>
      </p:sp>
      <p:grpSp>
        <p:nvGrpSpPr>
          <p:cNvPr id="54281" name="Group 36"/>
          <p:cNvGrpSpPr>
            <a:grpSpLocks/>
          </p:cNvGrpSpPr>
          <p:nvPr/>
        </p:nvGrpSpPr>
        <p:grpSpPr bwMode="auto">
          <a:xfrm>
            <a:off x="2571750" y="2552700"/>
            <a:ext cx="2933700" cy="2560638"/>
            <a:chOff x="2571750" y="2552700"/>
            <a:chExt cx="2933700" cy="2560320"/>
          </a:xfrm>
        </p:grpSpPr>
        <p:sp>
          <p:nvSpPr>
            <p:cNvPr id="54285" name="Rectangle 37"/>
            <p:cNvSpPr>
              <a:spLocks noChangeArrowheads="1"/>
            </p:cNvSpPr>
            <p:nvPr/>
          </p:nvSpPr>
          <p:spPr bwMode="auto">
            <a:xfrm>
              <a:off x="2571750" y="2552700"/>
              <a:ext cx="2933700" cy="2560320"/>
            </a:xfrm>
            <a:prstGeom prst="rect">
              <a:avLst/>
            </a:prstGeom>
            <a:solidFill>
              <a:schemeClr val="tx1"/>
            </a:solidFill>
            <a:ln w="12700" algn="ctr">
              <a:solidFill>
                <a:schemeClr val="tx1"/>
              </a:solidFill>
              <a:round/>
              <a:headEnd/>
              <a:tailEnd/>
            </a:ln>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600" b="1">
                <a:latin typeface="Arial Narrow" pitchFamily="34" charset="0"/>
              </a:endParaRPr>
            </a:p>
          </p:txBody>
        </p:sp>
        <p:grpSp>
          <p:nvGrpSpPr>
            <p:cNvPr id="54286" name="Group 32"/>
            <p:cNvGrpSpPr>
              <a:grpSpLocks/>
            </p:cNvGrpSpPr>
            <p:nvPr/>
          </p:nvGrpSpPr>
          <p:grpSpPr bwMode="auto">
            <a:xfrm>
              <a:off x="2628900" y="2606986"/>
              <a:ext cx="2855609" cy="2079314"/>
              <a:chOff x="2619375" y="1854511"/>
              <a:chExt cx="2855609" cy="2079314"/>
            </a:xfrm>
          </p:grpSpPr>
          <p:pic>
            <p:nvPicPr>
              <p:cNvPr id="54287" name="Picture 39" descr="MP900430877.JPG"/>
              <p:cNvPicPr>
                <a:picLocks noChangeAspect="1"/>
              </p:cNvPicPr>
              <p:nvPr/>
            </p:nvPicPr>
            <p:blipFill>
              <a:blip r:embed="rId2">
                <a:extLst>
                  <a:ext uri="{28A0092B-C50C-407E-A947-70E740481C1C}">
                    <a14:useLocalDpi xmlns:a14="http://schemas.microsoft.com/office/drawing/2010/main" val="0"/>
                  </a:ext>
                </a:extLst>
              </a:blip>
              <a:srcRect l="21169" r="37061" b="54034"/>
              <a:stretch>
                <a:fillRect/>
              </a:stretch>
            </p:blipFill>
            <p:spPr bwMode="auto">
              <a:xfrm>
                <a:off x="2619375" y="1854511"/>
                <a:ext cx="2828925" cy="20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40" descr="asian_woman_isolated.png"/>
              <p:cNvPicPr>
                <a:picLocks noChangeAspect="1"/>
              </p:cNvPicPr>
              <p:nvPr/>
            </p:nvPicPr>
            <p:blipFill>
              <a:blip r:embed="rId3">
                <a:extLst>
                  <a:ext uri="{28A0092B-C50C-407E-A947-70E740481C1C}">
                    <a14:useLocalDpi xmlns:a14="http://schemas.microsoft.com/office/drawing/2010/main" val="0"/>
                  </a:ext>
                </a:extLst>
              </a:blip>
              <a:srcRect b="61238"/>
              <a:stretch>
                <a:fillRect/>
              </a:stretch>
            </p:blipFill>
            <p:spPr bwMode="auto">
              <a:xfrm>
                <a:off x="2667000" y="2352364"/>
                <a:ext cx="2807984" cy="158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54282" name="Picture 41" descr="media_ctrl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33688" y="4700588"/>
            <a:ext cx="24098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283" name="Straight Arrow Connector 42"/>
          <p:cNvCxnSpPr>
            <a:cxnSpLocks noChangeShapeType="1"/>
          </p:cNvCxnSpPr>
          <p:nvPr/>
        </p:nvCxnSpPr>
        <p:spPr bwMode="auto">
          <a:xfrm flipH="1">
            <a:off x="4781550" y="2990850"/>
            <a:ext cx="904875" cy="20002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4284" name="TextBox 43"/>
          <p:cNvSpPr txBox="1">
            <a:spLocks noChangeArrowheads="1"/>
          </p:cNvSpPr>
          <p:nvPr/>
        </p:nvSpPr>
        <p:spPr bwMode="auto">
          <a:xfrm>
            <a:off x="5695950" y="2733675"/>
            <a:ext cx="2495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t>Are pine needles growing out of your subject’s head?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457200" y="1309688"/>
            <a:ext cx="8229600" cy="4525962"/>
          </a:xfrm>
        </p:spPr>
        <p:txBody>
          <a:bodyPr/>
          <a:lstStyle/>
          <a:p>
            <a:pPr marL="457200" indent="-457200" eaLnBrk="1" hangingPunct="1">
              <a:buClr>
                <a:srgbClr val="4A81B8"/>
              </a:buClr>
              <a:buSzPct val="80000"/>
              <a:buFontTx/>
              <a:buAutoNum type="arabicPeriod" startAt="7"/>
            </a:pPr>
            <a:r>
              <a:rPr lang="en-US" altLang="en-US" sz="2000" smtClean="0"/>
              <a:t>Arrive at the shoot with a script and a plan.</a:t>
            </a:r>
          </a:p>
          <a:p>
            <a:pPr marL="457200" indent="-457200" eaLnBrk="1" hangingPunct="1">
              <a:buClr>
                <a:srgbClr val="4A81B8"/>
              </a:buClr>
              <a:buSzPct val="80000"/>
              <a:buFontTx/>
              <a:buNone/>
            </a:pPr>
            <a:endParaRPr lang="en-US" altLang="en-US" sz="2000" smtClean="0"/>
          </a:p>
          <a:p>
            <a:pPr marL="457200" lvl="1" indent="0" eaLnBrk="1" hangingPunct="1">
              <a:buClr>
                <a:srgbClr val="4A81B8"/>
              </a:buClr>
              <a:buSzPct val="80000"/>
              <a:buFontTx/>
              <a:buNone/>
            </a:pPr>
            <a:r>
              <a:rPr lang="en-US" altLang="en-US" sz="2000" smtClean="0"/>
              <a:t>Depending on the complexity of the material you are shooting, you may need:</a:t>
            </a:r>
          </a:p>
          <a:p>
            <a:pPr marL="457200" lvl="1" indent="0" eaLnBrk="1" hangingPunct="1">
              <a:buClr>
                <a:srgbClr val="4A81B8"/>
              </a:buClr>
              <a:buSzPct val="80000"/>
              <a:buFontTx/>
              <a:buNone/>
            </a:pPr>
            <a:endParaRPr lang="en-US" altLang="en-US" sz="2000" smtClean="0"/>
          </a:p>
          <a:p>
            <a:pPr marL="457200" lvl="1" indent="0" eaLnBrk="1" hangingPunct="1">
              <a:buClr>
                <a:srgbClr val="4A81B8"/>
              </a:buClr>
              <a:buSzPct val="80000"/>
              <a:buFont typeface="Arial" charset="0"/>
              <a:buChar char="•"/>
            </a:pPr>
            <a:r>
              <a:rPr lang="en-US" altLang="en-US" sz="2000" smtClean="0"/>
              <a:t>A script</a:t>
            </a:r>
          </a:p>
          <a:p>
            <a:pPr marL="457200" lvl="1" indent="0" eaLnBrk="1" hangingPunct="1">
              <a:buClr>
                <a:srgbClr val="4A81B8"/>
              </a:buClr>
              <a:buSzPct val="80000"/>
              <a:buFont typeface="Arial" charset="0"/>
              <a:buChar char="•"/>
            </a:pPr>
            <a:r>
              <a:rPr lang="en-US" altLang="en-US" sz="2000" smtClean="0"/>
              <a:t>A shot list</a:t>
            </a:r>
          </a:p>
          <a:p>
            <a:pPr marL="457200" lvl="1" indent="0" eaLnBrk="1" hangingPunct="1">
              <a:buClr>
                <a:srgbClr val="4A81B8"/>
              </a:buClr>
              <a:buSzPct val="80000"/>
              <a:buFont typeface="Arial" charset="0"/>
              <a:buChar char="•"/>
            </a:pPr>
            <a:r>
              <a:rPr lang="en-US" altLang="en-US" sz="2000" smtClean="0"/>
              <a:t>A set of storyboards</a:t>
            </a:r>
          </a:p>
          <a:p>
            <a:pPr marL="457200" lvl="1" indent="0" eaLnBrk="1" hangingPunct="1">
              <a:buClr>
                <a:srgbClr val="4A81B8"/>
              </a:buClr>
              <a:buSzPct val="80000"/>
              <a:buFont typeface="Arial" charset="0"/>
              <a:buChar char="•"/>
            </a:pPr>
            <a:r>
              <a:rPr lang="en-US" altLang="en-US" sz="2000" smtClean="0"/>
              <a:t>A scene-by-scene list of locations, actors, and props</a:t>
            </a:r>
          </a:p>
          <a:p>
            <a:pPr marL="457200" indent="-457200" eaLnBrk="1" hangingPunct="1">
              <a:buClr>
                <a:srgbClr val="4A81B8"/>
              </a:buClr>
              <a:buSzPct val="80000"/>
            </a:pPr>
            <a:endParaRPr lang="en-US" altLang="en-US" sz="2000" smtClean="0"/>
          </a:p>
          <a:p>
            <a:pPr marL="457200" lvl="1" indent="0" eaLnBrk="1" hangingPunct="1">
              <a:buClr>
                <a:srgbClr val="4A81B8"/>
              </a:buClr>
              <a:buSzPct val="80000"/>
              <a:buFontTx/>
              <a:buNone/>
            </a:pPr>
            <a:r>
              <a:rPr lang="en-US" altLang="en-US" sz="2000" smtClean="0"/>
              <a:t>You may need to take continuity notes if you shoot scenes out of order or across multiple days. </a:t>
            </a:r>
          </a:p>
          <a:p>
            <a:pPr marL="457200" indent="-457200" eaLnBrk="1" hangingPunct="1">
              <a:buClr>
                <a:srgbClr val="4A81B8"/>
              </a:buClr>
              <a:buSzPct val="80000"/>
              <a:buFontTx/>
              <a:buNone/>
            </a:pPr>
            <a:endParaRPr lang="en-US" altLang="en-US" sz="2000" b="1" smtClean="0"/>
          </a:p>
        </p:txBody>
      </p:sp>
      <p:sp>
        <p:nvSpPr>
          <p:cNvPr id="55299" name="Rectangle 3"/>
          <p:cNvSpPr>
            <a:spLocks noGrp="1" noChangeArrowheads="1"/>
          </p:cNvSpPr>
          <p:nvPr>
            <p:ph type="title"/>
          </p:nvPr>
        </p:nvSpPr>
        <p:spPr/>
        <p:txBody>
          <a:bodyPr/>
          <a:lstStyle/>
          <a:p>
            <a:pPr eaLnBrk="1" hangingPunct="1"/>
            <a:r>
              <a:rPr lang="en-US" altLang="en-US" smtClean="0"/>
              <a:t>ITEC 715</a:t>
            </a:r>
          </a:p>
        </p:txBody>
      </p:sp>
      <p:sp>
        <p:nvSpPr>
          <p:cNvPr id="55300"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5301"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5302"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5303"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530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Tips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457200" y="1309688"/>
            <a:ext cx="8229600" cy="4525962"/>
          </a:xfrm>
        </p:spPr>
        <p:txBody>
          <a:bodyPr/>
          <a:lstStyle/>
          <a:p>
            <a:pPr marL="457200" indent="-457200" eaLnBrk="1" hangingPunct="1">
              <a:buClr>
                <a:srgbClr val="4A81B8"/>
              </a:buClr>
              <a:buSzPct val="80000"/>
              <a:buFontTx/>
              <a:buAutoNum type="arabicPeriod" startAt="8"/>
            </a:pPr>
            <a:r>
              <a:rPr lang="en-US" altLang="en-US" sz="2000" smtClean="0"/>
              <a:t>Use a teleprompter (if you have access to one) if your subject needs to read from the script.</a:t>
            </a:r>
          </a:p>
        </p:txBody>
      </p:sp>
      <p:sp>
        <p:nvSpPr>
          <p:cNvPr id="56323" name="Rectangle 3"/>
          <p:cNvSpPr>
            <a:spLocks noGrp="1" noChangeArrowheads="1"/>
          </p:cNvSpPr>
          <p:nvPr>
            <p:ph type="title"/>
          </p:nvPr>
        </p:nvSpPr>
        <p:spPr/>
        <p:txBody>
          <a:bodyPr/>
          <a:lstStyle/>
          <a:p>
            <a:pPr eaLnBrk="1" hangingPunct="1"/>
            <a:r>
              <a:rPr lang="en-US" altLang="en-US" smtClean="0"/>
              <a:t>ITEC 715</a:t>
            </a:r>
          </a:p>
        </p:txBody>
      </p:sp>
      <p:sp>
        <p:nvSpPr>
          <p:cNvPr id="56324"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6325"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6326"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6327"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6328"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Tips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457200" y="1309688"/>
            <a:ext cx="8686800" cy="4525962"/>
          </a:xfrm>
        </p:spPr>
        <p:txBody>
          <a:bodyPr/>
          <a:lstStyle/>
          <a:p>
            <a:pPr marL="457200" indent="-457200" eaLnBrk="1" hangingPunct="1">
              <a:buClr>
                <a:srgbClr val="4A81B8"/>
              </a:buClr>
              <a:buSzPct val="80000"/>
              <a:buFontTx/>
              <a:buAutoNum type="arabicPeriod" startAt="9"/>
            </a:pPr>
            <a:r>
              <a:rPr lang="en-US" altLang="en-US" sz="2000" smtClean="0"/>
              <a:t>Use a tripod (unless you’re specifically aiming for a “raw news-footage” look)</a:t>
            </a:r>
          </a:p>
        </p:txBody>
      </p:sp>
      <p:sp>
        <p:nvSpPr>
          <p:cNvPr id="57347" name="Rectangle 3"/>
          <p:cNvSpPr>
            <a:spLocks noGrp="1" noChangeArrowheads="1"/>
          </p:cNvSpPr>
          <p:nvPr>
            <p:ph type="title"/>
          </p:nvPr>
        </p:nvSpPr>
        <p:spPr/>
        <p:txBody>
          <a:bodyPr/>
          <a:lstStyle/>
          <a:p>
            <a:pPr eaLnBrk="1" hangingPunct="1"/>
            <a:r>
              <a:rPr lang="en-US" altLang="en-US" smtClean="0"/>
              <a:t>ITEC 715</a:t>
            </a:r>
          </a:p>
        </p:txBody>
      </p:sp>
      <p:sp>
        <p:nvSpPr>
          <p:cNvPr id="57348"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7349"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7350"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7351"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7352"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Tips</a:t>
            </a:r>
          </a:p>
        </p:txBody>
      </p:sp>
      <p:pic>
        <p:nvPicPr>
          <p:cNvPr id="57353" name="Picture 8" descr="MC900279518.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7000" y="2127250"/>
            <a:ext cx="2886075"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457200" y="1309688"/>
            <a:ext cx="8686800" cy="4525962"/>
          </a:xfrm>
        </p:spPr>
        <p:txBody>
          <a:bodyPr/>
          <a:lstStyle/>
          <a:p>
            <a:pPr marL="457200" indent="-457200" eaLnBrk="1" hangingPunct="1">
              <a:buClr>
                <a:srgbClr val="4A81B8"/>
              </a:buClr>
              <a:buSzPct val="80000"/>
              <a:buFontTx/>
              <a:buAutoNum type="arabicPeriod" startAt="10"/>
            </a:pPr>
            <a:r>
              <a:rPr lang="en-US" altLang="en-US" sz="2000" smtClean="0"/>
              <a:t>Keep a log during the shoot so that you will know which takes to keep and which to “leave on the cutting room floor.”</a:t>
            </a:r>
          </a:p>
        </p:txBody>
      </p:sp>
      <p:sp>
        <p:nvSpPr>
          <p:cNvPr id="58371" name="Rectangle 3"/>
          <p:cNvSpPr>
            <a:spLocks noGrp="1" noChangeArrowheads="1"/>
          </p:cNvSpPr>
          <p:nvPr>
            <p:ph type="title"/>
          </p:nvPr>
        </p:nvSpPr>
        <p:spPr/>
        <p:txBody>
          <a:bodyPr/>
          <a:lstStyle/>
          <a:p>
            <a:pPr eaLnBrk="1" hangingPunct="1"/>
            <a:r>
              <a:rPr lang="en-US" altLang="en-US" smtClean="0"/>
              <a:t>ITEC 715</a:t>
            </a:r>
          </a:p>
        </p:txBody>
      </p:sp>
      <p:sp>
        <p:nvSpPr>
          <p:cNvPr id="58372"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8373"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8374"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8375"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8376"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Tips</a:t>
            </a:r>
          </a:p>
        </p:txBody>
      </p:sp>
      <p:pic>
        <p:nvPicPr>
          <p:cNvPr id="58377" name="Picture 9" descr="Paper--MP9003057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1188" y="2125663"/>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255963" y="2230438"/>
            <a:ext cx="2400300" cy="3540125"/>
          </a:xfrm>
          <a:prstGeom prst="rect">
            <a:avLst/>
          </a:prstGeom>
          <a:noFill/>
          <a:ln>
            <a:solidFill>
              <a:schemeClr val="accent4">
                <a:lumMod val="60000"/>
                <a:lumOff val="40000"/>
              </a:schemeClr>
            </a:solidFill>
          </a:ln>
        </p:spPr>
        <p:txBody>
          <a:bodyPr>
            <a:spAutoFit/>
          </a:bodyPr>
          <a:lstStyle/>
          <a:p>
            <a:pPr>
              <a:defRPr/>
            </a:pPr>
            <a:r>
              <a:rPr lang="en-US" sz="1600" dirty="0">
                <a:latin typeface="Times New Roman" pitchFamily="18" charset="0"/>
                <a:cs typeface="Times New Roman" pitchFamily="18" charset="0"/>
              </a:rPr>
              <a:t>In this course, you will learn how to mow your lawn using only a nail clipper and a flashlight, open your garage door while trapped in </a:t>
            </a:r>
            <a:r>
              <a:rPr lang="en-US" sz="1600" dirty="0" err="1">
                <a:latin typeface="Times New Roman" pitchFamily="18" charset="0"/>
                <a:cs typeface="Times New Roman" pitchFamily="18" charset="0"/>
              </a:rPr>
              <a:t>interdimensional</a:t>
            </a:r>
            <a:r>
              <a:rPr lang="en-US" sz="1600" dirty="0">
                <a:latin typeface="Times New Roman" pitchFamily="18" charset="0"/>
                <a:cs typeface="Times New Roman" pitchFamily="18" charset="0"/>
              </a:rPr>
              <a:t> space, and carry 500 lbs of chicken feed in an empty Coca-cola can.</a:t>
            </a:r>
          </a:p>
          <a:p>
            <a:pPr>
              <a:defRPr/>
            </a:pPr>
            <a:endParaRPr lang="en-US" sz="1600" dirty="0">
              <a:latin typeface="Times New Roman" pitchFamily="18" charset="0"/>
              <a:cs typeface="Times New Roman" pitchFamily="18" charset="0"/>
            </a:endParaRPr>
          </a:p>
          <a:p>
            <a:pPr>
              <a:defRPr/>
            </a:pPr>
            <a:r>
              <a:rPr lang="en-US" sz="1600" dirty="0">
                <a:latin typeface="Times New Roman" pitchFamily="18" charset="0"/>
                <a:cs typeface="Times New Roman" pitchFamily="18" charset="0"/>
              </a:rPr>
              <a:t>To aid you in your studies, this course will include loud, random noises and…</a:t>
            </a:r>
          </a:p>
        </p:txBody>
      </p:sp>
      <p:sp>
        <p:nvSpPr>
          <p:cNvPr id="12" name="Freeform 11"/>
          <p:cNvSpPr/>
          <p:nvPr/>
        </p:nvSpPr>
        <p:spPr bwMode="auto">
          <a:xfrm>
            <a:off x="4322763" y="2592388"/>
            <a:ext cx="1001712" cy="142875"/>
          </a:xfrm>
          <a:custGeom>
            <a:avLst/>
            <a:gdLst>
              <a:gd name="connsiteX0" fmla="*/ 0 w 1002094"/>
              <a:gd name="connsiteY0" fmla="*/ 142875 h 142875"/>
              <a:gd name="connsiteX1" fmla="*/ 962025 w 1002094"/>
              <a:gd name="connsiteY1" fmla="*/ 133350 h 142875"/>
              <a:gd name="connsiteX2" fmla="*/ 971550 w 1002094"/>
              <a:gd name="connsiteY2" fmla="*/ 104775 h 142875"/>
              <a:gd name="connsiteX3" fmla="*/ 1000125 w 1002094"/>
              <a:gd name="connsiteY3" fmla="*/ 47625 h 142875"/>
              <a:gd name="connsiteX4" fmla="*/ 1000125 w 1002094"/>
              <a:gd name="connsiteY4" fmla="*/ 0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94" h="142875">
                <a:moveTo>
                  <a:pt x="0" y="142875"/>
                </a:moveTo>
                <a:lnTo>
                  <a:pt x="962025" y="133350"/>
                </a:lnTo>
                <a:cubicBezTo>
                  <a:pt x="972058" y="132957"/>
                  <a:pt x="967060" y="113755"/>
                  <a:pt x="971550" y="104775"/>
                </a:cubicBezTo>
                <a:cubicBezTo>
                  <a:pt x="985731" y="76413"/>
                  <a:pt x="996135" y="79547"/>
                  <a:pt x="1000125" y="47625"/>
                </a:cubicBezTo>
                <a:cubicBezTo>
                  <a:pt x="1002094" y="31873"/>
                  <a:pt x="1000125" y="15875"/>
                  <a:pt x="1000125" y="0"/>
                </a:cubicBezTo>
              </a:path>
            </a:pathLst>
          </a:custGeom>
          <a:noFill/>
          <a:ln w="25400" cap="flat" cmpd="sng" algn="ctr">
            <a:solidFill>
              <a:schemeClr val="accent4">
                <a:lumMod val="60000"/>
                <a:lumOff val="40000"/>
              </a:schemeClr>
            </a:solidFill>
            <a:prstDash val="solid"/>
            <a:round/>
            <a:headEnd type="none" w="med" len="med"/>
            <a:tailEnd type="none" w="med" len="med"/>
          </a:ln>
          <a:effectLst/>
        </p:spPr>
        <p:txBody>
          <a:bodyPr wrap="none" anchor="ctr"/>
          <a:lstStyle/>
          <a:p>
            <a:pPr algn="ctr" eaLnBrk="0" hangingPunct="0">
              <a:defRPr/>
            </a:pPr>
            <a:endParaRPr lang="en-US" sz="1600" b="1">
              <a:solidFill>
                <a:schemeClr val="tx2"/>
              </a:solidFill>
              <a:latin typeface="Arial Narrow" pitchFamily="34" charset="0"/>
            </a:endParaRPr>
          </a:p>
        </p:txBody>
      </p:sp>
      <p:sp>
        <p:nvSpPr>
          <p:cNvPr id="13" name="Freeform 12"/>
          <p:cNvSpPr/>
          <p:nvPr/>
        </p:nvSpPr>
        <p:spPr bwMode="auto">
          <a:xfrm>
            <a:off x="4446588" y="2659063"/>
            <a:ext cx="923925" cy="144462"/>
          </a:xfrm>
          <a:custGeom>
            <a:avLst/>
            <a:gdLst>
              <a:gd name="connsiteX0" fmla="*/ 0 w 923925"/>
              <a:gd name="connsiteY0" fmla="*/ 114300 h 144085"/>
              <a:gd name="connsiteX1" fmla="*/ 266700 w 923925"/>
              <a:gd name="connsiteY1" fmla="*/ 123825 h 144085"/>
              <a:gd name="connsiteX2" fmla="*/ 885825 w 923925"/>
              <a:gd name="connsiteY2" fmla="*/ 104775 h 144085"/>
              <a:gd name="connsiteX3" fmla="*/ 914400 w 923925"/>
              <a:gd name="connsiteY3" fmla="*/ 47625 h 144085"/>
              <a:gd name="connsiteX4" fmla="*/ 923925 w 923925"/>
              <a:gd name="connsiteY4" fmla="*/ 0 h 14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144085">
                <a:moveTo>
                  <a:pt x="0" y="114300"/>
                </a:moveTo>
                <a:cubicBezTo>
                  <a:pt x="88900" y="117475"/>
                  <a:pt x="177743" y="123825"/>
                  <a:pt x="266700" y="123825"/>
                </a:cubicBezTo>
                <a:cubicBezTo>
                  <a:pt x="788871" y="123825"/>
                  <a:pt x="649966" y="144085"/>
                  <a:pt x="885825" y="104775"/>
                </a:cubicBezTo>
                <a:cubicBezTo>
                  <a:pt x="904449" y="76839"/>
                  <a:pt x="906513" y="79173"/>
                  <a:pt x="914400" y="47625"/>
                </a:cubicBezTo>
                <a:cubicBezTo>
                  <a:pt x="918327" y="31919"/>
                  <a:pt x="923925" y="0"/>
                  <a:pt x="923925" y="0"/>
                </a:cubicBezTo>
              </a:path>
            </a:pathLst>
          </a:custGeom>
          <a:noFill/>
          <a:ln w="25400" cap="flat" cmpd="sng" algn="ctr">
            <a:solidFill>
              <a:schemeClr val="accent4">
                <a:lumMod val="60000"/>
                <a:lumOff val="40000"/>
              </a:schemeClr>
            </a:solidFill>
            <a:prstDash val="solid"/>
            <a:round/>
            <a:headEnd type="none" w="med" len="med"/>
            <a:tailEnd type="none" w="med" len="med"/>
          </a:ln>
          <a:effectLst/>
        </p:spPr>
        <p:txBody>
          <a:bodyPr wrap="none" anchor="ctr"/>
          <a:lstStyle/>
          <a:p>
            <a:pPr algn="ctr" eaLnBrk="0" hangingPunct="0">
              <a:defRPr/>
            </a:pPr>
            <a:endParaRPr lang="en-US" sz="1600" b="1">
              <a:solidFill>
                <a:schemeClr val="tx2"/>
              </a:solidFill>
              <a:latin typeface="Arial Narrow"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685800" y="2130425"/>
            <a:ext cx="7772400" cy="2517775"/>
          </a:xfrm>
        </p:spPr>
        <p:txBody>
          <a:bodyPr/>
          <a:lstStyle/>
          <a:p>
            <a:pPr eaLnBrk="1" hangingPunct="1"/>
            <a:r>
              <a:rPr lang="en-US" altLang="en-US" smtClean="0"/>
              <a:t>Editing</a:t>
            </a:r>
            <a:endParaRPr lang="en-US" altLang="en-US" sz="3600" smtClean="0"/>
          </a:p>
        </p:txBody>
      </p:sp>
      <p:sp>
        <p:nvSpPr>
          <p:cNvPr id="59395"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9396"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9397"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9398"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9399" name="Rectangle 7"/>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4400">
              <a:solidFill>
                <a:srgbClr val="FFFF9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xfrm>
            <a:off x="457200" y="1309688"/>
            <a:ext cx="8229600" cy="4525962"/>
          </a:xfrm>
        </p:spPr>
        <p:txBody>
          <a:bodyPr/>
          <a:lstStyle/>
          <a:p>
            <a:pPr marL="457200" indent="-457200" eaLnBrk="1" hangingPunct="1">
              <a:buClr>
                <a:srgbClr val="4A81B8"/>
              </a:buClr>
              <a:buSzPct val="80000"/>
            </a:pPr>
            <a:r>
              <a:rPr lang="en-US" altLang="en-US" sz="2000" smtClean="0"/>
              <a:t>Overview</a:t>
            </a:r>
          </a:p>
          <a:p>
            <a:pPr marL="457200" indent="-457200" eaLnBrk="1" hangingPunct="1">
              <a:buClr>
                <a:srgbClr val="4A81B8"/>
              </a:buClr>
              <a:buSzPct val="80000"/>
            </a:pPr>
            <a:r>
              <a:rPr lang="en-US" altLang="en-US" sz="2000" smtClean="0"/>
              <a:t>Editing clips</a:t>
            </a:r>
          </a:p>
          <a:p>
            <a:pPr marL="457200" indent="-457200" eaLnBrk="1" hangingPunct="1">
              <a:buClr>
                <a:srgbClr val="4A81B8"/>
              </a:buClr>
              <a:buSzPct val="80000"/>
            </a:pPr>
            <a:r>
              <a:rPr lang="en-US" altLang="en-US" sz="2000" smtClean="0"/>
              <a:t>Adding titles</a:t>
            </a:r>
          </a:p>
          <a:p>
            <a:pPr marL="457200" indent="-457200" eaLnBrk="1" hangingPunct="1">
              <a:buClr>
                <a:srgbClr val="4A81B8"/>
              </a:buClr>
              <a:buSzPct val="80000"/>
            </a:pPr>
            <a:r>
              <a:rPr lang="en-US" altLang="en-US" sz="2000" smtClean="0"/>
              <a:t>Exporting in the QuickTime MOV format</a:t>
            </a:r>
            <a:endParaRPr lang="en-US" altLang="en-US" sz="2000" b="1" smtClean="0"/>
          </a:p>
        </p:txBody>
      </p:sp>
      <p:sp>
        <p:nvSpPr>
          <p:cNvPr id="60419" name="Rectangle 3"/>
          <p:cNvSpPr>
            <a:spLocks noGrp="1" noChangeArrowheads="1"/>
          </p:cNvSpPr>
          <p:nvPr>
            <p:ph type="title"/>
          </p:nvPr>
        </p:nvSpPr>
        <p:spPr/>
        <p:txBody>
          <a:bodyPr/>
          <a:lstStyle/>
          <a:p>
            <a:pPr eaLnBrk="1" hangingPunct="1"/>
            <a:r>
              <a:rPr lang="en-US" altLang="en-US" smtClean="0"/>
              <a:t>ITEC 715</a:t>
            </a:r>
          </a:p>
        </p:txBody>
      </p:sp>
      <p:sp>
        <p:nvSpPr>
          <p:cNvPr id="60420"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0421"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0422"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0423"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042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iMovie Demo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p:txBody>
          <a:bodyPr/>
          <a:lstStyle/>
          <a:p>
            <a:pPr eaLnBrk="1" hangingPunct="1"/>
            <a:r>
              <a:rPr lang="en-US" altLang="en-US" sz="1800" smtClean="0"/>
              <a:t>Digital Coach/Feedback</a:t>
            </a:r>
          </a:p>
          <a:p>
            <a:pPr eaLnBrk="1" hangingPunct="1"/>
            <a:r>
              <a:rPr lang="en-US" altLang="en-US" sz="1800" smtClean="0"/>
              <a:t>Expert Perspective</a:t>
            </a:r>
          </a:p>
          <a:p>
            <a:pPr eaLnBrk="1" hangingPunct="1"/>
            <a:r>
              <a:rPr lang="en-US" altLang="en-US" sz="1800" smtClean="0"/>
              <a:t>Customer Testimonial</a:t>
            </a:r>
          </a:p>
          <a:p>
            <a:pPr eaLnBrk="1" hangingPunct="1"/>
            <a:r>
              <a:rPr lang="en-US" altLang="en-US" sz="1800" smtClean="0"/>
              <a:t>Demonstration </a:t>
            </a:r>
          </a:p>
          <a:p>
            <a:pPr eaLnBrk="1" hangingPunct="1"/>
            <a:r>
              <a:rPr lang="en-US" altLang="en-US" sz="1800" smtClean="0"/>
              <a:t>Lecture</a:t>
            </a:r>
          </a:p>
          <a:p>
            <a:pPr eaLnBrk="1" hangingPunct="1"/>
            <a:r>
              <a:rPr lang="en-US" altLang="en-US" sz="1800" smtClean="0"/>
              <a:t>Vignette</a:t>
            </a:r>
          </a:p>
          <a:p>
            <a:pPr eaLnBrk="1" hangingPunct="1"/>
            <a:r>
              <a:rPr lang="en-US" altLang="en-US" sz="1800" smtClean="0"/>
              <a:t>Branched Conversation/Virtual Interaction</a:t>
            </a:r>
          </a:p>
        </p:txBody>
      </p:sp>
      <p:sp>
        <p:nvSpPr>
          <p:cNvPr id="24579" name="Rectangle 3"/>
          <p:cNvSpPr>
            <a:spLocks noGrp="1" noChangeArrowheads="1"/>
          </p:cNvSpPr>
          <p:nvPr>
            <p:ph type="title"/>
          </p:nvPr>
        </p:nvSpPr>
        <p:spPr/>
        <p:txBody>
          <a:bodyPr/>
          <a:lstStyle/>
          <a:p>
            <a:pPr eaLnBrk="1" hangingPunct="1"/>
            <a:r>
              <a:rPr lang="en-US" altLang="en-US" smtClean="0"/>
              <a:t>ITEC 715</a:t>
            </a:r>
          </a:p>
        </p:txBody>
      </p:sp>
      <p:sp>
        <p:nvSpPr>
          <p:cNvPr id="24580"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4581"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4582"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4583"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4584"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Some Common Uses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457200" y="1309688"/>
            <a:ext cx="8229600" cy="4525962"/>
          </a:xfrm>
        </p:spPr>
        <p:txBody>
          <a:bodyPr/>
          <a:lstStyle/>
          <a:p>
            <a:pPr marL="457200" indent="-457200" eaLnBrk="1" hangingPunct="1">
              <a:buClr>
                <a:srgbClr val="4A81B8"/>
              </a:buClr>
              <a:buSzPct val="80000"/>
            </a:pPr>
            <a:r>
              <a:rPr lang="en-US" altLang="en-US" sz="2000" smtClean="0"/>
              <a:t>Remove everything that’s not directly relevant to your instructional point.</a:t>
            </a:r>
          </a:p>
          <a:p>
            <a:pPr marL="457200" indent="-457200" eaLnBrk="1" hangingPunct="1">
              <a:buClr>
                <a:srgbClr val="4A81B8"/>
              </a:buClr>
              <a:buSzPct val="80000"/>
            </a:pPr>
            <a:r>
              <a:rPr lang="en-US" altLang="en-US" sz="2000" smtClean="0"/>
              <a:t>Don’t worry about jumps or discontinuities in the video (see </a:t>
            </a:r>
            <a:r>
              <a:rPr lang="en-US" altLang="en-US" sz="2000" i="1" smtClean="0"/>
              <a:t>Fog of War</a:t>
            </a:r>
            <a:r>
              <a:rPr lang="en-US" altLang="en-US" sz="2000" smtClean="0"/>
              <a:t>)—you can do a short cross-fade between clips, or place a flash of light at the edit points if you want.</a:t>
            </a:r>
          </a:p>
        </p:txBody>
      </p:sp>
      <p:sp>
        <p:nvSpPr>
          <p:cNvPr id="61443" name="Rectangle 3"/>
          <p:cNvSpPr>
            <a:spLocks noGrp="1" noChangeArrowheads="1"/>
          </p:cNvSpPr>
          <p:nvPr>
            <p:ph type="title"/>
          </p:nvPr>
        </p:nvSpPr>
        <p:spPr/>
        <p:txBody>
          <a:bodyPr/>
          <a:lstStyle/>
          <a:p>
            <a:pPr eaLnBrk="1" hangingPunct="1"/>
            <a:r>
              <a:rPr lang="en-US" altLang="en-US" smtClean="0"/>
              <a:t>ITEC 715</a:t>
            </a:r>
          </a:p>
        </p:txBody>
      </p:sp>
      <p:sp>
        <p:nvSpPr>
          <p:cNvPr id="61444"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1445"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1446"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1447"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1448"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Editing Strategies</a:t>
            </a:r>
          </a:p>
        </p:txBody>
      </p:sp>
      <p:pic>
        <p:nvPicPr>
          <p:cNvPr id="61449" name="Picture 8" descr="fog_of_war.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25" y="3194050"/>
            <a:ext cx="35877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85800" y="2130425"/>
            <a:ext cx="7772400" cy="2517775"/>
          </a:xfrm>
        </p:spPr>
        <p:txBody>
          <a:bodyPr/>
          <a:lstStyle/>
          <a:p>
            <a:pPr eaLnBrk="1" hangingPunct="1"/>
            <a:r>
              <a:rPr lang="en-US" altLang="en-US" smtClean="0"/>
              <a:t>Context and Use</a:t>
            </a:r>
            <a:endParaRPr lang="en-US" altLang="en-US" sz="3600" smtClean="0"/>
          </a:p>
        </p:txBody>
      </p:sp>
      <p:sp>
        <p:nvSpPr>
          <p:cNvPr id="62467" name="Rectangle 3"/>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2468" name="Rectangle 4"/>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2469" name="Rectangle 5"/>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2470" name="Rectangle 6"/>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2471" name="Rectangle 7"/>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4400">
              <a:solidFill>
                <a:srgbClr val="FFFF9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title"/>
          </p:nvPr>
        </p:nvSpPr>
        <p:spPr/>
        <p:txBody>
          <a:bodyPr/>
          <a:lstStyle/>
          <a:p>
            <a:pPr eaLnBrk="1" hangingPunct="1"/>
            <a:r>
              <a:rPr lang="en-US" altLang="en-US" smtClean="0"/>
              <a:t>ITEC 715</a:t>
            </a:r>
          </a:p>
        </p:txBody>
      </p:sp>
      <p:sp>
        <p:nvSpPr>
          <p:cNvPr id="6349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349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349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349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3495" name="Rectangle 8"/>
          <p:cNvSpPr>
            <a:spLocks noChangeArrowheads="1"/>
          </p:cNvSpPr>
          <p:nvPr/>
        </p:nvSpPr>
        <p:spPr bwMode="auto">
          <a:xfrm>
            <a:off x="609600" y="69850"/>
            <a:ext cx="82296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000">
                <a:solidFill>
                  <a:srgbClr val="FFFF99"/>
                </a:solidFill>
              </a:rPr>
              <a:t>What Else Should Be on the Page?</a:t>
            </a:r>
          </a:p>
        </p:txBody>
      </p:sp>
      <p:pic>
        <p:nvPicPr>
          <p:cNvPr id="63496" name="Picture 9" descr="james_hugh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69975"/>
            <a:ext cx="91440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7" name="Rectangle 10"/>
          <p:cNvSpPr>
            <a:spLocks noChangeArrowheads="1"/>
          </p:cNvSpPr>
          <p:nvPr/>
        </p:nvSpPr>
        <p:spPr bwMode="auto">
          <a:xfrm>
            <a:off x="0" y="833438"/>
            <a:ext cx="9144000" cy="274637"/>
          </a:xfrm>
          <a:prstGeom prst="rect">
            <a:avLst/>
          </a:prstGeom>
          <a:gradFill rotWithShape="0">
            <a:gsLst>
              <a:gs pos="0">
                <a:srgbClr val="FFFFFF"/>
              </a:gs>
              <a:gs pos="7001">
                <a:srgbClr val="E6E6E6"/>
              </a:gs>
              <a:gs pos="32001">
                <a:srgbClr val="7D8496"/>
              </a:gs>
              <a:gs pos="47000">
                <a:srgbClr val="E6E6E6"/>
              </a:gs>
              <a:gs pos="85001">
                <a:srgbClr val="7D8496"/>
              </a:gs>
              <a:gs pos="100000">
                <a:srgbClr val="E6E6E6"/>
              </a:gs>
            </a:gsLst>
            <a:lin ang="5400000"/>
          </a:gradFill>
          <a:ln w="12700" algn="ctr">
            <a:solidFill>
              <a:schemeClr val="tx1"/>
            </a:solidFill>
            <a:round/>
            <a:headEnd/>
            <a:tailEnd/>
          </a:ln>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600" b="1">
              <a:latin typeface="Arial Narrow" pitchFamily="34" charset="0"/>
            </a:endParaRPr>
          </a:p>
        </p:txBody>
      </p:sp>
      <p:sp>
        <p:nvSpPr>
          <p:cNvPr id="63498" name="Rectangle 11"/>
          <p:cNvSpPr>
            <a:spLocks noChangeArrowheads="1"/>
          </p:cNvSpPr>
          <p:nvPr/>
        </p:nvSpPr>
        <p:spPr bwMode="auto">
          <a:xfrm>
            <a:off x="0" y="5781675"/>
            <a:ext cx="9144000" cy="639763"/>
          </a:xfrm>
          <a:prstGeom prst="rect">
            <a:avLst/>
          </a:prstGeom>
          <a:gradFill rotWithShape="0">
            <a:gsLst>
              <a:gs pos="0">
                <a:srgbClr val="FFFFFF"/>
              </a:gs>
              <a:gs pos="7001">
                <a:srgbClr val="E6E6E6"/>
              </a:gs>
              <a:gs pos="32001">
                <a:srgbClr val="7D8496"/>
              </a:gs>
              <a:gs pos="47000">
                <a:srgbClr val="E6E6E6"/>
              </a:gs>
              <a:gs pos="85001">
                <a:srgbClr val="7D8496"/>
              </a:gs>
              <a:gs pos="100000">
                <a:srgbClr val="E6E6E6"/>
              </a:gs>
            </a:gsLst>
            <a:lin ang="5400000"/>
          </a:gradFill>
          <a:ln w="12700" algn="ctr">
            <a:solidFill>
              <a:schemeClr val="tx1"/>
            </a:solidFill>
            <a:round/>
            <a:headEnd/>
            <a:tailEnd/>
          </a:ln>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600" b="1">
              <a:latin typeface="Arial Narrow" pitchFamily="34" charset="0"/>
            </a:endParaRPr>
          </a:p>
        </p:txBody>
      </p:sp>
      <p:sp>
        <p:nvSpPr>
          <p:cNvPr id="63499" name="Right Arrow 12"/>
          <p:cNvSpPr>
            <a:spLocks noChangeArrowheads="1"/>
          </p:cNvSpPr>
          <p:nvPr/>
        </p:nvSpPr>
        <p:spPr bwMode="auto">
          <a:xfrm>
            <a:off x="8505825" y="6057900"/>
            <a:ext cx="352425" cy="209550"/>
          </a:xfrm>
          <a:prstGeom prst="rightArrow">
            <a:avLst>
              <a:gd name="adj1" fmla="val 50000"/>
              <a:gd name="adj2" fmla="val 50003"/>
            </a:avLst>
          </a:prstGeom>
          <a:solidFill>
            <a:schemeClr val="accent1"/>
          </a:solidFill>
          <a:ln w="12700" algn="ctr">
            <a:solidFill>
              <a:schemeClr val="tx1"/>
            </a:solidFill>
            <a:round/>
            <a:headEnd/>
            <a:tailEnd/>
          </a:ln>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600" b="1">
              <a:latin typeface="Arial Narrow" pitchFamily="34" charset="0"/>
            </a:endParaRPr>
          </a:p>
        </p:txBody>
      </p:sp>
      <p:sp>
        <p:nvSpPr>
          <p:cNvPr id="63500" name="Left Arrow 13"/>
          <p:cNvSpPr>
            <a:spLocks noChangeArrowheads="1"/>
          </p:cNvSpPr>
          <p:nvPr/>
        </p:nvSpPr>
        <p:spPr bwMode="auto">
          <a:xfrm>
            <a:off x="8048625" y="6057900"/>
            <a:ext cx="361950" cy="209550"/>
          </a:xfrm>
          <a:prstGeom prst="leftArrow">
            <a:avLst>
              <a:gd name="adj1" fmla="val 50000"/>
              <a:gd name="adj2" fmla="val 50003"/>
            </a:avLst>
          </a:prstGeom>
          <a:solidFill>
            <a:schemeClr val="accent1"/>
          </a:solidFill>
          <a:ln w="12700" algn="ctr">
            <a:solidFill>
              <a:schemeClr val="tx1"/>
            </a:solidFill>
            <a:round/>
            <a:headEnd/>
            <a:tailEnd/>
          </a:ln>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600" b="1">
              <a:latin typeface="Arial Narrow" pitchFamily="34" charset="0"/>
            </a:endParaRPr>
          </a:p>
        </p:txBody>
      </p:sp>
      <p:sp>
        <p:nvSpPr>
          <p:cNvPr id="63501" name="Rectangle 14"/>
          <p:cNvSpPr>
            <a:spLocks noChangeArrowheads="1"/>
          </p:cNvSpPr>
          <p:nvPr/>
        </p:nvSpPr>
        <p:spPr bwMode="auto">
          <a:xfrm>
            <a:off x="3086100" y="2362200"/>
            <a:ext cx="2314575" cy="286702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600" b="1">
              <a:latin typeface="Arial Narrow" pitchFamily="34" charset="0"/>
            </a:endParaRPr>
          </a:p>
        </p:txBody>
      </p:sp>
      <p:sp>
        <p:nvSpPr>
          <p:cNvPr id="3" name="Rectangle 2"/>
          <p:cNvSpPr/>
          <p:nvPr/>
        </p:nvSpPr>
        <p:spPr>
          <a:xfrm>
            <a:off x="5510211" y="4492869"/>
            <a:ext cx="3171826" cy="624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02" name="TextBox 15"/>
          <p:cNvSpPr txBox="1">
            <a:spLocks noChangeArrowheads="1"/>
          </p:cNvSpPr>
          <p:nvPr/>
        </p:nvSpPr>
        <p:spPr bwMode="auto">
          <a:xfrm>
            <a:off x="3171825" y="2333625"/>
            <a:ext cx="219075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t>Dr. James Hughes is the executive director of the Institute for Emerging Ethics and Technologies (IEET). As you listen to Dr. Hughes, see if you can find the answers to the following question:</a:t>
            </a:r>
          </a:p>
          <a:p>
            <a:pPr eaLnBrk="1" hangingPunct="1">
              <a:spcBef>
                <a:spcPct val="0"/>
              </a:spcBef>
              <a:buFontTx/>
              <a:buNone/>
            </a:pPr>
            <a:endParaRPr lang="en-US" altLang="en-US" sz="1400"/>
          </a:p>
          <a:p>
            <a:pPr eaLnBrk="1" hangingPunct="1">
              <a:spcBef>
                <a:spcPct val="0"/>
              </a:spcBef>
              <a:buFontTx/>
              <a:buNone/>
            </a:pPr>
            <a:r>
              <a:rPr lang="en-US" altLang="en-US" sz="1400"/>
              <a:t>Why does Dr. Hughes think that advances in AI will require society to devise a new social contract with humanity?</a:t>
            </a:r>
          </a:p>
        </p:txBody>
      </p:sp>
      <p:sp>
        <p:nvSpPr>
          <p:cNvPr id="63503" name="TextBox 16"/>
          <p:cNvSpPr txBox="1">
            <a:spLocks noChangeArrowheads="1"/>
          </p:cNvSpPr>
          <p:nvPr/>
        </p:nvSpPr>
        <p:spPr bwMode="auto">
          <a:xfrm>
            <a:off x="5534025" y="4297241"/>
            <a:ext cx="3143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When you’re ready, </a:t>
            </a:r>
            <a:r>
              <a:rPr lang="en-US" altLang="en-US" sz="1400" dirty="0" smtClean="0"/>
              <a:t>click the video to begin playing it.</a:t>
            </a:r>
            <a:endParaRPr lang="en-US" altLang="en-US" sz="1400" dirty="0"/>
          </a:p>
        </p:txBody>
      </p:sp>
      <p:sp>
        <p:nvSpPr>
          <p:cNvPr id="63504" name="TextBox 17"/>
          <p:cNvSpPr txBox="1">
            <a:spLocks noChangeArrowheads="1"/>
          </p:cNvSpPr>
          <p:nvPr/>
        </p:nvSpPr>
        <p:spPr bwMode="auto">
          <a:xfrm>
            <a:off x="3286125" y="6019800"/>
            <a:ext cx="4772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200"/>
              <a:t>Click </a:t>
            </a:r>
            <a:r>
              <a:rPr lang="en-US" altLang="en-US" sz="1200">
                <a:latin typeface="Webdings" pitchFamily="18" charset="2"/>
              </a:rPr>
              <a:t>4 </a:t>
            </a:r>
            <a:r>
              <a:rPr lang="en-US" altLang="en-US" sz="1200"/>
              <a:t>to begin the video.</a:t>
            </a:r>
          </a:p>
        </p:txBody>
      </p:sp>
      <p:sp>
        <p:nvSpPr>
          <p:cNvPr id="2" name="Rectangle 1"/>
          <p:cNvSpPr/>
          <p:nvPr/>
        </p:nvSpPr>
        <p:spPr>
          <a:xfrm>
            <a:off x="5400675" y="3886201"/>
            <a:ext cx="3276600" cy="40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9" descr="james_hughes.png"/>
          <p:cNvPicPr>
            <a:picLocks noChangeAspect="1"/>
          </p:cNvPicPr>
          <p:nvPr/>
        </p:nvPicPr>
        <p:blipFill rotWithShape="1">
          <a:blip r:embed="rId2">
            <a:extLst>
              <a:ext uri="{28A0092B-C50C-407E-A947-70E740481C1C}">
                <a14:useLocalDpi xmlns:a14="http://schemas.microsoft.com/office/drawing/2010/main" val="0"/>
              </a:ext>
            </a:extLst>
          </a:blip>
          <a:srcRect l="60365" t="72277" r="5000" b="22343"/>
          <a:stretch/>
        </p:blipFill>
        <p:spPr bwMode="auto">
          <a:xfrm>
            <a:off x="5510211" y="3986763"/>
            <a:ext cx="3167064" cy="25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p:txBody>
          <a:bodyPr/>
          <a:lstStyle/>
          <a:p>
            <a:pPr eaLnBrk="1" hangingPunct="1"/>
            <a:r>
              <a:rPr lang="en-US" altLang="en-US" sz="2400" smtClean="0"/>
              <a:t>Shoot and edit a 30 second (or more) video of an expert speaking to a topic of relevance to your course.</a:t>
            </a:r>
          </a:p>
          <a:p>
            <a:pPr eaLnBrk="1" hangingPunct="1"/>
            <a:r>
              <a:rPr lang="en-US" altLang="en-US" sz="2400" smtClean="0"/>
              <a:t>Turn in the edited video in either the QuickTime MOV or Flash FLV format. Also turn in the scripted page of your course on which this video would be placed. You do </a:t>
            </a:r>
            <a:r>
              <a:rPr lang="en-US" altLang="en-US" sz="2400" i="1" smtClean="0"/>
              <a:t>not</a:t>
            </a:r>
            <a:r>
              <a:rPr lang="en-US" altLang="en-US" sz="2400" smtClean="0"/>
              <a:t> have to create any media controls or actually import the video clip onto the slide yet. Just turn in the video and the slide(s) as separate entities for next week.</a:t>
            </a:r>
          </a:p>
        </p:txBody>
      </p:sp>
      <p:sp>
        <p:nvSpPr>
          <p:cNvPr id="64515" name="Rectangle 3"/>
          <p:cNvSpPr>
            <a:spLocks noGrp="1" noChangeArrowheads="1"/>
          </p:cNvSpPr>
          <p:nvPr>
            <p:ph type="title"/>
          </p:nvPr>
        </p:nvSpPr>
        <p:spPr/>
        <p:txBody>
          <a:bodyPr/>
          <a:lstStyle/>
          <a:p>
            <a:pPr eaLnBrk="1" hangingPunct="1"/>
            <a:r>
              <a:rPr lang="en-US" altLang="en-US" smtClean="0"/>
              <a:t>ITEC 715</a:t>
            </a:r>
          </a:p>
        </p:txBody>
      </p:sp>
      <p:sp>
        <p:nvSpPr>
          <p:cNvPr id="64516"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4517"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4518"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4519"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64520"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For Next Week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p:txBody>
          <a:bodyPr/>
          <a:lstStyle/>
          <a:p>
            <a:pPr eaLnBrk="1" hangingPunct="1"/>
            <a:r>
              <a:rPr lang="en-US" altLang="en-US" smtClean="0"/>
              <a:t>ITEC 715</a:t>
            </a:r>
          </a:p>
        </p:txBody>
      </p:sp>
      <p:sp>
        <p:nvSpPr>
          <p:cNvPr id="25603"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5604"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5605"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5606"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5607"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Digital Coach / Feedback</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13"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700">
                <a:solidFill>
                  <a:srgbClr val="FFFF99"/>
                </a:solidFill>
              </a:rPr>
              <a:t>Back</a:t>
            </a:r>
          </a:p>
        </p:txBody>
      </p:sp>
      <p:sp>
        <p:nvSpPr>
          <p:cNvPr id="25614"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Menu</a:t>
            </a:r>
          </a:p>
        </p:txBody>
      </p:sp>
      <p:sp>
        <p:nvSpPr>
          <p:cNvPr id="25615"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Next</a:t>
            </a:r>
          </a:p>
        </p:txBody>
      </p:sp>
      <p:sp>
        <p:nvSpPr>
          <p:cNvPr id="25616"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200"/>
              <a:t>Click each process step. Then click </a:t>
            </a:r>
            <a:r>
              <a:rPr lang="en-US" altLang="en-US" sz="1200" b="1"/>
              <a:t>Next</a:t>
            </a:r>
            <a:r>
              <a:rPr lang="en-US" altLang="en-US" sz="1200"/>
              <a:t> to continue.</a:t>
            </a:r>
          </a:p>
        </p:txBody>
      </p:sp>
      <p:sp>
        <p:nvSpPr>
          <p:cNvPr id="17" name="Rectangle 16">
            <a:hlinkClick r:id="rId2" action="ppaction://hlinksldjump"/>
          </p:cNvPr>
          <p:cNvSpPr/>
          <p:nvPr/>
        </p:nvSpPr>
        <p:spPr>
          <a:xfrm>
            <a:off x="8267700" y="5943600"/>
            <a:ext cx="40005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a:hlinkClick r:id="rId3" action="ppaction://hlinksldjump"/>
          </p:cNvPr>
          <p:cNvSpPr/>
          <p:nvPr/>
        </p:nvSpPr>
        <p:spPr>
          <a:xfrm>
            <a:off x="7429500" y="5915025"/>
            <a:ext cx="43815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hlinkClick r:id="" action="ppaction://noaction"/>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a:hlinkClick r:id="" action="ppaction://noaction"/>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hlinkClick r:id="" action="ppaction://noaction"/>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a:hlinkClick r:id="" action="ppaction://noaction"/>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p:txBody>
          <a:bodyPr/>
          <a:lstStyle/>
          <a:p>
            <a:pPr eaLnBrk="1" hangingPunct="1"/>
            <a:r>
              <a:rPr lang="en-US" altLang="en-US" smtClean="0"/>
              <a:t>ITEC 715</a:t>
            </a:r>
          </a:p>
        </p:txBody>
      </p:sp>
      <p:sp>
        <p:nvSpPr>
          <p:cNvPr id="26627"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6628"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6629"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6630"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6631"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Digital Coach / Feedback</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37"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700">
                <a:solidFill>
                  <a:srgbClr val="FFFF99"/>
                </a:solidFill>
              </a:rPr>
              <a:t>Back</a:t>
            </a:r>
          </a:p>
        </p:txBody>
      </p:sp>
      <p:sp>
        <p:nvSpPr>
          <p:cNvPr id="26638"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Menu</a:t>
            </a:r>
          </a:p>
        </p:txBody>
      </p:sp>
      <p:sp>
        <p:nvSpPr>
          <p:cNvPr id="26639"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Next</a:t>
            </a:r>
          </a:p>
        </p:txBody>
      </p:sp>
      <p:sp>
        <p:nvSpPr>
          <p:cNvPr id="26640"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200"/>
              <a:t>Click each process step. Then click </a:t>
            </a:r>
            <a:r>
              <a:rPr lang="en-US" altLang="en-US" sz="1200" b="1"/>
              <a:t>Next</a:t>
            </a:r>
            <a:r>
              <a:rPr lang="en-US" altLang="en-US" sz="1200"/>
              <a:t> to continue.</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3905250" y="2371725"/>
            <a:ext cx="1123950"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95925" y="1571625"/>
            <a:ext cx="2895600" cy="4094163"/>
          </a:xfrm>
          <a:prstGeom prst="rect">
            <a:avLst/>
          </a:prstGeom>
          <a:noFill/>
        </p:spPr>
        <p:txBody>
          <a:bodyPr>
            <a:spAutoFit/>
          </a:bodyPr>
          <a:lstStyle/>
          <a:p>
            <a:pPr>
              <a:defRPr/>
            </a:pPr>
            <a:r>
              <a:rPr lang="en-US" dirty="0">
                <a:latin typeface="+mj-lt"/>
              </a:rPr>
              <a:t>Research the Competitive Landscape</a:t>
            </a:r>
          </a:p>
          <a:p>
            <a:pPr>
              <a:defRPr/>
            </a:pPr>
            <a:endParaRPr lang="en-US" sz="1400" dirty="0">
              <a:latin typeface="+mn-lt"/>
            </a:endParaRPr>
          </a:p>
          <a:p>
            <a:pPr>
              <a:defRPr/>
            </a:pPr>
            <a:r>
              <a:rPr lang="en-US" sz="1400" dirty="0">
                <a:latin typeface="+mn-lt"/>
              </a:rPr>
              <a:t>In this step, you must determine if there are any competitors who are already engaged in the new business opportunity you see for your company. If so, you need to identify which competitor is doing the best in this market.</a:t>
            </a:r>
          </a:p>
          <a:p>
            <a:pPr>
              <a:defRPr/>
            </a:pPr>
            <a:endParaRPr lang="en-US" sz="1400" dirty="0">
              <a:latin typeface="+mn-lt"/>
            </a:endParaRPr>
          </a:p>
          <a:p>
            <a:pPr>
              <a:defRPr/>
            </a:pPr>
            <a:r>
              <a:rPr lang="en-US" sz="1400" dirty="0">
                <a:latin typeface="+mn-lt"/>
              </a:rPr>
              <a:t>“Best” can be a tricky concept. Sometimes it means earning the largest gross margins. Sometimes is means capturing the largest share of the market. Be careful how you define “best” at this stage!</a:t>
            </a:r>
          </a:p>
        </p:txBody>
      </p:sp>
      <p:sp>
        <p:nvSpPr>
          <p:cNvPr id="23" name="Rectangle 22">
            <a:hlinkClick r:id="" action="ppaction://noaction"/>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 action="ppaction://noaction"/>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 action="ppaction://noaction"/>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 action="ppaction://noaction"/>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hlinkClick r:id="rId2" action="ppaction://hlinksldjump"/>
          </p:cNvPr>
          <p:cNvSpPr/>
          <p:nvPr/>
        </p:nvSpPr>
        <p:spPr>
          <a:xfrm>
            <a:off x="8267700" y="5943600"/>
            <a:ext cx="40005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3" action="ppaction://hlinksldjump"/>
          </p:cNvPr>
          <p:cNvSpPr/>
          <p:nvPr/>
        </p:nvSpPr>
        <p:spPr>
          <a:xfrm>
            <a:off x="7429500" y="5915025"/>
            <a:ext cx="43815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p:txBody>
          <a:bodyPr/>
          <a:lstStyle/>
          <a:p>
            <a:pPr eaLnBrk="1" hangingPunct="1"/>
            <a:r>
              <a:rPr lang="en-US" altLang="en-US" smtClean="0"/>
              <a:t>ITEC 715</a:t>
            </a:r>
          </a:p>
        </p:txBody>
      </p:sp>
      <p:sp>
        <p:nvSpPr>
          <p:cNvPr id="27651"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7652"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7653"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7654"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7655"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Digital Coach / Feedback</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61"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700">
                <a:solidFill>
                  <a:srgbClr val="FFFF99"/>
                </a:solidFill>
              </a:rPr>
              <a:t>Back</a:t>
            </a:r>
          </a:p>
        </p:txBody>
      </p:sp>
      <p:sp>
        <p:nvSpPr>
          <p:cNvPr id="27662"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Menu</a:t>
            </a:r>
          </a:p>
        </p:txBody>
      </p:sp>
      <p:sp>
        <p:nvSpPr>
          <p:cNvPr id="27663"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Next</a:t>
            </a:r>
          </a:p>
        </p:txBody>
      </p:sp>
      <p:sp>
        <p:nvSpPr>
          <p:cNvPr id="27664"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200"/>
              <a:t>Click each process step. Then click </a:t>
            </a:r>
            <a:r>
              <a:rPr lang="en-US" altLang="en-US" sz="1200" b="1"/>
              <a:t>Next</a:t>
            </a:r>
            <a:r>
              <a:rPr lang="en-US" altLang="en-US" sz="1200"/>
              <a:t> to continue.</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4229100" y="2647950"/>
            <a:ext cx="800100"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95925" y="1571625"/>
            <a:ext cx="2895600" cy="4094163"/>
          </a:xfrm>
          <a:prstGeom prst="rect">
            <a:avLst/>
          </a:prstGeom>
          <a:noFill/>
        </p:spPr>
        <p:txBody>
          <a:bodyPr>
            <a:spAutoFit/>
          </a:bodyPr>
          <a:lstStyle/>
          <a:p>
            <a:pPr>
              <a:defRPr/>
            </a:pPr>
            <a:r>
              <a:rPr lang="en-US" dirty="0">
                <a:latin typeface="+mj-lt"/>
              </a:rPr>
              <a:t>Estimate Costs Required to “Beat the Best”</a:t>
            </a:r>
          </a:p>
          <a:p>
            <a:pPr>
              <a:defRPr/>
            </a:pPr>
            <a:endParaRPr lang="en-US" sz="1400" dirty="0">
              <a:latin typeface="+mn-lt"/>
            </a:endParaRPr>
          </a:p>
          <a:p>
            <a:pPr>
              <a:defRPr/>
            </a:pPr>
            <a:r>
              <a:rPr lang="en-US" sz="1400" dirty="0">
                <a:latin typeface="+mn-lt"/>
              </a:rPr>
              <a:t>Having identified the competitor who is doing best in this market, you next need to figure out how much it will cost your company to enter the market and beat the best player.</a:t>
            </a:r>
          </a:p>
          <a:p>
            <a:pPr>
              <a:defRPr/>
            </a:pPr>
            <a:endParaRPr lang="en-US" sz="1400" dirty="0">
              <a:latin typeface="+mn-lt"/>
            </a:endParaRPr>
          </a:p>
          <a:p>
            <a:pPr>
              <a:defRPr/>
            </a:pPr>
            <a:r>
              <a:rPr lang="en-US" sz="1400" dirty="0">
                <a:latin typeface="+mn-lt"/>
              </a:rPr>
              <a:t>Some factors to consider:</a:t>
            </a:r>
          </a:p>
          <a:p>
            <a:pPr>
              <a:defRPr/>
            </a:pPr>
            <a:endParaRPr lang="en-US" sz="1000" dirty="0">
              <a:latin typeface="+mn-lt"/>
            </a:endParaRPr>
          </a:p>
          <a:p>
            <a:pPr marL="228600" indent="-114300">
              <a:buFont typeface="Arial" pitchFamily="34" charset="0"/>
              <a:buChar char="•"/>
              <a:defRPr/>
            </a:pPr>
            <a:r>
              <a:rPr lang="en-US" sz="1400" dirty="0">
                <a:latin typeface="+mn-lt"/>
              </a:rPr>
              <a:t>Existing brand loyalties you may have to overcome</a:t>
            </a:r>
          </a:p>
          <a:p>
            <a:pPr marL="228600" indent="-114300">
              <a:buFont typeface="Arial" pitchFamily="34" charset="0"/>
              <a:buChar char="•"/>
              <a:defRPr/>
            </a:pPr>
            <a:r>
              <a:rPr lang="en-US" sz="1400" dirty="0">
                <a:latin typeface="+mn-lt"/>
              </a:rPr>
              <a:t>Marketing costs</a:t>
            </a:r>
          </a:p>
          <a:p>
            <a:pPr marL="228600" indent="-114300">
              <a:buFont typeface="Arial" pitchFamily="34" charset="0"/>
              <a:buChar char="•"/>
              <a:defRPr/>
            </a:pPr>
            <a:r>
              <a:rPr lang="en-US" sz="1400" dirty="0">
                <a:latin typeface="+mn-lt"/>
              </a:rPr>
              <a:t>Any import duties on parts or subcomponents</a:t>
            </a:r>
          </a:p>
          <a:p>
            <a:pPr marL="228600" indent="-114300">
              <a:buFont typeface="Arial" pitchFamily="34" charset="0"/>
              <a:buChar char="•"/>
              <a:defRPr/>
            </a:pPr>
            <a:r>
              <a:rPr lang="en-US" sz="1400" dirty="0">
                <a:latin typeface="+mn-lt"/>
              </a:rPr>
              <a:t>Taxes and other fees</a:t>
            </a:r>
          </a:p>
        </p:txBody>
      </p:sp>
      <p:sp>
        <p:nvSpPr>
          <p:cNvPr id="23" name="Rectangle 22">
            <a:hlinkClick r:id="" action="ppaction://noaction"/>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 action="ppaction://noaction"/>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 action="ppaction://noaction"/>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 action="ppaction://noaction"/>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hlinkClick r:id="rId2" action="ppaction://hlinksldjump"/>
          </p:cNvPr>
          <p:cNvSpPr/>
          <p:nvPr/>
        </p:nvSpPr>
        <p:spPr>
          <a:xfrm>
            <a:off x="8267700" y="5943600"/>
            <a:ext cx="40005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3" action="ppaction://hlinksldjump"/>
          </p:cNvPr>
          <p:cNvSpPr/>
          <p:nvPr/>
        </p:nvSpPr>
        <p:spPr>
          <a:xfrm>
            <a:off x="7429500" y="5915025"/>
            <a:ext cx="43815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p:txBody>
          <a:bodyPr/>
          <a:lstStyle/>
          <a:p>
            <a:pPr eaLnBrk="1" hangingPunct="1"/>
            <a:r>
              <a:rPr lang="en-US" altLang="en-US" smtClean="0"/>
              <a:t>ITEC 715</a:t>
            </a:r>
          </a:p>
        </p:txBody>
      </p:sp>
      <p:sp>
        <p:nvSpPr>
          <p:cNvPr id="28675"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8676"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8677"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8678"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8679"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Digital Coach / Feedback</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5"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700">
                <a:solidFill>
                  <a:srgbClr val="FFFF99"/>
                </a:solidFill>
              </a:rPr>
              <a:t>Back</a:t>
            </a:r>
          </a:p>
        </p:txBody>
      </p:sp>
      <p:sp>
        <p:nvSpPr>
          <p:cNvPr id="28686"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Menu</a:t>
            </a:r>
          </a:p>
        </p:txBody>
      </p:sp>
      <p:sp>
        <p:nvSpPr>
          <p:cNvPr id="28687"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Next</a:t>
            </a:r>
          </a:p>
        </p:txBody>
      </p:sp>
      <p:sp>
        <p:nvSpPr>
          <p:cNvPr id="28688"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200"/>
              <a:t>Click each process step. Then click </a:t>
            </a:r>
            <a:r>
              <a:rPr lang="en-US" altLang="en-US" sz="1200" b="1"/>
              <a:t>Next</a:t>
            </a:r>
            <a:r>
              <a:rPr lang="en-US" altLang="en-US" sz="1200"/>
              <a:t> to continue.</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4229100" y="2943225"/>
            <a:ext cx="800100"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95925" y="1571625"/>
            <a:ext cx="2895600" cy="1292225"/>
          </a:xfrm>
          <a:prstGeom prst="rect">
            <a:avLst/>
          </a:prstGeom>
          <a:noFill/>
        </p:spPr>
        <p:txBody>
          <a:bodyPr>
            <a:spAutoFit/>
          </a:bodyPr>
          <a:lstStyle/>
          <a:p>
            <a:pPr>
              <a:defRPr/>
            </a:pPr>
            <a:r>
              <a:rPr lang="en-US" dirty="0">
                <a:latin typeface="+mj-lt"/>
              </a:rPr>
              <a:t>Estimate the Return on Investment (ROI)</a:t>
            </a:r>
          </a:p>
          <a:p>
            <a:pPr>
              <a:defRPr/>
            </a:pPr>
            <a:endParaRPr lang="en-US" sz="1400" dirty="0">
              <a:latin typeface="+mn-lt"/>
            </a:endParaRPr>
          </a:p>
          <a:p>
            <a:pPr>
              <a:defRPr/>
            </a:pPr>
            <a:r>
              <a:rPr lang="en-US" sz="1400" dirty="0">
                <a:latin typeface="+mn-lt"/>
              </a:rPr>
              <a:t>To compute the ROI, &lt;blah </a:t>
            </a:r>
            <a:r>
              <a:rPr lang="en-US" sz="1400" dirty="0" err="1">
                <a:latin typeface="+mn-lt"/>
              </a:rPr>
              <a:t>blah</a:t>
            </a:r>
            <a:r>
              <a:rPr lang="en-US" sz="1400" dirty="0">
                <a:latin typeface="+mn-lt"/>
              </a:rPr>
              <a:t> </a:t>
            </a:r>
            <a:r>
              <a:rPr lang="en-US" sz="1400" dirty="0" err="1">
                <a:latin typeface="+mn-lt"/>
              </a:rPr>
              <a:t>blah</a:t>
            </a:r>
            <a:r>
              <a:rPr lang="en-US" sz="1400" dirty="0">
                <a:latin typeface="+mn-lt"/>
              </a:rPr>
              <a:t> etc. etc. etc.&gt;</a:t>
            </a:r>
          </a:p>
        </p:txBody>
      </p:sp>
      <p:sp>
        <p:nvSpPr>
          <p:cNvPr id="23" name="Rectangle 22">
            <a:hlinkClick r:id="" action="ppaction://noaction"/>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 action="ppaction://noaction"/>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 action="ppaction://noaction"/>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 action="ppaction://noaction"/>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a:hlinkClick r:id="rId2" action="ppaction://hlinksldjump"/>
          </p:cNvPr>
          <p:cNvSpPr/>
          <p:nvPr/>
        </p:nvSpPr>
        <p:spPr>
          <a:xfrm>
            <a:off x="8267700" y="5943600"/>
            <a:ext cx="40005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3" action="ppaction://hlinksldjump"/>
          </p:cNvPr>
          <p:cNvSpPr/>
          <p:nvPr/>
        </p:nvSpPr>
        <p:spPr>
          <a:xfrm>
            <a:off x="7429500" y="5915025"/>
            <a:ext cx="43815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title"/>
          </p:nvPr>
        </p:nvSpPr>
        <p:spPr/>
        <p:txBody>
          <a:bodyPr/>
          <a:lstStyle/>
          <a:p>
            <a:pPr eaLnBrk="1" hangingPunct="1"/>
            <a:r>
              <a:rPr lang="en-US" altLang="en-US" smtClean="0"/>
              <a:t>ITEC 715</a:t>
            </a:r>
          </a:p>
        </p:txBody>
      </p:sp>
      <p:sp>
        <p:nvSpPr>
          <p:cNvPr id="29699" name="Rectangle 4"/>
          <p:cNvSpPr>
            <a:spLocks noChangeArrowheads="1"/>
          </p:cNvSpPr>
          <p:nvPr/>
        </p:nvSpPr>
        <p:spPr bwMode="auto">
          <a:xfrm>
            <a:off x="0" y="0"/>
            <a:ext cx="9144000" cy="8382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9700" name="Rectangle 5"/>
          <p:cNvSpPr>
            <a:spLocks noChangeArrowheads="1"/>
          </p:cNvSpPr>
          <p:nvPr/>
        </p:nvSpPr>
        <p:spPr bwMode="auto">
          <a:xfrm>
            <a:off x="0" y="6248400"/>
            <a:ext cx="9144000" cy="609600"/>
          </a:xfrm>
          <a:prstGeom prst="rect">
            <a:avLst/>
          </a:prstGeom>
          <a:solidFill>
            <a:srgbClr val="CC33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9701" name="Rectangle 6"/>
          <p:cNvSpPr>
            <a:spLocks noChangeArrowheads="1"/>
          </p:cNvSpPr>
          <p:nvPr/>
        </p:nvSpPr>
        <p:spPr bwMode="auto">
          <a:xfrm>
            <a:off x="0" y="59436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9702" name="Rectangle 7"/>
          <p:cNvSpPr>
            <a:spLocks noChangeArrowheads="1"/>
          </p:cNvSpPr>
          <p:nvPr/>
        </p:nvSpPr>
        <p:spPr bwMode="auto">
          <a:xfrm>
            <a:off x="0" y="838200"/>
            <a:ext cx="9144000" cy="304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9703" name="Rectangle 8"/>
          <p:cNvSpPr>
            <a:spLocks noChangeArrowheads="1"/>
          </p:cNvSpPr>
          <p:nvPr/>
        </p:nvSpPr>
        <p:spPr bwMode="auto">
          <a:xfrm>
            <a:off x="6096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rgbClr val="FFFF99"/>
                </a:solidFill>
              </a:rPr>
              <a:t>Digital Coach / Feedback</a:t>
            </a:r>
          </a:p>
        </p:txBody>
      </p:sp>
      <p:sp>
        <p:nvSpPr>
          <p:cNvPr id="11" name="Rectangle 8"/>
          <p:cNvSpPr txBox="1">
            <a:spLocks noChangeArrowheads="1"/>
          </p:cNvSpPr>
          <p:nvPr/>
        </p:nvSpPr>
        <p:spPr bwMode="auto">
          <a:xfrm>
            <a:off x="455613" y="1289050"/>
            <a:ext cx="4456112" cy="406400"/>
          </a:xfrm>
          <a:prstGeom prst="rect">
            <a:avLst/>
          </a:prstGeom>
          <a:noFill/>
          <a:ln w="9525">
            <a:noFill/>
            <a:miter lim="800000"/>
            <a:headEnd/>
            <a:tailEnd/>
          </a:ln>
          <a:effectLst/>
        </p:spPr>
        <p:txBody>
          <a:bodyPr lIns="0" rIns="0">
            <a:normAutofit/>
          </a:bodyPr>
          <a:lstStyle/>
          <a:p>
            <a:pPr marL="228600" indent="-228600">
              <a:spcBef>
                <a:spcPts val="600"/>
              </a:spcBef>
              <a:buClr>
                <a:schemeClr val="accent1"/>
              </a:buClr>
              <a:buSzPct val="80000"/>
              <a:buFont typeface="Wingdings" pitchFamily="2" charset="2"/>
              <a:buNone/>
              <a:defRPr/>
            </a:pPr>
            <a:r>
              <a:rPr lang="en-US" sz="2000" b="1" kern="0" dirty="0">
                <a:latin typeface="+mn-lt"/>
              </a:rPr>
              <a:t>The Company Business Process</a:t>
            </a:r>
          </a:p>
        </p:txBody>
      </p:sp>
      <p:sp>
        <p:nvSpPr>
          <p:cNvPr id="12" name="Rectangle 8"/>
          <p:cNvSpPr txBox="1">
            <a:spLocks noChangeArrowheads="1"/>
          </p:cNvSpPr>
          <p:nvPr/>
        </p:nvSpPr>
        <p:spPr bwMode="auto">
          <a:xfrm>
            <a:off x="455613" y="1695450"/>
            <a:ext cx="4725987" cy="4400550"/>
          </a:xfrm>
          <a:prstGeom prst="rect">
            <a:avLst/>
          </a:prstGeom>
          <a:noFill/>
          <a:ln w="9525">
            <a:noFill/>
            <a:miter lim="800000"/>
            <a:headEnd/>
            <a:tailEnd/>
          </a:ln>
          <a:effectLst/>
        </p:spPr>
        <p:txBody>
          <a:bodyPr lIns="0" rIns="0"/>
          <a:lstStyle/>
          <a:p>
            <a:pPr>
              <a:spcBef>
                <a:spcPts val="600"/>
              </a:spcBef>
              <a:buClr>
                <a:srgbClr val="4A81B8"/>
              </a:buClr>
              <a:buSzPct val="80000"/>
              <a:defRPr/>
            </a:pPr>
            <a:r>
              <a:rPr lang="en-US" sz="1400" kern="0" dirty="0"/>
              <a:t>There are four major steps to the company business process. Click each step to learn more about it:</a:t>
            </a:r>
          </a:p>
          <a:p>
            <a:pPr marL="342900" indent="-342900">
              <a:spcBef>
                <a:spcPts val="600"/>
              </a:spcBef>
              <a:buClr>
                <a:srgbClr val="4A81B8"/>
              </a:buClr>
              <a:buSzPct val="80000"/>
              <a:buFont typeface="+mj-lt"/>
              <a:buAutoNum type="arabicPeriod"/>
              <a:defRPr/>
            </a:pPr>
            <a:r>
              <a:rPr lang="en-US" sz="1400" kern="0" dirty="0">
                <a:solidFill>
                  <a:srgbClr val="0057C7"/>
                </a:solidFill>
              </a:rPr>
              <a:t>Research the competitive landscape</a:t>
            </a:r>
          </a:p>
          <a:p>
            <a:pPr marL="342900" indent="-342900">
              <a:spcBef>
                <a:spcPts val="600"/>
              </a:spcBef>
              <a:buClr>
                <a:srgbClr val="4A81B8"/>
              </a:buClr>
              <a:buSzPct val="80000"/>
              <a:buFont typeface="+mj-lt"/>
              <a:buAutoNum type="arabicPeriod"/>
              <a:defRPr/>
            </a:pPr>
            <a:r>
              <a:rPr lang="en-US" sz="1400" kern="0" dirty="0">
                <a:solidFill>
                  <a:srgbClr val="0057C7"/>
                </a:solidFill>
              </a:rPr>
              <a:t>Estimate costs required to “beat the best”</a:t>
            </a:r>
          </a:p>
          <a:p>
            <a:pPr marL="342900" indent="-342900">
              <a:spcBef>
                <a:spcPts val="600"/>
              </a:spcBef>
              <a:buClr>
                <a:srgbClr val="4A81B8"/>
              </a:buClr>
              <a:buSzPct val="80000"/>
              <a:buFont typeface="+mj-lt"/>
              <a:buAutoNum type="arabicPeriod"/>
              <a:defRPr/>
            </a:pPr>
            <a:r>
              <a:rPr lang="en-US" sz="1400" kern="0" dirty="0">
                <a:solidFill>
                  <a:srgbClr val="0057C7"/>
                </a:solidFill>
              </a:rPr>
              <a:t>Estimate the return on investment (ROI)</a:t>
            </a:r>
          </a:p>
          <a:p>
            <a:pPr marL="342900" indent="-342900">
              <a:spcBef>
                <a:spcPts val="600"/>
              </a:spcBef>
              <a:buClr>
                <a:srgbClr val="4A81B8"/>
              </a:buClr>
              <a:buSzPct val="80000"/>
              <a:buFont typeface="+mj-lt"/>
              <a:buAutoNum type="arabicPeriod"/>
              <a:defRPr/>
            </a:pPr>
            <a:r>
              <a:rPr lang="en-US" sz="1400" kern="0" dirty="0">
                <a:solidFill>
                  <a:srgbClr val="0057C7"/>
                </a:solidFill>
              </a:rPr>
              <a:t>Make a “build vs. buy” decision</a:t>
            </a:r>
          </a:p>
        </p:txBody>
      </p:sp>
      <p:sp>
        <p:nvSpPr>
          <p:cNvPr id="34" name="Right Arrow 33"/>
          <p:cNvSpPr/>
          <p:nvPr/>
        </p:nvSpPr>
        <p:spPr>
          <a:xfrm>
            <a:off x="8274050" y="5980113"/>
            <a:ext cx="381000" cy="228600"/>
          </a:xfrm>
          <a:prstGeom prst="righ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Left Arrow 34"/>
          <p:cNvSpPr/>
          <p:nvPr/>
        </p:nvSpPr>
        <p:spPr>
          <a:xfrm>
            <a:off x="7480300" y="5975350"/>
            <a:ext cx="360363" cy="241300"/>
          </a:xfrm>
          <a:prstGeom prst="leftArrow">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7886700" y="6038850"/>
            <a:ext cx="347663" cy="1143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9" name="TextBox 36"/>
          <p:cNvSpPr txBox="1">
            <a:spLocks noChangeArrowheads="1"/>
          </p:cNvSpPr>
          <p:nvPr/>
        </p:nvSpPr>
        <p:spPr bwMode="auto">
          <a:xfrm>
            <a:off x="7381875" y="5995988"/>
            <a:ext cx="5286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700">
                <a:solidFill>
                  <a:srgbClr val="FFFF99"/>
                </a:solidFill>
              </a:rPr>
              <a:t>Back</a:t>
            </a:r>
          </a:p>
        </p:txBody>
      </p:sp>
      <p:sp>
        <p:nvSpPr>
          <p:cNvPr id="29710" name="TextBox 37"/>
          <p:cNvSpPr txBox="1">
            <a:spLocks noChangeArrowheads="1"/>
          </p:cNvSpPr>
          <p:nvPr/>
        </p:nvSpPr>
        <p:spPr bwMode="auto">
          <a:xfrm>
            <a:off x="7853363" y="5995988"/>
            <a:ext cx="409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Menu</a:t>
            </a:r>
          </a:p>
        </p:txBody>
      </p:sp>
      <p:sp>
        <p:nvSpPr>
          <p:cNvPr id="29711" name="TextBox 38"/>
          <p:cNvSpPr txBox="1">
            <a:spLocks noChangeArrowheads="1"/>
          </p:cNvSpPr>
          <p:nvPr/>
        </p:nvSpPr>
        <p:spPr bwMode="auto">
          <a:xfrm>
            <a:off x="8205788" y="5995988"/>
            <a:ext cx="3952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700">
                <a:solidFill>
                  <a:srgbClr val="FFFF99"/>
                </a:solidFill>
              </a:rPr>
              <a:t>Next</a:t>
            </a:r>
          </a:p>
        </p:txBody>
      </p:sp>
      <p:sp>
        <p:nvSpPr>
          <p:cNvPr id="29712" name="TextBox 39"/>
          <p:cNvSpPr txBox="1">
            <a:spLocks noChangeArrowheads="1"/>
          </p:cNvSpPr>
          <p:nvPr/>
        </p:nvSpPr>
        <p:spPr bwMode="auto">
          <a:xfrm>
            <a:off x="238125" y="5953125"/>
            <a:ext cx="721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200"/>
              <a:t>Click each process step. Then click </a:t>
            </a:r>
            <a:r>
              <a:rPr lang="en-US" altLang="en-US" sz="1200" b="1"/>
              <a:t>Next</a:t>
            </a:r>
            <a:r>
              <a:rPr lang="en-US" altLang="en-US" sz="1200"/>
              <a:t> to continue.</a:t>
            </a:r>
          </a:p>
        </p:txBody>
      </p:sp>
      <p:sp>
        <p:nvSpPr>
          <p:cNvPr id="17" name="Rounded Rectangle 16"/>
          <p:cNvSpPr/>
          <p:nvPr/>
        </p:nvSpPr>
        <p:spPr>
          <a:xfrm>
            <a:off x="5019675" y="1362075"/>
            <a:ext cx="3857625" cy="4391025"/>
          </a:xfrm>
          <a:prstGeom prst="roundRect">
            <a:avLst/>
          </a:prstGeom>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Connector 18"/>
          <p:cNvCxnSpPr/>
          <p:nvPr/>
        </p:nvCxnSpPr>
        <p:spPr>
          <a:xfrm>
            <a:off x="3438525" y="3238500"/>
            <a:ext cx="1590675" cy="0"/>
          </a:xfrm>
          <a:prstGeom prst="line">
            <a:avLst/>
          </a:prstGeom>
          <a:ln w="25400">
            <a:solidFill>
              <a:srgbClr val="CC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495925" y="1571625"/>
            <a:ext cx="2895600" cy="2800350"/>
          </a:xfrm>
          <a:prstGeom prst="rect">
            <a:avLst/>
          </a:prstGeom>
          <a:noFill/>
        </p:spPr>
        <p:txBody>
          <a:bodyPr>
            <a:spAutoFit/>
          </a:bodyPr>
          <a:lstStyle/>
          <a:p>
            <a:pPr>
              <a:defRPr/>
            </a:pPr>
            <a:r>
              <a:rPr lang="en-US" dirty="0">
                <a:latin typeface="+mj-lt"/>
              </a:rPr>
              <a:t>Make a “Build vs. Buy” Decision</a:t>
            </a:r>
          </a:p>
          <a:p>
            <a:pPr>
              <a:defRPr/>
            </a:pPr>
            <a:endParaRPr lang="en-US" sz="1400" dirty="0">
              <a:latin typeface="+mn-lt"/>
            </a:endParaRPr>
          </a:p>
          <a:p>
            <a:pPr>
              <a:defRPr/>
            </a:pPr>
            <a:r>
              <a:rPr lang="en-US" sz="1400" dirty="0">
                <a:latin typeface="+mn-lt"/>
              </a:rPr>
              <a:t>Factors to consider in making this decision include:</a:t>
            </a:r>
          </a:p>
          <a:p>
            <a:pPr>
              <a:defRPr/>
            </a:pPr>
            <a:endParaRPr lang="en-US" sz="1400" dirty="0">
              <a:latin typeface="+mn-lt"/>
            </a:endParaRPr>
          </a:p>
          <a:p>
            <a:pPr marL="228600" indent="-114300">
              <a:buFont typeface="Arial" pitchFamily="34" charset="0"/>
              <a:buChar char="•"/>
              <a:defRPr/>
            </a:pPr>
            <a:r>
              <a:rPr lang="en-US" sz="1400" dirty="0">
                <a:latin typeface="+mn-lt"/>
              </a:rPr>
              <a:t>Blah</a:t>
            </a:r>
          </a:p>
          <a:p>
            <a:pPr marL="228600" indent="-114300">
              <a:buFont typeface="Arial" pitchFamily="34" charset="0"/>
              <a:buChar char="•"/>
              <a:defRPr/>
            </a:pPr>
            <a:r>
              <a:rPr lang="en-US" sz="1400" dirty="0">
                <a:latin typeface="+mn-lt"/>
              </a:rPr>
              <a:t>Blah</a:t>
            </a:r>
          </a:p>
          <a:p>
            <a:pPr marL="228600" indent="-114300">
              <a:buFont typeface="Arial" pitchFamily="34" charset="0"/>
              <a:buChar char="•"/>
              <a:defRPr/>
            </a:pPr>
            <a:r>
              <a:rPr lang="en-US" sz="1400" dirty="0">
                <a:latin typeface="+mn-lt"/>
              </a:rPr>
              <a:t>Blah</a:t>
            </a:r>
          </a:p>
          <a:p>
            <a:pPr marL="228600" indent="-114300">
              <a:buFont typeface="Arial" pitchFamily="34" charset="0"/>
              <a:buChar char="•"/>
              <a:defRPr/>
            </a:pPr>
            <a:r>
              <a:rPr lang="en-US" sz="1400" dirty="0" err="1">
                <a:latin typeface="+mn-lt"/>
              </a:rPr>
              <a:t>Yadda</a:t>
            </a:r>
            <a:endParaRPr lang="en-US" sz="1400" dirty="0">
              <a:latin typeface="+mn-lt"/>
            </a:endParaRPr>
          </a:p>
          <a:p>
            <a:pPr marL="228600" indent="-114300">
              <a:buFont typeface="Arial" pitchFamily="34" charset="0"/>
              <a:buChar char="•"/>
              <a:defRPr/>
            </a:pPr>
            <a:r>
              <a:rPr lang="en-US" sz="1400" dirty="0" err="1">
                <a:latin typeface="+mn-lt"/>
              </a:rPr>
              <a:t>Yadda</a:t>
            </a:r>
            <a:endParaRPr lang="en-US" sz="1400" dirty="0">
              <a:latin typeface="+mn-lt"/>
            </a:endParaRPr>
          </a:p>
          <a:p>
            <a:pPr marL="228600" indent="-114300">
              <a:buFont typeface="Arial" pitchFamily="34" charset="0"/>
              <a:buChar char="•"/>
              <a:defRPr/>
            </a:pPr>
            <a:r>
              <a:rPr lang="en-US" sz="1400" dirty="0" err="1">
                <a:latin typeface="+mn-lt"/>
              </a:rPr>
              <a:t>Yadda</a:t>
            </a:r>
            <a:endParaRPr lang="en-US" sz="1400" dirty="0">
              <a:latin typeface="+mn-lt"/>
            </a:endParaRPr>
          </a:p>
        </p:txBody>
      </p:sp>
      <p:sp>
        <p:nvSpPr>
          <p:cNvPr id="23" name="Rectangle 22">
            <a:hlinkClick r:id="" action="ppaction://noaction"/>
          </p:cNvPr>
          <p:cNvSpPr/>
          <p:nvPr/>
        </p:nvSpPr>
        <p:spPr>
          <a:xfrm>
            <a:off x="438150" y="2228850"/>
            <a:ext cx="3467100" cy="2667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hlinkClick r:id="" action="ppaction://noaction"/>
          </p:cNvPr>
          <p:cNvSpPr/>
          <p:nvPr/>
        </p:nvSpPr>
        <p:spPr>
          <a:xfrm>
            <a:off x="428625" y="2533650"/>
            <a:ext cx="3648075" cy="2190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a:hlinkClick r:id="" action="ppaction://noaction"/>
          </p:cNvPr>
          <p:cNvSpPr/>
          <p:nvPr/>
        </p:nvSpPr>
        <p:spPr>
          <a:xfrm>
            <a:off x="438150" y="2819400"/>
            <a:ext cx="35528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a:hlinkClick r:id="" action="ppaction://noaction"/>
          </p:cNvPr>
          <p:cNvSpPr/>
          <p:nvPr/>
        </p:nvSpPr>
        <p:spPr>
          <a:xfrm>
            <a:off x="438150" y="3124200"/>
            <a:ext cx="2867025" cy="2286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a:hlinkClick r:id="rId2" action="ppaction://hlinksldjump"/>
          </p:cNvPr>
          <p:cNvSpPr/>
          <p:nvPr/>
        </p:nvSpPr>
        <p:spPr>
          <a:xfrm>
            <a:off x="8267700" y="5943600"/>
            <a:ext cx="400050" cy="2857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a:hlinkClick r:id="rId3" action="ppaction://hlinksldjump"/>
          </p:cNvPr>
          <p:cNvSpPr/>
          <p:nvPr/>
        </p:nvSpPr>
        <p:spPr>
          <a:xfrm>
            <a:off x="7429500" y="5915025"/>
            <a:ext cx="438150" cy="31432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249823&quot;&gt;&lt;/object&gt;&lt;object type=&quot;2&quot; unique_id=&quot;249824&quot;&gt;&lt;object type=&quot;3&quot; unique_id=&quot;249825&quot;&gt;&lt;property id=&quot;20148&quot; value=&quot;5&quot;/&gt;&lt;property id=&quot;20300&quot; value=&quot;Slide 1 - &amp;quot;ITEC 715&amp;quot;&quot;/&gt;&lt;property id=&quot;20307&quot; value=&quot;256&quot;/&gt;&lt;/object&gt;&lt;object type=&quot;3&quot; unique_id=&quot;249826&quot;&gt;&lt;property id=&quot;20148&quot; value=&quot;5&quot;/&gt;&lt;property id=&quot;20300&quot; value=&quot;Slide 19 - &amp;quot;Video in E-learning&amp;quot;&quot;/&gt;&lt;property id=&quot;20307&quot; value=&quot;413&quot;/&gt;&lt;/object&gt;&lt;object type=&quot;3&quot; unique_id=&quot;249827&quot;&gt;&lt;property id=&quot;20148&quot; value=&quot;5&quot;/&gt;&lt;property id=&quot;20300&quot; value=&quot;Slide 20 - &amp;quot;ITEC 715&amp;quot;&quot;/&gt;&lt;property id=&quot;20307&quot; value=&quot;431&quot;/&gt;&lt;/object&gt;&lt;object type=&quot;3&quot; unique_id=&quot;249828&quot;&gt;&lt;property id=&quot;20148&quot; value=&quot;5&quot;/&gt;&lt;property id=&quot;20300&quot; value=&quot;Slide 21 - &amp;quot;ITEC 715&amp;quot;&quot;/&gt;&lt;property id=&quot;20307&quot; value=&quot;437&quot;/&gt;&lt;/object&gt;&lt;object type=&quot;3&quot; unique_id=&quot;249829&quot;&gt;&lt;property id=&quot;20148&quot; value=&quot;5&quot;/&gt;&lt;property id=&quot;20300&quot; value=&quot;Slide 22 - &amp;quot;ITEC 715&amp;quot;&quot;/&gt;&lt;property id=&quot;20307&quot; value=&quot;433&quot;/&gt;&lt;/object&gt;&lt;object type=&quot;3&quot; unique_id=&quot;249830&quot;&gt;&lt;property id=&quot;20148&quot; value=&quot;5&quot;/&gt;&lt;property id=&quot;20300&quot; value=&quot;Slide 23 - &amp;quot;ITEC 715&amp;quot;&quot;/&gt;&lt;property id=&quot;20307&quot; value=&quot;434&quot;/&gt;&lt;/object&gt;&lt;object type=&quot;3&quot; unique_id=&quot;249831&quot;&gt;&lt;property id=&quot;20148&quot; value=&quot;5&quot;/&gt;&lt;property id=&quot;20300&quot; value=&quot;Slide 24 - &amp;quot;ITEC 715&amp;quot;&quot;/&gt;&lt;property id=&quot;20307&quot; value=&quot;435&quot;/&gt;&lt;/object&gt;&lt;object type=&quot;3&quot; unique_id=&quot;249832&quot;&gt;&lt;property id=&quot;20148&quot; value=&quot;5&quot;/&gt;&lt;property id=&quot;20300&quot; value=&quot;Slide 25 - &amp;quot;ITEC 715&amp;quot;&quot;/&gt;&lt;property id=&quot;20307&quot; value=&quot;436&quot;/&gt;&lt;/object&gt;&lt;object type=&quot;3&quot; unique_id=&quot;249833&quot;&gt;&lt;property id=&quot;20148&quot; value=&quot;5&quot;/&gt;&lt;property id=&quot;20300&quot; value=&quot;Slide 26 - &amp;quot;ITEC 715&amp;quot;&quot;/&gt;&lt;property id=&quot;20307&quot; value=&quot;438&quot;/&gt;&lt;/object&gt;&lt;object type=&quot;3&quot; unique_id=&quot;249834&quot;&gt;&lt;property id=&quot;20148&quot; value=&quot;5&quot;/&gt;&lt;property id=&quot;20300&quot; value=&quot;Slide 27 - &amp;quot;ITEC 715&amp;quot;&quot;/&gt;&lt;property id=&quot;20307&quot; value=&quot;439&quot;/&gt;&lt;/object&gt;&lt;object type=&quot;3&quot; unique_id=&quot;249835&quot;&gt;&lt;property id=&quot;20148&quot; value=&quot;5&quot;/&gt;&lt;property id=&quot;20300&quot; value=&quot;Slide 28 - &amp;quot;ITEC 715&amp;quot;&quot;/&gt;&lt;property id=&quot;20307&quot; value=&quot;440&quot;/&gt;&lt;/object&gt;&lt;object type=&quot;3&quot; unique_id=&quot;249836&quot;&gt;&lt;property id=&quot;20148&quot; value=&quot;5&quot;/&gt;&lt;property id=&quot;20300&quot; value=&quot;Slide 29 - &amp;quot;ITEC 715&amp;quot;&quot;/&gt;&lt;property id=&quot;20307&quot; value=&quot;441&quot;/&gt;&lt;/object&gt;&lt;object type=&quot;3&quot; unique_id=&quot;249837&quot;&gt;&lt;property id=&quot;20148&quot; value=&quot;5&quot;/&gt;&lt;property id=&quot;20300&quot; value=&quot;Slide 30 - &amp;quot;ITEC 715&amp;quot;&quot;/&gt;&lt;property id=&quot;20307&quot; value=&quot;442&quot;/&gt;&lt;/object&gt;&lt;object type=&quot;3&quot; unique_id=&quot;249838&quot;&gt;&lt;property id=&quot;20148&quot; value=&quot;5&quot;/&gt;&lt;property id=&quot;20300&quot; value=&quot;Slide 31 - &amp;quot;ITEC 715&amp;quot;&quot;/&gt;&lt;property id=&quot;20307&quot; value=&quot;443&quot;/&gt;&lt;/object&gt;&lt;object type=&quot;3&quot; unique_id=&quot;249839&quot;&gt;&lt;property id=&quot;20148&quot; value=&quot;5&quot;/&gt;&lt;property id=&quot;20300&quot; value=&quot;Slide 32 - &amp;quot;ITEC 715&amp;quot;&quot;/&gt;&lt;property id=&quot;20307&quot; value=&quot;444&quot;/&gt;&lt;/object&gt;&lt;object type=&quot;3&quot; unique_id=&quot;249840&quot;&gt;&lt;property id=&quot;20148&quot; value=&quot;5&quot;/&gt;&lt;property id=&quot;20300&quot; value=&quot;Slide 33 - &amp;quot;ITEC 715&amp;quot;&quot;/&gt;&lt;property id=&quot;20307&quot; value=&quot;445&quot;/&gt;&lt;/object&gt;&lt;object type=&quot;3&quot; unique_id=&quot;249841&quot;&gt;&lt;property id=&quot;20148&quot; value=&quot;5&quot;/&gt;&lt;property id=&quot;20300&quot; value=&quot;Slide 34 - &amp;quot;ITEC 715&amp;quot;&quot;/&gt;&lt;property id=&quot;20307&quot; value=&quot;432&quot;/&gt;&lt;/object&gt;&lt;object type=&quot;3&quot; unique_id=&quot;249842&quot;&gt;&lt;property id=&quot;20148&quot; value=&quot;5&quot;/&gt;&lt;property id=&quot;20300&quot; value=&quot;Slide 35 - &amp;quot;ITEC 715&amp;quot;&quot;/&gt;&lt;property id=&quot;20307&quot; value=&quot;446&quot;/&gt;&lt;/object&gt;&lt;object type=&quot;3&quot; unique_id=&quot;249843&quot;&gt;&lt;property id=&quot;20148&quot; value=&quot;5&quot;/&gt;&lt;property id=&quot;20300&quot; value=&quot;Slide 36 - &amp;quot;ITEC 715&amp;quot;&quot;/&gt;&lt;property id=&quot;20307&quot; value=&quot;447&quot;/&gt;&lt;/object&gt;&lt;object type=&quot;3&quot; unique_id=&quot;249844&quot;&gt;&lt;property id=&quot;20148&quot; value=&quot;5&quot;/&gt;&lt;property id=&quot;20300&quot; value=&quot;Slide 37 - &amp;quot;ITEC 715&amp;quot;&quot;/&gt;&lt;property id=&quot;20307&quot; value=&quot;448&quot;/&gt;&lt;/object&gt;&lt;object type=&quot;3&quot; unique_id=&quot;249845&quot;&gt;&lt;property id=&quot;20148&quot; value=&quot;5&quot;/&gt;&lt;property id=&quot;20300&quot; value=&quot;Slide 38 - &amp;quot;ITEC 715&amp;quot;&quot;/&gt;&lt;property id=&quot;20307&quot; value=&quot;449&quot;/&gt;&lt;/object&gt;&lt;object type=&quot;3&quot; unique_id=&quot;249846&quot;&gt;&lt;property id=&quot;20148&quot; value=&quot;5&quot;/&gt;&lt;property id=&quot;20300&quot; value=&quot;Slide 39 - &amp;quot;Approaches&amp;quot;&quot;/&gt;&lt;property id=&quot;20307&quot; value=&quot;450&quot;/&gt;&lt;/object&gt;&lt;object type=&quot;3&quot; unique_id=&quot;249847&quot;&gt;&lt;property id=&quot;20148&quot; value=&quot;5&quot;/&gt;&lt;property id=&quot;20300&quot; value=&quot;Slide 40 - &amp;quot;ITEC 715&amp;quot;&quot;/&gt;&lt;property id=&quot;20307&quot; value=&quot;451&quot;/&gt;&lt;/object&gt;&lt;object type=&quot;3&quot; unique_id=&quot;249848&quot;&gt;&lt;property id=&quot;20148&quot; value=&quot;5&quot;/&gt;&lt;property id=&quot;20300&quot; value=&quot;Slide 41 - &amp;quot;ITEC 715&amp;quot;&quot;/&gt;&lt;property id=&quot;20307&quot; value=&quot;452&quot;/&gt;&lt;/object&gt;&lt;object type=&quot;3&quot; unique_id=&quot;249849&quot;&gt;&lt;property id=&quot;20148&quot; value=&quot;5&quot;/&gt;&lt;property id=&quot;20300&quot; value=&quot;Slide 42 - &amp;quot;ITEC 715&amp;quot;&quot;/&gt;&lt;property id=&quot;20307&quot; value=&quot;453&quot;/&gt;&lt;/object&gt;&lt;object type=&quot;3&quot; unique_id=&quot;249850&quot;&gt;&lt;property id=&quot;20148&quot; value=&quot;5&quot;/&gt;&lt;property id=&quot;20300&quot; value=&quot;Slide 43 - &amp;quot;Shooting Instructional Video&amp;#x0D;&amp;#x0A;&amp;#x0D;&amp;#x0A;Top 10 Tips&amp;quot;&quot;/&gt;&lt;property id=&quot;20307&quot; value=&quot;454&quot;/&gt;&lt;/object&gt;&lt;object type=&quot;3&quot; unique_id=&quot;249851&quot;&gt;&lt;property id=&quot;20148&quot; value=&quot;5&quot;/&gt;&lt;property id=&quot;20300&quot; value=&quot;Slide 44 - &amp;quot;ITEC 715&amp;quot;&quot;/&gt;&lt;property id=&quot;20307&quot; value=&quot;455&quot;/&gt;&lt;/object&gt;&lt;object type=&quot;3&quot; unique_id=&quot;249852&quot;&gt;&lt;property id=&quot;20148&quot; value=&quot;5&quot;/&gt;&lt;property id=&quot;20300&quot; value=&quot;Slide 45 - &amp;quot;ITEC 715&amp;quot;&quot;/&gt;&lt;property id=&quot;20307&quot; value=&quot;456&quot;/&gt;&lt;/object&gt;&lt;object type=&quot;3&quot; unique_id=&quot;249853&quot;&gt;&lt;property id=&quot;20148&quot; value=&quot;5&quot;/&gt;&lt;property id=&quot;20300&quot; value=&quot;Slide 46 - &amp;quot;ITEC 715&amp;quot;&quot;/&gt;&lt;property id=&quot;20307&quot; value=&quot;457&quot;/&gt;&lt;/object&gt;&lt;object type=&quot;3&quot; unique_id=&quot;249854&quot;&gt;&lt;property id=&quot;20148&quot; value=&quot;5&quot;/&gt;&lt;property id=&quot;20300&quot; value=&quot;Slide 47 - &amp;quot;ITEC 715&amp;quot;&quot;/&gt;&lt;property id=&quot;20307&quot; value=&quot;458&quot;/&gt;&lt;/object&gt;&lt;object type=&quot;3&quot; unique_id=&quot;249855&quot;&gt;&lt;property id=&quot;20148&quot; value=&quot;5&quot;/&gt;&lt;property id=&quot;20300&quot; value=&quot;Slide 48 - &amp;quot;ITEC 715&amp;quot;&quot;/&gt;&lt;property id=&quot;20307&quot; value=&quot;459&quot;/&gt;&lt;/object&gt;&lt;object type=&quot;3&quot; unique_id=&quot;249856&quot;&gt;&lt;property id=&quot;20148&quot; value=&quot;5&quot;/&gt;&lt;property id=&quot;20300&quot; value=&quot;Slide 49 - &amp;quot;ITEC 715&amp;quot;&quot;/&gt;&lt;property id=&quot;20307&quot; value=&quot;460&quot;/&gt;&lt;/object&gt;&lt;object type=&quot;3&quot; unique_id=&quot;249857&quot;&gt;&lt;property id=&quot;20148&quot; value=&quot;5&quot;/&gt;&lt;property id=&quot;20300&quot; value=&quot;Slide 50 - &amp;quot;ITEC 715&amp;quot;&quot;/&gt;&lt;property id=&quot;20307&quot; value=&quot;461&quot;/&gt;&lt;/object&gt;&lt;object type=&quot;3&quot; unique_id=&quot;249858&quot;&gt;&lt;property id=&quot;20148&quot; value=&quot;5&quot;/&gt;&lt;property id=&quot;20300&quot; value=&quot;Slide 51 - &amp;quot;ITEC 715&amp;quot;&quot;/&gt;&lt;property id=&quot;20307&quot; value=&quot;462&quot;/&gt;&lt;/object&gt;&lt;object type=&quot;3&quot; unique_id=&quot;249859&quot;&gt;&lt;property id=&quot;20148&quot; value=&quot;5&quot;/&gt;&lt;property id=&quot;20300&quot; value=&quot;Slide 52 - &amp;quot;ITEC 715&amp;quot;&quot;/&gt;&lt;property id=&quot;20307&quot; value=&quot;463&quot;/&gt;&lt;/object&gt;&lt;object type=&quot;3&quot; unique_id=&quot;249860&quot;&gt;&lt;property id=&quot;20148&quot; value=&quot;5&quot;/&gt;&lt;property id=&quot;20300&quot; value=&quot;Slide 53 - &amp;quot;ITEC 715&amp;quot;&quot;/&gt;&lt;property id=&quot;20307&quot; value=&quot;464&quot;/&gt;&lt;/object&gt;&lt;object type=&quot;3&quot; unique_id=&quot;249861&quot;&gt;&lt;property id=&quot;20148&quot; value=&quot;5&quot;/&gt;&lt;property id=&quot;20300&quot; value=&quot;Slide 54 - &amp;quot;Editing&amp;quot;&quot;/&gt;&lt;property id=&quot;20307&quot; value=&quot;465&quot;/&gt;&lt;/object&gt;&lt;object type=&quot;3&quot; unique_id=&quot;249862&quot;&gt;&lt;property id=&quot;20148&quot; value=&quot;5&quot;/&gt;&lt;property id=&quot;20300&quot; value=&quot;Slide 55 - &amp;quot;ITEC 715&amp;quot;&quot;/&gt;&lt;property id=&quot;20307&quot; value=&quot;466&quot;/&gt;&lt;/object&gt;&lt;object type=&quot;3&quot; unique_id=&quot;249863&quot;&gt;&lt;property id=&quot;20148&quot; value=&quot;5&quot;/&gt;&lt;property id=&quot;20300&quot; value=&quot;Slide 56 - &amp;quot;ITEC 715&amp;quot;&quot;/&gt;&lt;property id=&quot;20307&quot; value=&quot;467&quot;/&gt;&lt;/object&gt;&lt;object type=&quot;3&quot; unique_id=&quot;249864&quot;&gt;&lt;property id=&quot;20148&quot; value=&quot;5&quot;/&gt;&lt;property id=&quot;20300&quot; value=&quot;Slide 57 - &amp;quot;Context and Use&amp;quot;&quot;/&gt;&lt;property id=&quot;20307&quot; value=&quot;468&quot;/&gt;&lt;/object&gt;&lt;object type=&quot;3&quot; unique_id=&quot;249865&quot;&gt;&lt;property id=&quot;20148&quot; value=&quot;5&quot;/&gt;&lt;property id=&quot;20300&quot; value=&quot;Slide 58 - &amp;quot;ITEC 715&amp;quot;&quot;/&gt;&lt;property id=&quot;20307&quot; value=&quot;469&quot;/&gt;&lt;/object&gt;&lt;object type=&quot;3&quot; unique_id=&quot;249866&quot;&gt;&lt;property id=&quot;20148&quot; value=&quot;5&quot;/&gt;&lt;property id=&quot;20300&quot; value=&quot;Slide 59 - &amp;quot;ITEC 715&amp;quot;&quot;/&gt;&lt;property id=&quot;20307&quot; value=&quot;411&quot;/&gt;&lt;/object&gt;&lt;object type=&quot;3&quot; unique_id=&quot;250747&quot;&gt;&lt;property id=&quot;20148&quot; value=&quot;5&quot;/&gt;&lt;property id=&quot;20300&quot; value=&quot;Slide 2 - &amp;quot;Audacity, Part 2&amp;quot;&quot;/&gt;&lt;property id=&quot;20307&quot; value=&quot;470&quot;/&gt;&lt;/object&gt;&lt;object type=&quot;3&quot; unique_id=&quot;250748&quot;&gt;&lt;property id=&quot;20148&quot; value=&quot;5&quot;/&gt;&lt;property id=&quot;20300&quot; value=&quot;Slide 3&quot;/&gt;&lt;property id=&quot;20307&quot; value=&quot;471&quot;/&gt;&lt;/object&gt;&lt;object type=&quot;3&quot; unique_id=&quot;250749&quot;&gt;&lt;property id=&quot;20148&quot; value=&quot;5&quot;/&gt;&lt;property id=&quot;20300&quot; value=&quot;Slide 4&quot;/&gt;&lt;property id=&quot;20307&quot; value=&quot;472&quot;/&gt;&lt;/object&gt;&lt;object type=&quot;3&quot; unique_id=&quot;250750&quot;&gt;&lt;property id=&quot;20148&quot; value=&quot;5&quot;/&gt;&lt;property id=&quot;20300&quot; value=&quot;Slide 5&quot;/&gt;&lt;property id=&quot;20307&quot; value=&quot;473&quot;/&gt;&lt;/object&gt;&lt;object type=&quot;3&quot; unique_id=&quot;250751&quot;&gt;&lt;property id=&quot;20148&quot; value=&quot;5&quot;/&gt;&lt;property id=&quot;20300&quot; value=&quot;Slide 6&quot;/&gt;&lt;property id=&quot;20307&quot; value=&quot;474&quot;/&gt;&lt;/object&gt;&lt;object type=&quot;3&quot; unique_id=&quot;250752&quot;&gt;&lt;property id=&quot;20148&quot; value=&quot;5&quot;/&gt;&lt;property id=&quot;20300&quot; value=&quot;Slide 7&quot;/&gt;&lt;property id=&quot;20307&quot; value=&quot;475&quot;/&gt;&lt;/object&gt;&lt;object type=&quot;3&quot; unique_id=&quot;250753&quot;&gt;&lt;property id=&quot;20148&quot; value=&quot;5&quot;/&gt;&lt;property id=&quot;20300&quot; value=&quot;Slide 8&quot;/&gt;&lt;property id=&quot;20307&quot; value=&quot;476&quot;/&gt;&lt;/object&gt;&lt;object type=&quot;3&quot; unique_id=&quot;250754&quot;&gt;&lt;property id=&quot;20148&quot; value=&quot;5&quot;/&gt;&lt;property id=&quot;20300&quot; value=&quot;Slide 9&quot;/&gt;&lt;property id=&quot;20307&quot; value=&quot;477&quot;/&gt;&lt;/object&gt;&lt;object type=&quot;3&quot; unique_id=&quot;250755&quot;&gt;&lt;property id=&quot;20148&quot; value=&quot;5&quot;/&gt;&lt;property id=&quot;20300&quot; value=&quot;Slide 10 - &amp;quot;Creating Royalty-Free&amp;#x0D;&amp;#x0A;Music with GarageBand &amp;#x0D;&amp;#x0A;&amp;quot;&quot;/&gt;&lt;property id=&quot;20307&quot; value=&quot;478&quot;/&gt;&lt;/object&gt;&lt;object type=&quot;3&quot; unique_id=&quot;250756&quot;&gt;&lt;property id=&quot;20148&quot; value=&quot;5&quot;/&gt;&lt;property id=&quot;20300&quot; value=&quot;Slide 11 - &amp;quot;ITEC 715&amp;quot;&quot;/&gt;&lt;property id=&quot;20307&quot; value=&quot;479&quot;/&gt;&lt;/object&gt;&lt;object type=&quot;3&quot; unique_id=&quot;250757&quot;&gt;&lt;property id=&quot;20148&quot; value=&quot;5&quot;/&gt;&lt;property id=&quot;20300&quot; value=&quot;Slide 12 - &amp;quot;Audacity, Part 3: &amp;#x0D;&amp;#x0A;Mixing Voice-Over Narration &amp;#x0D;&amp;#x0A;with Background Music &amp;#x0D;&amp;#x0A;&amp;quot;&quot;/&gt;&lt;property id=&quot;20307&quot; value=&quot;480&quot;/&gt;&lt;/object&gt;&lt;object type=&quot;3&quot; unique_id=&quot;250758&quot;&gt;&lt;property id=&quot;20148&quot; value=&quot;5&quot;/&gt;&lt;property id=&quot;20300&quot; value=&quot;Slide 13&quot;/&gt;&lt;property id=&quot;20307&quot; value=&quot;481&quot;/&gt;&lt;/object&gt;&lt;object type=&quot;3&quot; unique_id=&quot;250759&quot;&gt;&lt;property id=&quot;20148&quot; value=&quot;5&quot;/&gt;&lt;property id=&quot;20300&quot; value=&quot;Slide 14&quot;/&gt;&lt;property id=&quot;20307&quot; value=&quot;482&quot;/&gt;&lt;/object&gt;&lt;object type=&quot;3&quot; unique_id=&quot;250760&quot;&gt;&lt;property id=&quot;20148&quot; value=&quot;5&quot;/&gt;&lt;property id=&quot;20300&quot; value=&quot;Slide 15&quot;/&gt;&lt;property id=&quot;20307&quot; value=&quot;483&quot;/&gt;&lt;/object&gt;&lt;object type=&quot;3&quot; unique_id=&quot;250761&quot;&gt;&lt;property id=&quot;20148&quot; value=&quot;5&quot;/&gt;&lt;property id=&quot;20300&quot; value=&quot;Slide 16&quot;/&gt;&lt;property id=&quot;20307&quot; value=&quot;484&quot;/&gt;&lt;/object&gt;&lt;object type=&quot;3&quot; unique_id=&quot;250762&quot;&gt;&lt;property id=&quot;20148&quot; value=&quot;5&quot;/&gt;&lt;property id=&quot;20300&quot; value=&quot;Slide 17&quot;/&gt;&lt;property id=&quot;20307&quot; value=&quot;485&quot;/&gt;&lt;/object&gt;&lt;object type=&quot;3&quot; unique_id=&quot;250763&quot;&gt;&lt;property id=&quot;20148&quot; value=&quot;5&quot;/&gt;&lt;property id=&quot;20300&quot; value=&quot;Slide 18&quot;/&gt;&lt;property id=&quot;20307&quot; value=&quot;48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3706</TotalTime>
  <Words>2171</Words>
  <Application>Microsoft Office PowerPoint</Application>
  <PresentationFormat>On-screen Show (4:3)</PresentationFormat>
  <Paragraphs>323</Paragraphs>
  <Slides>43</Slides>
  <Notes>5</Notes>
  <HiddenSlides>1</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Times New Roman</vt:lpstr>
      <vt:lpstr>Minya Nouvelle</vt:lpstr>
      <vt:lpstr>Wingdings</vt:lpstr>
      <vt:lpstr>Arial Narrow</vt:lpstr>
      <vt:lpstr>Webdings</vt:lpstr>
      <vt:lpstr>Default Design</vt:lpstr>
      <vt:lpstr>ITEC 715</vt:lpstr>
      <vt:lpstr>Video in E-learning</vt:lpstr>
      <vt:lpstr>PowerPoint Presentation</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ITEC 715</vt:lpstr>
      <vt:lpstr>Approaches</vt:lpstr>
      <vt:lpstr>ITEC 715</vt:lpstr>
      <vt:lpstr>ITEC 715</vt:lpstr>
      <vt:lpstr>ITEC 715</vt:lpstr>
      <vt:lpstr>Shooting Instructional Video  Top 10 Tips</vt:lpstr>
      <vt:lpstr>ITEC 715</vt:lpstr>
      <vt:lpstr>ITEC 715</vt:lpstr>
      <vt:lpstr>ITEC 715</vt:lpstr>
      <vt:lpstr>ITEC 715</vt:lpstr>
      <vt:lpstr>ITEC 715</vt:lpstr>
      <vt:lpstr>ITEC 715</vt:lpstr>
      <vt:lpstr>ITEC 715</vt:lpstr>
      <vt:lpstr>ITEC 715</vt:lpstr>
      <vt:lpstr>ITEC 715</vt:lpstr>
      <vt:lpstr>ITEC 715</vt:lpstr>
      <vt:lpstr>Editing</vt:lpstr>
      <vt:lpstr>ITEC 715</vt:lpstr>
      <vt:lpstr>ITEC 715</vt:lpstr>
      <vt:lpstr>Context and Use</vt:lpstr>
      <vt:lpstr>ITEC 715</vt:lpstr>
      <vt:lpstr>ITEC 715</vt:lpstr>
    </vt:vector>
  </TitlesOfParts>
  <Company>Old King Cole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ITEC 715</dc:title>
  <dc:creator>rayc</dc:creator>
  <cp:lastModifiedBy>rayc</cp:lastModifiedBy>
  <cp:revision>90</cp:revision>
  <dcterms:created xsi:type="dcterms:W3CDTF">2007-05-20T23:54:09Z</dcterms:created>
  <dcterms:modified xsi:type="dcterms:W3CDTF">2014-05-08T17:44:31Z</dcterms:modified>
</cp:coreProperties>
</file>